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7" r:id="rId4"/>
    <p:sldId id="258" r:id="rId5"/>
    <p:sldId id="259" r:id="rId6"/>
    <p:sldId id="260" r:id="rId7"/>
    <p:sldId id="261" r:id="rId8"/>
    <p:sldId id="262" r:id="rId9"/>
    <p:sldId id="263" r:id="rId10"/>
    <p:sldId id="264" r:id="rId11"/>
    <p:sldId id="265"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vi Kanbur" userId="202262957_tp_box_2" providerId="OAuth2" clId="{629D4661-5B6B-45FB-BC52-A06986F6117F}"/>
    <pc:docChg chg="custSel modSld sldOrd">
      <pc:chgData name="Ravi Kanbur" userId="202262957_tp_box_2" providerId="OAuth2" clId="{629D4661-5B6B-45FB-BC52-A06986F6117F}" dt="2025-09-17T12:40:17.599" v="189" actId="20577"/>
      <pc:docMkLst>
        <pc:docMk/>
      </pc:docMkLst>
      <pc:sldChg chg="modSp mod ord">
        <pc:chgData name="Ravi Kanbur" userId="202262957_tp_box_2" providerId="OAuth2" clId="{629D4661-5B6B-45FB-BC52-A06986F6117F}" dt="2025-09-17T12:40:17.599" v="189" actId="20577"/>
        <pc:sldMkLst>
          <pc:docMk/>
          <pc:sldMk cId="1193712694" sldId="266"/>
        </pc:sldMkLst>
        <pc:spChg chg="mod">
          <ac:chgData name="Ravi Kanbur" userId="202262957_tp_box_2" providerId="OAuth2" clId="{629D4661-5B6B-45FB-BC52-A06986F6117F}" dt="2025-09-17T12:40:17.599" v="189" actId="20577"/>
          <ac:spMkLst>
            <pc:docMk/>
            <pc:sldMk cId="1193712694" sldId="266"/>
            <ac:spMk id="3" creationId="{6E6D7DFE-F94F-7B11-6147-CD3F431EF73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0AC2-E3C4-332F-3A1C-7A63D96A29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564449-D807-ABCA-EF47-D09A18AD54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B92879-ADBF-85E7-4102-3C5CD52EA60A}"/>
              </a:ext>
            </a:extLst>
          </p:cNvPr>
          <p:cNvSpPr>
            <a:spLocks noGrp="1"/>
          </p:cNvSpPr>
          <p:nvPr>
            <p:ph type="dt" sz="half" idx="10"/>
          </p:nvPr>
        </p:nvSpPr>
        <p:spPr/>
        <p:txBody>
          <a:bodyPr/>
          <a:lstStyle/>
          <a:p>
            <a:fld id="{3D7DFD5A-4701-49B0-BBFD-3072A72AE437}" type="datetimeFigureOut">
              <a:rPr lang="en-US" smtClean="0"/>
              <a:t>9/15/2025</a:t>
            </a:fld>
            <a:endParaRPr lang="en-US"/>
          </a:p>
        </p:txBody>
      </p:sp>
      <p:sp>
        <p:nvSpPr>
          <p:cNvPr id="5" name="Footer Placeholder 4">
            <a:extLst>
              <a:ext uri="{FF2B5EF4-FFF2-40B4-BE49-F238E27FC236}">
                <a16:creationId xmlns:a16="http://schemas.microsoft.com/office/drawing/2014/main" id="{67D5B651-0C7D-2CD0-D04D-73783E0EFB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CB9296-7C96-C679-ADD2-66AF77E9C7A1}"/>
              </a:ext>
            </a:extLst>
          </p:cNvPr>
          <p:cNvSpPr>
            <a:spLocks noGrp="1"/>
          </p:cNvSpPr>
          <p:nvPr>
            <p:ph type="sldNum" sz="quarter" idx="12"/>
          </p:nvPr>
        </p:nvSpPr>
        <p:spPr/>
        <p:txBody>
          <a:bodyPr/>
          <a:lstStyle/>
          <a:p>
            <a:fld id="{01A9376A-EA5F-4890-9263-B15145105C87}" type="slidenum">
              <a:rPr lang="en-US" smtClean="0"/>
              <a:t>‹#›</a:t>
            </a:fld>
            <a:endParaRPr lang="en-US"/>
          </a:p>
        </p:txBody>
      </p:sp>
    </p:spTree>
    <p:extLst>
      <p:ext uri="{BB962C8B-B14F-4D97-AF65-F5344CB8AC3E}">
        <p14:creationId xmlns:p14="http://schemas.microsoft.com/office/powerpoint/2010/main" val="1230088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9C4EB-094B-BB48-8EA8-9E02559C63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72BF33-F8DB-604D-8BAE-4F6FAE9F8B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BAA42-0BEA-2E5E-ACE6-39224C170AC3}"/>
              </a:ext>
            </a:extLst>
          </p:cNvPr>
          <p:cNvSpPr>
            <a:spLocks noGrp="1"/>
          </p:cNvSpPr>
          <p:nvPr>
            <p:ph type="dt" sz="half" idx="10"/>
          </p:nvPr>
        </p:nvSpPr>
        <p:spPr/>
        <p:txBody>
          <a:bodyPr/>
          <a:lstStyle/>
          <a:p>
            <a:fld id="{3D7DFD5A-4701-49B0-BBFD-3072A72AE437}" type="datetimeFigureOut">
              <a:rPr lang="en-US" smtClean="0"/>
              <a:t>9/15/2025</a:t>
            </a:fld>
            <a:endParaRPr lang="en-US"/>
          </a:p>
        </p:txBody>
      </p:sp>
      <p:sp>
        <p:nvSpPr>
          <p:cNvPr id="5" name="Footer Placeholder 4">
            <a:extLst>
              <a:ext uri="{FF2B5EF4-FFF2-40B4-BE49-F238E27FC236}">
                <a16:creationId xmlns:a16="http://schemas.microsoft.com/office/drawing/2014/main" id="{F1A52037-370D-1D8D-0BFB-F7FFD5BBE6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04A6E5-133E-9084-9C14-9042E1BDA00E}"/>
              </a:ext>
            </a:extLst>
          </p:cNvPr>
          <p:cNvSpPr>
            <a:spLocks noGrp="1"/>
          </p:cNvSpPr>
          <p:nvPr>
            <p:ph type="sldNum" sz="quarter" idx="12"/>
          </p:nvPr>
        </p:nvSpPr>
        <p:spPr/>
        <p:txBody>
          <a:bodyPr/>
          <a:lstStyle/>
          <a:p>
            <a:fld id="{01A9376A-EA5F-4890-9263-B15145105C87}" type="slidenum">
              <a:rPr lang="en-US" smtClean="0"/>
              <a:t>‹#›</a:t>
            </a:fld>
            <a:endParaRPr lang="en-US"/>
          </a:p>
        </p:txBody>
      </p:sp>
    </p:spTree>
    <p:extLst>
      <p:ext uri="{BB962C8B-B14F-4D97-AF65-F5344CB8AC3E}">
        <p14:creationId xmlns:p14="http://schemas.microsoft.com/office/powerpoint/2010/main" val="1505341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869AE-D4AC-F420-43B1-EFCED444A6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0B2754-B7ED-02F3-1447-533D893700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3C8E90-BE85-C2B1-9C69-5FCF0A38B086}"/>
              </a:ext>
            </a:extLst>
          </p:cNvPr>
          <p:cNvSpPr>
            <a:spLocks noGrp="1"/>
          </p:cNvSpPr>
          <p:nvPr>
            <p:ph type="dt" sz="half" idx="10"/>
          </p:nvPr>
        </p:nvSpPr>
        <p:spPr/>
        <p:txBody>
          <a:bodyPr/>
          <a:lstStyle/>
          <a:p>
            <a:fld id="{3D7DFD5A-4701-49B0-BBFD-3072A72AE437}" type="datetimeFigureOut">
              <a:rPr lang="en-US" smtClean="0"/>
              <a:t>9/15/2025</a:t>
            </a:fld>
            <a:endParaRPr lang="en-US"/>
          </a:p>
        </p:txBody>
      </p:sp>
      <p:sp>
        <p:nvSpPr>
          <p:cNvPr id="5" name="Footer Placeholder 4">
            <a:extLst>
              <a:ext uri="{FF2B5EF4-FFF2-40B4-BE49-F238E27FC236}">
                <a16:creationId xmlns:a16="http://schemas.microsoft.com/office/drawing/2014/main" id="{DEB1F28D-95F1-D06C-A62B-A8FB467EFC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36DDDD-AB03-F49D-CFD7-CFDF01A399F4}"/>
              </a:ext>
            </a:extLst>
          </p:cNvPr>
          <p:cNvSpPr>
            <a:spLocks noGrp="1"/>
          </p:cNvSpPr>
          <p:nvPr>
            <p:ph type="sldNum" sz="quarter" idx="12"/>
          </p:nvPr>
        </p:nvSpPr>
        <p:spPr/>
        <p:txBody>
          <a:bodyPr/>
          <a:lstStyle/>
          <a:p>
            <a:fld id="{01A9376A-EA5F-4890-9263-B15145105C87}" type="slidenum">
              <a:rPr lang="en-US" smtClean="0"/>
              <a:t>‹#›</a:t>
            </a:fld>
            <a:endParaRPr lang="en-US"/>
          </a:p>
        </p:txBody>
      </p:sp>
    </p:spTree>
    <p:extLst>
      <p:ext uri="{BB962C8B-B14F-4D97-AF65-F5344CB8AC3E}">
        <p14:creationId xmlns:p14="http://schemas.microsoft.com/office/powerpoint/2010/main" val="1097804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1BDC4-E129-C186-A1C5-81DD7E887F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7A365D-1D07-20E7-1E78-DE8D866530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30B545-3B98-802A-698D-5D9C043309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283C023-F782-125A-473D-C24807936F8A}"/>
              </a:ext>
            </a:extLst>
          </p:cNvPr>
          <p:cNvSpPr>
            <a:spLocks noGrp="1"/>
          </p:cNvSpPr>
          <p:nvPr>
            <p:ph type="dt" sz="half" idx="10"/>
          </p:nvPr>
        </p:nvSpPr>
        <p:spPr/>
        <p:txBody>
          <a:bodyPr/>
          <a:lstStyle/>
          <a:p>
            <a:fld id="{3D7DFD5A-4701-49B0-BBFD-3072A72AE437}" type="datetimeFigureOut">
              <a:rPr lang="en-US" smtClean="0"/>
              <a:t>9/15/2025</a:t>
            </a:fld>
            <a:endParaRPr lang="en-US"/>
          </a:p>
        </p:txBody>
      </p:sp>
      <p:sp>
        <p:nvSpPr>
          <p:cNvPr id="6" name="Footer Placeholder 5">
            <a:extLst>
              <a:ext uri="{FF2B5EF4-FFF2-40B4-BE49-F238E27FC236}">
                <a16:creationId xmlns:a16="http://schemas.microsoft.com/office/drawing/2014/main" id="{B538709A-9809-7877-DFC5-A12930EE7A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CBAA22-3699-9511-FF6B-46BFABE664C4}"/>
              </a:ext>
            </a:extLst>
          </p:cNvPr>
          <p:cNvSpPr>
            <a:spLocks noGrp="1"/>
          </p:cNvSpPr>
          <p:nvPr>
            <p:ph type="sldNum" sz="quarter" idx="12"/>
          </p:nvPr>
        </p:nvSpPr>
        <p:spPr/>
        <p:txBody>
          <a:bodyPr/>
          <a:lstStyle/>
          <a:p>
            <a:fld id="{01A9376A-EA5F-4890-9263-B15145105C87}" type="slidenum">
              <a:rPr lang="en-US" smtClean="0"/>
              <a:t>‹#›</a:t>
            </a:fld>
            <a:endParaRPr lang="en-US"/>
          </a:p>
        </p:txBody>
      </p:sp>
    </p:spTree>
    <p:extLst>
      <p:ext uri="{BB962C8B-B14F-4D97-AF65-F5344CB8AC3E}">
        <p14:creationId xmlns:p14="http://schemas.microsoft.com/office/powerpoint/2010/main" val="712003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AF56A-97AC-C9FF-11CF-95A408A759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8E6948-86C4-4635-7B31-84BE8FC60D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69ADBB-CCD6-319C-FC51-0D296AE66A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C31DD9-9709-A70D-7C80-DECE5CB1F8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2FAB44-E661-199C-1962-A5C623CA7A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1E7257-5179-86AA-CC80-020312D00137}"/>
              </a:ext>
            </a:extLst>
          </p:cNvPr>
          <p:cNvSpPr>
            <a:spLocks noGrp="1"/>
          </p:cNvSpPr>
          <p:nvPr>
            <p:ph type="dt" sz="half" idx="10"/>
          </p:nvPr>
        </p:nvSpPr>
        <p:spPr/>
        <p:txBody>
          <a:bodyPr/>
          <a:lstStyle/>
          <a:p>
            <a:fld id="{3D7DFD5A-4701-49B0-BBFD-3072A72AE437}" type="datetimeFigureOut">
              <a:rPr lang="en-US" smtClean="0"/>
              <a:t>9/15/2025</a:t>
            </a:fld>
            <a:endParaRPr lang="en-US"/>
          </a:p>
        </p:txBody>
      </p:sp>
      <p:sp>
        <p:nvSpPr>
          <p:cNvPr id="8" name="Footer Placeholder 7">
            <a:extLst>
              <a:ext uri="{FF2B5EF4-FFF2-40B4-BE49-F238E27FC236}">
                <a16:creationId xmlns:a16="http://schemas.microsoft.com/office/drawing/2014/main" id="{2B07C844-51CA-C088-9339-773398B3108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9AB2232-1375-C872-7DCC-C3E598D1A1D9}"/>
              </a:ext>
            </a:extLst>
          </p:cNvPr>
          <p:cNvSpPr>
            <a:spLocks noGrp="1"/>
          </p:cNvSpPr>
          <p:nvPr>
            <p:ph type="sldNum" sz="quarter" idx="12"/>
          </p:nvPr>
        </p:nvSpPr>
        <p:spPr/>
        <p:txBody>
          <a:bodyPr/>
          <a:lstStyle/>
          <a:p>
            <a:fld id="{01A9376A-EA5F-4890-9263-B15145105C87}" type="slidenum">
              <a:rPr lang="en-US" smtClean="0"/>
              <a:t>‹#›</a:t>
            </a:fld>
            <a:endParaRPr lang="en-US"/>
          </a:p>
        </p:txBody>
      </p:sp>
    </p:spTree>
    <p:extLst>
      <p:ext uri="{BB962C8B-B14F-4D97-AF65-F5344CB8AC3E}">
        <p14:creationId xmlns:p14="http://schemas.microsoft.com/office/powerpoint/2010/main" val="2913444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CC1C3-99D8-50A6-BA8C-F5ACD252767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91511D-8373-A13B-A540-EE24D9EA5B41}"/>
              </a:ext>
            </a:extLst>
          </p:cNvPr>
          <p:cNvSpPr>
            <a:spLocks noGrp="1"/>
          </p:cNvSpPr>
          <p:nvPr>
            <p:ph type="dt" sz="half" idx="10"/>
          </p:nvPr>
        </p:nvSpPr>
        <p:spPr/>
        <p:txBody>
          <a:bodyPr/>
          <a:lstStyle/>
          <a:p>
            <a:fld id="{3D7DFD5A-4701-49B0-BBFD-3072A72AE437}" type="datetimeFigureOut">
              <a:rPr lang="en-US" smtClean="0"/>
              <a:t>9/15/2025</a:t>
            </a:fld>
            <a:endParaRPr lang="en-US"/>
          </a:p>
        </p:txBody>
      </p:sp>
      <p:sp>
        <p:nvSpPr>
          <p:cNvPr id="4" name="Footer Placeholder 3">
            <a:extLst>
              <a:ext uri="{FF2B5EF4-FFF2-40B4-BE49-F238E27FC236}">
                <a16:creationId xmlns:a16="http://schemas.microsoft.com/office/drawing/2014/main" id="{76811102-6D1C-7241-2230-6C6DE66787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46DB359-FC30-5BD7-E3F9-D6237127605A}"/>
              </a:ext>
            </a:extLst>
          </p:cNvPr>
          <p:cNvSpPr>
            <a:spLocks noGrp="1"/>
          </p:cNvSpPr>
          <p:nvPr>
            <p:ph type="sldNum" sz="quarter" idx="12"/>
          </p:nvPr>
        </p:nvSpPr>
        <p:spPr/>
        <p:txBody>
          <a:bodyPr/>
          <a:lstStyle/>
          <a:p>
            <a:fld id="{01A9376A-EA5F-4890-9263-B15145105C87}" type="slidenum">
              <a:rPr lang="en-US" smtClean="0"/>
              <a:t>‹#›</a:t>
            </a:fld>
            <a:endParaRPr lang="en-US"/>
          </a:p>
        </p:txBody>
      </p:sp>
    </p:spTree>
    <p:extLst>
      <p:ext uri="{BB962C8B-B14F-4D97-AF65-F5344CB8AC3E}">
        <p14:creationId xmlns:p14="http://schemas.microsoft.com/office/powerpoint/2010/main" val="842520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6E3501-E231-CD91-0A0B-469DFD41BD13}"/>
              </a:ext>
            </a:extLst>
          </p:cNvPr>
          <p:cNvSpPr>
            <a:spLocks noGrp="1"/>
          </p:cNvSpPr>
          <p:nvPr>
            <p:ph type="dt" sz="half" idx="10"/>
          </p:nvPr>
        </p:nvSpPr>
        <p:spPr/>
        <p:txBody>
          <a:bodyPr/>
          <a:lstStyle/>
          <a:p>
            <a:fld id="{3D7DFD5A-4701-49B0-BBFD-3072A72AE437}" type="datetimeFigureOut">
              <a:rPr lang="en-US" smtClean="0"/>
              <a:t>9/15/2025</a:t>
            </a:fld>
            <a:endParaRPr lang="en-US"/>
          </a:p>
        </p:txBody>
      </p:sp>
      <p:sp>
        <p:nvSpPr>
          <p:cNvPr id="3" name="Footer Placeholder 2">
            <a:extLst>
              <a:ext uri="{FF2B5EF4-FFF2-40B4-BE49-F238E27FC236}">
                <a16:creationId xmlns:a16="http://schemas.microsoft.com/office/drawing/2014/main" id="{43047C79-EB0F-F1D2-BA74-20ED23CF5A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22EAED7-6079-21C2-A809-709876030768}"/>
              </a:ext>
            </a:extLst>
          </p:cNvPr>
          <p:cNvSpPr>
            <a:spLocks noGrp="1"/>
          </p:cNvSpPr>
          <p:nvPr>
            <p:ph type="sldNum" sz="quarter" idx="12"/>
          </p:nvPr>
        </p:nvSpPr>
        <p:spPr/>
        <p:txBody>
          <a:bodyPr/>
          <a:lstStyle/>
          <a:p>
            <a:fld id="{01A9376A-EA5F-4890-9263-B15145105C87}" type="slidenum">
              <a:rPr lang="en-US" smtClean="0"/>
              <a:t>‹#›</a:t>
            </a:fld>
            <a:endParaRPr lang="en-US"/>
          </a:p>
        </p:txBody>
      </p:sp>
    </p:spTree>
    <p:extLst>
      <p:ext uri="{BB962C8B-B14F-4D97-AF65-F5344CB8AC3E}">
        <p14:creationId xmlns:p14="http://schemas.microsoft.com/office/powerpoint/2010/main" val="564723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40AC7-B4C5-9370-E1D2-EB14AFE1DE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7B163D-0D44-5947-AECB-6B8010A328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726FFD-6014-5F26-527C-BFD9AD5289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E00611-D8D3-83C8-21D5-A8341AADBC54}"/>
              </a:ext>
            </a:extLst>
          </p:cNvPr>
          <p:cNvSpPr>
            <a:spLocks noGrp="1"/>
          </p:cNvSpPr>
          <p:nvPr>
            <p:ph type="dt" sz="half" idx="10"/>
          </p:nvPr>
        </p:nvSpPr>
        <p:spPr/>
        <p:txBody>
          <a:bodyPr/>
          <a:lstStyle/>
          <a:p>
            <a:fld id="{3D7DFD5A-4701-49B0-BBFD-3072A72AE437}" type="datetimeFigureOut">
              <a:rPr lang="en-US" smtClean="0"/>
              <a:t>9/15/2025</a:t>
            </a:fld>
            <a:endParaRPr lang="en-US"/>
          </a:p>
        </p:txBody>
      </p:sp>
      <p:sp>
        <p:nvSpPr>
          <p:cNvPr id="6" name="Footer Placeholder 5">
            <a:extLst>
              <a:ext uri="{FF2B5EF4-FFF2-40B4-BE49-F238E27FC236}">
                <a16:creationId xmlns:a16="http://schemas.microsoft.com/office/drawing/2014/main" id="{7463E96C-F9DD-8F00-A7AD-CB1CA2DC7B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844838-14FC-C7B0-4EEA-0AF9D2E26A61}"/>
              </a:ext>
            </a:extLst>
          </p:cNvPr>
          <p:cNvSpPr>
            <a:spLocks noGrp="1"/>
          </p:cNvSpPr>
          <p:nvPr>
            <p:ph type="sldNum" sz="quarter" idx="12"/>
          </p:nvPr>
        </p:nvSpPr>
        <p:spPr/>
        <p:txBody>
          <a:bodyPr/>
          <a:lstStyle/>
          <a:p>
            <a:fld id="{01A9376A-EA5F-4890-9263-B15145105C87}" type="slidenum">
              <a:rPr lang="en-US" smtClean="0"/>
              <a:t>‹#›</a:t>
            </a:fld>
            <a:endParaRPr lang="en-US"/>
          </a:p>
        </p:txBody>
      </p:sp>
    </p:spTree>
    <p:extLst>
      <p:ext uri="{BB962C8B-B14F-4D97-AF65-F5344CB8AC3E}">
        <p14:creationId xmlns:p14="http://schemas.microsoft.com/office/powerpoint/2010/main" val="119767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C4706-C716-8180-FE4C-D77486E8CF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ACDD70-3089-1940-188B-5B71310A04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3EBA68F-35DE-3FD0-C825-962D2B79F9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06193C-02B6-41A5-5500-FC2229886863}"/>
              </a:ext>
            </a:extLst>
          </p:cNvPr>
          <p:cNvSpPr>
            <a:spLocks noGrp="1"/>
          </p:cNvSpPr>
          <p:nvPr>
            <p:ph type="dt" sz="half" idx="10"/>
          </p:nvPr>
        </p:nvSpPr>
        <p:spPr/>
        <p:txBody>
          <a:bodyPr/>
          <a:lstStyle/>
          <a:p>
            <a:fld id="{3D7DFD5A-4701-49B0-BBFD-3072A72AE437}" type="datetimeFigureOut">
              <a:rPr lang="en-US" smtClean="0"/>
              <a:t>9/15/2025</a:t>
            </a:fld>
            <a:endParaRPr lang="en-US"/>
          </a:p>
        </p:txBody>
      </p:sp>
      <p:sp>
        <p:nvSpPr>
          <p:cNvPr id="6" name="Footer Placeholder 5">
            <a:extLst>
              <a:ext uri="{FF2B5EF4-FFF2-40B4-BE49-F238E27FC236}">
                <a16:creationId xmlns:a16="http://schemas.microsoft.com/office/drawing/2014/main" id="{060AADF0-7BB5-5B5D-A76B-134416B7F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5F2779-EB81-175A-1877-6DB001CD1256}"/>
              </a:ext>
            </a:extLst>
          </p:cNvPr>
          <p:cNvSpPr>
            <a:spLocks noGrp="1"/>
          </p:cNvSpPr>
          <p:nvPr>
            <p:ph type="sldNum" sz="quarter" idx="12"/>
          </p:nvPr>
        </p:nvSpPr>
        <p:spPr/>
        <p:txBody>
          <a:bodyPr/>
          <a:lstStyle/>
          <a:p>
            <a:fld id="{01A9376A-EA5F-4890-9263-B15145105C87}" type="slidenum">
              <a:rPr lang="en-US" smtClean="0"/>
              <a:t>‹#›</a:t>
            </a:fld>
            <a:endParaRPr lang="en-US"/>
          </a:p>
        </p:txBody>
      </p:sp>
    </p:spTree>
    <p:extLst>
      <p:ext uri="{BB962C8B-B14F-4D97-AF65-F5344CB8AC3E}">
        <p14:creationId xmlns:p14="http://schemas.microsoft.com/office/powerpoint/2010/main" val="4115960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8DCA5-E57B-A656-A694-752EA958D9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4C80B2-7E70-02C9-E423-81BE43FBEB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9F2462-25FB-DA80-2E47-9EEA79682333}"/>
              </a:ext>
            </a:extLst>
          </p:cNvPr>
          <p:cNvSpPr>
            <a:spLocks noGrp="1"/>
          </p:cNvSpPr>
          <p:nvPr>
            <p:ph type="dt" sz="half" idx="10"/>
          </p:nvPr>
        </p:nvSpPr>
        <p:spPr/>
        <p:txBody>
          <a:bodyPr/>
          <a:lstStyle/>
          <a:p>
            <a:fld id="{3D7DFD5A-4701-49B0-BBFD-3072A72AE437}" type="datetimeFigureOut">
              <a:rPr lang="en-US" smtClean="0"/>
              <a:t>9/15/2025</a:t>
            </a:fld>
            <a:endParaRPr lang="en-US"/>
          </a:p>
        </p:txBody>
      </p:sp>
      <p:sp>
        <p:nvSpPr>
          <p:cNvPr id="5" name="Footer Placeholder 4">
            <a:extLst>
              <a:ext uri="{FF2B5EF4-FFF2-40B4-BE49-F238E27FC236}">
                <a16:creationId xmlns:a16="http://schemas.microsoft.com/office/drawing/2014/main" id="{50C80FDF-C3E6-AD3B-C534-ADAE77E474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65402D-B23A-7E94-CA87-9286EBC4EA5F}"/>
              </a:ext>
            </a:extLst>
          </p:cNvPr>
          <p:cNvSpPr>
            <a:spLocks noGrp="1"/>
          </p:cNvSpPr>
          <p:nvPr>
            <p:ph type="sldNum" sz="quarter" idx="12"/>
          </p:nvPr>
        </p:nvSpPr>
        <p:spPr/>
        <p:txBody>
          <a:bodyPr/>
          <a:lstStyle/>
          <a:p>
            <a:fld id="{01A9376A-EA5F-4890-9263-B15145105C87}" type="slidenum">
              <a:rPr lang="en-US" smtClean="0"/>
              <a:t>‹#›</a:t>
            </a:fld>
            <a:endParaRPr lang="en-US"/>
          </a:p>
        </p:txBody>
      </p:sp>
    </p:spTree>
    <p:extLst>
      <p:ext uri="{BB962C8B-B14F-4D97-AF65-F5344CB8AC3E}">
        <p14:creationId xmlns:p14="http://schemas.microsoft.com/office/powerpoint/2010/main" val="494945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7D0DE4-317C-28B8-56DB-5AAD4D5730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43275C-31C2-738C-361B-FA97740CA5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224180-B23E-87BE-20DF-306157EAC3A6}"/>
              </a:ext>
            </a:extLst>
          </p:cNvPr>
          <p:cNvSpPr>
            <a:spLocks noGrp="1"/>
          </p:cNvSpPr>
          <p:nvPr>
            <p:ph type="dt" sz="half" idx="10"/>
          </p:nvPr>
        </p:nvSpPr>
        <p:spPr/>
        <p:txBody>
          <a:bodyPr/>
          <a:lstStyle/>
          <a:p>
            <a:fld id="{3D7DFD5A-4701-49B0-BBFD-3072A72AE437}" type="datetimeFigureOut">
              <a:rPr lang="en-US" smtClean="0"/>
              <a:t>9/15/2025</a:t>
            </a:fld>
            <a:endParaRPr lang="en-US"/>
          </a:p>
        </p:txBody>
      </p:sp>
      <p:sp>
        <p:nvSpPr>
          <p:cNvPr id="5" name="Footer Placeholder 4">
            <a:extLst>
              <a:ext uri="{FF2B5EF4-FFF2-40B4-BE49-F238E27FC236}">
                <a16:creationId xmlns:a16="http://schemas.microsoft.com/office/drawing/2014/main" id="{51C90255-EB1E-3FAA-91B3-74BC965021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B305E2-91EF-4BF8-F909-ADBE0083AA45}"/>
              </a:ext>
            </a:extLst>
          </p:cNvPr>
          <p:cNvSpPr>
            <a:spLocks noGrp="1"/>
          </p:cNvSpPr>
          <p:nvPr>
            <p:ph type="sldNum" sz="quarter" idx="12"/>
          </p:nvPr>
        </p:nvSpPr>
        <p:spPr/>
        <p:txBody>
          <a:bodyPr/>
          <a:lstStyle/>
          <a:p>
            <a:fld id="{01A9376A-EA5F-4890-9263-B15145105C87}" type="slidenum">
              <a:rPr lang="en-US" smtClean="0"/>
              <a:t>‹#›</a:t>
            </a:fld>
            <a:endParaRPr lang="en-US"/>
          </a:p>
        </p:txBody>
      </p:sp>
    </p:spTree>
    <p:extLst>
      <p:ext uri="{BB962C8B-B14F-4D97-AF65-F5344CB8AC3E}">
        <p14:creationId xmlns:p14="http://schemas.microsoft.com/office/powerpoint/2010/main" val="2520633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D3D58C-D5F8-9D91-BD48-99821D3488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88DF81-D1E9-7D54-6A74-865D449F16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A96849-6241-7110-06A3-6F48B2E148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D7DFD5A-4701-49B0-BBFD-3072A72AE437}" type="datetimeFigureOut">
              <a:rPr lang="en-US" smtClean="0"/>
              <a:t>9/15/2025</a:t>
            </a:fld>
            <a:endParaRPr lang="en-US"/>
          </a:p>
        </p:txBody>
      </p:sp>
      <p:sp>
        <p:nvSpPr>
          <p:cNvPr id="5" name="Footer Placeholder 4">
            <a:extLst>
              <a:ext uri="{FF2B5EF4-FFF2-40B4-BE49-F238E27FC236}">
                <a16:creationId xmlns:a16="http://schemas.microsoft.com/office/drawing/2014/main" id="{BCAAC171-6262-D8B5-C61F-6F369A48BE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F4ECC0B-3538-6A80-8CE3-7029C56FDA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A9376A-EA5F-4890-9263-B15145105C87}" type="slidenum">
              <a:rPr lang="en-US" smtClean="0"/>
              <a:t>‹#›</a:t>
            </a:fld>
            <a:endParaRPr lang="en-US"/>
          </a:p>
        </p:txBody>
      </p:sp>
    </p:spTree>
    <p:extLst>
      <p:ext uri="{BB962C8B-B14F-4D97-AF65-F5344CB8AC3E}">
        <p14:creationId xmlns:p14="http://schemas.microsoft.com/office/powerpoint/2010/main" val="1909160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kanbur.dyson.cornell.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EFEDB-4451-A5F0-9C51-3DBC91BADF74}"/>
              </a:ext>
            </a:extLst>
          </p:cNvPr>
          <p:cNvSpPr>
            <a:spLocks noGrp="1"/>
          </p:cNvSpPr>
          <p:nvPr>
            <p:ph type="ctrTitle"/>
          </p:nvPr>
        </p:nvSpPr>
        <p:spPr/>
        <p:txBody>
          <a:bodyPr/>
          <a:lstStyle/>
          <a:p>
            <a:r>
              <a:rPr lang="en-US" dirty="0"/>
              <a:t>Is </a:t>
            </a:r>
            <a:r>
              <a:rPr lang="en-US" dirty="0" err="1"/>
              <a:t>Predistribution</a:t>
            </a:r>
            <a:r>
              <a:rPr lang="en-US" dirty="0"/>
              <a:t> Superior to Redistribution?</a:t>
            </a:r>
          </a:p>
        </p:txBody>
      </p:sp>
      <p:sp>
        <p:nvSpPr>
          <p:cNvPr id="3" name="Subtitle 2">
            <a:extLst>
              <a:ext uri="{FF2B5EF4-FFF2-40B4-BE49-F238E27FC236}">
                <a16:creationId xmlns:a16="http://schemas.microsoft.com/office/drawing/2014/main" id="{E8E738D2-265C-1044-3054-FAA9F33B96C7}"/>
              </a:ext>
            </a:extLst>
          </p:cNvPr>
          <p:cNvSpPr>
            <a:spLocks noGrp="1"/>
          </p:cNvSpPr>
          <p:nvPr>
            <p:ph type="subTitle" idx="1"/>
          </p:nvPr>
        </p:nvSpPr>
        <p:spPr/>
        <p:txBody>
          <a:bodyPr>
            <a:normAutofit lnSpcReduction="10000"/>
          </a:bodyPr>
          <a:lstStyle/>
          <a:p>
            <a:r>
              <a:rPr lang="en-US" dirty="0"/>
              <a:t>Ravi Kanbur</a:t>
            </a:r>
          </a:p>
          <a:p>
            <a:r>
              <a:rPr lang="en-US" dirty="0">
                <a:hlinkClick r:id="rId2"/>
              </a:rPr>
              <a:t>www.kanbur.dyson.cornell.edu</a:t>
            </a:r>
            <a:r>
              <a:rPr lang="en-US" dirty="0"/>
              <a:t> </a:t>
            </a:r>
          </a:p>
          <a:p>
            <a:r>
              <a:rPr lang="en-US" dirty="0"/>
              <a:t>IPD 25</a:t>
            </a:r>
            <a:r>
              <a:rPr lang="en-US" baseline="30000" dirty="0"/>
              <a:t>th</a:t>
            </a:r>
            <a:r>
              <a:rPr lang="en-US" dirty="0"/>
              <a:t> Anniversary Conference</a:t>
            </a:r>
          </a:p>
          <a:p>
            <a:r>
              <a:rPr lang="en-US"/>
              <a:t>12-13 September 2025</a:t>
            </a:r>
            <a:endParaRPr lang="en-US" dirty="0"/>
          </a:p>
        </p:txBody>
      </p:sp>
    </p:spTree>
    <p:extLst>
      <p:ext uri="{BB962C8B-B14F-4D97-AF65-F5344CB8AC3E}">
        <p14:creationId xmlns:p14="http://schemas.microsoft.com/office/powerpoint/2010/main" val="2089244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A2CAF-D20D-00D1-D775-9D2C074EB4E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E6D7DFE-F94F-7B11-6147-CD3F431EF73D}"/>
              </a:ext>
            </a:extLst>
          </p:cNvPr>
          <p:cNvSpPr>
            <a:spLocks noGrp="1"/>
          </p:cNvSpPr>
          <p:nvPr>
            <p:ph idx="1"/>
          </p:nvPr>
        </p:nvSpPr>
        <p:spPr/>
        <p:txBody>
          <a:bodyPr/>
          <a:lstStyle/>
          <a:p>
            <a:r>
              <a:rPr lang="en-US" dirty="0"/>
              <a:t>Presentation is based on some recent papers:</a:t>
            </a:r>
          </a:p>
          <a:p>
            <a:r>
              <a:rPr lang="en-US" dirty="0"/>
              <a:t>Kanbur, Ravi. “Is </a:t>
            </a:r>
            <a:r>
              <a:rPr lang="en-US" dirty="0" err="1"/>
              <a:t>Predistribution</a:t>
            </a:r>
            <a:r>
              <a:rPr lang="en-US" dirty="0"/>
              <a:t> Superior to Redistribution?”2025. </a:t>
            </a:r>
            <a:r>
              <a:rPr lang="en-US" i="1" dirty="0"/>
              <a:t>International Tax and Public Finance</a:t>
            </a:r>
            <a:r>
              <a:rPr lang="en-US" dirty="0"/>
              <a:t>. Published Online 25 August. </a:t>
            </a:r>
          </a:p>
          <a:p>
            <a:r>
              <a:rPr lang="en-US" dirty="0"/>
              <a:t>Hufe, Paul, Ravi Kanbur and Andreas Peichl. 2022. “Measuring Unfair Inequality: Reconciling Equality of Opportunity and Freedom from Poverty,” </a:t>
            </a:r>
            <a:r>
              <a:rPr lang="en-US" i="1" dirty="0"/>
              <a:t>Review of </a:t>
            </a:r>
            <a:r>
              <a:rPr lang="en-US" i="1"/>
              <a:t>Economic Studies.</a:t>
            </a:r>
            <a:r>
              <a:rPr lang="en-US"/>
              <a:t> </a:t>
            </a:r>
            <a:r>
              <a:rPr lang="en-US" dirty="0"/>
              <a:t>Vol. 89, Issue 6, pp. 3345-3380. </a:t>
            </a:r>
          </a:p>
          <a:p>
            <a:r>
              <a:rPr lang="en-US" dirty="0"/>
              <a:t>Kanbur, Ravi and Santiago Levy. “Social Acceptability of Tax and Transfer Schemes” (with S. Levy). </a:t>
            </a:r>
            <a:r>
              <a:rPr lang="en-US" i="1" dirty="0"/>
              <a:t>LSE Public Policy Review</a:t>
            </a:r>
            <a:r>
              <a:rPr lang="en-US" dirty="0"/>
              <a:t>. 2022; 2(4): 3, pp. 1–10.</a:t>
            </a:r>
          </a:p>
        </p:txBody>
      </p:sp>
    </p:spTree>
    <p:extLst>
      <p:ext uri="{BB962C8B-B14F-4D97-AF65-F5344CB8AC3E}">
        <p14:creationId xmlns:p14="http://schemas.microsoft.com/office/powerpoint/2010/main" val="1193712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3F024-CFA0-2BA5-3E6A-95D71F292E8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81B90B1-B582-4CFB-EBFE-AD68A09252AB}"/>
              </a:ext>
            </a:extLst>
          </p:cNvPr>
          <p:cNvSpPr>
            <a:spLocks noGrp="1"/>
          </p:cNvSpPr>
          <p:nvPr>
            <p:ph idx="1"/>
          </p:nvPr>
        </p:nvSpPr>
        <p:spPr/>
        <p:txBody>
          <a:bodyPr/>
          <a:lstStyle/>
          <a:p>
            <a:r>
              <a:rPr lang="en-US" dirty="0"/>
              <a:t>Over the last 25 years there seems to have been a fraying of the post war social democratic consensus on the vigorous use of tax and transfer instruments to redistribute post-market incomes.</a:t>
            </a:r>
          </a:p>
          <a:p>
            <a:r>
              <a:rPr lang="en-US" dirty="0"/>
              <a:t>Rather, there is a shift towards a pre-market perspective—to equalize the distribution of human capital that individuals bring to the market and let that equalize post-market distribution of incomes.</a:t>
            </a:r>
          </a:p>
          <a:p>
            <a:r>
              <a:rPr lang="en-US" dirty="0"/>
              <a:t>This shift in stance is clear in the policy discourse, but it is also underpinned by the analytical literature.</a:t>
            </a:r>
          </a:p>
        </p:txBody>
      </p:sp>
    </p:spTree>
    <p:extLst>
      <p:ext uri="{BB962C8B-B14F-4D97-AF65-F5344CB8AC3E}">
        <p14:creationId xmlns:p14="http://schemas.microsoft.com/office/powerpoint/2010/main" val="1489049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18B9-B6D9-084F-A216-5902630376E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1928AF0-38F5-D56F-3EC1-900BEA46D73A}"/>
              </a:ext>
            </a:extLst>
          </p:cNvPr>
          <p:cNvSpPr>
            <a:spLocks noGrp="1"/>
          </p:cNvSpPr>
          <p:nvPr>
            <p:ph idx="1"/>
          </p:nvPr>
        </p:nvSpPr>
        <p:spPr/>
        <p:txBody>
          <a:bodyPr>
            <a:normAutofit fontScale="92500" lnSpcReduction="10000"/>
          </a:bodyPr>
          <a:lstStyle/>
          <a:p>
            <a:pPr marL="0" marR="0" indent="228600">
              <a:lnSpc>
                <a:spcPct val="107000"/>
              </a:lnSpc>
              <a:spcAft>
                <a:spcPts val="800"/>
              </a:spcAft>
              <a:buNone/>
            </a:pPr>
            <a:r>
              <a:rPr lang="en-US" sz="2800" kern="100" dirty="0">
                <a:effectLst/>
                <a:latin typeface="Aptos" panose="020B0004020202020204" pitchFamily="34" charset="0"/>
                <a:ea typeface="Aptos" panose="020B0004020202020204" pitchFamily="34" charset="0"/>
                <a:cs typeface="Times New Roman" panose="02020603050405020304" pitchFamily="18" charset="0"/>
              </a:rPr>
              <a:t>“Think about somebody working in a call </a:t>
            </a:r>
            <a:r>
              <a:rPr lang="en-US" sz="2800" kern="100" dirty="0" err="1">
                <a:effectLst/>
                <a:latin typeface="Aptos" panose="020B0004020202020204" pitchFamily="34" charset="0"/>
                <a:ea typeface="Aptos" panose="020B0004020202020204" pitchFamily="34" charset="0"/>
                <a:cs typeface="Times New Roman" panose="02020603050405020304" pitchFamily="18" charset="0"/>
              </a:rPr>
              <a:t>centre</a:t>
            </a:r>
            <a:r>
              <a:rPr lang="en-US" sz="2800" kern="100" dirty="0">
                <a:effectLst/>
                <a:latin typeface="Aptos" panose="020B0004020202020204" pitchFamily="34" charset="0"/>
                <a:ea typeface="Aptos" panose="020B0004020202020204" pitchFamily="34" charset="0"/>
                <a:cs typeface="Times New Roman" panose="02020603050405020304" pitchFamily="18" charset="0"/>
              </a:rPr>
              <a:t>, a supermarket, or in an old people’s home. Redistribution offers a top-up to their wages. </a:t>
            </a:r>
            <a:r>
              <a:rPr lang="en-US" sz="2800" kern="100" dirty="0" err="1">
                <a:effectLst/>
                <a:latin typeface="Aptos" panose="020B0004020202020204" pitchFamily="34" charset="0"/>
                <a:ea typeface="Aptos" panose="020B0004020202020204" pitchFamily="34" charset="0"/>
                <a:cs typeface="Times New Roman" panose="02020603050405020304" pitchFamily="18" charset="0"/>
              </a:rPr>
              <a:t>Predistribution</a:t>
            </a:r>
            <a:r>
              <a:rPr lang="en-US" sz="2800" kern="100" dirty="0">
                <a:effectLst/>
                <a:latin typeface="Aptos" panose="020B0004020202020204" pitchFamily="34" charset="0"/>
                <a:ea typeface="Aptos" panose="020B0004020202020204" pitchFamily="34" charset="0"/>
                <a:cs typeface="Times New Roman" panose="02020603050405020304" pitchFamily="18" charset="0"/>
              </a:rPr>
              <a:t> seeks to go further—higher skills with higher wages.” (Ed Miliband, 2012)</a:t>
            </a:r>
          </a:p>
          <a:p>
            <a:pPr marL="0" marR="0" indent="228600">
              <a:lnSpc>
                <a:spcPct val="107000"/>
              </a:lnSpc>
              <a:spcAft>
                <a:spcPts val="800"/>
              </a:spcAft>
              <a:buNone/>
            </a:pPr>
            <a:r>
              <a:rPr lang="en-US" kern="100" dirty="0">
                <a:latin typeface="Aptos" panose="020B0004020202020204" pitchFamily="34" charset="0"/>
                <a:ea typeface="Aptos" panose="020B0004020202020204" pitchFamily="34" charset="0"/>
                <a:cs typeface="Times New Roman" panose="02020603050405020304" pitchFamily="18" charset="0"/>
              </a:rPr>
              <a:t>“One of the most powerful ways in which governments support the poor—especially in low income countries—is by providing basic education and health care. By enabling such spending, a not-very progressive tax that raises a lot of revenue such as VAT, can do more for the poor than a very progressive one that raises little.” (Keen and </a:t>
            </a:r>
            <a:r>
              <a:rPr lang="en-US" kern="100" dirty="0" err="1">
                <a:latin typeface="Aptos" panose="020B0004020202020204" pitchFamily="34" charset="0"/>
                <a:ea typeface="Aptos" panose="020B0004020202020204" pitchFamily="34" charset="0"/>
                <a:cs typeface="Times New Roman" panose="02020603050405020304" pitchFamily="18" charset="0"/>
              </a:rPr>
              <a:t>Slemrod</a:t>
            </a:r>
            <a:r>
              <a:rPr lang="en-US" kern="100" dirty="0">
                <a:latin typeface="Aptos" panose="020B0004020202020204" pitchFamily="34" charset="0"/>
                <a:ea typeface="Aptos" panose="020B0004020202020204" pitchFamily="34" charset="0"/>
                <a:cs typeface="Times New Roman" panose="02020603050405020304" pitchFamily="18" charset="0"/>
              </a:rPr>
              <a:t>, 2022)</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91660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7F78B-E21B-3F8E-7E90-B8751D91BAF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90C648D-E972-5446-2A3E-DE2C263DA7E5}"/>
              </a:ext>
            </a:extLst>
          </p:cNvPr>
          <p:cNvSpPr>
            <a:spLocks noGrp="1"/>
          </p:cNvSpPr>
          <p:nvPr>
            <p:ph idx="1"/>
          </p:nvPr>
        </p:nvSpPr>
        <p:spPr/>
        <p:txBody>
          <a:bodyPr/>
          <a:lstStyle/>
          <a:p>
            <a:r>
              <a:rPr lang="en-US" dirty="0"/>
              <a:t>I see there as being three core arguments which underpin this shift in stance.</a:t>
            </a:r>
          </a:p>
          <a:p>
            <a:pPr lvl="1"/>
            <a:r>
              <a:rPr lang="en-US" sz="2400" dirty="0">
                <a:effectLst/>
                <a:latin typeface="Aptos" panose="020B0004020202020204" pitchFamily="34" charset="0"/>
                <a:ea typeface="Aptos" panose="020B0004020202020204" pitchFamily="34" charset="0"/>
                <a:cs typeface="Times New Roman" panose="02020603050405020304" pitchFamily="18" charset="0"/>
              </a:rPr>
              <a:t>First is the accumulation of knowledge about the many issues with taxation of market incomes—incentive effects, information costs, implementation and compliance.</a:t>
            </a:r>
          </a:p>
          <a:p>
            <a:pPr lvl="1"/>
            <a:r>
              <a:rPr lang="en-US" sz="2400" dirty="0">
                <a:effectLst/>
                <a:latin typeface="Aptos" panose="020B0004020202020204" pitchFamily="34" charset="0"/>
                <a:ea typeface="Aptos" panose="020B0004020202020204" pitchFamily="34" charset="0"/>
                <a:cs typeface="Times New Roman" panose="02020603050405020304" pitchFamily="18" charset="0"/>
              </a:rPr>
              <a:t>Second is the argument that it is morally superior to target pre-market income earning capacity because post-market inequality incorporates variations in effort, and individuals have a legitimate moral claim to the outcomes of their effort.</a:t>
            </a:r>
          </a:p>
          <a:p>
            <a:pPr lvl="1"/>
            <a:r>
              <a:rPr lang="en-US" sz="2400" kern="100" dirty="0">
                <a:effectLst/>
                <a:latin typeface="Aptos" panose="020B0004020202020204" pitchFamily="34" charset="0"/>
                <a:ea typeface="Aptos" panose="020B0004020202020204" pitchFamily="34" charset="0"/>
                <a:cs typeface="Times New Roman" panose="02020603050405020304" pitchFamily="18" charset="0"/>
              </a:rPr>
              <a:t>Third is the argument that </a:t>
            </a:r>
            <a:r>
              <a:rPr lang="en-US" sz="2400" kern="100" dirty="0" err="1">
                <a:effectLst/>
                <a:latin typeface="Aptos" panose="020B0004020202020204" pitchFamily="34" charset="0"/>
                <a:ea typeface="Aptos" panose="020B0004020202020204" pitchFamily="34" charset="0"/>
                <a:cs typeface="Times New Roman" panose="02020603050405020304" pitchFamily="18" charset="0"/>
              </a:rPr>
              <a:t>predistribution</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is an easier political sell than redistribution, perhaps for a combination of the first two reasons.</a:t>
            </a:r>
          </a:p>
          <a:p>
            <a:pPr lvl="1"/>
            <a:endParaRPr lang="en-US" dirty="0"/>
          </a:p>
        </p:txBody>
      </p:sp>
    </p:spTree>
    <p:extLst>
      <p:ext uri="{BB962C8B-B14F-4D97-AF65-F5344CB8AC3E}">
        <p14:creationId xmlns:p14="http://schemas.microsoft.com/office/powerpoint/2010/main" val="2734227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9D1C1-FF11-D0C0-A01D-CD78ACF4941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9E4FA76-ED4D-B861-BCD0-F88BE3EC2D7E}"/>
              </a:ext>
            </a:extLst>
          </p:cNvPr>
          <p:cNvSpPr>
            <a:spLocks noGrp="1"/>
          </p:cNvSpPr>
          <p:nvPr>
            <p:ph idx="1"/>
          </p:nvPr>
        </p:nvSpPr>
        <p:spPr/>
        <p:txBody>
          <a:bodyPr/>
          <a:lstStyle/>
          <a:p>
            <a:r>
              <a:rPr lang="en-US" dirty="0"/>
              <a:t>I believe that each of these arguments can be challenged.  At least, they have had a too easy a ride in the analytical literature, and the crystallizing consensus on the shift away from redistribution towards </a:t>
            </a:r>
            <a:r>
              <a:rPr lang="en-US" dirty="0" err="1"/>
              <a:t>predistribution</a:t>
            </a:r>
            <a:r>
              <a:rPr lang="en-US" dirty="0"/>
              <a:t> needs to be examined more closely.</a:t>
            </a:r>
          </a:p>
        </p:txBody>
      </p:sp>
    </p:spTree>
    <p:extLst>
      <p:ext uri="{BB962C8B-B14F-4D97-AF65-F5344CB8AC3E}">
        <p14:creationId xmlns:p14="http://schemas.microsoft.com/office/powerpoint/2010/main" val="2098655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02659-1D52-9A38-14E2-A26073A316C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58D5701-97B7-7182-8641-737F0EAEC561}"/>
              </a:ext>
            </a:extLst>
          </p:cNvPr>
          <p:cNvSpPr>
            <a:spLocks noGrp="1"/>
          </p:cNvSpPr>
          <p:nvPr>
            <p:ph idx="1"/>
          </p:nvPr>
        </p:nvSpPr>
        <p:spPr/>
        <p:txBody>
          <a:bodyPr>
            <a:normAutofit fontScale="92500" lnSpcReduction="10000"/>
          </a:bodyPr>
          <a:lstStyle/>
          <a:p>
            <a:r>
              <a:rPr lang="en-US" dirty="0"/>
              <a:t>On the first:</a:t>
            </a:r>
          </a:p>
          <a:p>
            <a:pPr marL="342900" marR="0" lvl="0" indent="-342900">
              <a:lnSpc>
                <a:spcPct val="107000"/>
              </a:lnSpc>
              <a:spcAft>
                <a:spcPts val="800"/>
              </a:spcAft>
              <a:buFont typeface="Arial" panose="020B0604020202020204" pitchFamily="34" charset="0"/>
              <a:buChar char="•"/>
              <a:tabLst>
                <a:tab pos="457200" algn="l"/>
              </a:tabLst>
            </a:pPr>
            <a:r>
              <a:rPr lang="en-US" sz="2800" kern="100" dirty="0">
                <a:effectLst/>
                <a:latin typeface="Aptos" panose="020B0004020202020204" pitchFamily="34" charset="0"/>
                <a:ea typeface="Aptos" panose="020B0004020202020204" pitchFamily="34" charset="0"/>
                <a:cs typeface="Times New Roman" panose="02020603050405020304" pitchFamily="18" charset="0"/>
              </a:rPr>
              <a:t>Just because redistributing through income taxation is difficult does not mean that redistributing through other avenues is easy. </a:t>
            </a:r>
          </a:p>
          <a:p>
            <a:pPr marL="342900" marR="0" lvl="0" indent="-342900">
              <a:lnSpc>
                <a:spcPct val="107000"/>
              </a:lnSpc>
              <a:spcAft>
                <a:spcPts val="800"/>
              </a:spcAft>
              <a:buFont typeface="Arial" panose="020B0604020202020204" pitchFamily="34" charset="0"/>
              <a:buChar char="•"/>
              <a:tabLst>
                <a:tab pos="457200" algn="l"/>
              </a:tabLst>
            </a:pPr>
            <a:r>
              <a:rPr lang="en-US" sz="2800" kern="100" dirty="0">
                <a:effectLst/>
                <a:latin typeface="Aptos" panose="020B0004020202020204" pitchFamily="34" charset="0"/>
                <a:ea typeface="Aptos" panose="020B0004020202020204" pitchFamily="34" charset="0"/>
                <a:cs typeface="Times New Roman" panose="02020603050405020304" pitchFamily="18" charset="0"/>
              </a:rPr>
              <a:t>It is not that there are no incentive effects in redistributing education. </a:t>
            </a:r>
          </a:p>
          <a:p>
            <a:pPr marL="342900" marR="0" lvl="0" indent="-342900">
              <a:lnSpc>
                <a:spcPct val="107000"/>
              </a:lnSpc>
              <a:spcAft>
                <a:spcPts val="800"/>
              </a:spcAft>
              <a:buFont typeface="Arial" panose="020B0604020202020204" pitchFamily="34" charset="0"/>
              <a:buChar char="•"/>
              <a:tabLst>
                <a:tab pos="457200" algn="l"/>
              </a:tabLst>
            </a:pPr>
            <a:r>
              <a:rPr lang="en-US" sz="2800" kern="100" dirty="0">
                <a:effectLst/>
                <a:latin typeface="Aptos" panose="020B0004020202020204" pitchFamily="34" charset="0"/>
                <a:ea typeface="Aptos" panose="020B0004020202020204" pitchFamily="34" charset="0"/>
                <a:cs typeface="Times New Roman" panose="02020603050405020304" pitchFamily="18" charset="0"/>
              </a:rPr>
              <a:t>It is not that state educational expenditures are themselves particularly equally distributed. </a:t>
            </a:r>
          </a:p>
          <a:p>
            <a:pPr marL="342900" marR="0" lvl="0" indent="-342900">
              <a:lnSpc>
                <a:spcPct val="107000"/>
              </a:lnSpc>
              <a:spcAft>
                <a:spcPts val="800"/>
              </a:spcAft>
              <a:buFont typeface="Arial" panose="020B0604020202020204" pitchFamily="34" charset="0"/>
              <a:buChar char="•"/>
              <a:tabLst>
                <a:tab pos="457200" algn="l"/>
              </a:tabLst>
            </a:pPr>
            <a:r>
              <a:rPr lang="en-US" sz="2800" dirty="0">
                <a:effectLst/>
                <a:latin typeface="Aptos" panose="020B0004020202020204" pitchFamily="34" charset="0"/>
                <a:ea typeface="Aptos" panose="020B0004020202020204" pitchFamily="34" charset="0"/>
                <a:cs typeface="Times New Roman" panose="02020603050405020304" pitchFamily="18" charset="0"/>
              </a:rPr>
              <a:t>And the moment we model market relevant human capital as being the product of both public inputs and private parental inputs, the redistribution is seen to play a key role in achieving </a:t>
            </a:r>
            <a:r>
              <a:rPr lang="en-US" sz="2800" dirty="0" err="1">
                <a:effectLst/>
                <a:latin typeface="Aptos" panose="020B0004020202020204" pitchFamily="34" charset="0"/>
                <a:ea typeface="Aptos" panose="020B0004020202020204" pitchFamily="34" charset="0"/>
                <a:cs typeface="Times New Roman" panose="02020603050405020304" pitchFamily="18" charset="0"/>
              </a:rPr>
              <a:t>predistribution</a:t>
            </a:r>
            <a:r>
              <a:rPr lang="en-US" sz="2800" dirty="0">
                <a:effectLst/>
                <a:latin typeface="Aptos" panose="020B0004020202020204" pitchFamily="34" charset="0"/>
                <a:ea typeface="Aptos" panose="020B0004020202020204" pitchFamily="34" charset="0"/>
                <a:cs typeface="Times New Roman" panose="02020603050405020304" pitchFamily="18" charset="0"/>
              </a:rPr>
              <a:t>.</a:t>
            </a:r>
            <a:endParaRPr lang="en-US" dirty="0"/>
          </a:p>
        </p:txBody>
      </p:sp>
    </p:spTree>
    <p:extLst>
      <p:ext uri="{BB962C8B-B14F-4D97-AF65-F5344CB8AC3E}">
        <p14:creationId xmlns:p14="http://schemas.microsoft.com/office/powerpoint/2010/main" val="2715390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2C782-095D-79F5-80A2-D43C3E8DC32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FAB8620-B264-7C12-74CF-7C83991F44ED}"/>
              </a:ext>
            </a:extLst>
          </p:cNvPr>
          <p:cNvSpPr>
            <a:spLocks noGrp="1"/>
          </p:cNvSpPr>
          <p:nvPr>
            <p:ph idx="1"/>
          </p:nvPr>
        </p:nvSpPr>
        <p:spPr/>
        <p:txBody>
          <a:bodyPr/>
          <a:lstStyle/>
          <a:p>
            <a:r>
              <a:rPr lang="en-US" dirty="0"/>
              <a:t>On the second:</a:t>
            </a:r>
          </a:p>
          <a:p>
            <a:r>
              <a:rPr lang="en-US" dirty="0"/>
              <a:t>“In the welfarist tradition of social-choice theory, egalitarianism means equality of welfare or utility. Conservative critics of egalitarianism rightly protest that it is highly questionable that this kind of equality is ethically desirable, as it fails to hold persons responsible for their choices, or for their preferences…” (Roemer and Trannoy, 2015, p.218).</a:t>
            </a:r>
          </a:p>
          <a:p>
            <a:r>
              <a:rPr lang="en-US" dirty="0"/>
              <a:t>This will be recognized as the “equality of opportunity” argument, further developed by Roemer in terms of variations in income attributable to “circumstance” or “effort.”</a:t>
            </a:r>
          </a:p>
        </p:txBody>
      </p:sp>
    </p:spTree>
    <p:extLst>
      <p:ext uri="{BB962C8B-B14F-4D97-AF65-F5344CB8AC3E}">
        <p14:creationId xmlns:p14="http://schemas.microsoft.com/office/powerpoint/2010/main" val="579471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A158-397A-65CF-B3B6-0C0A1D2A5D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4B33DF-775D-6D33-56F2-9F485E34B1D9}"/>
              </a:ext>
            </a:extLst>
          </p:cNvPr>
          <p:cNvSpPr>
            <a:spLocks noGrp="1"/>
          </p:cNvSpPr>
          <p:nvPr>
            <p:ph idx="1"/>
          </p:nvPr>
        </p:nvSpPr>
        <p:spPr/>
        <p:txBody>
          <a:bodyPr/>
          <a:lstStyle/>
          <a:p>
            <a:r>
              <a:rPr lang="en-US" dirty="0"/>
              <a:t>The empirical difficulties in separating out circumstance from effort should be clear.</a:t>
            </a:r>
          </a:p>
          <a:p>
            <a:r>
              <a:rPr lang="en-US" dirty="0"/>
              <a:t>I have written about the conceptual difficulties as well.</a:t>
            </a:r>
          </a:p>
          <a:p>
            <a:r>
              <a:rPr lang="en-US" dirty="0"/>
              <a:t>Two examples:</a:t>
            </a:r>
          </a:p>
          <a:p>
            <a:pPr lvl="1"/>
            <a:r>
              <a:rPr lang="en-US" dirty="0"/>
              <a:t>What if an extreme negative outcome is the result not of circumstance but effort?</a:t>
            </a:r>
          </a:p>
          <a:p>
            <a:pPr lvl="1"/>
            <a:r>
              <a:rPr lang="en-US" dirty="0"/>
              <a:t>What if one person’s effort becomes another person’s circumstance? Which doctrine is to rule?</a:t>
            </a:r>
          </a:p>
          <a:p>
            <a:pPr lvl="1"/>
            <a:endParaRPr lang="en-US" dirty="0"/>
          </a:p>
        </p:txBody>
      </p:sp>
    </p:spTree>
    <p:extLst>
      <p:ext uri="{BB962C8B-B14F-4D97-AF65-F5344CB8AC3E}">
        <p14:creationId xmlns:p14="http://schemas.microsoft.com/office/powerpoint/2010/main" val="2655734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0AEAC-83D6-2785-7A2E-D80D488AFCE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99AEC15-ED34-3919-9C31-930726FD8C7E}"/>
              </a:ext>
            </a:extLst>
          </p:cNvPr>
          <p:cNvSpPr>
            <a:spLocks noGrp="1"/>
          </p:cNvSpPr>
          <p:nvPr>
            <p:ph idx="1"/>
          </p:nvPr>
        </p:nvSpPr>
        <p:spPr/>
        <p:txBody>
          <a:bodyPr>
            <a:normAutofit lnSpcReduction="10000"/>
          </a:bodyPr>
          <a:lstStyle/>
          <a:p>
            <a:r>
              <a:rPr lang="en-US" dirty="0"/>
              <a:t>Finally, we come to political economy.</a:t>
            </a:r>
          </a:p>
          <a:p>
            <a:r>
              <a:rPr lang="en-US" dirty="0"/>
              <a:t>This is where I think the supporters of </a:t>
            </a:r>
            <a:r>
              <a:rPr lang="en-US" dirty="0" err="1"/>
              <a:t>predistribution</a:t>
            </a:r>
            <a:r>
              <a:rPr lang="en-US" dirty="0"/>
              <a:t> do have a point, even if we don’t fully understand why.</a:t>
            </a:r>
          </a:p>
          <a:p>
            <a:r>
              <a:rPr lang="en-US" dirty="0"/>
              <a:t>This relates closely to the argument that the FORM of a redistribution, more generally of any policy, matters as much as its final outcome, in terms of its social acceptability.</a:t>
            </a:r>
          </a:p>
          <a:p>
            <a:r>
              <a:rPr lang="en-US" dirty="0"/>
              <a:t>Santiago Levy and I have written about this phenomenon which is well understood by policy practitioners but less well understood by economists.</a:t>
            </a:r>
          </a:p>
          <a:p>
            <a:r>
              <a:rPr lang="en-US" dirty="0"/>
              <a:t>Examples: Carbon Tax, Iran subsidies, etc.</a:t>
            </a:r>
          </a:p>
        </p:txBody>
      </p:sp>
    </p:spTree>
    <p:extLst>
      <p:ext uri="{BB962C8B-B14F-4D97-AF65-F5344CB8AC3E}">
        <p14:creationId xmlns:p14="http://schemas.microsoft.com/office/powerpoint/2010/main" val="4148339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A4B9E-CB70-A694-AC29-92444289E1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073F506-88B2-17E7-A103-AA84DC414680}"/>
              </a:ext>
            </a:extLst>
          </p:cNvPr>
          <p:cNvSpPr>
            <a:spLocks noGrp="1"/>
          </p:cNvSpPr>
          <p:nvPr>
            <p:ph idx="1"/>
          </p:nvPr>
        </p:nvSpPr>
        <p:spPr/>
        <p:txBody>
          <a:bodyPr/>
          <a:lstStyle/>
          <a:p>
            <a:r>
              <a:rPr lang="en-US" dirty="0"/>
              <a:t>To conclude:</a:t>
            </a:r>
          </a:p>
          <a:p>
            <a:r>
              <a:rPr lang="en-US" dirty="0"/>
              <a:t>The shift in stance away from redistribution to </a:t>
            </a:r>
            <a:r>
              <a:rPr lang="en-US" dirty="0" err="1"/>
              <a:t>predistribution</a:t>
            </a:r>
            <a:r>
              <a:rPr lang="en-US" dirty="0"/>
              <a:t> needs to be examined carefully.</a:t>
            </a:r>
          </a:p>
          <a:p>
            <a:r>
              <a:rPr lang="en-US" dirty="0"/>
              <a:t>When that is done, many of the analytical arguments in its favor are found to be wanting.</a:t>
            </a:r>
          </a:p>
          <a:p>
            <a:r>
              <a:rPr lang="en-US" dirty="0"/>
              <a:t>The political economy argument is perhaps the strongest but it is least well understood and needs to be investigated further conceptually and empirically.</a:t>
            </a:r>
          </a:p>
        </p:txBody>
      </p:sp>
    </p:spTree>
    <p:extLst>
      <p:ext uri="{BB962C8B-B14F-4D97-AF65-F5344CB8AC3E}">
        <p14:creationId xmlns:p14="http://schemas.microsoft.com/office/powerpoint/2010/main" val="3890811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8C615-3BA7-F233-590A-C623123F5FC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D923D8-5C24-0861-B211-23C35F1F883B}"/>
              </a:ext>
            </a:extLst>
          </p:cNvPr>
          <p:cNvSpPr>
            <a:spLocks noGrp="1"/>
          </p:cNvSpPr>
          <p:nvPr>
            <p:ph idx="1"/>
          </p:nvPr>
        </p:nvSpPr>
        <p:spPr/>
        <p:txBody>
          <a:bodyPr/>
          <a:lstStyle/>
          <a:p>
            <a:endParaRPr lang="en-US" dirty="0"/>
          </a:p>
          <a:p>
            <a:endParaRPr lang="en-US" dirty="0"/>
          </a:p>
          <a:p>
            <a:endParaRPr lang="en-US" dirty="0"/>
          </a:p>
          <a:p>
            <a:pPr algn="ctr"/>
            <a:r>
              <a:rPr lang="en-US" dirty="0"/>
              <a:t>Thank You</a:t>
            </a:r>
          </a:p>
        </p:txBody>
      </p:sp>
    </p:spTree>
    <p:extLst>
      <p:ext uri="{BB962C8B-B14F-4D97-AF65-F5344CB8AC3E}">
        <p14:creationId xmlns:p14="http://schemas.microsoft.com/office/powerpoint/2010/main" val="13987732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3205</TotalTime>
  <Words>887</Words>
  <Application>Microsoft Office PowerPoint</Application>
  <PresentationFormat>Widescreen</PresentationFormat>
  <Paragraphs>45</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Is Predistribution Superior to Redistribution?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Cornell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Sanjiv M. Kanbur</dc:creator>
  <cp:lastModifiedBy>Sanjiv M. Kanbur</cp:lastModifiedBy>
  <cp:revision>9</cp:revision>
  <dcterms:created xsi:type="dcterms:W3CDTF">2025-09-11T12:46:20Z</dcterms:created>
  <dcterms:modified xsi:type="dcterms:W3CDTF">2025-09-17T12:40:19Z</dcterms:modified>
</cp:coreProperties>
</file>