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</p:sldMasterIdLst>
  <p:notesMasterIdLst>
    <p:notesMasterId r:id="rId19"/>
  </p:notesMasterIdLst>
  <p:handoutMasterIdLst>
    <p:handoutMasterId r:id="rId20"/>
  </p:handoutMasterIdLst>
  <p:sldIdLst>
    <p:sldId id="334" r:id="rId2"/>
    <p:sldId id="384" r:id="rId3"/>
    <p:sldId id="467" r:id="rId4"/>
    <p:sldId id="458" r:id="rId5"/>
    <p:sldId id="465" r:id="rId6"/>
    <p:sldId id="464" r:id="rId7"/>
    <p:sldId id="459" r:id="rId8"/>
    <p:sldId id="447" r:id="rId9"/>
    <p:sldId id="462" r:id="rId10"/>
    <p:sldId id="454" r:id="rId11"/>
    <p:sldId id="451" r:id="rId12"/>
    <p:sldId id="452" r:id="rId13"/>
    <p:sldId id="468" r:id="rId14"/>
    <p:sldId id="453" r:id="rId15"/>
    <p:sldId id="466" r:id="rId16"/>
    <p:sldId id="455" r:id="rId17"/>
    <p:sldId id="346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7">
          <p15:clr>
            <a:srgbClr val="A4A3A4"/>
          </p15:clr>
        </p15:guide>
        <p15:guide id="2" orient="horz" pos="1619">
          <p15:clr>
            <a:srgbClr val="A4A3A4"/>
          </p15:clr>
        </p15:guide>
        <p15:guide id="3" orient="horz" pos="158">
          <p15:clr>
            <a:srgbClr val="A4A3A4"/>
          </p15:clr>
        </p15:guide>
        <p15:guide id="4" pos="288">
          <p15:clr>
            <a:srgbClr val="A4A3A4"/>
          </p15:clr>
        </p15:guide>
        <p15:guide id="5" pos="5594">
          <p15:clr>
            <a:srgbClr val="A4A3A4"/>
          </p15:clr>
        </p15:guide>
        <p15:guide id="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B81C"/>
    <a:srgbClr val="F3BD5B"/>
    <a:srgbClr val="003B5C"/>
    <a:srgbClr val="F57700"/>
    <a:srgbClr val="4BA3DB"/>
    <a:srgbClr val="4CA1DA"/>
    <a:srgbClr val="C3D7EE"/>
    <a:srgbClr val="2774AE"/>
    <a:srgbClr val="88AE9B"/>
    <a:srgbClr val="87A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722749-8A0F-F0CF-537B-15E97B8A61EC}" v="4634" dt="2025-04-27T15:51:21.847"/>
    <p1510:client id="{F39408F9-3C17-AEDE-C87D-B08614F5B4BE}" v="2883" dt="2025-04-28T18:48:04.818"/>
  </p1510:revLst>
</p1510:revInfo>
</file>

<file path=ppt/tableStyles.xml><?xml version="1.0" encoding="utf-8"?>
<a:tblStyleLst xmlns:a="http://schemas.openxmlformats.org/drawingml/2006/main" def="{5C22544A-7EE6-4342-B048-85BDC9FD1C3A}"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3077"/>
        <p:guide orient="horz" pos="1619"/>
        <p:guide orient="horz" pos="158"/>
        <p:guide pos="288"/>
        <p:guide pos="559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Whitney Ligh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811A6-0727-AE40-82A8-C4387BD3C216}" type="datetimeFigureOut">
              <a:rPr lang="en-US" smtClean="0">
                <a:latin typeface="Whitney Light"/>
              </a:rPr>
              <a:pPr/>
              <a:t>9/8/25</a:t>
            </a:fld>
            <a:endParaRPr lang="en-US">
              <a:latin typeface="Whitney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Whitney Ligh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C58A1-6A4C-ED4E-94CA-365463769AFD}" type="slidenum">
              <a:rPr lang="en-US" smtClean="0">
                <a:latin typeface="Whitney Light"/>
              </a:rPr>
              <a:pPr/>
              <a:t>‹#›</a:t>
            </a:fld>
            <a:endParaRPr lang="en-US">
              <a:latin typeface="Whitney Light"/>
            </a:endParaRPr>
          </a:p>
        </p:txBody>
      </p:sp>
    </p:spTree>
    <p:extLst>
      <p:ext uri="{BB962C8B-B14F-4D97-AF65-F5344CB8AC3E}">
        <p14:creationId xmlns:p14="http://schemas.microsoft.com/office/powerpoint/2010/main" val="36282628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Whitney Light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Whitney Light"/>
              </a:defRPr>
            </a:lvl1pPr>
          </a:lstStyle>
          <a:p>
            <a:fld id="{90BE3000-7E6A-3047-9A2F-881E58942024}" type="datetimeFigureOut">
              <a:rPr lang="en-US" smtClean="0"/>
              <a:pPr/>
              <a:t>9/8/25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Whitney Light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Whitney Light"/>
              </a:defRPr>
            </a:lvl1pPr>
          </a:lstStyle>
          <a:p>
            <a:fld id="{26E1A499-87FB-EF4D-8544-996064F5C6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79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Whitney Ligh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Whitney Ligh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Whitney Ligh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Whitney Ligh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Whitney Ligh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3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BA85B-1DD9-BF2C-C8A5-A6DE2E6AB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437D7-EEAC-E50B-A8F8-26C05DFD8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4AE0C-6636-342E-04B9-524950ABB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092C5-6F6E-9DDF-5F57-7320C06ADC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73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5EF48-7727-0D94-BC37-218460B87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3D677-80A1-D0DA-A63A-E35EBFEA2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C5A2B6-C7E7-0EBF-87BE-6BB774670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995C2-4A9C-0F29-ED54-5C0FF21EA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9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530BC-AA84-3DB2-5DE9-3217C2D04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B7347B-A001-ED01-8B4A-411711ABE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EA5DA-B2F6-2D2B-B1E2-BEBCBEF91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70769-ED4B-7A59-672C-C3FF212AD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71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05A50-7895-D3FE-6109-D3F4240A3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41F28C-39FC-72C9-ACDD-54689D5DC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BC635D-E393-47CC-8242-05D002251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0DF55-BCA5-8456-9280-5B6369E76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11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DDEB6-052A-0DC5-26F1-DD0E5813F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0B5D5D-F7D6-B17E-9485-767001598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36D0A0-F6B9-094C-3E0F-EE6C17CC3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D48AF-C115-6F45-2DD8-ADE41DC348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60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F1A5A-CFC9-4F93-D7FD-B6ED90BB2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1C9AE9-1D1E-BECD-573C-3D1051021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C924B1-3519-42E2-7CC0-D8B6A3E7B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897A3-779E-BFEA-279C-508CDD3F47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07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545D7-2478-1340-62F2-1462CBE40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AA40CE-460F-CF4F-9668-81B15B5DC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AF87F6-E800-F900-6E96-F047EF108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96EAD-A7E3-30A4-15E6-7AF19DCC4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3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5DC1F-80D0-88C5-453D-7899B5FF7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93314-B649-C6F3-2D49-E4EA58306E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AD964-F383-E6F0-F7E6-0FC26EE2A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2183E-7CBC-290C-3506-746B8BB976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40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9475D-558B-9B6E-C985-9B907952C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B58C11-0CE0-3E18-6BE6-42B152A67B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ECE347-6335-5482-5E98-331E34B99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8B951-AE77-CE12-EFE4-281243AA7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59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B32F2-5675-59D5-F9F2-F9BB39E0C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8386B6-9C74-889C-A74B-AEB8C8EBE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4F0F90-4BCE-C012-5332-07327078E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4BD2E-7CDE-265B-91C2-204BAEFB4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23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91C89-2AC5-0ADC-2AE7-D00139D4E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6289AE-B5AB-F80C-7F87-5A90CCA28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34327-7AAE-B8D3-F475-13031B50E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8C82C-1CFF-34C0-954E-8B47BA2DD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99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41DBA-6B52-A80C-BE14-507C3E55F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BFCFD9-911E-76FB-781D-C4E69A693A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5E741E-A11D-5174-3B0F-38DD7315A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F822F-84EE-64F8-F0A0-91A430E43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40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ED5AB-37B0-8997-36A5-01AFFEAE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8D386B-4A55-74DF-DBAF-DE7A30BF8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5B7DD-4217-7B2C-7A4D-CDB2DFC50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51ACB-D055-1060-CC86-858512654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52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988EB-6005-561D-E4F7-5C47A8B46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5FA11-7419-9EA7-780F-D4B53233D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F7D57-A1CF-D6FC-C6C0-F557503B2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,Sans-Serif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C71DC-F6F7-10C2-9204-84A0BD967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1A499-87FB-EF4D-8544-996064F5C6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6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t2017_cover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5177" y="0"/>
            <a:ext cx="9708444" cy="54610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4136073" y="672672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259645" y="772368"/>
            <a:ext cx="8178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>
              <a:defRPr sz="3200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Headline Goes Here.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idx="1" hasCustomPrompt="1"/>
          </p:nvPr>
        </p:nvSpPr>
        <p:spPr>
          <a:xfrm>
            <a:off x="268112" y="1941513"/>
            <a:ext cx="8170333" cy="5841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b="0" i="0" cap="none" baseline="0">
                <a:solidFill>
                  <a:schemeClr val="bg2"/>
                </a:solidFill>
                <a:latin typeface="Whitney Book" pitchFamily="2" charset="0"/>
                <a:cs typeface="Whitney Book" pitchFamily="2" charset="0"/>
              </a:defRPr>
            </a:lvl1pPr>
          </a:lstStyle>
          <a:p>
            <a:pPr lvl="0"/>
            <a:r>
              <a:rPr lang="en-US"/>
              <a:t>Place subhead here.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693544-08D2-204C-BD79-B2B0BA42DB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96153" y="2697499"/>
            <a:ext cx="1351695" cy="3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t2017_cover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876800"/>
          </a:xfrm>
          <a:prstGeom prst="rect">
            <a:avLst/>
          </a:prstGeom>
        </p:spPr>
      </p:pic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1663698" y="1181103"/>
            <a:ext cx="5808135" cy="12745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800" b="0" i="0" cap="none">
                <a:solidFill>
                  <a:schemeClr val="tx2">
                    <a:lumMod val="50000"/>
                  </a:schemeClr>
                </a:solidFill>
                <a:latin typeface="Whitney Book" pitchFamily="2" charset="0"/>
                <a:cs typeface="Whitney Book" pitchFamily="2" charset="0"/>
              </a:defRPr>
            </a:lvl1pPr>
          </a:lstStyle>
          <a:p>
            <a:r>
              <a:rPr lang="en-US"/>
              <a:t>Cover Slide With Image.</a:t>
            </a:r>
            <a:br>
              <a:rPr lang="en-US"/>
            </a:br>
            <a:r>
              <a:rPr lang="en-US"/>
              <a:t>Place Your Headline Here.</a:t>
            </a:r>
          </a:p>
        </p:txBody>
      </p:sp>
      <p:sp>
        <p:nvSpPr>
          <p:cNvPr id="9" name="Freeform 8"/>
          <p:cNvSpPr/>
          <p:nvPr userDrawn="1"/>
        </p:nvSpPr>
        <p:spPr>
          <a:xfrm>
            <a:off x="-8467" y="3975100"/>
            <a:ext cx="9152467" cy="1314104"/>
          </a:xfrm>
          <a:custGeom>
            <a:avLst/>
            <a:gdLst>
              <a:gd name="connsiteX0" fmla="*/ 0 w 9152467"/>
              <a:gd name="connsiteY0" fmla="*/ 1625600 h 1625600"/>
              <a:gd name="connsiteX1" fmla="*/ 0 w 9152467"/>
              <a:gd name="connsiteY1" fmla="*/ 0 h 1625600"/>
              <a:gd name="connsiteX2" fmla="*/ 4631267 w 9152467"/>
              <a:gd name="connsiteY2" fmla="*/ 541867 h 1625600"/>
              <a:gd name="connsiteX3" fmla="*/ 9152467 w 9152467"/>
              <a:gd name="connsiteY3" fmla="*/ 8467 h 1625600"/>
              <a:gd name="connsiteX4" fmla="*/ 9152467 w 9152467"/>
              <a:gd name="connsiteY4" fmla="*/ 1625600 h 1625600"/>
              <a:gd name="connsiteX5" fmla="*/ 0 w 9152467"/>
              <a:gd name="connsiteY5" fmla="*/ 1625600 h 1625600"/>
              <a:gd name="connsiteX0" fmla="*/ 0 w 9152467"/>
              <a:gd name="connsiteY0" fmla="*/ 1625600 h 1625600"/>
              <a:gd name="connsiteX1" fmla="*/ 0 w 9152467"/>
              <a:gd name="connsiteY1" fmla="*/ 0 h 1625600"/>
              <a:gd name="connsiteX2" fmla="*/ 4631267 w 9152467"/>
              <a:gd name="connsiteY2" fmla="*/ 541867 h 1625600"/>
              <a:gd name="connsiteX3" fmla="*/ 9152467 w 9152467"/>
              <a:gd name="connsiteY3" fmla="*/ 8467 h 1625600"/>
              <a:gd name="connsiteX4" fmla="*/ 9152467 w 9152467"/>
              <a:gd name="connsiteY4" fmla="*/ 1193800 h 1625600"/>
              <a:gd name="connsiteX5" fmla="*/ 0 w 9152467"/>
              <a:gd name="connsiteY5" fmla="*/ 1625600 h 1625600"/>
              <a:gd name="connsiteX0" fmla="*/ 0 w 9152467"/>
              <a:gd name="connsiteY0" fmla="*/ 1130300 h 1193800"/>
              <a:gd name="connsiteX1" fmla="*/ 0 w 9152467"/>
              <a:gd name="connsiteY1" fmla="*/ 0 h 1193800"/>
              <a:gd name="connsiteX2" fmla="*/ 4631267 w 9152467"/>
              <a:gd name="connsiteY2" fmla="*/ 541867 h 1193800"/>
              <a:gd name="connsiteX3" fmla="*/ 9152467 w 9152467"/>
              <a:gd name="connsiteY3" fmla="*/ 8467 h 1193800"/>
              <a:gd name="connsiteX4" fmla="*/ 9152467 w 9152467"/>
              <a:gd name="connsiteY4" fmla="*/ 1193800 h 1193800"/>
              <a:gd name="connsiteX5" fmla="*/ 0 w 9152467"/>
              <a:gd name="connsiteY5" fmla="*/ 1130300 h 1193800"/>
              <a:gd name="connsiteX0" fmla="*/ 0 w 9152467"/>
              <a:gd name="connsiteY0" fmla="*/ 1130300 h 1193800"/>
              <a:gd name="connsiteX1" fmla="*/ 0 w 9152467"/>
              <a:gd name="connsiteY1" fmla="*/ 0 h 1193800"/>
              <a:gd name="connsiteX2" fmla="*/ 4631267 w 9152467"/>
              <a:gd name="connsiteY2" fmla="*/ 541867 h 1193800"/>
              <a:gd name="connsiteX3" fmla="*/ 9152467 w 9152467"/>
              <a:gd name="connsiteY3" fmla="*/ 8467 h 1193800"/>
              <a:gd name="connsiteX4" fmla="*/ 9152467 w 9152467"/>
              <a:gd name="connsiteY4" fmla="*/ 1193800 h 1193800"/>
              <a:gd name="connsiteX5" fmla="*/ 0 w 9152467"/>
              <a:gd name="connsiteY5" fmla="*/ 1130300 h 1193800"/>
              <a:gd name="connsiteX0" fmla="*/ 0 w 9152467"/>
              <a:gd name="connsiteY0" fmla="*/ 1130300 h 1193800"/>
              <a:gd name="connsiteX1" fmla="*/ 0 w 9152467"/>
              <a:gd name="connsiteY1" fmla="*/ 0 h 1193800"/>
              <a:gd name="connsiteX2" fmla="*/ 4631267 w 9152467"/>
              <a:gd name="connsiteY2" fmla="*/ 541867 h 1193800"/>
              <a:gd name="connsiteX3" fmla="*/ 9152467 w 9152467"/>
              <a:gd name="connsiteY3" fmla="*/ 8467 h 1193800"/>
              <a:gd name="connsiteX4" fmla="*/ 9152467 w 9152467"/>
              <a:gd name="connsiteY4" fmla="*/ 1193800 h 1193800"/>
              <a:gd name="connsiteX5" fmla="*/ 0 w 9152467"/>
              <a:gd name="connsiteY5" fmla="*/ 113030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2467" h="1193800">
                <a:moveTo>
                  <a:pt x="0" y="1130300"/>
                </a:moveTo>
                <a:lnTo>
                  <a:pt x="0" y="0"/>
                </a:lnTo>
                <a:lnTo>
                  <a:pt x="4631267" y="541867"/>
                </a:lnTo>
                <a:lnTo>
                  <a:pt x="9152467" y="8467"/>
                </a:lnTo>
                <a:lnTo>
                  <a:pt x="9152467" y="1193800"/>
                </a:lnTo>
                <a:lnTo>
                  <a:pt x="0" y="11303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BF5DF4D-F08D-604F-BC58-FBFFB6D8E826}"/>
              </a:ext>
            </a:extLst>
          </p:cNvPr>
          <p:cNvCxnSpPr/>
          <p:nvPr userDrawn="1"/>
        </p:nvCxnSpPr>
        <p:spPr>
          <a:xfrm>
            <a:off x="4354794" y="1055855"/>
            <a:ext cx="425944" cy="1746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22416C9-D257-0649-80B7-8FFAB169D0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67285" y="412404"/>
            <a:ext cx="1409430" cy="35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2017_cover2.jpg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7" y="0"/>
            <a:ext cx="9144000" cy="254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Freeform 13"/>
          <p:cNvSpPr/>
          <p:nvPr userDrawn="1"/>
        </p:nvSpPr>
        <p:spPr>
          <a:xfrm>
            <a:off x="0" y="1527154"/>
            <a:ext cx="9152467" cy="1625600"/>
          </a:xfrm>
          <a:custGeom>
            <a:avLst/>
            <a:gdLst>
              <a:gd name="connsiteX0" fmla="*/ 0 w 9152467"/>
              <a:gd name="connsiteY0" fmla="*/ 1625600 h 1625600"/>
              <a:gd name="connsiteX1" fmla="*/ 0 w 9152467"/>
              <a:gd name="connsiteY1" fmla="*/ 0 h 1625600"/>
              <a:gd name="connsiteX2" fmla="*/ 4631267 w 9152467"/>
              <a:gd name="connsiteY2" fmla="*/ 541867 h 1625600"/>
              <a:gd name="connsiteX3" fmla="*/ 9152467 w 9152467"/>
              <a:gd name="connsiteY3" fmla="*/ 8467 h 1625600"/>
              <a:gd name="connsiteX4" fmla="*/ 9152467 w 9152467"/>
              <a:gd name="connsiteY4" fmla="*/ 1625600 h 1625600"/>
              <a:gd name="connsiteX5" fmla="*/ 0 w 9152467"/>
              <a:gd name="connsiteY5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2467" h="1625600">
                <a:moveTo>
                  <a:pt x="0" y="1625600"/>
                </a:moveTo>
                <a:lnTo>
                  <a:pt x="0" y="0"/>
                </a:lnTo>
                <a:lnTo>
                  <a:pt x="4631267" y="541867"/>
                </a:lnTo>
                <a:lnTo>
                  <a:pt x="9152467" y="8467"/>
                </a:lnTo>
                <a:lnTo>
                  <a:pt x="9152467" y="1625600"/>
                </a:lnTo>
                <a:lnTo>
                  <a:pt x="0" y="1625600"/>
                </a:lnTo>
                <a:close/>
              </a:path>
            </a:pathLst>
          </a:custGeom>
          <a:solidFill>
            <a:srgbClr val="003B5C"/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1642532" y="2339954"/>
            <a:ext cx="5808135" cy="12745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800" cap="none">
                <a:solidFill>
                  <a:srgbClr val="FFB81C"/>
                </a:solidFill>
              </a:defRPr>
            </a:lvl1pPr>
          </a:lstStyle>
          <a:p>
            <a:r>
              <a:rPr lang="en-US"/>
              <a:t>Cover Slide With Image.</a:t>
            </a:r>
            <a:br>
              <a:rPr lang="en-US"/>
            </a:br>
            <a:r>
              <a:rPr lang="en-US"/>
              <a:t>Place Your Headline Here.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AA448C-2877-CC47-8A31-7E57EB3C31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896153" y="4525347"/>
            <a:ext cx="1351695" cy="3379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0" y="0"/>
            <a:ext cx="9169400" cy="2523066"/>
          </a:xfrm>
          <a:custGeom>
            <a:avLst/>
            <a:gdLst>
              <a:gd name="connsiteX0" fmla="*/ 0 w 9169400"/>
              <a:gd name="connsiteY0" fmla="*/ 16933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6933 h 4402666"/>
              <a:gd name="connsiteX0" fmla="*/ 0 w 9169400"/>
              <a:gd name="connsiteY0" fmla="*/ 2294467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2294467 h 4402666"/>
              <a:gd name="connsiteX0" fmla="*/ 0 w 9169400"/>
              <a:gd name="connsiteY0" fmla="*/ 1879600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879600 h 4402666"/>
              <a:gd name="connsiteX0" fmla="*/ 0 w 9169400"/>
              <a:gd name="connsiteY0" fmla="*/ 0 h 2523066"/>
              <a:gd name="connsiteX1" fmla="*/ 0 w 9169400"/>
              <a:gd name="connsiteY1" fmla="*/ 1981200 h 2523066"/>
              <a:gd name="connsiteX2" fmla="*/ 4631267 w 9169400"/>
              <a:gd name="connsiteY2" fmla="*/ 2523066 h 2523066"/>
              <a:gd name="connsiteX3" fmla="*/ 9169400 w 9169400"/>
              <a:gd name="connsiteY3" fmla="*/ 1981200 h 2523066"/>
              <a:gd name="connsiteX4" fmla="*/ 9160934 w 9169400"/>
              <a:gd name="connsiteY4" fmla="*/ 342900 h 2523066"/>
              <a:gd name="connsiteX5" fmla="*/ 0 w 9169400"/>
              <a:gd name="connsiteY5" fmla="*/ 0 h 2523066"/>
              <a:gd name="connsiteX0" fmla="*/ 0 w 9169400"/>
              <a:gd name="connsiteY0" fmla="*/ 0 h 2523066"/>
              <a:gd name="connsiteX1" fmla="*/ 0 w 9169400"/>
              <a:gd name="connsiteY1" fmla="*/ 1981200 h 2523066"/>
              <a:gd name="connsiteX2" fmla="*/ 4631267 w 9169400"/>
              <a:gd name="connsiteY2" fmla="*/ 2523066 h 2523066"/>
              <a:gd name="connsiteX3" fmla="*/ 9169400 w 9169400"/>
              <a:gd name="connsiteY3" fmla="*/ 1981200 h 2523066"/>
              <a:gd name="connsiteX4" fmla="*/ 9160934 w 9169400"/>
              <a:gd name="connsiteY4" fmla="*/ 0 h 2523066"/>
              <a:gd name="connsiteX5" fmla="*/ 0 w 9169400"/>
              <a:gd name="connsiteY5" fmla="*/ 0 h 252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2523066">
                <a:moveTo>
                  <a:pt x="0" y="0"/>
                </a:moveTo>
                <a:lnTo>
                  <a:pt x="0" y="1981200"/>
                </a:lnTo>
                <a:lnTo>
                  <a:pt x="4631267" y="2523066"/>
                </a:lnTo>
                <a:lnTo>
                  <a:pt x="9169400" y="1981200"/>
                </a:lnTo>
                <a:lnTo>
                  <a:pt x="9160934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70000">
                <a:srgbClr val="2774AE"/>
              </a:gs>
              <a:gs pos="0">
                <a:srgbClr val="003B5C"/>
              </a:gs>
              <a:gs pos="100000">
                <a:srgbClr val="C3D7EE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tx1"/>
              </a:solidFill>
              <a:latin typeface="Whitney Light"/>
              <a:cs typeface="Whitney Light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350558" y="593503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idx="1" hasCustomPrompt="1"/>
          </p:nvPr>
        </p:nvSpPr>
        <p:spPr>
          <a:xfrm>
            <a:off x="508000" y="3733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Caption for event, person or image above</a:t>
            </a:r>
          </a:p>
        </p:txBody>
      </p:sp>
      <p:sp>
        <p:nvSpPr>
          <p:cNvPr id="16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423331" y="709750"/>
            <a:ext cx="8280401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8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Event or Speaker Name With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3615793" y="1763183"/>
            <a:ext cx="1895475" cy="1778000"/>
          </a:xfrm>
          <a:prstGeom prst="roundRect">
            <a:avLst/>
          </a:prstGeom>
          <a:solidFill>
            <a:schemeClr val="bg2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Drag image here or click to place image.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C4C899-0EA7-2943-A447-2994A6F4FE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82480" y="4595655"/>
            <a:ext cx="1351695" cy="33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-8467" y="-16933"/>
            <a:ext cx="9169400" cy="4402666"/>
          </a:xfrm>
          <a:custGeom>
            <a:avLst/>
            <a:gdLst>
              <a:gd name="connsiteX0" fmla="*/ 0 w 9169400"/>
              <a:gd name="connsiteY0" fmla="*/ 16933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6933 h 440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4402666">
                <a:moveTo>
                  <a:pt x="0" y="16933"/>
                </a:moveTo>
                <a:lnTo>
                  <a:pt x="0" y="3860800"/>
                </a:lnTo>
                <a:lnTo>
                  <a:pt x="4631267" y="4402666"/>
                </a:lnTo>
                <a:lnTo>
                  <a:pt x="9169400" y="3860800"/>
                </a:lnTo>
                <a:lnTo>
                  <a:pt x="9160934" y="0"/>
                </a:lnTo>
                <a:lnTo>
                  <a:pt x="0" y="16933"/>
                </a:lnTo>
                <a:close/>
              </a:path>
            </a:pathLst>
          </a:custGeom>
          <a:gradFill flip="none" rotWithShape="1">
            <a:gsLst>
              <a:gs pos="0">
                <a:srgbClr val="2774AE"/>
              </a:gs>
              <a:gs pos="45000">
                <a:srgbClr val="75A6CE"/>
              </a:gs>
              <a:gs pos="100000">
                <a:srgbClr val="C3D7E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50944" y="1633841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423331" y="1839024"/>
            <a:ext cx="8280401" cy="12252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Cover Slide Without Image.</a:t>
            </a:r>
            <a:br>
              <a:rPr lang="en-US"/>
            </a:br>
            <a:r>
              <a:rPr lang="en-US"/>
              <a:t>Place Your Headline Here.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2A2480-A88B-724C-AD7E-93890103A3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1825" y="671433"/>
            <a:ext cx="1620351" cy="40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-8467" y="-16933"/>
            <a:ext cx="9169400" cy="4402666"/>
          </a:xfrm>
          <a:custGeom>
            <a:avLst/>
            <a:gdLst>
              <a:gd name="connsiteX0" fmla="*/ 0 w 9169400"/>
              <a:gd name="connsiteY0" fmla="*/ 16933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6933 h 440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4402666">
                <a:moveTo>
                  <a:pt x="0" y="16933"/>
                </a:moveTo>
                <a:lnTo>
                  <a:pt x="0" y="3860800"/>
                </a:lnTo>
                <a:lnTo>
                  <a:pt x="4631267" y="4402666"/>
                </a:lnTo>
                <a:lnTo>
                  <a:pt x="9169400" y="3860800"/>
                </a:lnTo>
                <a:lnTo>
                  <a:pt x="9160934" y="0"/>
                </a:lnTo>
                <a:lnTo>
                  <a:pt x="0" y="16933"/>
                </a:lnTo>
                <a:close/>
              </a:path>
            </a:pathLst>
          </a:custGeom>
          <a:gradFill flip="none" rotWithShape="1">
            <a:gsLst>
              <a:gs pos="98000">
                <a:srgbClr val="C3D7EE">
                  <a:alpha val="16000"/>
                </a:srgbClr>
              </a:gs>
              <a:gs pos="0">
                <a:srgbClr val="C3D7E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tx1"/>
              </a:solidFill>
              <a:latin typeface="Whitney Light"/>
              <a:cs typeface="Whitney Light"/>
            </a:endParaRPr>
          </a:p>
        </p:txBody>
      </p: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423331" y="1839024"/>
            <a:ext cx="8280401" cy="12252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Cover Slide Without Image.</a:t>
            </a:r>
            <a:br>
              <a:rPr lang="en-US"/>
            </a:br>
            <a:r>
              <a:rPr lang="en-US"/>
              <a:t>Place Your Headline Here.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A54819-8F3D-3E4E-BCFC-0DB869136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5690" y="702187"/>
            <a:ext cx="1652621" cy="41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5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27416" y="127416"/>
            <a:ext cx="8889168" cy="4894289"/>
          </a:xfrm>
          <a:prstGeom prst="rect">
            <a:avLst/>
          </a:prstGeom>
          <a:noFill/>
          <a:ln w="254000" cap="flat" cmpd="sng" algn="ctr">
            <a:solidFill>
              <a:srgbClr val="E7E7E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609600" y="2951546"/>
            <a:ext cx="7924800" cy="13729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80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Cover Slide With Image.</a:t>
            </a:r>
            <a:br>
              <a:rPr lang="en-US"/>
            </a:br>
            <a:r>
              <a:rPr lang="en-US"/>
              <a:t>Place Your Headline Here.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3406588" y="555346"/>
            <a:ext cx="2348753" cy="2237035"/>
          </a:xfrm>
          <a:prstGeom prst="roundRect">
            <a:avLst/>
          </a:prstGeom>
          <a:solidFill>
            <a:srgbClr val="E7E7E7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Drag image here or click to place image.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983231-7F58-4642-B09B-1DC4683CA4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13965" y="4396011"/>
            <a:ext cx="1316071" cy="32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27416" y="127416"/>
            <a:ext cx="8889168" cy="4894289"/>
          </a:xfrm>
          <a:prstGeom prst="rect">
            <a:avLst/>
          </a:prstGeom>
          <a:noFill/>
          <a:ln w="254000" cap="flat" cmpd="sng" algn="ctr">
            <a:solidFill>
              <a:srgbClr val="E7E7E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609600" y="4012687"/>
            <a:ext cx="7924800" cy="420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Large Photo Layout. Place Caption Here.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792224" y="555346"/>
            <a:ext cx="5577840" cy="3349142"/>
          </a:xfrm>
          <a:prstGeom prst="rect">
            <a:avLst/>
          </a:prstGeom>
          <a:solidFill>
            <a:srgbClr val="E7E7E7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Drag image here or click to place image.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60CCB-A826-F34C-AA3B-BFDFD6643F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9100" y="4654307"/>
            <a:ext cx="622300" cy="1555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27416" y="127416"/>
            <a:ext cx="8889168" cy="4894289"/>
          </a:xfrm>
          <a:prstGeom prst="rect">
            <a:avLst/>
          </a:prstGeom>
          <a:noFill/>
          <a:ln w="254000" cap="flat" cmpd="sng" algn="ctr">
            <a:solidFill>
              <a:srgbClr val="E7E7E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342860" y="569769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4C8C6CAE-4AF3-4542-99F4-FE59CA49EE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467" y="705759"/>
            <a:ext cx="786553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anchor="t">
            <a:spAutoFit/>
          </a:bodyPr>
          <a:lstStyle>
            <a:lvl1pPr algn="ctr">
              <a:defRPr kumimoji="0" lang="en-US" sz="240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</a:lstStyle>
          <a:p>
            <a:pPr marL="0" marR="0" lvl="0" indent="0" fontAlgn="auto">
              <a:lnSpc>
                <a:spcPct val="80000"/>
              </a:lnSpc>
              <a:spcAft>
                <a:spcPts val="1200"/>
              </a:spcAft>
              <a:buClrTx/>
              <a:buSzTx/>
              <a:buFontTx/>
              <a:tabLst/>
            </a:pPr>
            <a:r>
              <a:rPr lang="en-US"/>
              <a:t>Layout For A Page With Bullets Or Text.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2CC85AC-53EB-6E4F-9605-6BF6CA76D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5pPr>
              <a:defRPr>
                <a:solidFill>
                  <a:srgbClr val="F3BD5B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11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43467" y="453617"/>
            <a:ext cx="7865533" cy="5109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anchor="t">
            <a:spAutoFit/>
          </a:bodyPr>
          <a:lstStyle>
            <a:lvl1pPr algn="ctr">
              <a:defRPr kumimoji="0" lang="en-US" sz="280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</a:lstStyle>
          <a:p>
            <a:pPr marL="0" marR="0" lvl="0" indent="0" fontAlgn="auto">
              <a:lnSpc>
                <a:spcPct val="80000"/>
              </a:lnSpc>
              <a:spcAft>
                <a:spcPts val="1200"/>
              </a:spcAft>
              <a:buClrTx/>
              <a:buSzTx/>
              <a:buFontTx/>
              <a:tabLst/>
            </a:pPr>
            <a:r>
              <a:rPr lang="en-US"/>
              <a:t>Layout For A Page With Bullets Or Text.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5CE02CD-029A-AF45-BD2A-606A3119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5pPr>
              <a:defRPr>
                <a:solidFill>
                  <a:srgbClr val="F3BD5B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15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27416" y="127416"/>
            <a:ext cx="8889168" cy="4894289"/>
          </a:xfrm>
          <a:prstGeom prst="rect">
            <a:avLst/>
          </a:prstGeom>
          <a:noFill/>
          <a:ln w="254000" cap="flat" cmpd="sng" algn="ctr">
            <a:solidFill>
              <a:srgbClr val="E7E7E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43467" y="673536"/>
            <a:ext cx="7865533" cy="4483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anchor="t">
            <a:spAutoFit/>
          </a:bodyPr>
          <a:lstStyle>
            <a:lvl1pPr algn="ctr">
              <a:defRPr kumimoji="0" lang="en-US" sz="220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</a:lstStyle>
          <a:p>
            <a:pPr marL="0" marR="0" lvl="0" indent="0" fontAlgn="auto">
              <a:lnSpc>
                <a:spcPct val="80000"/>
              </a:lnSpc>
              <a:spcAft>
                <a:spcPts val="1200"/>
              </a:spcAft>
              <a:buClrTx/>
              <a:buSzTx/>
              <a:buFontTx/>
              <a:tabLst/>
            </a:pPr>
            <a:r>
              <a:rPr lang="en-US"/>
              <a:t>Layout For a Page With Charts.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342860" y="569769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639763" y="1272374"/>
            <a:ext cx="7857734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solidFill>
                  <a:srgbClr val="F3BD5B"/>
                </a:solidFill>
                <a:latin typeface="Whitney Medium" pitchFamily="2" charset="0"/>
                <a:cs typeface="Whitney Medium" pitchFamily="2" charset="0"/>
              </a:defRPr>
            </a:lvl1pPr>
            <a:lvl4pPr marL="398463" marR="0" indent="-11112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5000"/>
              <a:buFont typeface="Arial"/>
              <a:buChar char="•"/>
              <a:tabLst/>
              <a:defRPr/>
            </a:lvl4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Chart description text. Use the below instead of the default PowerPoint charts.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F44824-7C1E-244E-A5AC-0BF5A4EC14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64597" y="4655099"/>
            <a:ext cx="615972" cy="1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1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27416" y="127416"/>
            <a:ext cx="8889168" cy="4894289"/>
          </a:xfrm>
          <a:prstGeom prst="rect">
            <a:avLst/>
          </a:prstGeom>
          <a:noFill/>
          <a:ln w="254000" cap="flat" cmpd="sng" algn="ctr">
            <a:solidFill>
              <a:srgbClr val="E7E7E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43467" y="673536"/>
            <a:ext cx="7865533" cy="4483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anchor="t">
            <a:spAutoFit/>
          </a:bodyPr>
          <a:lstStyle>
            <a:lvl1pPr algn="ctr">
              <a:defRPr kumimoji="0" lang="en-US" sz="220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</a:lstStyle>
          <a:p>
            <a:pPr marL="0" marR="0" lvl="0" indent="0" fontAlgn="auto">
              <a:lnSpc>
                <a:spcPct val="80000"/>
              </a:lnSpc>
              <a:spcAft>
                <a:spcPts val="1200"/>
              </a:spcAft>
              <a:buClrTx/>
              <a:buSzTx/>
              <a:buFontTx/>
              <a:tabLst/>
            </a:pPr>
            <a:r>
              <a:rPr lang="en-US"/>
              <a:t>Layout For Table.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342860" y="569769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639763" y="1272374"/>
            <a:ext cx="7857734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solidFill>
                  <a:srgbClr val="F3BD5B"/>
                </a:solidFill>
                <a:latin typeface="Whitney Book" pitchFamily="2" charset="0"/>
                <a:cs typeface="Whitney Book" pitchFamily="2" charset="0"/>
              </a:defRPr>
            </a:lvl1pPr>
            <a:lvl4pPr marL="398463" marR="0" indent="-11112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5000"/>
              <a:buFont typeface="Arial"/>
              <a:buChar char="•"/>
              <a:tabLst/>
              <a:defRPr/>
            </a:lvl4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Chart description text.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A4D792-5709-EF49-8975-A8BF1C7519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64597" y="4655099"/>
            <a:ext cx="615972" cy="1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1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0" y="0"/>
            <a:ext cx="9169400" cy="4851399"/>
          </a:xfrm>
          <a:custGeom>
            <a:avLst/>
            <a:gdLst>
              <a:gd name="connsiteX0" fmla="*/ 0 w 9169400"/>
              <a:gd name="connsiteY0" fmla="*/ 16933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6933 h 4402666"/>
              <a:gd name="connsiteX0" fmla="*/ 0 w 9169400"/>
              <a:gd name="connsiteY0" fmla="*/ 0 h 5012266"/>
              <a:gd name="connsiteX1" fmla="*/ 0 w 9169400"/>
              <a:gd name="connsiteY1" fmla="*/ 4470400 h 5012266"/>
              <a:gd name="connsiteX2" fmla="*/ 4631267 w 9169400"/>
              <a:gd name="connsiteY2" fmla="*/ 5012266 h 5012266"/>
              <a:gd name="connsiteX3" fmla="*/ 9169400 w 9169400"/>
              <a:gd name="connsiteY3" fmla="*/ 4470400 h 5012266"/>
              <a:gd name="connsiteX4" fmla="*/ 9160934 w 9169400"/>
              <a:gd name="connsiteY4" fmla="*/ 609600 h 5012266"/>
              <a:gd name="connsiteX5" fmla="*/ 0 w 9169400"/>
              <a:gd name="connsiteY5" fmla="*/ 0 h 5012266"/>
              <a:gd name="connsiteX0" fmla="*/ 0 w 9169400"/>
              <a:gd name="connsiteY0" fmla="*/ 0 h 5012266"/>
              <a:gd name="connsiteX1" fmla="*/ 0 w 9169400"/>
              <a:gd name="connsiteY1" fmla="*/ 4470400 h 5012266"/>
              <a:gd name="connsiteX2" fmla="*/ 4631267 w 9169400"/>
              <a:gd name="connsiteY2" fmla="*/ 5012266 h 5012266"/>
              <a:gd name="connsiteX3" fmla="*/ 9169400 w 9169400"/>
              <a:gd name="connsiteY3" fmla="*/ 4470400 h 5012266"/>
              <a:gd name="connsiteX4" fmla="*/ 9160934 w 9169400"/>
              <a:gd name="connsiteY4" fmla="*/ 0 h 5012266"/>
              <a:gd name="connsiteX5" fmla="*/ 0 w 9169400"/>
              <a:gd name="connsiteY5" fmla="*/ 0 h 501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5012266">
                <a:moveTo>
                  <a:pt x="0" y="0"/>
                </a:moveTo>
                <a:lnTo>
                  <a:pt x="0" y="4470400"/>
                </a:lnTo>
                <a:lnTo>
                  <a:pt x="4631267" y="5012266"/>
                </a:lnTo>
                <a:lnTo>
                  <a:pt x="9169400" y="4470400"/>
                </a:lnTo>
                <a:lnTo>
                  <a:pt x="91609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1">
                  <a:lumMod val="25000"/>
                  <a:lumOff val="75000"/>
                </a:schemeClr>
              </a:solidFill>
              <a:latin typeface="Whitney Light"/>
              <a:cs typeface="Whitney Light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50944" y="417368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508001" y="588105"/>
            <a:ext cx="8111067" cy="6734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2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Headline For Small Photo With Caption Slide.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920068" y="1481667"/>
            <a:ext cx="3564466" cy="25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815043" y="1481667"/>
            <a:ext cx="2105025" cy="2540000"/>
          </a:xfrm>
          <a:solidFill>
            <a:srgbClr val="FF8A14"/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Drag image here or click to place image.</a:t>
            </a:r>
          </a:p>
        </p:txBody>
      </p:sp>
      <p:sp>
        <p:nvSpPr>
          <p:cNvPr id="13" name="Text Placeholder 1"/>
          <p:cNvSpPr>
            <a:spLocks noGrp="1"/>
          </p:cNvSpPr>
          <p:nvPr>
            <p:ph idx="1" hasCustomPrompt="1"/>
          </p:nvPr>
        </p:nvSpPr>
        <p:spPr>
          <a:xfrm>
            <a:off x="4157074" y="1682162"/>
            <a:ext cx="3090454" cy="2163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Whitney Light"/>
                <a:ea typeface="+mn-ea"/>
                <a:cs typeface="Whitney Light"/>
              </a:rPr>
              <a:t>Subhead or picture caption goes here.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13F996-6687-1E4E-B4B1-81A271CD2B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0014" y="4799007"/>
            <a:ext cx="615972" cy="1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-8467" y="-8466"/>
            <a:ext cx="9169400" cy="4851399"/>
          </a:xfrm>
          <a:custGeom>
            <a:avLst/>
            <a:gdLst>
              <a:gd name="connsiteX0" fmla="*/ 0 w 9169400"/>
              <a:gd name="connsiteY0" fmla="*/ 16933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6933 h 4402666"/>
              <a:gd name="connsiteX0" fmla="*/ 0 w 9169400"/>
              <a:gd name="connsiteY0" fmla="*/ 0 h 5012266"/>
              <a:gd name="connsiteX1" fmla="*/ 0 w 9169400"/>
              <a:gd name="connsiteY1" fmla="*/ 4470400 h 5012266"/>
              <a:gd name="connsiteX2" fmla="*/ 4631267 w 9169400"/>
              <a:gd name="connsiteY2" fmla="*/ 5012266 h 5012266"/>
              <a:gd name="connsiteX3" fmla="*/ 9169400 w 9169400"/>
              <a:gd name="connsiteY3" fmla="*/ 4470400 h 5012266"/>
              <a:gd name="connsiteX4" fmla="*/ 9160934 w 9169400"/>
              <a:gd name="connsiteY4" fmla="*/ 609600 h 5012266"/>
              <a:gd name="connsiteX5" fmla="*/ 0 w 9169400"/>
              <a:gd name="connsiteY5" fmla="*/ 0 h 5012266"/>
              <a:gd name="connsiteX0" fmla="*/ 0 w 9169400"/>
              <a:gd name="connsiteY0" fmla="*/ 0 h 5012266"/>
              <a:gd name="connsiteX1" fmla="*/ 0 w 9169400"/>
              <a:gd name="connsiteY1" fmla="*/ 4470400 h 5012266"/>
              <a:gd name="connsiteX2" fmla="*/ 4631267 w 9169400"/>
              <a:gd name="connsiteY2" fmla="*/ 5012266 h 5012266"/>
              <a:gd name="connsiteX3" fmla="*/ 9169400 w 9169400"/>
              <a:gd name="connsiteY3" fmla="*/ 4470400 h 5012266"/>
              <a:gd name="connsiteX4" fmla="*/ 9160934 w 9169400"/>
              <a:gd name="connsiteY4" fmla="*/ 0 h 5012266"/>
              <a:gd name="connsiteX5" fmla="*/ 0 w 9169400"/>
              <a:gd name="connsiteY5" fmla="*/ 0 h 501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5012266">
                <a:moveTo>
                  <a:pt x="0" y="0"/>
                </a:moveTo>
                <a:lnTo>
                  <a:pt x="0" y="4470400"/>
                </a:lnTo>
                <a:lnTo>
                  <a:pt x="4631267" y="5012266"/>
                </a:lnTo>
                <a:lnTo>
                  <a:pt x="9169400" y="4470400"/>
                </a:lnTo>
                <a:lnTo>
                  <a:pt x="91609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tx1"/>
              </a:solidFill>
              <a:latin typeface="Whitney Light"/>
              <a:cs typeface="Whitney Light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50944" y="417368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508001" y="588106"/>
            <a:ext cx="8111067" cy="5302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2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847911-E6CC-6749-889F-1B8C1124F3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9131" y="4842933"/>
            <a:ext cx="615972" cy="153993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432D76-69A1-4C43-BDC9-DF6ECF9446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9763" y="1272374"/>
            <a:ext cx="7857734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solidFill>
                  <a:srgbClr val="F3BD5B"/>
                </a:solidFill>
                <a:latin typeface="Whitney Book" pitchFamily="2" charset="0"/>
                <a:cs typeface="Whitney Book" pitchFamily="2" charset="0"/>
              </a:defRPr>
            </a:lvl1pPr>
            <a:lvl4pPr marL="398463" marR="0" indent="-11112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75000"/>
              <a:buFont typeface="Arial"/>
              <a:buChar char="•"/>
              <a:tabLst/>
              <a:defRPr/>
            </a:lvl4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Body text.</a:t>
            </a:r>
          </a:p>
        </p:txBody>
      </p:sp>
    </p:spTree>
    <p:extLst>
      <p:ext uri="{BB962C8B-B14F-4D97-AF65-F5344CB8AC3E}">
        <p14:creationId xmlns:p14="http://schemas.microsoft.com/office/powerpoint/2010/main" val="939125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80" y="-10160"/>
            <a:ext cx="9144000" cy="4150360"/>
          </a:xfrm>
          <a:custGeom>
            <a:avLst/>
            <a:gdLst>
              <a:gd name="connsiteX0" fmla="*/ 0 w 9144000"/>
              <a:gd name="connsiteY0" fmla="*/ 0 h 4125913"/>
              <a:gd name="connsiteX1" fmla="*/ 8456334 w 9144000"/>
              <a:gd name="connsiteY1" fmla="*/ 0 h 4125913"/>
              <a:gd name="connsiteX2" fmla="*/ 9144000 w 9144000"/>
              <a:gd name="connsiteY2" fmla="*/ 687666 h 4125913"/>
              <a:gd name="connsiteX3" fmla="*/ 9144000 w 9144000"/>
              <a:gd name="connsiteY3" fmla="*/ 4125913 h 4125913"/>
              <a:gd name="connsiteX4" fmla="*/ 0 w 9144000"/>
              <a:gd name="connsiteY4" fmla="*/ 4125913 h 4125913"/>
              <a:gd name="connsiteX5" fmla="*/ 0 w 9144000"/>
              <a:gd name="connsiteY5" fmla="*/ 0 h 4125913"/>
              <a:gd name="connsiteX0" fmla="*/ 0 w 9144000"/>
              <a:gd name="connsiteY0" fmla="*/ 0 h 4125913"/>
              <a:gd name="connsiteX1" fmla="*/ 8456334 w 9144000"/>
              <a:gd name="connsiteY1" fmla="*/ 0 h 4125913"/>
              <a:gd name="connsiteX2" fmla="*/ 9144000 w 9144000"/>
              <a:gd name="connsiteY2" fmla="*/ 687666 h 4125913"/>
              <a:gd name="connsiteX3" fmla="*/ 9144000 w 9144000"/>
              <a:gd name="connsiteY3" fmla="*/ 4125913 h 4125913"/>
              <a:gd name="connsiteX4" fmla="*/ 0 w 9144000"/>
              <a:gd name="connsiteY4" fmla="*/ 3533246 h 4125913"/>
              <a:gd name="connsiteX5" fmla="*/ 0 w 9144000"/>
              <a:gd name="connsiteY5" fmla="*/ 0 h 4125913"/>
              <a:gd name="connsiteX0" fmla="*/ 0 w 9144000"/>
              <a:gd name="connsiteY0" fmla="*/ 0 h 3981980"/>
              <a:gd name="connsiteX1" fmla="*/ 8456334 w 9144000"/>
              <a:gd name="connsiteY1" fmla="*/ 0 h 3981980"/>
              <a:gd name="connsiteX2" fmla="*/ 9144000 w 9144000"/>
              <a:gd name="connsiteY2" fmla="*/ 687666 h 3981980"/>
              <a:gd name="connsiteX3" fmla="*/ 4588933 w 9144000"/>
              <a:gd name="connsiteY3" fmla="*/ 3981980 h 3981980"/>
              <a:gd name="connsiteX4" fmla="*/ 0 w 9144000"/>
              <a:gd name="connsiteY4" fmla="*/ 3533246 h 3981980"/>
              <a:gd name="connsiteX5" fmla="*/ 0 w 9144000"/>
              <a:gd name="connsiteY5" fmla="*/ 0 h 3981980"/>
              <a:gd name="connsiteX0" fmla="*/ 0 w 9144000"/>
              <a:gd name="connsiteY0" fmla="*/ 0 h 4185180"/>
              <a:gd name="connsiteX1" fmla="*/ 8456334 w 9144000"/>
              <a:gd name="connsiteY1" fmla="*/ 0 h 4185180"/>
              <a:gd name="connsiteX2" fmla="*/ 9144000 w 9144000"/>
              <a:gd name="connsiteY2" fmla="*/ 687666 h 4185180"/>
              <a:gd name="connsiteX3" fmla="*/ 4572000 w 9144000"/>
              <a:gd name="connsiteY3" fmla="*/ 4185180 h 4185180"/>
              <a:gd name="connsiteX4" fmla="*/ 0 w 9144000"/>
              <a:gd name="connsiteY4" fmla="*/ 3533246 h 4185180"/>
              <a:gd name="connsiteX5" fmla="*/ 0 w 9144000"/>
              <a:gd name="connsiteY5" fmla="*/ 0 h 4185180"/>
              <a:gd name="connsiteX0" fmla="*/ 0 w 9144000"/>
              <a:gd name="connsiteY0" fmla="*/ 0 h 4058180"/>
              <a:gd name="connsiteX1" fmla="*/ 8456334 w 9144000"/>
              <a:gd name="connsiteY1" fmla="*/ 0 h 4058180"/>
              <a:gd name="connsiteX2" fmla="*/ 9144000 w 9144000"/>
              <a:gd name="connsiteY2" fmla="*/ 687666 h 4058180"/>
              <a:gd name="connsiteX3" fmla="*/ 4546600 w 9144000"/>
              <a:gd name="connsiteY3" fmla="*/ 4058180 h 4058180"/>
              <a:gd name="connsiteX4" fmla="*/ 0 w 9144000"/>
              <a:gd name="connsiteY4" fmla="*/ 3533246 h 4058180"/>
              <a:gd name="connsiteX5" fmla="*/ 0 w 9144000"/>
              <a:gd name="connsiteY5" fmla="*/ 0 h 4058180"/>
              <a:gd name="connsiteX0" fmla="*/ 0 w 9152466"/>
              <a:gd name="connsiteY0" fmla="*/ 0 h 4058180"/>
              <a:gd name="connsiteX1" fmla="*/ 8456334 w 9152466"/>
              <a:gd name="connsiteY1" fmla="*/ 0 h 4058180"/>
              <a:gd name="connsiteX2" fmla="*/ 9152466 w 9152466"/>
              <a:gd name="connsiteY2" fmla="*/ 3456266 h 4058180"/>
              <a:gd name="connsiteX3" fmla="*/ 4546600 w 9152466"/>
              <a:gd name="connsiteY3" fmla="*/ 4058180 h 4058180"/>
              <a:gd name="connsiteX4" fmla="*/ 0 w 9152466"/>
              <a:gd name="connsiteY4" fmla="*/ 3533246 h 4058180"/>
              <a:gd name="connsiteX5" fmla="*/ 0 w 9152466"/>
              <a:gd name="connsiteY5" fmla="*/ 0 h 4058180"/>
              <a:gd name="connsiteX0" fmla="*/ 0 w 9152466"/>
              <a:gd name="connsiteY0" fmla="*/ 0 h 4058180"/>
              <a:gd name="connsiteX1" fmla="*/ 9150601 w 9152466"/>
              <a:gd name="connsiteY1" fmla="*/ 33867 h 4058180"/>
              <a:gd name="connsiteX2" fmla="*/ 9152466 w 9152466"/>
              <a:gd name="connsiteY2" fmla="*/ 3456266 h 4058180"/>
              <a:gd name="connsiteX3" fmla="*/ 4546600 w 9152466"/>
              <a:gd name="connsiteY3" fmla="*/ 4058180 h 4058180"/>
              <a:gd name="connsiteX4" fmla="*/ 0 w 9152466"/>
              <a:gd name="connsiteY4" fmla="*/ 3533246 h 4058180"/>
              <a:gd name="connsiteX5" fmla="*/ 0 w 9152466"/>
              <a:gd name="connsiteY5" fmla="*/ 0 h 4058180"/>
              <a:gd name="connsiteX0" fmla="*/ 0 w 9152466"/>
              <a:gd name="connsiteY0" fmla="*/ 0 h 4058180"/>
              <a:gd name="connsiteX1" fmla="*/ 9150601 w 9152466"/>
              <a:gd name="connsiteY1" fmla="*/ 16934 h 4058180"/>
              <a:gd name="connsiteX2" fmla="*/ 9152466 w 9152466"/>
              <a:gd name="connsiteY2" fmla="*/ 3456266 h 4058180"/>
              <a:gd name="connsiteX3" fmla="*/ 4546600 w 9152466"/>
              <a:gd name="connsiteY3" fmla="*/ 4058180 h 4058180"/>
              <a:gd name="connsiteX4" fmla="*/ 0 w 9152466"/>
              <a:gd name="connsiteY4" fmla="*/ 3533246 h 4058180"/>
              <a:gd name="connsiteX5" fmla="*/ 0 w 9152466"/>
              <a:gd name="connsiteY5" fmla="*/ 0 h 405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2466" h="4058180">
                <a:moveTo>
                  <a:pt x="0" y="0"/>
                </a:moveTo>
                <a:lnTo>
                  <a:pt x="9150601" y="16934"/>
                </a:lnTo>
                <a:cubicBezTo>
                  <a:pt x="9151223" y="1157734"/>
                  <a:pt x="9151844" y="2315466"/>
                  <a:pt x="9152466" y="3456266"/>
                </a:cubicBezTo>
                <a:lnTo>
                  <a:pt x="4546600" y="4058180"/>
                </a:lnTo>
                <a:lnTo>
                  <a:pt x="0" y="3533246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/>
          <a:lstStyle>
            <a:lvl1pPr algn="ctr">
              <a:defRPr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  <a:p>
            <a:r>
              <a:rPr lang="en-US"/>
              <a:t>Drag image here or click to place image. Size picture to fill out area.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0" y="3517900"/>
            <a:ext cx="9152467" cy="1625600"/>
          </a:xfrm>
          <a:custGeom>
            <a:avLst/>
            <a:gdLst>
              <a:gd name="connsiteX0" fmla="*/ 0 w 9152467"/>
              <a:gd name="connsiteY0" fmla="*/ 1625600 h 1625600"/>
              <a:gd name="connsiteX1" fmla="*/ 0 w 9152467"/>
              <a:gd name="connsiteY1" fmla="*/ 0 h 1625600"/>
              <a:gd name="connsiteX2" fmla="*/ 4631267 w 9152467"/>
              <a:gd name="connsiteY2" fmla="*/ 541867 h 1625600"/>
              <a:gd name="connsiteX3" fmla="*/ 9152467 w 9152467"/>
              <a:gd name="connsiteY3" fmla="*/ 8467 h 1625600"/>
              <a:gd name="connsiteX4" fmla="*/ 9152467 w 9152467"/>
              <a:gd name="connsiteY4" fmla="*/ 1625600 h 1625600"/>
              <a:gd name="connsiteX5" fmla="*/ 0 w 9152467"/>
              <a:gd name="connsiteY5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2467" h="1625600">
                <a:moveTo>
                  <a:pt x="0" y="1625600"/>
                </a:moveTo>
                <a:lnTo>
                  <a:pt x="0" y="0"/>
                </a:lnTo>
                <a:lnTo>
                  <a:pt x="4631267" y="541867"/>
                </a:lnTo>
                <a:lnTo>
                  <a:pt x="9152467" y="8467"/>
                </a:lnTo>
                <a:lnTo>
                  <a:pt x="9152467" y="1625600"/>
                </a:lnTo>
                <a:lnTo>
                  <a:pt x="0" y="16256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12" name="Text Placeholder 1"/>
          <p:cNvSpPr>
            <a:spLocks noGrp="1"/>
          </p:cNvSpPr>
          <p:nvPr>
            <p:ph idx="1" hasCustomPrompt="1"/>
          </p:nvPr>
        </p:nvSpPr>
        <p:spPr>
          <a:xfrm>
            <a:off x="508000" y="4299947"/>
            <a:ext cx="8170333" cy="80545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cap="none" baseline="0">
                <a:solidFill>
                  <a:srgbClr val="F3BD5B"/>
                </a:solidFill>
              </a:defRPr>
            </a:lvl1pPr>
          </a:lstStyle>
          <a:p>
            <a:pPr lvl="0"/>
            <a:r>
              <a:rPr lang="en-US"/>
              <a:t>Large photo layout. Place caption here.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C71A30-13F1-D947-8E8B-B9BE55418E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1397" y="4895579"/>
            <a:ext cx="615972" cy="1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42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0160" y="-1"/>
            <a:ext cx="9152466" cy="4160519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 algn="ctr">
              <a:defRPr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  <a:p>
            <a:r>
              <a:rPr lang="en-US"/>
              <a:t>Drag image here or click to place image. Size picture to fill out area.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8467" y="4160519"/>
            <a:ext cx="9152467" cy="9872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12" name="Text Placeholder 1"/>
          <p:cNvSpPr>
            <a:spLocks noGrp="1"/>
          </p:cNvSpPr>
          <p:nvPr>
            <p:ph idx="1" hasCustomPrompt="1"/>
          </p:nvPr>
        </p:nvSpPr>
        <p:spPr>
          <a:xfrm>
            <a:off x="508000" y="4299947"/>
            <a:ext cx="8170333" cy="80545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cap="none" baseline="0">
                <a:solidFill>
                  <a:srgbClr val="F3BD5B"/>
                </a:solidFill>
              </a:defRPr>
            </a:lvl1pPr>
          </a:lstStyle>
          <a:p>
            <a:pPr lvl="0"/>
            <a:r>
              <a:rPr lang="en-US"/>
              <a:t>Large photo layout. Place caption here.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BD84E7-708F-F34A-B80B-282C8611C4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013" y="4895578"/>
            <a:ext cx="615972" cy="1539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-8467" y="-16933"/>
            <a:ext cx="9169400" cy="4402666"/>
          </a:xfrm>
          <a:custGeom>
            <a:avLst/>
            <a:gdLst>
              <a:gd name="connsiteX0" fmla="*/ 0 w 9169400"/>
              <a:gd name="connsiteY0" fmla="*/ 16933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6933 h 440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4402666">
                <a:moveTo>
                  <a:pt x="0" y="16933"/>
                </a:moveTo>
                <a:lnTo>
                  <a:pt x="0" y="3860800"/>
                </a:lnTo>
                <a:lnTo>
                  <a:pt x="4631267" y="4402666"/>
                </a:lnTo>
                <a:lnTo>
                  <a:pt x="9169400" y="3860800"/>
                </a:lnTo>
                <a:lnTo>
                  <a:pt x="9160934" y="0"/>
                </a:lnTo>
                <a:lnTo>
                  <a:pt x="0" y="16933"/>
                </a:lnTo>
                <a:close/>
              </a:path>
            </a:pathLst>
          </a:custGeom>
          <a:gradFill flip="none" rotWithShape="1">
            <a:gsLst>
              <a:gs pos="0">
                <a:srgbClr val="2774AE"/>
              </a:gs>
              <a:gs pos="100000">
                <a:srgbClr val="88AE9B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50944" y="1670436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618065" y="1841173"/>
            <a:ext cx="7916333" cy="6734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Divider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F1218E-AD3A-F842-9231-F1FC12CEDA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0078" y="4849832"/>
            <a:ext cx="615972" cy="1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0" y="-35560"/>
            <a:ext cx="9169400" cy="4438226"/>
          </a:xfrm>
          <a:custGeom>
            <a:avLst/>
            <a:gdLst>
              <a:gd name="connsiteX0" fmla="*/ 0 w 9169400"/>
              <a:gd name="connsiteY0" fmla="*/ 16933 h 4402666"/>
              <a:gd name="connsiteX1" fmla="*/ 0 w 9169400"/>
              <a:gd name="connsiteY1" fmla="*/ 3860800 h 4402666"/>
              <a:gd name="connsiteX2" fmla="*/ 4631267 w 9169400"/>
              <a:gd name="connsiteY2" fmla="*/ 4402666 h 4402666"/>
              <a:gd name="connsiteX3" fmla="*/ 9169400 w 9169400"/>
              <a:gd name="connsiteY3" fmla="*/ 3860800 h 4402666"/>
              <a:gd name="connsiteX4" fmla="*/ 9160934 w 9169400"/>
              <a:gd name="connsiteY4" fmla="*/ 0 h 4402666"/>
              <a:gd name="connsiteX5" fmla="*/ 0 w 9169400"/>
              <a:gd name="connsiteY5" fmla="*/ 16933 h 440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4402666">
                <a:moveTo>
                  <a:pt x="0" y="16933"/>
                </a:moveTo>
                <a:lnTo>
                  <a:pt x="0" y="3860800"/>
                </a:lnTo>
                <a:lnTo>
                  <a:pt x="4631267" y="4402666"/>
                </a:lnTo>
                <a:lnTo>
                  <a:pt x="9169400" y="3860800"/>
                </a:lnTo>
                <a:lnTo>
                  <a:pt x="9160934" y="0"/>
                </a:lnTo>
                <a:lnTo>
                  <a:pt x="0" y="16933"/>
                </a:lnTo>
                <a:close/>
              </a:path>
            </a:pathLst>
          </a:custGeom>
          <a:gradFill flip="none" rotWithShape="1">
            <a:gsLst>
              <a:gs pos="61000">
                <a:srgbClr val="F57700"/>
              </a:gs>
              <a:gs pos="100000">
                <a:srgbClr val="FFB81C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50944" y="1670436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618065" y="1841173"/>
            <a:ext cx="7916333" cy="6734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Divider 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58CA1E-9052-0643-A065-758450561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0078" y="4849832"/>
            <a:ext cx="615972" cy="1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t="18206" b="6250"/>
          <a:stretch/>
        </p:blipFill>
        <p:spPr>
          <a:xfrm>
            <a:off x="0" y="0"/>
            <a:ext cx="9143999" cy="4849832"/>
          </a:xfrm>
          <a:prstGeom prst="rect">
            <a:avLst/>
          </a:prstGeom>
        </p:spPr>
      </p:pic>
      <p:sp>
        <p:nvSpPr>
          <p:cNvPr id="14" name="Freeform 13"/>
          <p:cNvSpPr/>
          <p:nvPr userDrawn="1"/>
        </p:nvSpPr>
        <p:spPr>
          <a:xfrm>
            <a:off x="-8467" y="3835400"/>
            <a:ext cx="9152467" cy="1386840"/>
          </a:xfrm>
          <a:custGeom>
            <a:avLst/>
            <a:gdLst>
              <a:gd name="connsiteX0" fmla="*/ 0 w 9152467"/>
              <a:gd name="connsiteY0" fmla="*/ 1625600 h 1625600"/>
              <a:gd name="connsiteX1" fmla="*/ 0 w 9152467"/>
              <a:gd name="connsiteY1" fmla="*/ 0 h 1625600"/>
              <a:gd name="connsiteX2" fmla="*/ 4631267 w 9152467"/>
              <a:gd name="connsiteY2" fmla="*/ 541867 h 1625600"/>
              <a:gd name="connsiteX3" fmla="*/ 9152467 w 9152467"/>
              <a:gd name="connsiteY3" fmla="*/ 8467 h 1625600"/>
              <a:gd name="connsiteX4" fmla="*/ 9152467 w 9152467"/>
              <a:gd name="connsiteY4" fmla="*/ 1625600 h 1625600"/>
              <a:gd name="connsiteX5" fmla="*/ 0 w 9152467"/>
              <a:gd name="connsiteY5" fmla="*/ 1625600 h 1625600"/>
              <a:gd name="connsiteX0" fmla="*/ 0 w 9152467"/>
              <a:gd name="connsiteY0" fmla="*/ 1625600 h 1625600"/>
              <a:gd name="connsiteX1" fmla="*/ 0 w 9152467"/>
              <a:gd name="connsiteY1" fmla="*/ 0 h 1625600"/>
              <a:gd name="connsiteX2" fmla="*/ 4631267 w 9152467"/>
              <a:gd name="connsiteY2" fmla="*/ 541867 h 1625600"/>
              <a:gd name="connsiteX3" fmla="*/ 9152467 w 9152467"/>
              <a:gd name="connsiteY3" fmla="*/ 8467 h 1625600"/>
              <a:gd name="connsiteX4" fmla="*/ 9152467 w 9152467"/>
              <a:gd name="connsiteY4" fmla="*/ 1244600 h 1625600"/>
              <a:gd name="connsiteX5" fmla="*/ 0 w 9152467"/>
              <a:gd name="connsiteY5" fmla="*/ 1625600 h 1625600"/>
              <a:gd name="connsiteX0" fmla="*/ 0 w 9152467"/>
              <a:gd name="connsiteY0" fmla="*/ 1308100 h 1308100"/>
              <a:gd name="connsiteX1" fmla="*/ 0 w 9152467"/>
              <a:gd name="connsiteY1" fmla="*/ 0 h 1308100"/>
              <a:gd name="connsiteX2" fmla="*/ 4631267 w 9152467"/>
              <a:gd name="connsiteY2" fmla="*/ 541867 h 1308100"/>
              <a:gd name="connsiteX3" fmla="*/ 9152467 w 9152467"/>
              <a:gd name="connsiteY3" fmla="*/ 8467 h 1308100"/>
              <a:gd name="connsiteX4" fmla="*/ 9152467 w 9152467"/>
              <a:gd name="connsiteY4" fmla="*/ 1244600 h 1308100"/>
              <a:gd name="connsiteX5" fmla="*/ 0 w 9152467"/>
              <a:gd name="connsiteY5" fmla="*/ 1308100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2467" h="1308100">
                <a:moveTo>
                  <a:pt x="0" y="1308100"/>
                </a:moveTo>
                <a:lnTo>
                  <a:pt x="0" y="0"/>
                </a:lnTo>
                <a:lnTo>
                  <a:pt x="4631267" y="541867"/>
                </a:lnTo>
                <a:lnTo>
                  <a:pt x="9152467" y="8467"/>
                </a:lnTo>
                <a:lnTo>
                  <a:pt x="9152467" y="1244600"/>
                </a:lnTo>
                <a:lnTo>
                  <a:pt x="0" y="13081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rIns="91440" rtlCol="0" anchor="ctr">
            <a:noAutofit/>
          </a:bodyPr>
          <a:lstStyle/>
          <a:p>
            <a:pPr algn="ctr"/>
            <a:endParaRPr lang="en-US" sz="2200" kern="1400" err="1">
              <a:solidFill>
                <a:schemeClr val="bg2"/>
              </a:solidFill>
              <a:latin typeface="Whitney Light"/>
              <a:cs typeface="Whitney Light"/>
            </a:endParaRPr>
          </a:p>
        </p:txBody>
      </p:sp>
      <p:sp>
        <p:nvSpPr>
          <p:cNvPr id="9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618065" y="907560"/>
            <a:ext cx="7916333" cy="6734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Section Divider 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3AAC56-7DA2-C442-840B-7755000D79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078" y="4849832"/>
            <a:ext cx="615972" cy="15399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33AD52-BC52-BB49-857A-8A67F59602B1}"/>
              </a:ext>
            </a:extLst>
          </p:cNvPr>
          <p:cNvCxnSpPr/>
          <p:nvPr userDrawn="1"/>
        </p:nvCxnSpPr>
        <p:spPr>
          <a:xfrm>
            <a:off x="4354794" y="749056"/>
            <a:ext cx="425944" cy="1587"/>
          </a:xfrm>
          <a:prstGeom prst="line">
            <a:avLst/>
          </a:prstGeom>
          <a:ln w="508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360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2017_lastslid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6BEE6F-8309-8E46-93AB-EFF2E954DF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8091" y="2449576"/>
            <a:ext cx="2687818" cy="24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42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8BD9-AB88-5941-B2A7-991BEA526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D6CF3-B16F-7A46-B56A-C5D4953FA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3BD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A73FB-C886-4143-9AE6-5A79FE049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E044E-E492-1344-A5A6-59C5382F9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F3122-C234-F74A-9877-9765804F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03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E0CE-F605-AF4B-9778-48BC2167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03892-A40B-4F4F-A74D-3E525DCDE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93590-C8DB-1448-84A9-82C6D171D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834CC-B34F-D249-8419-B1CD3E224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836-6B7A-7849-B616-F614E4A1A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34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8240E-7E52-204A-988E-9FE7BE77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E18F2-B0F7-C94B-BFE7-D68984A66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rgbClr val="F3BD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E9018-822F-C944-B68B-358E257C1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FDD14-56A5-C641-85CE-3C7480C45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5BD02-A8DC-CE43-91CF-617E09650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85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DD127-3EA2-A349-98F4-1D89888A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8605-EF3A-F645-B880-B1EFE0420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>
            <a:lvl5pPr>
              <a:defRPr>
                <a:solidFill>
                  <a:srgbClr val="F3BD5B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9729-8C8A-CE4E-B603-D36AFB8EC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>
            <a:lvl5pPr>
              <a:defRPr>
                <a:solidFill>
                  <a:srgbClr val="F3BD5B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DD66A-ADF1-9743-AB8A-CEC9728D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62E15-B79B-464A-B620-BF25A040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10821-88F5-C74C-A1DF-F4CA55634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51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C3CC8-3E17-CB43-91D5-4502112FA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50975-4144-1A42-8A7F-A2C8B99F8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22866D-6B3F-3540-AC49-807FEA5A3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BB764-06E9-0A49-AAF3-AD5E3F9B8E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691EA8-3247-1844-8AAA-AD7A96377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27DD6D-D77E-E042-987A-9712D27B3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665015-BC90-774B-BD13-F712E81BE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495AD7-C33F-C244-9D93-FB0E58F01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74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876D-D311-2A48-B66E-DBCE8C62C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FF4C0B-C611-3C44-9346-74DD3342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AEDB18-6E8C-784A-9677-6B3C082C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40F37-118F-514C-96C9-A68026B05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759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AF8CC5-AC44-3B48-B6F9-2A6593F69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8150F6-9BFB-8A4E-9E6A-B9021BFC2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27F0C-424F-3747-A4DB-3B2A45500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535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95910-3657-D240-B2FD-0A000AB6F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A14D6-8497-E045-823B-E205BEC65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>
                <a:solidFill>
                  <a:srgbClr val="F3BD5B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EC21C-569F-B44B-B3FF-4D9DB4096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92AF5-8716-834A-BC97-5914F5720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034E2-113A-5048-8AAE-6E5D9539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F28E5-6470-F048-A609-325AA6D6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35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0A62E-0A04-5440-857D-A36CCAA17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704AC9-D684-AE46-B84D-6FCDF4833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B4714-60E4-5F41-8DD6-247ADF16C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73D4C0-39A7-F747-BBD5-7E90D83D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09BE1-8B1D-6148-B8F5-0279CBF47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33D78-F821-C74C-8928-56A5AFABB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55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3D7A3-24AA-4847-B3A8-832664495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CE2A0F-6312-2545-A3B7-A33A20369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>
                <a:solidFill>
                  <a:srgbClr val="F3BD5B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7C4B4-901C-6646-852B-85F57C5EB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FC7F4-894D-A04F-9018-F6D20F94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200E1-C1E6-EA4E-962B-2E893ADC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515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835AA-C89C-3A43-A4A9-767A27634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0724EB-83B8-3741-B955-869050323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>
            <a:lvl5pPr>
              <a:defRPr>
                <a:solidFill>
                  <a:srgbClr val="F3BD5B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D45AA-9A15-D546-BEF2-5F0A3F18A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23D3-880E-314C-AFCC-E6A8787B78B0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87D11-C21D-A94B-B2D2-2720BEB6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EE040-72FB-7949-B298-A03C16A8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5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559D2-FFBB-D44A-99D2-24F0A6E2B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FFB4E-18D4-7D4B-826B-4BCF0FD15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2B8FC-1EB3-644F-9471-B0B48188D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Whitney Medium" pitchFamily="2" charset="0"/>
                <a:cs typeface="Whitney Medium" pitchFamily="2" charset="0"/>
              </a:defRPr>
            </a:lvl1pPr>
          </a:lstStyle>
          <a:p>
            <a:fld id="{E01423D3-880E-314C-AFCC-E6A8787B78B0}" type="datetimeFigureOut">
              <a:rPr lang="en-US" smtClean="0"/>
              <a:pPr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6D9D0-0603-C841-BC85-16C59352D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Whitney Medium" pitchFamily="2" charset="0"/>
                <a:cs typeface="Whitney Medium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DA47C-84F5-F244-8BD4-9537A0274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2C140-5140-7B40-9110-627BCC989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64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2" r:id="rId2"/>
    <p:sldLayoutId id="2147483704" r:id="rId3"/>
    <p:sldLayoutId id="2147483694" r:id="rId4"/>
    <p:sldLayoutId id="2147483693" r:id="rId5"/>
    <p:sldLayoutId id="2147483708" r:id="rId6"/>
    <p:sldLayoutId id="2147483691" r:id="rId7"/>
    <p:sldLayoutId id="2147483706" r:id="rId8"/>
    <p:sldLayoutId id="2147483664" r:id="rId9"/>
    <p:sldLayoutId id="2147483709" r:id="rId10"/>
    <p:sldLayoutId id="2147483695" r:id="rId11"/>
    <p:sldLayoutId id="2147483701" r:id="rId12"/>
    <p:sldLayoutId id="2147483702" r:id="rId13"/>
    <p:sldLayoutId id="2147483707" r:id="rId14"/>
    <p:sldLayoutId id="2147483649" r:id="rId15"/>
    <p:sldLayoutId id="2147483705" r:id="rId16"/>
    <p:sldLayoutId id="2147483696" r:id="rId17"/>
    <p:sldLayoutId id="2147483697" r:id="rId18"/>
    <p:sldLayoutId id="2147483698" r:id="rId19"/>
    <p:sldLayoutId id="214748370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rgbClr val="FFB81C"/>
          </a:solidFill>
          <a:latin typeface="Whitney Book" pitchFamily="2" charset="0"/>
          <a:ea typeface="+mj-ea"/>
          <a:cs typeface="Whitney Book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b="0" i="0" kern="1200">
          <a:solidFill>
            <a:srgbClr val="2774AE"/>
          </a:solidFill>
          <a:latin typeface="Whitney Book" pitchFamily="2" charset="0"/>
          <a:ea typeface="+mn-ea"/>
          <a:cs typeface="Whitney Book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Whitney Book" pitchFamily="2" charset="0"/>
          <a:ea typeface="+mn-ea"/>
          <a:cs typeface="Whitney Book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Whitney Medium" pitchFamily="2" charset="0"/>
          <a:ea typeface="+mn-ea"/>
          <a:cs typeface="Whitney Medium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3B5C"/>
          </a:solidFill>
          <a:latin typeface="Whitney Medium" pitchFamily="2" charset="0"/>
          <a:ea typeface="+mn-ea"/>
          <a:cs typeface="Whitney Medium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i="0" kern="1200">
          <a:solidFill>
            <a:srgbClr val="F3BD5B"/>
          </a:solidFill>
          <a:latin typeface="Whitney Semibold" pitchFamily="2" charset="0"/>
          <a:ea typeface="+mn-ea"/>
          <a:cs typeface="Whitney Semibold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18ED3-BC15-954C-BE9F-2F165530A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9" y="727822"/>
            <a:ext cx="8110331" cy="751182"/>
          </a:xfrm>
        </p:spPr>
        <p:txBody>
          <a:bodyPr/>
          <a:lstStyle/>
          <a:p>
            <a:r>
              <a:rPr lang="en-US" sz="2600" dirty="0">
                <a:solidFill>
                  <a:schemeClr val="tx1"/>
                </a:solidFill>
                <a:latin typeface="Arial"/>
              </a:rPr>
              <a:t>Putting Artificial Intelligence Into Perspective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D7214-19E0-0A48-9662-52394D4EE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89" y="1490281"/>
            <a:ext cx="8174695" cy="111825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IPD’s 25th Anniversary Conference at Columbia University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September 12-13th, 2025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44546A"/>
                </a:solidFill>
                <a:latin typeface="Arial"/>
              </a:rPr>
              <a:t>Clement E. Bohr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3477DC-1F96-C3E1-EF9E-B8C729B5D134}"/>
              </a:ext>
            </a:extLst>
          </p:cNvPr>
          <p:cNvSpPr/>
          <p:nvPr/>
        </p:nvSpPr>
        <p:spPr>
          <a:xfrm>
            <a:off x="4043905" y="614905"/>
            <a:ext cx="737886" cy="79576"/>
          </a:xfrm>
          <a:prstGeom prst="rect">
            <a:avLst/>
          </a:prstGeom>
          <a:solidFill>
            <a:srgbClr val="4BA3DB"/>
          </a:solidFill>
          <a:ln>
            <a:solidFill>
              <a:srgbClr val="4CA1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5EC940-FE44-B5A2-D429-C2E72D28F94B}"/>
              </a:ext>
            </a:extLst>
          </p:cNvPr>
          <p:cNvSpPr txBox="1">
            <a:spLocks/>
          </p:cNvSpPr>
          <p:nvPr/>
        </p:nvSpPr>
        <p:spPr>
          <a:xfrm>
            <a:off x="2197585" y="772814"/>
            <a:ext cx="1756228" cy="5455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bg2"/>
                </a:solidFill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endParaRPr lang="en-US" sz="2600" dirty="0" err="1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856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9CCDB-064A-D579-035A-328BB361B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D96498E2-F83E-3B66-E664-1CE8C2879E20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Business Cycle?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Less than a decade of productivity growth of 3-4%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telecom boom in late 1990s 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Technological Revolution?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Decades of productivity growth greater than 2%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2</a:t>
            </a:r>
            <a:r>
              <a:rPr lang="en-US" sz="1300" baseline="30000" dirty="0">
                <a:solidFill>
                  <a:schemeClr val="tx1"/>
                </a:solidFill>
                <a:latin typeface="Arial"/>
                <a:cs typeface="Arial"/>
              </a:rPr>
              <a:t>nd</a:t>
            </a:r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 Industrial Revolution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Inflection Point in Economic Growth?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Permanently higher level of productivity growth 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the birth of Modern Growth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A08C6B5B-00C8-7F61-04D5-B8482B10FAF2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05FE1E-5482-1FB3-54A8-6FC5D0E9EF01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Artificial Intelligence Affect the Economy?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68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65EB9-EF4E-8D00-991E-4660807A9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E4DC3CE-F7BC-E58A-5852-A14B071B6E4D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Artificial Intelligence Affect the Economy?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B32C6209-6A69-1FBA-EC72-36F54381CBD6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Business Cycle?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Less than a decade of productivity growth of 3%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dot-com bubble in late 1990s 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Technological Revolution?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Decades of productivity growth greater than 2%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2</a:t>
            </a:r>
            <a:r>
              <a:rPr lang="en-US" sz="1300" baseline="30000" dirty="0">
                <a:solidFill>
                  <a:schemeClr val="tx1"/>
                </a:solidFill>
                <a:latin typeface="Arial"/>
                <a:cs typeface="Arial"/>
              </a:rPr>
              <a:t>nd</a:t>
            </a:r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 Industrial Revolution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Inflection Point in Economic Growth?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Permanently higher level of productivity growth 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the birth of Modern Growth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FE6FC8-B8B3-3898-3BEA-0AD7D86899D3}"/>
              </a:ext>
            </a:extLst>
          </p:cNvPr>
          <p:cNvSpPr txBox="1">
            <a:spLocks/>
          </p:cNvSpPr>
          <p:nvPr/>
        </p:nvSpPr>
        <p:spPr>
          <a:xfrm>
            <a:off x="4834757" y="1489363"/>
            <a:ext cx="3880834" cy="2913189"/>
          </a:xfrm>
          <a:prstGeom prst="rect">
            <a:avLst/>
          </a:prstGeom>
          <a:ln>
            <a:solidFill>
              <a:srgbClr val="003B5C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003B5C"/>
                </a:solidFill>
                <a:latin typeface="Arial"/>
                <a:cs typeface="Arial"/>
              </a:rPr>
              <a:t>New GPTs have historically led to boom &amp; busts</a:t>
            </a:r>
          </a:p>
          <a:p>
            <a:r>
              <a:rPr lang="en-US" sz="1200" dirty="0">
                <a:solidFill>
                  <a:srgbClr val="003B5C"/>
                </a:solidFill>
                <a:latin typeface="Arial"/>
                <a:cs typeface="Arial"/>
              </a:rPr>
              <a:t>“Canal Mania” of 1793, </a:t>
            </a:r>
          </a:p>
          <a:p>
            <a:r>
              <a:rPr lang="en-US" sz="1200" dirty="0">
                <a:solidFill>
                  <a:srgbClr val="003B5C"/>
                </a:solidFill>
                <a:latin typeface="Arial"/>
                <a:cs typeface="Arial"/>
              </a:rPr>
              <a:t>“Railway Mania” of 1847</a:t>
            </a:r>
          </a:p>
          <a:p>
            <a:r>
              <a:rPr lang="en-US" sz="1200" dirty="0">
                <a:solidFill>
                  <a:srgbClr val="003B5C"/>
                </a:solidFill>
                <a:latin typeface="Arial"/>
                <a:cs typeface="Arial"/>
              </a:rPr>
              <a:t>Automobiles and electrification of “Roaring 1920s”</a:t>
            </a:r>
          </a:p>
          <a:p>
            <a:r>
              <a:rPr lang="en-US" sz="1200" dirty="0">
                <a:solidFill>
                  <a:srgbClr val="003B5C"/>
                </a:solidFill>
                <a:latin typeface="Arial"/>
                <a:cs typeface="Arial"/>
              </a:rPr>
              <a:t>“Dot-com Bubble” in late 1990s</a:t>
            </a:r>
          </a:p>
          <a:p>
            <a:pPr marL="0" indent="0">
              <a:buNone/>
            </a:pPr>
            <a:endParaRPr lang="en-US" sz="12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003B5C"/>
                </a:solidFill>
                <a:latin typeface="Arial"/>
                <a:cs typeface="Arial"/>
              </a:rPr>
              <a:t>Signs of past GPT boom &amp; busts are present</a:t>
            </a:r>
          </a:p>
          <a:p>
            <a:r>
              <a:rPr lang="en-US" sz="1200" dirty="0">
                <a:solidFill>
                  <a:srgbClr val="003B5C"/>
                </a:solidFill>
                <a:latin typeface="Arial"/>
                <a:cs typeface="Arial"/>
              </a:rPr>
              <a:t>Record asset valuations and concentration</a:t>
            </a:r>
          </a:p>
          <a:p>
            <a:r>
              <a:rPr lang="en-US" sz="1200" dirty="0">
                <a:solidFill>
                  <a:srgbClr val="003B5C"/>
                </a:solidFill>
                <a:latin typeface="Arial"/>
                <a:cs typeface="Arial"/>
              </a:rPr>
              <a:t>Huge technology capital expenditures</a:t>
            </a:r>
          </a:p>
          <a:p>
            <a:r>
              <a:rPr lang="en-US" sz="1200" dirty="0">
                <a:solidFill>
                  <a:srgbClr val="003B5C"/>
                </a:solidFill>
                <a:latin typeface="Arial"/>
                <a:cs typeface="Arial"/>
              </a:rPr>
              <a:t>”New Era” theories abound</a:t>
            </a:r>
          </a:p>
        </p:txBody>
      </p:sp>
    </p:spTree>
    <p:extLst>
      <p:ext uri="{BB962C8B-B14F-4D97-AF65-F5344CB8AC3E}">
        <p14:creationId xmlns:p14="http://schemas.microsoft.com/office/powerpoint/2010/main" val="238844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F615C-C946-5558-BE76-F13F15E81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A47A695-0467-842E-A973-8E20D50283A4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Business Cycle?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Less than a decade of productivity growth of 3%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dot-com bubble in late 1990s 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Technological Revolution?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Decades of productivity growth greater than 2%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Industrial Revolution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Inflection Point in Economic Growth?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Permanently higher level of productivity growth 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the birth of Modern Growth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85E7473D-CA68-7F61-B20C-E1EBC4F51B3C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6F9E2C-6CD6-3EC5-764B-4CAC1344803C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Artificial Intelligence Affect the Economy?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49F698-088A-B9B9-1AA2-C6FAAABB91F5}"/>
              </a:ext>
            </a:extLst>
          </p:cNvPr>
          <p:cNvSpPr txBox="1">
            <a:spLocks/>
          </p:cNvSpPr>
          <p:nvPr/>
        </p:nvSpPr>
        <p:spPr>
          <a:xfrm>
            <a:off x="4738238" y="1286483"/>
            <a:ext cx="3912781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Where Will Growth Go From Here?</a:t>
            </a:r>
          </a:p>
        </p:txBody>
      </p:sp>
      <p:pic>
        <p:nvPicPr>
          <p:cNvPr id="8" name="Picture 7" descr="A graph of a graph with numbers and lines&#10;&#10;AI-generated content may be incorrect.">
            <a:extLst>
              <a:ext uri="{FF2B5EF4-FFF2-40B4-BE49-F238E27FC236}">
                <a16:creationId xmlns:a16="http://schemas.microsoft.com/office/drawing/2014/main" id="{733E14EE-88CC-B9DD-4308-20CC0E3D0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37" y="1625074"/>
            <a:ext cx="4143591" cy="32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5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F6077-F65B-5FF8-9824-FA554FD98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6CD5A96-0C1E-4045-F536-77989BAD3E7E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Business Cycle?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Less than a decade of productivity growth of 3%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dot-com bubble in late 1990s 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Technological Revolution?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Decades of productivity growth greater than 2%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Industrial Revolution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Inflection Point in Economic Growth?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Permanently higher level of productivity growth 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the birth of Modern Growth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441E15E4-AE26-68B7-12F3-EC18131B34BA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BBE399-14F6-BB97-CCC6-06818DDC4EA7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Artificial Intelligence Affect the Economy?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0F7DA5-948F-7188-572A-4089A7398021}"/>
              </a:ext>
            </a:extLst>
          </p:cNvPr>
          <p:cNvSpPr txBox="1">
            <a:spLocks/>
          </p:cNvSpPr>
          <p:nvPr/>
        </p:nvSpPr>
        <p:spPr>
          <a:xfrm>
            <a:off x="4738238" y="1286483"/>
            <a:ext cx="3912781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Where Will Growth Go From Here?</a:t>
            </a:r>
          </a:p>
        </p:txBody>
      </p:sp>
      <p:pic>
        <p:nvPicPr>
          <p:cNvPr id="4" name="Picture 3" descr="A graph of a graph&#10;&#10;AI-generated content may be incorrect.">
            <a:extLst>
              <a:ext uri="{FF2B5EF4-FFF2-40B4-BE49-F238E27FC236}">
                <a16:creationId xmlns:a16="http://schemas.microsoft.com/office/drawing/2014/main" id="{5AAAB782-0F34-8A4E-B6A6-081F2583B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38" y="1630224"/>
            <a:ext cx="4143591" cy="32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7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31C8D-7D7E-82F3-1D44-447206B42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742A4DF0-27C8-1403-5A4A-3D077A2D7748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Business Cycle?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Less than a decade of productivity growth of 3%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dot-com bubble in late 1990s 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Technological Revolution?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Decades of productivity growth greater than 2%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Industrial Revolution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Inflection Point in Economic Growth?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Permanently higher level of productivity growth 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the birth of Modern Growth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E79254D-7584-E3AE-F705-EE7D1CAE612E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AA96A-E4D3-5290-3D56-AC5AFA956F59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Artificial Intelligence Affect the Economy?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CDEA508-C95F-1502-B0BA-EAB6A47717C1}"/>
              </a:ext>
            </a:extLst>
          </p:cNvPr>
          <p:cNvSpPr txBox="1">
            <a:spLocks/>
          </p:cNvSpPr>
          <p:nvPr/>
        </p:nvSpPr>
        <p:spPr>
          <a:xfrm>
            <a:off x="4738238" y="1286483"/>
            <a:ext cx="3912781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Where Will Growth Go From Here?</a:t>
            </a:r>
          </a:p>
        </p:txBody>
      </p:sp>
      <p:pic>
        <p:nvPicPr>
          <p:cNvPr id="4" name="Picture 3" descr="A graph of growth and statistical data&#10;&#10;AI-generated content may be incorrect.">
            <a:extLst>
              <a:ext uri="{FF2B5EF4-FFF2-40B4-BE49-F238E27FC236}">
                <a16:creationId xmlns:a16="http://schemas.microsoft.com/office/drawing/2014/main" id="{0E7EED89-ABB3-A4EE-2084-107C66F87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37" y="1574359"/>
            <a:ext cx="4143591" cy="331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5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CB788-FF17-2B16-0BBB-B4F75A665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8D39BCE7-4535-AAC7-753B-677C67E85E62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Business Cycle?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Less than a decade of productivity growth of 3%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dot-com bubble in late 1990s 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Technological Revolution?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Decades of productivity growth greater than 2%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Similar to Industrial Revolution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Inflection Point in Economic Growth?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Permanently higher level of productivity growth 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the birth of Modern Growth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8B9BF2F6-0F76-60DF-3816-274FDA0CF4F5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F2FC3A-7584-1784-E5EE-4ED2B84C35F3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Artificial Intelligence Affect the Economy?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CA3177-EC90-0595-909C-1E54C5C3CCDB}"/>
              </a:ext>
            </a:extLst>
          </p:cNvPr>
          <p:cNvSpPr txBox="1">
            <a:spLocks/>
          </p:cNvSpPr>
          <p:nvPr/>
        </p:nvSpPr>
        <p:spPr>
          <a:xfrm>
            <a:off x="4738238" y="1286483"/>
            <a:ext cx="3912781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Where Will Growth Go From Here?</a:t>
            </a:r>
          </a:p>
        </p:txBody>
      </p:sp>
      <p:pic>
        <p:nvPicPr>
          <p:cNvPr id="8" name="Picture 7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DF77F2CD-C237-9F5C-70B9-9BE68C5B2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38" y="1632732"/>
            <a:ext cx="4143591" cy="32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03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389E5-89AE-8AFE-4503-35632481E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F6E65D47-8E43-432F-C046-080140A1CEB0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Business Cycle?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Less than a decade of productivity growth of 3%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dot-com bubble in late 1990s 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Technological Revolution?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Decades of productivity growth greater than 2%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2</a:t>
            </a:r>
            <a:r>
              <a:rPr lang="en-US" sz="1300" baseline="30000" dirty="0">
                <a:solidFill>
                  <a:srgbClr val="003B5C"/>
                </a:solidFill>
                <a:latin typeface="Arial"/>
                <a:cs typeface="Arial"/>
              </a:rPr>
              <a:t>nd</a:t>
            </a:r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 Industrial Revolution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The Next Inflection Point in Economic Growth?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Permanently higher level of productivity growth 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Similar to the birth of Modern Growth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2860D98-C81F-AB26-0275-840BDA19DDED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pic>
        <p:nvPicPr>
          <p:cNvPr id="2" name="Picture 1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591C13DE-8096-EC6E-BA3A-11A75073F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484" y="1502819"/>
            <a:ext cx="4309829" cy="323237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58439CB-EA03-5A7A-993C-BF304BD5C4A5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Might Artificial Intelligence Affect the Economy?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DEB6F1-6F05-5ED1-E919-59076254AC52}"/>
              </a:ext>
            </a:extLst>
          </p:cNvPr>
          <p:cNvSpPr txBox="1">
            <a:spLocks/>
          </p:cNvSpPr>
          <p:nvPr/>
        </p:nvSpPr>
        <p:spPr>
          <a:xfrm>
            <a:off x="4631074" y="1283994"/>
            <a:ext cx="4320461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White-Collar Job Share is Leveling Off</a:t>
            </a:r>
          </a:p>
        </p:txBody>
      </p:sp>
    </p:spTree>
    <p:extLst>
      <p:ext uri="{BB962C8B-B14F-4D97-AF65-F5344CB8AC3E}">
        <p14:creationId xmlns:p14="http://schemas.microsoft.com/office/powerpoint/2010/main" val="1791246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16F76-63D8-A8AA-FB02-600ACD724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932" y="1268567"/>
            <a:ext cx="5808135" cy="98960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3B5C"/>
                </a:solidFill>
              </a:rPr>
              <a:t>Artificial Intelligence as the </a:t>
            </a:r>
            <a:br>
              <a:rPr lang="en-US" dirty="0">
                <a:solidFill>
                  <a:srgbClr val="003B5C"/>
                </a:solidFill>
              </a:rPr>
            </a:br>
            <a:r>
              <a:rPr lang="en-US" dirty="0">
                <a:solidFill>
                  <a:srgbClr val="003B5C"/>
                </a:solidFill>
              </a:rPr>
              <a:t>Next Phase of the Digital Revolution</a:t>
            </a:r>
          </a:p>
        </p:txBody>
      </p:sp>
    </p:spTree>
    <p:extLst>
      <p:ext uri="{BB962C8B-B14F-4D97-AF65-F5344CB8AC3E}">
        <p14:creationId xmlns:p14="http://schemas.microsoft.com/office/powerpoint/2010/main" val="2692454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CBC3C-9C4E-6F05-AA69-2FD8CC66F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C2928A5-7D38-511B-4EC7-12FFE1F97726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1. Creation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Technology requires high-skill, non-routine labor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Gains for high-income earners and consumers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2. Routinization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Enables low-skill labor, displacing high-skilled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Wide-spread gains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3. Automation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Displaces most labor completely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Gains mainly for capital owners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D5B93C7-08AB-8947-FAC8-53FF66EDF39D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C1CC7D-960D-AD6D-5155-A3ECC5DA1503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Phases of a Technological Revolution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46F3CE3-58EE-2A82-9CF8-02B793FF1C5A}"/>
              </a:ext>
            </a:extLst>
          </p:cNvPr>
          <p:cNvSpPr txBox="1">
            <a:spLocks/>
          </p:cNvSpPr>
          <p:nvPr/>
        </p:nvSpPr>
        <p:spPr>
          <a:xfrm>
            <a:off x="4572000" y="1283994"/>
            <a:ext cx="4379535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The Three Phases Of The Industrial Revolution</a:t>
            </a:r>
          </a:p>
        </p:txBody>
      </p:sp>
      <p:pic>
        <p:nvPicPr>
          <p:cNvPr id="8" name="Picture 7" descr="A graph showing different colored lines&#10;&#10;AI-generated content may be incorrect.">
            <a:extLst>
              <a:ext uri="{FF2B5EF4-FFF2-40B4-BE49-F238E27FC236}">
                <a16:creationId xmlns:a16="http://schemas.microsoft.com/office/drawing/2014/main" id="{16208D77-2C5E-E09D-499B-C58846DE8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46889"/>
            <a:ext cx="4148905" cy="32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1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75A47-A449-32C3-70F2-BB1A7A2D4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8E6D9F4-1C6C-4951-4704-E20DB5CD7958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1. Creation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Technology requires high-skill, non-routine labor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high-income earners</a:t>
            </a:r>
          </a:p>
          <a:p>
            <a:endParaRPr lang="en-US" sz="13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2. Routinization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Enables low-skill labor, displacing high-skilled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Wide-spread gains</a:t>
            </a:r>
          </a:p>
          <a:p>
            <a:endParaRPr lang="en-US" sz="13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3. Automation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Displaces most labor completely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Gains mainly for capital owners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CC1D8E4-6623-5873-5441-1B5136470BE5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0BBDDF7-BFF3-2686-395D-B30C006DAAAF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Phases of a Technological Revolution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B3DA68-0A18-9C59-961F-A7BFF0C57436}"/>
              </a:ext>
            </a:extLst>
          </p:cNvPr>
          <p:cNvSpPr txBox="1">
            <a:spLocks/>
          </p:cNvSpPr>
          <p:nvPr/>
        </p:nvSpPr>
        <p:spPr>
          <a:xfrm>
            <a:off x="4572000" y="1283994"/>
            <a:ext cx="4379535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1</a:t>
            </a:r>
            <a:r>
              <a:rPr lang="en-US" sz="1300" baseline="30000" dirty="0">
                <a:solidFill>
                  <a:srgbClr val="003B5C"/>
                </a:solidFill>
                <a:latin typeface="Arial"/>
                <a:cs typeface="Arial"/>
              </a:rPr>
              <a:t>st</a:t>
            </a:r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 Phase Sees Rising Job Share</a:t>
            </a:r>
          </a:p>
        </p:txBody>
      </p:sp>
      <p:pic>
        <p:nvPicPr>
          <p:cNvPr id="5" name="Picture 4" descr="A graph showing the growth of the blue and green line&#10;&#10;AI-generated content may be incorrect.">
            <a:extLst>
              <a:ext uri="{FF2B5EF4-FFF2-40B4-BE49-F238E27FC236}">
                <a16:creationId xmlns:a16="http://schemas.microsoft.com/office/drawing/2014/main" id="{5ED71BF7-0006-D45B-A31A-9F509CECB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50732"/>
            <a:ext cx="4143933" cy="32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92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65AFC-AB4B-D5D9-5535-6D24442B3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F047D4F2-CED5-D65F-FEC1-A5C5628A5849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1. Creation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Technology requires high-skill, non-routine labor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high-income earners</a:t>
            </a:r>
          </a:p>
          <a:p>
            <a:endParaRPr lang="en-US" sz="1300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2. Routinization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Enables low-skill labor, displacing high-skilled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low-income earners</a:t>
            </a: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3. Automation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Displaces most labor completely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Gains mainly for capital owners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E303BEC-DE08-3705-4E71-CA31A2DE3B98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7967A09-DA16-47BE-D9BF-0AFB8EFB42E4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Phases of a Technological Revolution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C8D7F1-7354-BB66-7E05-20EA8727A2FB}"/>
              </a:ext>
            </a:extLst>
          </p:cNvPr>
          <p:cNvSpPr txBox="1">
            <a:spLocks/>
          </p:cNvSpPr>
          <p:nvPr/>
        </p:nvSpPr>
        <p:spPr>
          <a:xfrm>
            <a:off x="4572000" y="1283994"/>
            <a:ext cx="4379535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2</a:t>
            </a:r>
            <a:r>
              <a:rPr lang="en-US" sz="1300" baseline="30000" dirty="0">
                <a:solidFill>
                  <a:srgbClr val="003B5C"/>
                </a:solidFill>
                <a:latin typeface="Arial"/>
                <a:cs typeface="Arial"/>
              </a:rPr>
              <a:t>nd</a:t>
            </a:r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 Phase Sees Stable Job Share</a:t>
            </a:r>
          </a:p>
        </p:txBody>
      </p:sp>
      <p:pic>
        <p:nvPicPr>
          <p:cNvPr id="6" name="Picture 5" descr="A graph showing different colored lines&#10;&#10;AI-generated content may be incorrect.">
            <a:extLst>
              <a:ext uri="{FF2B5EF4-FFF2-40B4-BE49-F238E27FC236}">
                <a16:creationId xmlns:a16="http://schemas.microsoft.com/office/drawing/2014/main" id="{5E31B7A1-3649-1E4F-5923-E2C3B131E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48515"/>
            <a:ext cx="4143591" cy="320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5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C3167-952D-F1E1-BC81-DD35684B5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D6524760-20DF-6069-3ECA-88BF510990DE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1. Creation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Technology requires high-skill, non-routine labor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high-income earners</a:t>
            </a:r>
          </a:p>
          <a:p>
            <a:endParaRPr lang="en-US" sz="1300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2. Routinization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Enables low-skill labor, displacing high-skilled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low-income earners</a:t>
            </a:r>
          </a:p>
          <a:p>
            <a:r>
              <a:rPr lang="en-US" sz="1300" dirty="0">
                <a:solidFill>
                  <a:srgbClr val="FFB81C"/>
                </a:solidFill>
                <a:latin typeface="Arial"/>
                <a:cs typeface="Arial"/>
              </a:rPr>
              <a:t>Will AI routinize most white-collar work?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3. Automation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Displaces most labor completely</a:t>
            </a:r>
          </a:p>
          <a:p>
            <a:r>
              <a:rPr lang="en-US" sz="1300" dirty="0">
                <a:solidFill>
                  <a:schemeClr val="tx1"/>
                </a:solidFill>
                <a:latin typeface="Arial"/>
                <a:cs typeface="Arial"/>
              </a:rPr>
              <a:t>Gains mainly for capital owners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7633511-A9E1-9AED-1DBE-A74B559DEA9B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A8431B-9850-BF2C-E52B-A76F58E12121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Phases of a Technological Revolution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6605E0-B7C4-8C55-BE61-784DD872D5D9}"/>
              </a:ext>
            </a:extLst>
          </p:cNvPr>
          <p:cNvSpPr txBox="1">
            <a:spLocks/>
          </p:cNvSpPr>
          <p:nvPr/>
        </p:nvSpPr>
        <p:spPr>
          <a:xfrm>
            <a:off x="4572000" y="1283994"/>
            <a:ext cx="4379535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2</a:t>
            </a:r>
            <a:r>
              <a:rPr lang="en-US" sz="1300" baseline="30000" dirty="0">
                <a:solidFill>
                  <a:srgbClr val="003B5C"/>
                </a:solidFill>
                <a:latin typeface="Arial"/>
                <a:cs typeface="Arial"/>
              </a:rPr>
              <a:t>nd</a:t>
            </a:r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 Phase Sees Stable Job Share</a:t>
            </a:r>
          </a:p>
        </p:txBody>
      </p:sp>
      <p:pic>
        <p:nvPicPr>
          <p:cNvPr id="6" name="Picture 5" descr="A graph showing different colored lines&#10;&#10;AI-generated content may be incorrect.">
            <a:extLst>
              <a:ext uri="{FF2B5EF4-FFF2-40B4-BE49-F238E27FC236}">
                <a16:creationId xmlns:a16="http://schemas.microsoft.com/office/drawing/2014/main" id="{5361CEF7-235B-4C97-DA58-DB6FBBF5F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48515"/>
            <a:ext cx="4143591" cy="320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191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13641-203E-284E-4413-8DEAA8D9C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A6CA27A1-3D37-FF0D-7BB9-14843A986A08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1. Creation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Technology requires high-skill, non-routine labor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high-income earners</a:t>
            </a:r>
          </a:p>
          <a:p>
            <a:endParaRPr lang="en-US" sz="1300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2. Routinization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Enables low-skill labor, displacing high-skilled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low-income earners</a:t>
            </a:r>
          </a:p>
          <a:p>
            <a:r>
              <a:rPr lang="en-US" sz="1300" dirty="0">
                <a:solidFill>
                  <a:srgbClr val="FFB81C"/>
                </a:solidFill>
                <a:latin typeface="Arial"/>
                <a:cs typeface="Arial"/>
              </a:rPr>
              <a:t>Will AI routinize most white-collar work?</a:t>
            </a:r>
            <a:endParaRPr lang="en-US" sz="1300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3. Automation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Displacement of most labor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owners of capital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746E09DA-F881-C15E-6298-7A23D7CCF169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D12073-BED5-E2E5-25DB-E0DF3B83966D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Phases of a Technological Revolution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42DB4A-53CC-CFD2-CE46-81E4CDAAD288}"/>
              </a:ext>
            </a:extLst>
          </p:cNvPr>
          <p:cNvSpPr txBox="1">
            <a:spLocks/>
          </p:cNvSpPr>
          <p:nvPr/>
        </p:nvSpPr>
        <p:spPr>
          <a:xfrm>
            <a:off x="4572000" y="1283994"/>
            <a:ext cx="4379535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3</a:t>
            </a:r>
            <a:r>
              <a:rPr lang="en-US" sz="1300" baseline="30000" dirty="0">
                <a:solidFill>
                  <a:srgbClr val="003B5C"/>
                </a:solidFill>
                <a:latin typeface="Arial"/>
                <a:cs typeface="Arial"/>
              </a:rPr>
              <a:t>rd</a:t>
            </a:r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 Phase Sees Declining Job Share…</a:t>
            </a:r>
          </a:p>
        </p:txBody>
      </p:sp>
      <p:pic>
        <p:nvPicPr>
          <p:cNvPr id="6" name="Picture 5" descr="A graph showing the number of different types of sales&#10;&#10;AI-generated content may be incorrect.">
            <a:extLst>
              <a:ext uri="{FF2B5EF4-FFF2-40B4-BE49-F238E27FC236}">
                <a16:creationId xmlns:a16="http://schemas.microsoft.com/office/drawing/2014/main" id="{C08AB78C-F63B-5A22-53A0-D39284DF4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48951"/>
            <a:ext cx="4143591" cy="320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30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B947A-7CAA-2205-9686-DC5DEDF3C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78DC796-B474-6DAE-CC38-5AD027E89B78}"/>
              </a:ext>
            </a:extLst>
          </p:cNvPr>
          <p:cNvSpPr txBox="1">
            <a:spLocks/>
          </p:cNvSpPr>
          <p:nvPr/>
        </p:nvSpPr>
        <p:spPr>
          <a:xfrm>
            <a:off x="428409" y="1240403"/>
            <a:ext cx="4143591" cy="3411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1. Creation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Technology requires high-skill, non-routine labor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high-income earners</a:t>
            </a:r>
          </a:p>
          <a:p>
            <a:endParaRPr lang="en-US" sz="1300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2. Routinization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Enables low-skill labor, displacing high-skilled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low-income earners</a:t>
            </a:r>
          </a:p>
          <a:p>
            <a:r>
              <a:rPr lang="en-US" sz="1300" dirty="0">
                <a:solidFill>
                  <a:srgbClr val="FFB81C"/>
                </a:solidFill>
                <a:latin typeface="Arial"/>
                <a:cs typeface="Arial"/>
              </a:rPr>
              <a:t>Will AI routinize most white-collar work?</a:t>
            </a:r>
            <a:endParaRPr lang="en-US" sz="1300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003B5C"/>
                </a:solidFill>
                <a:latin typeface="Arial"/>
                <a:cs typeface="Arial"/>
              </a:rPr>
              <a:t>3. Automation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Displacement of most labor</a:t>
            </a:r>
          </a:p>
          <a:p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Gains for owners of capital</a:t>
            </a:r>
          </a:p>
          <a:p>
            <a:endParaRPr lang="en-US" sz="1300" b="1" dirty="0">
              <a:solidFill>
                <a:srgbClr val="003B5C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1308FB0-E4CD-B90A-D91E-A6507AE800F5}"/>
              </a:ext>
            </a:extLst>
          </p:cNvPr>
          <p:cNvSpPr txBox="1">
            <a:spLocks/>
          </p:cNvSpPr>
          <p:nvPr/>
        </p:nvSpPr>
        <p:spPr>
          <a:xfrm>
            <a:off x="5701836" y="2646513"/>
            <a:ext cx="3013755" cy="124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2774AE"/>
                </a:solidFill>
                <a:latin typeface="Whitney Book" pitchFamily="2" charset="0"/>
                <a:ea typeface="+mn-ea"/>
                <a:cs typeface="Whitney Book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Whitney Book" pitchFamily="2" charset="0"/>
                <a:ea typeface="+mn-ea"/>
                <a:cs typeface="Whitney Book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3B5C"/>
                </a:solidFill>
                <a:latin typeface="Whitney Medium" pitchFamily="2" charset="0"/>
                <a:ea typeface="+mn-ea"/>
                <a:cs typeface="Whitney Medium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F3BD5B"/>
                </a:solidFill>
                <a:latin typeface="Whitney Semibold" pitchFamily="2" charset="0"/>
                <a:ea typeface="+mn-ea"/>
                <a:cs typeface="Whitney Semibold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  <a:p>
            <a:endParaRPr lang="en-US" sz="1300" dirty="0">
              <a:solidFill>
                <a:srgbClr val="FFB81C"/>
              </a:solidFill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1AF083-4861-2BE7-69B2-50D0E7BD20A7}"/>
              </a:ext>
            </a:extLst>
          </p:cNvPr>
          <p:cNvSpPr txBox="1">
            <a:spLocks/>
          </p:cNvSpPr>
          <p:nvPr/>
        </p:nvSpPr>
        <p:spPr>
          <a:xfrm>
            <a:off x="261140" y="606317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Phases of a Technological Revolution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B1D391-26D6-66D6-20D6-C27B4E24E84D}"/>
              </a:ext>
            </a:extLst>
          </p:cNvPr>
          <p:cNvSpPr txBox="1">
            <a:spLocks/>
          </p:cNvSpPr>
          <p:nvPr/>
        </p:nvSpPr>
        <p:spPr>
          <a:xfrm>
            <a:off x="4572000" y="1283994"/>
            <a:ext cx="4379535" cy="3462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pPr algn="l"/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3</a:t>
            </a:r>
            <a:r>
              <a:rPr lang="en-US" sz="1300" baseline="30000" dirty="0">
                <a:solidFill>
                  <a:srgbClr val="003B5C"/>
                </a:solidFill>
                <a:latin typeface="Arial"/>
                <a:cs typeface="Arial"/>
              </a:rPr>
              <a:t>rd</a:t>
            </a:r>
            <a:r>
              <a:rPr lang="en-US" sz="1300" dirty="0">
                <a:solidFill>
                  <a:srgbClr val="003B5C"/>
                </a:solidFill>
                <a:latin typeface="Arial"/>
                <a:cs typeface="Arial"/>
              </a:rPr>
              <a:t> Phase Sees… and a Long Recession?</a:t>
            </a:r>
          </a:p>
        </p:txBody>
      </p:sp>
      <p:pic>
        <p:nvPicPr>
          <p:cNvPr id="5" name="Picture 4" descr="A graph showing the different types of depression&#10;&#10;AI-generated content may be incorrect.">
            <a:extLst>
              <a:ext uri="{FF2B5EF4-FFF2-40B4-BE49-F238E27FC236}">
                <a16:creationId xmlns:a16="http://schemas.microsoft.com/office/drawing/2014/main" id="{1919E045-DF1F-7B9C-5F34-A247A0EDE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548685"/>
            <a:ext cx="4143590" cy="320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2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29E4B-3254-D5AA-BB6A-CEEEC940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405DBBB-4DCB-8777-2A95-44F424310ED0}"/>
              </a:ext>
            </a:extLst>
          </p:cNvPr>
          <p:cNvSpPr txBox="1">
            <a:spLocks/>
          </p:cNvSpPr>
          <p:nvPr/>
        </p:nvSpPr>
        <p:spPr>
          <a:xfrm>
            <a:off x="261140" y="638121"/>
            <a:ext cx="8620689" cy="4708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2880" tIns="91440" rIns="91440" bIns="73152" rtlCol="0" anchor="t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200" b="0" i="0" u="none" strike="noStrike" kern="1400" cap="none" spc="4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2" charset="0"/>
                <a:ea typeface="+mj-ea"/>
                <a:cs typeface="Whitney Book" pitchFamily="2" charset="0"/>
              </a:defRPr>
            </a:lvl1pPr>
          </a:lstStyle>
          <a:p>
            <a:r>
              <a:rPr lang="en-US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Technological Revolutions So Far</a:t>
            </a:r>
            <a:endParaRPr lang="en-US" sz="2000" b="1" dirty="0">
              <a:solidFill>
                <a:srgbClr val="003B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B9FCBA-47B1-29FC-3CEA-3E4B40D87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868738"/>
              </p:ext>
            </p:extLst>
          </p:nvPr>
        </p:nvGraphicFramePr>
        <p:xfrm>
          <a:off x="604299" y="1169682"/>
          <a:ext cx="7935401" cy="3270539"/>
        </p:xfrm>
        <a:graphic>
          <a:graphicData uri="http://schemas.openxmlformats.org/drawingml/2006/table">
            <a:tbl>
              <a:tblPr/>
              <a:tblGrid>
                <a:gridCol w="1983850">
                  <a:extLst>
                    <a:ext uri="{9D8B030D-6E8A-4147-A177-3AD203B41FA5}">
                      <a16:colId xmlns:a16="http://schemas.microsoft.com/office/drawing/2014/main" val="3792442750"/>
                    </a:ext>
                  </a:extLst>
                </a:gridCol>
                <a:gridCol w="1983850">
                  <a:extLst>
                    <a:ext uri="{9D8B030D-6E8A-4147-A177-3AD203B41FA5}">
                      <a16:colId xmlns:a16="http://schemas.microsoft.com/office/drawing/2014/main" val="1819656302"/>
                    </a:ext>
                  </a:extLst>
                </a:gridCol>
                <a:gridCol w="1983850">
                  <a:extLst>
                    <a:ext uri="{9D8B030D-6E8A-4147-A177-3AD203B41FA5}">
                      <a16:colId xmlns:a16="http://schemas.microsoft.com/office/drawing/2014/main" val="133960255"/>
                    </a:ext>
                  </a:extLst>
                </a:gridCol>
                <a:gridCol w="1983851">
                  <a:extLst>
                    <a:ext uri="{9D8B030D-6E8A-4147-A177-3AD203B41FA5}">
                      <a16:colId xmlns:a16="http://schemas.microsoft.com/office/drawing/2014/main" val="3076430052"/>
                    </a:ext>
                  </a:extLst>
                </a:gridCol>
              </a:tblGrid>
              <a:tr h="716671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endParaRPr lang="en-US" sz="1200" b="1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1 </a:t>
                      </a:r>
                    </a:p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Creation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2 </a:t>
                      </a:r>
                    </a:p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Routinization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3 </a:t>
                      </a:r>
                    </a:p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Automation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40664"/>
                  </a:ext>
                </a:extLst>
              </a:tr>
              <a:tr h="922559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Agricultural</a:t>
                      </a:r>
                      <a:endParaRPr lang="en-US" sz="1200" b="1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 BC </a:t>
                      </a:r>
                    </a:p>
                    <a:p>
                      <a:pPr algn="ctr" rtl="0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Neolithic Revolution</a:t>
                      </a:r>
                    </a:p>
                    <a:p>
                      <a:pPr algn="ctr" rtl="0" fontAlgn="t">
                        <a:buNone/>
                      </a:pP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Domestication and Cultivation</a:t>
                      </a: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1600</a:t>
                      </a:r>
                    </a:p>
                    <a:p>
                      <a:pPr algn="ctr" rtl="0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British Agricultural Revolution</a:t>
                      </a:r>
                    </a:p>
                    <a:p>
                      <a:pPr algn="ctr" rtl="0" fontAlgn="t">
                        <a:buNone/>
                      </a:pP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Systematic breeding and </a:t>
                      </a: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standardized crop rotations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1850</a:t>
                      </a:r>
                      <a:b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00" b="0" i="1" u="none" strike="noStrike" baseline="30000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Agricultural Revolution</a:t>
                      </a:r>
                      <a:endParaRPr lang="en-US" sz="1000" b="0" i="0" u="none" strike="noStrike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Mechanization</a:t>
                      </a: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175791"/>
                  </a:ext>
                </a:extLst>
              </a:tr>
              <a:tr h="866902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</a:t>
                      </a:r>
                      <a:endParaRPr lang="en-US" sz="1200" b="1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1750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000" b="0" i="1" u="none" strike="noStrike" baseline="30000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Industrial Revolution</a:t>
                      </a:r>
                    </a:p>
                    <a:p>
                      <a:pPr algn="ctr" rtl="0" fontAlgn="t">
                        <a:buNone/>
                      </a:pP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Craft production</a:t>
                      </a: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1870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0" i="1" u="none" strike="noStrike" baseline="30000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Industrial Revolution</a:t>
                      </a:r>
                      <a:endParaRPr lang="en-US" sz="1000" b="0" i="0" u="none" strike="noStrike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 Production</a:t>
                      </a: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1970 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00" b="0" i="1" u="none" strike="noStrike" baseline="30000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Industrial Revolution</a:t>
                      </a:r>
                      <a:endParaRPr lang="en-US" sz="1000" b="0" i="0" u="none" strike="noStrike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Robots</a:t>
                      </a: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42561"/>
                  </a:ext>
                </a:extLst>
              </a:tr>
              <a:tr h="764407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</a:t>
                      </a:r>
                      <a:endParaRPr lang="en-US" sz="1200" b="1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1950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000" b="0" i="1" u="none" strike="noStrike" baseline="30000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Digital Revolution</a:t>
                      </a:r>
                      <a:endParaRPr lang="en-US" sz="1000" b="0" i="0" u="none" strike="noStrike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Telecommunication &amp; computers</a:t>
                      </a: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1" i="1" u="none" strike="noStrike" baseline="30000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000" b="1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Digital Revolution</a:t>
                      </a:r>
                      <a:endParaRPr lang="en-US" sz="1000" b="1" i="0" u="none" strike="noStrike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endParaRPr lang="en-US" sz="1000" b="1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Artificial Intelligence</a:t>
                      </a:r>
                      <a:endParaRPr lang="en-US" sz="1000" b="1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2____</a:t>
                      </a:r>
                      <a:b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00" b="0" i="1" u="none" strike="noStrike" baseline="30000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1000" b="0" i="1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Digital Revolution</a:t>
                      </a:r>
                      <a:endParaRPr lang="en-US" sz="1000" b="0" i="0" u="none" strike="noStrike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buNone/>
                      </a:pPr>
                      <a:b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3B5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1000" dirty="0">
                        <a:solidFill>
                          <a:srgbClr val="003B5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64634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1C776B8-97FF-EAAC-9267-7210FD04BAF2}"/>
              </a:ext>
            </a:extLst>
          </p:cNvPr>
          <p:cNvSpPr txBox="1"/>
          <p:nvPr/>
        </p:nvSpPr>
        <p:spPr>
          <a:xfrm>
            <a:off x="3299791" y="-8905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901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6A749B-B345-C36B-1D30-F46057547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9" y="126174"/>
            <a:ext cx="8211659" cy="470898"/>
          </a:xfrm>
        </p:spPr>
        <p:txBody>
          <a:bodyPr/>
          <a:lstStyle/>
          <a:p>
            <a:r>
              <a:rPr lang="en-US" sz="3400" b="1" dirty="0">
                <a:solidFill>
                  <a:srgbClr val="003B5C"/>
                </a:solidFill>
                <a:latin typeface="Arial"/>
              </a:rPr>
              <a:t>Conclusion</a:t>
            </a:r>
            <a:endParaRPr lang="en-US" sz="3400" b="1" dirty="0">
              <a:solidFill>
                <a:srgbClr val="003B5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FB7C80-9C3F-1960-651B-E65BE35F0FD8}"/>
              </a:ext>
            </a:extLst>
          </p:cNvPr>
          <p:cNvSpPr txBox="1"/>
          <p:nvPr/>
        </p:nvSpPr>
        <p:spPr>
          <a:xfrm>
            <a:off x="1845694" y="971312"/>
            <a:ext cx="576370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1400" b="1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you believe the AI hype?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NO:</a:t>
            </a:r>
            <a:r>
              <a:rPr lang="en-US" sz="1400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“This time really is different” = “same old same old”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YES:</a:t>
            </a:r>
            <a:r>
              <a:rPr lang="en-US" sz="1400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“Same old” growth of 2% is transformative!</a:t>
            </a:r>
            <a:br>
              <a:rPr lang="en-US" sz="1400" dirty="0">
                <a:solidFill>
                  <a:srgbClr val="FFB81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solidFill>
                <a:srgbClr val="FFB8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1400" b="1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potential benefits from AI on the horizon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Routinization of high-skilled work may raise incomes of lower class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B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Expensive professional services will become abundant and cheap</a:t>
            </a:r>
          </a:p>
        </p:txBody>
      </p:sp>
    </p:spTree>
    <p:extLst>
      <p:ext uri="{BB962C8B-B14F-4D97-AF65-F5344CB8AC3E}">
        <p14:creationId xmlns:p14="http://schemas.microsoft.com/office/powerpoint/2010/main" val="3612320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5030</TotalTime>
  <Words>1094</Words>
  <Application>Microsoft Macintosh PowerPoint</Application>
  <PresentationFormat>On-screen Show (16:9)</PresentationFormat>
  <Paragraphs>248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Calibri,Sans-Serif</vt:lpstr>
      <vt:lpstr>Whitney Book</vt:lpstr>
      <vt:lpstr>Whitney Light</vt:lpstr>
      <vt:lpstr>Whitney Medium</vt:lpstr>
      <vt:lpstr>Whitney Semibold</vt:lpstr>
      <vt:lpstr>Custom Design</vt:lpstr>
      <vt:lpstr>Putting Artificial Intelligence Into Perspective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Artificial Intelligence as the  Next Phase of the Digital Revolution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marsh/cornelia</dc:creator>
  <cp:lastModifiedBy>Clement Ernest Bohr</cp:lastModifiedBy>
  <cp:revision>1968</cp:revision>
  <dcterms:created xsi:type="dcterms:W3CDTF">2017-01-17T23:49:50Z</dcterms:created>
  <dcterms:modified xsi:type="dcterms:W3CDTF">2025-09-10T02:13:51Z</dcterms:modified>
</cp:coreProperties>
</file>