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00" r:id="rId2"/>
    <p:sldId id="872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China_urban!$G$9</c:f>
              <c:strCache>
                <c:ptCount val="1"/>
                <c:pt idx="0">
                  <c:v>1988</c:v>
                </c:pt>
              </c:strCache>
            </c:strRef>
          </c:tx>
          <c:spPr>
            <a:ln w="57150" cap="rnd">
              <a:solidFill>
                <a:srgbClr val="4472C4"/>
              </a:solidFill>
              <a:round/>
            </a:ln>
            <a:effectLst/>
          </c:spPr>
          <c:marker>
            <c:symbol val="none"/>
          </c:marker>
          <c:cat>
            <c:numRef>
              <c:f>China_urban!$F$10:$F$19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China_urban!$G$10:$G$19</c:f>
              <c:numCache>
                <c:formatCode>General</c:formatCode>
                <c:ptCount val="10"/>
                <c:pt idx="0">
                  <c:v>14</c:v>
                </c:pt>
                <c:pt idx="1">
                  <c:v>23</c:v>
                </c:pt>
                <c:pt idx="2">
                  <c:v>34</c:v>
                </c:pt>
                <c:pt idx="3">
                  <c:v>38</c:v>
                </c:pt>
                <c:pt idx="4">
                  <c:v>44</c:v>
                </c:pt>
                <c:pt idx="5">
                  <c:v>48</c:v>
                </c:pt>
                <c:pt idx="6">
                  <c:v>50</c:v>
                </c:pt>
                <c:pt idx="7">
                  <c:v>54</c:v>
                </c:pt>
                <c:pt idx="8">
                  <c:v>58</c:v>
                </c:pt>
                <c:pt idx="9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F6-4DE9-8FDC-A954E57C3536}"/>
            </c:ext>
          </c:extLst>
        </c:ser>
        <c:ser>
          <c:idx val="1"/>
          <c:order val="1"/>
          <c:tx>
            <c:strRef>
              <c:f>China_urban!$J$9</c:f>
              <c:strCache>
                <c:ptCount val="1"/>
                <c:pt idx="0">
                  <c:v>2018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China_urban!$J$10:$J$19</c:f>
              <c:numCache>
                <c:formatCode>General</c:formatCode>
                <c:ptCount val="10"/>
                <c:pt idx="0">
                  <c:v>32</c:v>
                </c:pt>
                <c:pt idx="1">
                  <c:v>49</c:v>
                </c:pt>
                <c:pt idx="2">
                  <c:v>58</c:v>
                </c:pt>
                <c:pt idx="3">
                  <c:v>64</c:v>
                </c:pt>
                <c:pt idx="4">
                  <c:v>70</c:v>
                </c:pt>
                <c:pt idx="5">
                  <c:v>75</c:v>
                </c:pt>
                <c:pt idx="6">
                  <c:v>79</c:v>
                </c:pt>
                <c:pt idx="7">
                  <c:v>84</c:v>
                </c:pt>
                <c:pt idx="8">
                  <c:v>88</c:v>
                </c:pt>
                <c:pt idx="9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F6-4DE9-8FDC-A954E57C3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71808"/>
        <c:axId val="387180032"/>
      </c:lineChart>
      <c:catAx>
        <c:axId val="272871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Chinese urban decile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80032"/>
        <c:crosses val="autoZero"/>
        <c:auto val="1"/>
        <c:lblAlgn val="ctr"/>
        <c:lblOffset val="100"/>
        <c:noMultiLvlLbl val="0"/>
      </c:catAx>
      <c:valAx>
        <c:axId val="3871800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Global percentile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7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431270576796226"/>
          <c:y val="0.32410094484120133"/>
          <c:w val="0.13340223302658336"/>
          <c:h val="0.118712741805465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AFC9-77E5-5231-C775-C8486BE72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B0FA-2941-1977-403A-B265120E9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081F0-F541-CC49-4B29-1136A4D53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CBAF-923E-9ACB-0376-1B1B16B6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6B162-3873-9C2C-30F4-E6A095949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0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C49E-4076-E51C-0531-5816663A0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0E08C-2BB7-37EA-00F0-887153CD5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A98FC-896E-CFE4-7635-6DB674AC8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8A66E-98E2-5814-D9A8-85E8233A9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0EC00-259C-4DF4-5C28-E5A00F409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4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17D2C-14C5-6847-84D1-D66A0A34F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3E5E4-9EA3-C4CB-8FD4-9B03BA7F0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CDBE8-EF4C-C7E1-865F-8638DE9E4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9FC8F-48F5-1B00-ED9F-F5E30A07C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D7602-A142-3A99-9DA8-0357CB475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9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92CC8-AB6E-3F50-9B63-CC0B75CA0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42D51-BFC7-3E53-C83A-BEF1560977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EBF9B-BB18-3645-B5C3-56DBA0089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94427-0940-3409-71F5-8982C781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B9ED08-CA58-2025-F607-296DCA13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F4613-0C3D-21DD-7A6E-B0B1AAFF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8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B74EB-7ACE-54EA-4376-D5AA0CF6C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E49B9-A655-DC3E-3CB7-556B5E1C9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35942C-4D60-9C4A-168F-F3129AC0B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0F6D8-0C0E-1642-984F-4B3D2479D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9724C2-4673-75A8-F702-AAC7638D5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ADF20A-7F03-CFF4-F28F-D02981A53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9589B1-95E7-073D-25B9-ACC77621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16CED4-8F9D-C5F8-6A27-ABD1B9F10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7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B0CE-6CDF-5507-0CCA-FE2FD410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AD878C-6E36-D3A2-85F0-D4D580838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9E838-8805-E853-F04B-2F9A8C73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7502D-8A8F-BCC0-6E97-A4DA83686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5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FD219-8948-0BD4-67AE-9848B134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6D5EFC-5F86-8333-3EAC-52F051F1F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6684-FFE8-3E8B-794C-B7F9F8FD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5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4EE20-339D-3FA2-7701-890C5EBAC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093D8-9E39-1118-48DB-1D7F9E006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35AF2-390C-9B12-44EB-4349C489A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0D656-7CDC-F421-0538-6EB52A6DE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1AA88-51F7-56DD-D12A-E53C6DB1D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A9D7C-E44D-CACF-F11C-B7A3B9D22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C82C-6D3F-EDD8-44E8-A2BB20C7B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72CCD4-DAD7-59C4-FE3F-67BD071C0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53425-A83D-FD2E-DCBF-4E9913EE9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F2FF8-4FC5-3FE6-AE7B-5597BEE4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50181-602D-49A1-5C44-A11699EB7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30FDB-E2B2-6327-C53E-9A2A6CE6C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6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47B7A-4C4D-EA01-7E96-A3C31685A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8820D-6CAB-CB13-E5B2-E398E5779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68E22-ECFD-AB93-6E9A-E7F5D209B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8DDC2-DAF4-510D-274F-4D0B7320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FD614-A795-7591-C744-1C2C296B5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9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2A2941-00CF-A500-1F99-6CA43B32CB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564B16-2AAA-6939-1B53-D0D2237C7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5556-383A-FC3A-50F0-4E1C1836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286EB-7659-4473-F8EA-2D82D5D1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56614-17A1-671B-1758-F3C197C0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52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00B12D-B324-EF47-1332-7CB7F430E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4B312-D8D0-5074-D21E-2B99D433D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83F31-F2E0-672C-5B09-BB21B565FC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5BD8B-5B7A-46CB-9A96-A61AF9C4ECE6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C7366-889E-7803-30D7-A4CD39FED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BF4B0-7574-8CB2-9511-4038EB11F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9D85-0CAD-494E-9BCD-10A98CF6E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B70FD7-8808-6443-E025-86C60D7739F5}"/>
              </a:ext>
            </a:extLst>
          </p:cNvPr>
          <p:cNvSpPr txBox="1"/>
          <p:nvPr/>
        </p:nvSpPr>
        <p:spPr>
          <a:xfrm>
            <a:off x="196053" y="6522712"/>
            <a:ext cx="1865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defines.do in </a:t>
            </a:r>
            <a:r>
              <a:rPr lang="en-US" sz="1000" dirty="0" err="1"/>
              <a:t>interyd</a:t>
            </a:r>
            <a:r>
              <a:rPr lang="en-US" sz="1000" dirty="0"/>
              <a:t>/</a:t>
            </a:r>
            <a:r>
              <a:rPr lang="en-US" sz="1000" dirty="0" err="1"/>
              <a:t>dofiles</a:t>
            </a:r>
            <a:r>
              <a:rPr lang="en-US" sz="1000" dirty="0"/>
              <a:t>….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B2DC5-59BE-D2CB-63A7-E1ADB3E9DE30}"/>
              </a:ext>
            </a:extLst>
          </p:cNvPr>
          <p:cNvSpPr txBox="1"/>
          <p:nvPr/>
        </p:nvSpPr>
        <p:spPr>
          <a:xfrm>
            <a:off x="2490059" y="212177"/>
            <a:ext cx="7470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Shares in global output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8C1E3D-1F12-A569-662F-AFA5DBEB7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82" y="796952"/>
            <a:ext cx="8028836" cy="588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10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0B835F-2D90-2333-1BD2-AC6C2739F9B9}"/>
              </a:ext>
            </a:extLst>
          </p:cNvPr>
          <p:cNvSpPr txBox="1"/>
          <p:nvPr/>
        </p:nvSpPr>
        <p:spPr>
          <a:xfrm>
            <a:off x="371959" y="6207040"/>
            <a:ext cx="1139125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System"/>
              </a:rPr>
              <a:t>twoway (kdensity loginc_11_11 [w=popu] if loginc_11_11&gt;2 &amp; bin_year==1988 &amp; mysample==1, bwidth(0.14)) (kdensity loginc_11_11 [w=popu] if loginc_11_11&gt;2 &amp; </a:t>
            </a:r>
            <a:r>
              <a:rPr lang="en-US" sz="900" dirty="0" err="1">
                <a:latin typeface="System"/>
              </a:rPr>
              <a:t>bin_year</a:t>
            </a:r>
            <a:r>
              <a:rPr lang="en-US" sz="900" dirty="0">
                <a:latin typeface="System"/>
              </a:rPr>
              <a:t>==2008 &amp; </a:t>
            </a:r>
            <a:r>
              <a:rPr lang="en-US" sz="900" dirty="0" err="1">
                <a:latin typeface="System"/>
              </a:rPr>
              <a:t>mysample</a:t>
            </a:r>
            <a:r>
              <a:rPr lang="en-US" sz="900" dirty="0">
                <a:latin typeface="System"/>
              </a:rPr>
              <a:t>==1, </a:t>
            </a:r>
            <a:r>
              <a:rPr lang="en-US" sz="900" dirty="0" err="1">
                <a:latin typeface="System"/>
              </a:rPr>
              <a:t>bwidth</a:t>
            </a:r>
            <a:r>
              <a:rPr lang="en-US" sz="900" dirty="0">
                <a:latin typeface="System"/>
              </a:rPr>
              <a:t>(0.14) title("Global income distribution in 1988, 2008 and 2018")) (</a:t>
            </a:r>
            <a:r>
              <a:rPr lang="en-US" sz="900" dirty="0" err="1">
                <a:latin typeface="System"/>
              </a:rPr>
              <a:t>kdensity</a:t>
            </a:r>
            <a:r>
              <a:rPr lang="en-US" sz="900" dirty="0">
                <a:latin typeface="System"/>
              </a:rPr>
              <a:t> loginc_11_11 [w=</a:t>
            </a:r>
            <a:r>
              <a:rPr lang="en-US" sz="900" dirty="0" err="1">
                <a:latin typeface="System"/>
              </a:rPr>
              <a:t>popu</a:t>
            </a:r>
            <a:r>
              <a:rPr lang="en-US" sz="900" dirty="0">
                <a:latin typeface="System"/>
              </a:rPr>
              <a:t>] if loginc_11_11&gt;2 &amp; </a:t>
            </a:r>
            <a:r>
              <a:rPr lang="en-US" sz="900" dirty="0" err="1">
                <a:latin typeface="System"/>
              </a:rPr>
              <a:t>bin_year</a:t>
            </a:r>
            <a:r>
              <a:rPr lang="en-US" sz="900" dirty="0">
                <a:latin typeface="System"/>
              </a:rPr>
              <a:t>==2018 &amp; </a:t>
            </a:r>
            <a:r>
              <a:rPr lang="en-US" sz="900" dirty="0" err="1">
                <a:latin typeface="System"/>
              </a:rPr>
              <a:t>mysample</a:t>
            </a:r>
            <a:r>
              <a:rPr lang="en-US" sz="900" dirty="0">
                <a:latin typeface="System"/>
              </a:rPr>
              <a:t>==1, </a:t>
            </a:r>
            <a:r>
              <a:rPr lang="en-US" sz="900" dirty="0" err="1">
                <a:latin typeface="System"/>
              </a:rPr>
              <a:t>bwidth</a:t>
            </a:r>
            <a:r>
              <a:rPr lang="en-US" sz="900" dirty="0">
                <a:latin typeface="System"/>
              </a:rPr>
              <a:t>(0.2) </a:t>
            </a:r>
            <a:r>
              <a:rPr lang="en-US" sz="900" dirty="0" err="1">
                <a:latin typeface="System"/>
              </a:rPr>
              <a:t>lwidth</a:t>
            </a:r>
            <a:r>
              <a:rPr lang="en-US" sz="900" dirty="0">
                <a:latin typeface="System"/>
              </a:rPr>
              <a:t>(thick)) , legend(off) </a:t>
            </a:r>
            <a:r>
              <a:rPr lang="en-US" sz="900" dirty="0" err="1">
                <a:latin typeface="System"/>
              </a:rPr>
              <a:t>xtitle</a:t>
            </a:r>
            <a:r>
              <a:rPr lang="en-US" sz="900" dirty="0">
                <a:latin typeface="System"/>
              </a:rPr>
              <a:t>(log of annual PPP real income) </a:t>
            </a:r>
            <a:r>
              <a:rPr lang="en-US" sz="900" dirty="0" err="1">
                <a:latin typeface="System"/>
              </a:rPr>
              <a:t>ytitle</a:t>
            </a:r>
            <a:r>
              <a:rPr lang="en-US" sz="900" dirty="0">
                <a:latin typeface="System"/>
              </a:rPr>
              <a:t>(density) text(0.78 2.5 "1988") text(0.8 3.3 "2008") text(0.72 3.6 "2018") </a:t>
            </a:r>
            <a:r>
              <a:rPr lang="en-US" sz="900" dirty="0" err="1">
                <a:latin typeface="System"/>
              </a:rPr>
              <a:t>xlabel</a:t>
            </a:r>
            <a:r>
              <a:rPr lang="en-US" sz="900" dirty="0">
                <a:latin typeface="System"/>
              </a:rPr>
              <a:t>(2.477"300" 3"1000"   3.477"3000"   4"10000" 4.699"50000", </a:t>
            </a:r>
            <a:r>
              <a:rPr lang="en-US" sz="900" dirty="0" err="1">
                <a:latin typeface="System"/>
              </a:rPr>
              <a:t>labsize</a:t>
            </a:r>
            <a:r>
              <a:rPr lang="en-US" sz="900" dirty="0">
                <a:latin typeface="System"/>
              </a:rPr>
              <a:t>(small) angle(90))</a:t>
            </a:r>
          </a:p>
          <a:p>
            <a:r>
              <a:rPr lang="en-US" sz="900" dirty="0">
                <a:latin typeface="System"/>
              </a:rPr>
              <a:t>Using combine88_18_deciles.dta“</a:t>
            </a:r>
          </a:p>
          <a:p>
            <a:r>
              <a:rPr lang="en-US" sz="900" dirty="0">
                <a:latin typeface="System"/>
              </a:rPr>
              <a:t>Using  \final18_china_lis.dta</a:t>
            </a:r>
            <a:endParaRPr lang="en-US" sz="9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DB435D-9C41-4A44-2E99-424876EAC37C}"/>
              </a:ext>
            </a:extLst>
          </p:cNvPr>
          <p:cNvSpPr txBox="1"/>
          <p:nvPr/>
        </p:nvSpPr>
        <p:spPr>
          <a:xfrm>
            <a:off x="2005445" y="103909"/>
            <a:ext cx="7647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emergence of the global median or middle class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DFC0CA-8D5F-E93F-D750-417933ED1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445" y="565575"/>
            <a:ext cx="7554191" cy="5517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56A96E-8267-E809-96A9-E4C2EF8BD353}"/>
              </a:ext>
            </a:extLst>
          </p:cNvPr>
          <p:cNvSpPr txBox="1"/>
          <p:nvPr/>
        </p:nvSpPr>
        <p:spPr>
          <a:xfrm>
            <a:off x="9839739" y="2266122"/>
            <a:ext cx="17890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the first time in the past 2 centuries, global income distribution looks almost lognormal (with one mode)</a:t>
            </a:r>
          </a:p>
        </p:txBody>
      </p:sp>
    </p:spTree>
    <p:extLst>
      <p:ext uri="{BB962C8B-B14F-4D97-AF65-F5344CB8AC3E}">
        <p14:creationId xmlns:p14="http://schemas.microsoft.com/office/powerpoint/2010/main" val="341588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23839-F6A9-46D7-AD69-A90F7FC45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4413" y="381001"/>
            <a:ext cx="5157787" cy="823912"/>
          </a:xfrm>
        </p:spPr>
        <p:txBody>
          <a:bodyPr/>
          <a:lstStyle/>
          <a:p>
            <a:pPr algn="ctr"/>
            <a:r>
              <a:rPr lang="en-US" dirty="0"/>
              <a:t>Urban China, 1988 and 2018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101392-17CD-4DCD-8D6A-CD9BAF058D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385764"/>
            <a:ext cx="5183188" cy="823912"/>
          </a:xfrm>
        </p:spPr>
        <p:txBody>
          <a:bodyPr/>
          <a:lstStyle/>
          <a:p>
            <a:pPr algn="ctr"/>
            <a:r>
              <a:rPr lang="en-US" dirty="0"/>
              <a:t>Italy, 1988 and 2018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E0B1FE3-C05B-41BD-8152-2745B2D9002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329363" y="1085850"/>
            <a:ext cx="5022849" cy="5103813"/>
          </a:xfrm>
          <a:prstGeom prst="rect">
            <a:avLst/>
          </a:prstGeom>
        </p:spPr>
      </p:pic>
      <p:graphicFrame>
        <p:nvGraphicFramePr>
          <p:cNvPr id="7" name="Content Placeholder 11">
            <a:extLst>
              <a:ext uri="{FF2B5EF4-FFF2-40B4-BE49-F238E27FC236}">
                <a16:creationId xmlns:a16="http://schemas.microsoft.com/office/drawing/2014/main" id="{A57823BC-40ED-4E6C-87AA-A299622A7D1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1085850"/>
          <a:ext cx="5157787" cy="5103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46C64AA-CA81-EED4-50B0-9719C7937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40" y="6500164"/>
            <a:ext cx="5383235" cy="3048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F3C8F9-B3A1-8812-B830-5718102535AD}"/>
              </a:ext>
            </a:extLst>
          </p:cNvPr>
          <p:cNvSpPr txBox="1"/>
          <p:nvPr/>
        </p:nvSpPr>
        <p:spPr>
          <a:xfrm>
            <a:off x="5168348" y="6189663"/>
            <a:ext cx="620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Positional decline of lower parts of rich countries’ income distributions as they get overtaken by Chinese population </a:t>
            </a:r>
          </a:p>
        </p:txBody>
      </p:sp>
    </p:spTree>
    <p:extLst>
      <p:ext uri="{BB962C8B-B14F-4D97-AF65-F5344CB8AC3E}">
        <p14:creationId xmlns:p14="http://schemas.microsoft.com/office/powerpoint/2010/main" val="531362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255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System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branko milanovic</dc:creator>
  <cp:lastModifiedBy>branko milanovic</cp:lastModifiedBy>
  <cp:revision>1</cp:revision>
  <dcterms:created xsi:type="dcterms:W3CDTF">2025-09-07T22:23:07Z</dcterms:created>
  <dcterms:modified xsi:type="dcterms:W3CDTF">2025-09-07T22:24:10Z</dcterms:modified>
</cp:coreProperties>
</file>