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6858000" cx="12192000"/>
  <p:notesSz cx="6858000" cy="9144000"/>
  <p:embeddedFontLst>
    <p:embeddedFont>
      <p:font typeface="Merriweather Sans"/>
      <p:regular r:id="rId24"/>
      <p:bold r:id="rId25"/>
      <p:italic r:id="rId26"/>
      <p:boldItalic r:id="rId27"/>
    </p:embeddedFont>
    <p:embeddedFont>
      <p:font typeface="Open Sans SemiBold"/>
      <p:regular r:id="rId28"/>
      <p:bold r:id="rId29"/>
      <p:italic r:id="rId30"/>
      <p:boldItalic r:id="rId31"/>
    </p:embeddedFont>
    <p:embeddedFont>
      <p:font typeface="Merriweather"/>
      <p:regular r:id="rId32"/>
      <p:bold r:id="rId33"/>
      <p:italic r:id="rId34"/>
      <p:boldItalic r:id="rId35"/>
    </p:embeddedFont>
    <p:embeddedFont>
      <p:font typeface="Open Sans"/>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MerriweatherSans-regular.fntdata"/><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MerriweatherSans-italic.fntdata"/><Relationship Id="rId25" Type="http://schemas.openxmlformats.org/officeDocument/2006/relationships/font" Target="fonts/MerriweatherSans-bold.fntdata"/><Relationship Id="rId28" Type="http://schemas.openxmlformats.org/officeDocument/2006/relationships/font" Target="fonts/OpenSansSemiBold-regular.fntdata"/><Relationship Id="rId27" Type="http://schemas.openxmlformats.org/officeDocument/2006/relationships/font" Target="fonts/MerriweatherSans-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OpenSansSemiBold-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OpenSansSemiBold-boldItalic.fntdata"/><Relationship Id="rId30" Type="http://schemas.openxmlformats.org/officeDocument/2006/relationships/font" Target="fonts/OpenSansSemiBold-italic.fntdata"/><Relationship Id="rId11" Type="http://schemas.openxmlformats.org/officeDocument/2006/relationships/slide" Target="slides/slide7.xml"/><Relationship Id="rId33" Type="http://schemas.openxmlformats.org/officeDocument/2006/relationships/font" Target="fonts/Merriweather-bold.fntdata"/><Relationship Id="rId10" Type="http://schemas.openxmlformats.org/officeDocument/2006/relationships/slide" Target="slides/slide6.xml"/><Relationship Id="rId32" Type="http://schemas.openxmlformats.org/officeDocument/2006/relationships/font" Target="fonts/Merriweather-regular.fntdata"/><Relationship Id="rId13" Type="http://schemas.openxmlformats.org/officeDocument/2006/relationships/slide" Target="slides/slide9.xml"/><Relationship Id="rId35" Type="http://schemas.openxmlformats.org/officeDocument/2006/relationships/font" Target="fonts/Merriweather-boldItalic.fntdata"/><Relationship Id="rId12" Type="http://schemas.openxmlformats.org/officeDocument/2006/relationships/slide" Target="slides/slide8.xml"/><Relationship Id="rId34" Type="http://schemas.openxmlformats.org/officeDocument/2006/relationships/font" Target="fonts/Merriweather-italic.fntdata"/><Relationship Id="rId15" Type="http://schemas.openxmlformats.org/officeDocument/2006/relationships/slide" Target="slides/slide11.xml"/><Relationship Id="rId37" Type="http://schemas.openxmlformats.org/officeDocument/2006/relationships/font" Target="fonts/OpenSans-bold.fntdata"/><Relationship Id="rId14" Type="http://schemas.openxmlformats.org/officeDocument/2006/relationships/slide" Target="slides/slide10.xml"/><Relationship Id="rId36" Type="http://schemas.openxmlformats.org/officeDocument/2006/relationships/font" Target="fonts/OpenSans-regular.fntdata"/><Relationship Id="rId17" Type="http://schemas.openxmlformats.org/officeDocument/2006/relationships/slide" Target="slides/slide13.xml"/><Relationship Id="rId39" Type="http://schemas.openxmlformats.org/officeDocument/2006/relationships/font" Target="fonts/OpenSans-boldItalic.fntdata"/><Relationship Id="rId16" Type="http://schemas.openxmlformats.org/officeDocument/2006/relationships/slide" Target="slides/slide12.xml"/><Relationship Id="rId38" Type="http://schemas.openxmlformats.org/officeDocument/2006/relationships/font" Target="fonts/OpenSans-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206f3f8ae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206f3f8a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adbfc048fd_3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adbfc048fd_3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adbfc048fd_3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adbfc048fd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adbfc048fd_3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adbfc048fd_3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adbfc048fd_3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adbfc048fd_3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adbfc048fd_3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adbfc048fd_3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adbfc048fd_3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adbfc048fd_3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f70b4ad3e0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f70b4ad3e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ad6bb41239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ad6bb4123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ad6bb41239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ad6bb4123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206f3f8aee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206f3f8ae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adbfc048fd_3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adbfc048fd_3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f62e1bf724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g2f62e1bf724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adbfc048fd_3_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adbfc048fd_3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adbfc048fd_3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adbfc048fd_3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2" name="Google Shape;212;p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17" name="Shape 17"/>
        <p:cNvGrpSpPr/>
        <p:nvPr/>
      </p:nvGrpSpPr>
      <p:grpSpPr>
        <a:xfrm>
          <a:off x="0" y="0"/>
          <a:ext cx="0" cy="0"/>
          <a:chOff x="0" y="0"/>
          <a:chExt cx="0" cy="0"/>
        </a:xfrm>
      </p:grpSpPr>
      <p:sp>
        <p:nvSpPr>
          <p:cNvPr id="18" name="Google Shape;18;p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 name="Google Shape;20;p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 name="Google Shape;21;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4" name="Shape 24"/>
        <p:cNvGrpSpPr/>
        <p:nvPr/>
      </p:nvGrpSpPr>
      <p:grpSpPr>
        <a:xfrm>
          <a:off x="0" y="0"/>
          <a:ext cx="0" cy="0"/>
          <a:chOff x="0" y="0"/>
          <a:chExt cx="0" cy="0"/>
        </a:xfrm>
      </p:grpSpPr>
      <p:sp>
        <p:nvSpPr>
          <p:cNvPr id="25" name="Google Shape;25;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8" name="Shape 28"/>
        <p:cNvGrpSpPr/>
        <p:nvPr/>
      </p:nvGrpSpPr>
      <p:grpSpPr>
        <a:xfrm>
          <a:off x="0" y="0"/>
          <a:ext cx="0" cy="0"/>
          <a:chOff x="0" y="0"/>
          <a:chExt cx="0" cy="0"/>
        </a:xfrm>
      </p:grpSpPr>
      <p:sp>
        <p:nvSpPr>
          <p:cNvPr id="29" name="Google Shape;29;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4" name="Shape 34"/>
        <p:cNvGrpSpPr/>
        <p:nvPr/>
      </p:nvGrpSpPr>
      <p:grpSpPr>
        <a:xfrm>
          <a:off x="0" y="0"/>
          <a:ext cx="0" cy="0"/>
          <a:chOff x="0" y="0"/>
          <a:chExt cx="0" cy="0"/>
        </a:xfrm>
      </p:grpSpPr>
      <p:sp>
        <p:nvSpPr>
          <p:cNvPr id="35" name="Google Shape;35;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40" name="Shape 40"/>
        <p:cNvGrpSpPr/>
        <p:nvPr/>
      </p:nvGrpSpPr>
      <p:grpSpPr>
        <a:xfrm>
          <a:off x="0" y="0"/>
          <a:ext cx="0" cy="0"/>
          <a:chOff x="0" y="0"/>
          <a:chExt cx="0" cy="0"/>
        </a:xfrm>
      </p:grpSpPr>
      <p:sp>
        <p:nvSpPr>
          <p:cNvPr id="41" name="Google Shape;41;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7" name="Shape 47"/>
        <p:cNvGrpSpPr/>
        <p:nvPr/>
      </p:nvGrpSpPr>
      <p:grpSpPr>
        <a:xfrm>
          <a:off x="0" y="0"/>
          <a:ext cx="0" cy="0"/>
          <a:chOff x="0" y="0"/>
          <a:chExt cx="0" cy="0"/>
        </a:xfrm>
      </p:grpSpPr>
      <p:sp>
        <p:nvSpPr>
          <p:cNvPr id="48" name="Google Shape;48;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6" name="Shape 56"/>
        <p:cNvGrpSpPr/>
        <p:nvPr/>
      </p:nvGrpSpPr>
      <p:grpSpPr>
        <a:xfrm>
          <a:off x="0" y="0"/>
          <a:ext cx="0" cy="0"/>
          <a:chOff x="0" y="0"/>
          <a:chExt cx="0" cy="0"/>
        </a:xfrm>
      </p:grpSpPr>
      <p:sp>
        <p:nvSpPr>
          <p:cNvPr id="57" name="Google Shape;57;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imf.org/en/publications/policy-papers/issues/2023/08/28/2021-special-drawing-rights-allocation-ex-post-assessment-report-538583"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cepr.net/the-international-monetary-funds-special-drawing-rights-why-a-new-issuance-is-necessary-and-feasible-at-this-time-and-would-save-many-live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3"/>
          <p:cNvSpPr txBox="1"/>
          <p:nvPr>
            <p:ph type="ctrTitle"/>
          </p:nvPr>
        </p:nvSpPr>
        <p:spPr>
          <a:xfrm>
            <a:off x="3631650" y="2457750"/>
            <a:ext cx="7582500" cy="19425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002060"/>
              </a:buClr>
              <a:buSzPts val="5400"/>
              <a:buFont typeface="Arial"/>
              <a:buNone/>
            </a:pPr>
            <a:r>
              <a:rPr b="1" lang="en" sz="4000">
                <a:solidFill>
                  <a:srgbClr val="FF5F00"/>
                </a:solidFill>
                <a:latin typeface="Merriweather"/>
                <a:ea typeface="Merriweather"/>
                <a:cs typeface="Merriweather"/>
                <a:sym typeface="Merriweather"/>
              </a:rPr>
              <a:t>The United States, the IMF and Special Drawing Rights </a:t>
            </a:r>
            <a:endParaRPr b="1" sz="4000">
              <a:solidFill>
                <a:srgbClr val="FF5F00"/>
              </a:solidFill>
              <a:latin typeface="Merriweather"/>
              <a:ea typeface="Merriweather"/>
              <a:cs typeface="Merriweather"/>
              <a:sym typeface="Merriweather"/>
            </a:endParaRPr>
          </a:p>
        </p:txBody>
      </p:sp>
      <p:sp>
        <p:nvSpPr>
          <p:cNvPr id="85" name="Google Shape;85;p13"/>
          <p:cNvSpPr txBox="1"/>
          <p:nvPr/>
        </p:nvSpPr>
        <p:spPr>
          <a:xfrm>
            <a:off x="4341075" y="6192525"/>
            <a:ext cx="34152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FF5F00"/>
              </a:solidFill>
              <a:latin typeface="Calibri"/>
              <a:ea typeface="Calibri"/>
              <a:cs typeface="Calibri"/>
              <a:sym typeface="Calibri"/>
            </a:endParaRPr>
          </a:p>
        </p:txBody>
      </p:sp>
      <p:sp>
        <p:nvSpPr>
          <p:cNvPr id="86" name="Google Shape;86;p13"/>
          <p:cNvSpPr txBox="1"/>
          <p:nvPr/>
        </p:nvSpPr>
        <p:spPr>
          <a:xfrm>
            <a:off x="3730800" y="5117325"/>
            <a:ext cx="5883000" cy="14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rgbClr val="FF9900"/>
                </a:solidFill>
                <a:latin typeface="Calibri"/>
                <a:ea typeface="Calibri"/>
                <a:cs typeface="Calibri"/>
                <a:sym typeface="Calibri"/>
              </a:rPr>
              <a:t>Mark Weisbrot</a:t>
            </a:r>
            <a:endParaRPr sz="2800">
              <a:solidFill>
                <a:srgbClr val="FF99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nvSpPr>
        <p:spPr>
          <a:xfrm>
            <a:off x="1390050" y="833945"/>
            <a:ext cx="9411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a:ea typeface="Merriweather"/>
                <a:cs typeface="Merriweather"/>
                <a:sym typeface="Merriweather"/>
              </a:rPr>
              <a:t>What are Special Drawing Rights?</a:t>
            </a:r>
            <a:endParaRPr b="1" i="0" sz="2800" u="none" cap="none" strike="noStrike">
              <a:solidFill>
                <a:srgbClr val="002060"/>
              </a:solidFill>
              <a:latin typeface="Merriweather"/>
              <a:ea typeface="Merriweather"/>
              <a:cs typeface="Merriweather"/>
              <a:sym typeface="Merriweather"/>
            </a:endParaRPr>
          </a:p>
        </p:txBody>
      </p:sp>
      <p:sp>
        <p:nvSpPr>
          <p:cNvPr id="92" name="Google Shape;92;p14"/>
          <p:cNvSpPr txBox="1"/>
          <p:nvPr/>
        </p:nvSpPr>
        <p:spPr>
          <a:xfrm>
            <a:off x="1437700" y="1584500"/>
            <a:ext cx="9645600" cy="49974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Special Drawing Rights (SDRs) are an international reserve asset created by the International Monetary Fund (IMF) and distributed to member governments. They are not a currency, but under IMF rules, member countries that need hard currency (e.g. dollars, euros) can exchange them for these </a:t>
            </a:r>
            <a:r>
              <a:rPr lang="en" sz="2000">
                <a:solidFill>
                  <a:schemeClr val="dk1"/>
                </a:solidFill>
                <a:latin typeface="Merriweather Sans"/>
                <a:ea typeface="Merriweather Sans"/>
                <a:cs typeface="Merriweather Sans"/>
                <a:sym typeface="Merriweather Sans"/>
              </a:rPr>
              <a:t>currencies</a:t>
            </a:r>
            <a:r>
              <a:rPr lang="en" sz="2000">
                <a:solidFill>
                  <a:schemeClr val="dk1"/>
                </a:solidFill>
                <a:latin typeface="Merriweather Sans"/>
                <a:ea typeface="Merriweather Sans"/>
                <a:cs typeface="Merriweather Sans"/>
                <a:sym typeface="Merriweather Sans"/>
              </a:rPr>
              <a:t>.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1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Countries can also benefit from SDRs by simply keeping them in central bank accounts as international reserves. These reserves help countries stabilize their finances, grant more space for counter-cyclical fiscal policy and improve their overall economic situation.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1000"/>
              </a:spcBef>
              <a:spcAft>
                <a:spcPts val="100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SDRs also lower national borrowing costs and can </a:t>
            </a:r>
            <a:r>
              <a:rPr lang="en" sz="2000">
                <a:solidFill>
                  <a:schemeClr val="dk1"/>
                </a:solidFill>
                <a:latin typeface="Merriweather Sans"/>
                <a:ea typeface="Merriweather Sans"/>
                <a:cs typeface="Merriweather Sans"/>
                <a:sym typeface="Merriweather Sans"/>
              </a:rPr>
              <a:t>substitute</a:t>
            </a:r>
            <a:r>
              <a:rPr lang="en" sz="2000">
                <a:solidFill>
                  <a:schemeClr val="dk1"/>
                </a:solidFill>
                <a:latin typeface="Merriweather Sans"/>
                <a:ea typeface="Merriweather Sans"/>
                <a:cs typeface="Merriweather Sans"/>
                <a:sym typeface="Merriweather Sans"/>
              </a:rPr>
              <a:t> for other liquid reserve assets, freeing them up to be used for other purposes such as </a:t>
            </a:r>
            <a:r>
              <a:rPr lang="en" sz="2000">
                <a:solidFill>
                  <a:schemeClr val="dk1"/>
                </a:solidFill>
                <a:latin typeface="Merriweather Sans"/>
                <a:ea typeface="Merriweather Sans"/>
                <a:cs typeface="Merriweather Sans"/>
                <a:sym typeface="Merriweather Sans"/>
              </a:rPr>
              <a:t>public</a:t>
            </a:r>
            <a:r>
              <a:rPr lang="en" sz="2000">
                <a:solidFill>
                  <a:schemeClr val="dk1"/>
                </a:solidFill>
                <a:latin typeface="Merriweather Sans"/>
                <a:ea typeface="Merriweather Sans"/>
                <a:cs typeface="Merriweather Sans"/>
                <a:sym typeface="Merriweather Sans"/>
              </a:rPr>
              <a:t> investment. As a result, they both directly and indirectly bolster national demand.</a:t>
            </a:r>
            <a:endParaRPr sz="18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5"/>
          <p:cNvSpPr txBox="1"/>
          <p:nvPr/>
        </p:nvSpPr>
        <p:spPr>
          <a:xfrm>
            <a:off x="1390050" y="833945"/>
            <a:ext cx="9411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a:ea typeface="Merriweather"/>
                <a:cs typeface="Merriweather"/>
                <a:sym typeface="Merriweather"/>
              </a:rPr>
              <a:t>The Decision: A new, record-size issuance of SDRs</a:t>
            </a:r>
            <a:endParaRPr b="1" i="0" sz="2800" u="none" cap="none" strike="noStrike">
              <a:solidFill>
                <a:srgbClr val="002060"/>
              </a:solidFill>
              <a:latin typeface="Merriweather"/>
              <a:ea typeface="Merriweather"/>
              <a:cs typeface="Merriweather"/>
              <a:sym typeface="Merriweather"/>
            </a:endParaRPr>
          </a:p>
        </p:txBody>
      </p:sp>
      <p:sp>
        <p:nvSpPr>
          <p:cNvPr id="98" name="Google Shape;98;p15"/>
          <p:cNvSpPr txBox="1"/>
          <p:nvPr/>
        </p:nvSpPr>
        <p:spPr>
          <a:xfrm>
            <a:off x="1390050" y="1559925"/>
            <a:ext cx="9645600" cy="50841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On March 26, 2020, the Managing Director of the IMF, Kristalina Georgieva during a G20 Leaders’ Summit, asked for help:</a:t>
            </a:r>
            <a:endParaRPr sz="2000">
              <a:solidFill>
                <a:schemeClr val="dk1"/>
              </a:solidFill>
              <a:latin typeface="Merriweather Sans"/>
              <a:ea typeface="Merriweather Sans"/>
              <a:cs typeface="Merriweather Sans"/>
              <a:sym typeface="Merriweather Sans"/>
            </a:endParaRPr>
          </a:p>
          <a:p>
            <a:pPr indent="-355600" lvl="1" marL="914400" rtl="0" algn="l">
              <a:lnSpc>
                <a:spcPct val="115000"/>
              </a:lnSpc>
              <a:spcBef>
                <a:spcPts val="1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“[I]t is paramount we recognize the importance of supporting emerging market and developing economies to overcome the brunt of the crisis and help restore growth. They find themselves particularly hard hit by a combination of health crisis, sudden stop of the world economy, capital flight to safety, and – for some – sharp drop in commodity prices.”</a:t>
            </a:r>
            <a:r>
              <a:rPr lang="en" sz="2000">
                <a:solidFill>
                  <a:schemeClr val="dk1"/>
                </a:solidFill>
                <a:latin typeface="Merriweather Sans"/>
                <a:ea typeface="Merriweather Sans"/>
                <a:cs typeface="Merriweather Sans"/>
                <a:sym typeface="Merriweather Sans"/>
              </a:rPr>
              <a:t>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1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She called for the IMF to “[b]oost global liquidity through a sizeable SDR (Special Drawing Right) allocation.”</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1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A day earlier, she had said: “Our current estimate for the overall financial needs of emerging markets is 2.5 trillion dollars. We believe this is on the lower end.”</a:t>
            </a:r>
            <a:endParaRPr sz="2000">
              <a:solidFill>
                <a:schemeClr val="dk1"/>
              </a:solidFill>
              <a:latin typeface="Merriweather Sans"/>
              <a:ea typeface="Merriweather Sans"/>
              <a:cs typeface="Merriweather Sans"/>
              <a:sym typeface="Merriweather Sans"/>
            </a:endParaRPr>
          </a:p>
          <a:p>
            <a:pPr indent="0" lvl="0" marL="0" rtl="0" algn="l">
              <a:lnSpc>
                <a:spcPct val="115000"/>
              </a:lnSpc>
              <a:spcBef>
                <a:spcPts val="0"/>
              </a:spcBef>
              <a:spcAft>
                <a:spcPts val="0"/>
              </a:spcAft>
              <a:buNone/>
            </a:pPr>
            <a:r>
              <a:t/>
            </a:r>
            <a:endParaRPr sz="18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nvSpPr>
        <p:spPr>
          <a:xfrm>
            <a:off x="1390050" y="833945"/>
            <a:ext cx="9411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a:ea typeface="Merriweather"/>
                <a:cs typeface="Merriweather"/>
                <a:sym typeface="Merriweather"/>
              </a:rPr>
              <a:t>U.S. Treasury Vetoes the Decision</a:t>
            </a:r>
            <a:endParaRPr b="1" i="0" sz="2800" u="none" cap="none" strike="noStrike">
              <a:solidFill>
                <a:srgbClr val="002060"/>
              </a:solidFill>
              <a:latin typeface="Merriweather"/>
              <a:ea typeface="Merriweather"/>
              <a:cs typeface="Merriweather"/>
              <a:sym typeface="Merriweather"/>
            </a:endParaRPr>
          </a:p>
        </p:txBody>
      </p:sp>
      <p:sp>
        <p:nvSpPr>
          <p:cNvPr id="104" name="Google Shape;104;p16"/>
          <p:cNvSpPr txBox="1"/>
          <p:nvPr/>
        </p:nvSpPr>
        <p:spPr>
          <a:xfrm>
            <a:off x="1437700" y="1584500"/>
            <a:ext cx="9645600" cy="48024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But this decision requires an 85 percent majority of votes at the IMF Board of Governors; the U.S. has 16.5 percent of the votes, thus giving it unilateral veto power.</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3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The U.S. Treasury announced its opposition in a statement to the IMF’s steering committee a few weeks later, and that was the end of discussion.</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3000"/>
              </a:spcBef>
              <a:spcAft>
                <a:spcPts val="300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Note that the 85 percent requirement does not apply to all votes at the IMF.  In practice however, the United States has had a veto over almost any other decisions when it wants to, and has substantial and even determinative agenda setting power, since the other high income countries, mostly in Europe, almost always vote with the United States; together they comprise a 60 percent majority at the Fund.</a:t>
            </a:r>
            <a:endParaRPr sz="20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nvSpPr>
        <p:spPr>
          <a:xfrm>
            <a:off x="1390050" y="833945"/>
            <a:ext cx="9411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a:ea typeface="Merriweather"/>
                <a:cs typeface="Merriweather"/>
                <a:sym typeface="Merriweather"/>
              </a:rPr>
              <a:t>U.S. House of Representatives Passes Legislation</a:t>
            </a:r>
            <a:endParaRPr b="1" i="0" sz="2800" u="none" cap="none" strike="noStrike">
              <a:solidFill>
                <a:srgbClr val="002060"/>
              </a:solidFill>
              <a:latin typeface="Merriweather"/>
              <a:ea typeface="Merriweather"/>
              <a:cs typeface="Merriweather"/>
              <a:sym typeface="Merriweather"/>
            </a:endParaRPr>
          </a:p>
        </p:txBody>
      </p:sp>
      <p:sp>
        <p:nvSpPr>
          <p:cNvPr id="110" name="Google Shape;110;p17"/>
          <p:cNvSpPr txBox="1"/>
          <p:nvPr/>
        </p:nvSpPr>
        <p:spPr>
          <a:xfrm>
            <a:off x="1437700" y="1584500"/>
            <a:ext cx="9645600" cy="47049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U.S. House of Representatives</a:t>
            </a:r>
            <a:r>
              <a:rPr lang="en" sz="2000">
                <a:solidFill>
                  <a:schemeClr val="dk1"/>
                </a:solidFill>
                <a:latin typeface="Merriweather Sans"/>
                <a:ea typeface="Merriweather Sans"/>
                <a:cs typeface="Merriweather Sans"/>
                <a:sym typeface="Merriweather Sans"/>
              </a:rPr>
              <a:t> proposed and passed legislation on July 31, 2020 that required the administration to propose, at the IMF, a new issuance of SDRs worth $2.8 trillion.</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2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U.S. government support would have guaranteed its approval at the Fund.</a:t>
            </a:r>
            <a:r>
              <a:rPr lang="en" sz="2000">
                <a:solidFill>
                  <a:schemeClr val="dk1"/>
                </a:solidFill>
                <a:latin typeface="Merriweather Sans"/>
                <a:ea typeface="Merriweather Sans"/>
                <a:cs typeface="Merriweather Sans"/>
                <a:sym typeface="Merriweather Sans"/>
              </a:rPr>
              <a:t>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2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The </a:t>
            </a:r>
            <a:r>
              <a:rPr lang="en" sz="2000">
                <a:solidFill>
                  <a:schemeClr val="dk1"/>
                </a:solidFill>
                <a:latin typeface="Merriweather Sans"/>
                <a:ea typeface="Merriweather Sans"/>
                <a:cs typeface="Merriweather Sans"/>
                <a:sym typeface="Merriweather Sans"/>
              </a:rPr>
              <a:t>legislation</a:t>
            </a:r>
            <a:r>
              <a:rPr lang="en" sz="2000">
                <a:solidFill>
                  <a:schemeClr val="dk1"/>
                </a:solidFill>
                <a:latin typeface="Merriweather Sans"/>
                <a:ea typeface="Merriweather Sans"/>
                <a:cs typeface="Merriweather Sans"/>
                <a:sym typeface="Merriweather Sans"/>
              </a:rPr>
              <a:t> was based </a:t>
            </a:r>
            <a:r>
              <a:rPr lang="en" sz="2000">
                <a:solidFill>
                  <a:schemeClr val="dk1"/>
                </a:solidFill>
                <a:latin typeface="Merriweather Sans"/>
                <a:ea typeface="Merriweather Sans"/>
                <a:cs typeface="Merriweather Sans"/>
                <a:sym typeface="Merriweather Sans"/>
              </a:rPr>
              <a:t>on Georgieva’s appeal for a sizeable SDR allocation.</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2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Why is this important?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2000"/>
              </a:spcBef>
              <a:spcAft>
                <a:spcPts val="200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The involvement of the US Congress was to prove decisive. It was the Congress that successfully pressured </a:t>
            </a:r>
            <a:r>
              <a:rPr lang="en" sz="2000">
                <a:solidFill>
                  <a:schemeClr val="dk1"/>
                </a:solidFill>
                <a:latin typeface="Merriweather Sans"/>
                <a:ea typeface="Merriweather Sans"/>
                <a:cs typeface="Merriweather Sans"/>
                <a:sym typeface="Merriweather Sans"/>
              </a:rPr>
              <a:t>Treasury to support the new allocation. </a:t>
            </a:r>
            <a:endParaRPr sz="20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nvSpPr>
        <p:spPr>
          <a:xfrm>
            <a:off x="1390050" y="833945"/>
            <a:ext cx="9411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t/>
            </a:r>
            <a:endParaRPr b="1" i="0" sz="2800" u="none" cap="none" strike="noStrike">
              <a:solidFill>
                <a:srgbClr val="002060"/>
              </a:solidFill>
              <a:latin typeface="Merriweather"/>
              <a:ea typeface="Merriweather"/>
              <a:cs typeface="Merriweather"/>
              <a:sym typeface="Merriweather"/>
            </a:endParaRPr>
          </a:p>
        </p:txBody>
      </p:sp>
      <p:sp>
        <p:nvSpPr>
          <p:cNvPr id="116" name="Google Shape;116;p18"/>
          <p:cNvSpPr txBox="1"/>
          <p:nvPr/>
        </p:nvSpPr>
        <p:spPr>
          <a:xfrm>
            <a:off x="1437700" y="1584500"/>
            <a:ext cx="9645600" cy="27450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This was not a substitute for the multilateral decision-making that the IMF is supposed to have; but the Congress allowed for the input of, and accountability to, organizations representing tens of millions of people, most of whom had a different view of a “rules-based international order”.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1000"/>
              </a:spcBef>
              <a:spcAft>
                <a:spcPts val="100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Result:  SDRs are a life-saving instrument of harm reduction; and may also lead to important structural reform if they can become a regular occurrence.</a:t>
            </a:r>
            <a:endParaRPr sz="20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9"/>
          <p:cNvSpPr txBox="1"/>
          <p:nvPr/>
        </p:nvSpPr>
        <p:spPr>
          <a:xfrm>
            <a:off x="1733950" y="982695"/>
            <a:ext cx="9411900" cy="147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a:ea typeface="Merriweather"/>
                <a:cs typeface="Merriweather"/>
                <a:sym typeface="Merriweather"/>
              </a:rPr>
              <a:t>The 2020 Recession Increased Mortality in Developing Countries</a:t>
            </a:r>
            <a:endParaRPr b="1" sz="2800">
              <a:solidFill>
                <a:srgbClr val="002060"/>
              </a:solidFill>
              <a:latin typeface="Merriweather"/>
              <a:ea typeface="Merriweather"/>
              <a:cs typeface="Merriweather"/>
              <a:sym typeface="Merriweather"/>
            </a:endParaRPr>
          </a:p>
          <a:p>
            <a:pPr indent="0" lvl="0" marL="0" marR="0" rtl="0" algn="l">
              <a:lnSpc>
                <a:spcPct val="100000"/>
              </a:lnSpc>
              <a:spcBef>
                <a:spcPts val="0"/>
              </a:spcBef>
              <a:spcAft>
                <a:spcPts val="0"/>
              </a:spcAft>
              <a:buClr>
                <a:srgbClr val="000000"/>
              </a:buClr>
              <a:buSzPts val="2300"/>
              <a:buFont typeface="Arial"/>
              <a:buNone/>
            </a:pPr>
            <a:r>
              <a:t/>
            </a:r>
            <a:endParaRPr b="1" sz="2800">
              <a:solidFill>
                <a:srgbClr val="002060"/>
              </a:solidFill>
              <a:latin typeface="Merriweather"/>
              <a:ea typeface="Merriweather"/>
              <a:cs typeface="Merriweather"/>
              <a:sym typeface="Merriweather"/>
            </a:endParaRPr>
          </a:p>
        </p:txBody>
      </p:sp>
      <p:sp>
        <p:nvSpPr>
          <p:cNvPr id="122" name="Google Shape;122;p19"/>
          <p:cNvSpPr txBox="1"/>
          <p:nvPr/>
        </p:nvSpPr>
        <p:spPr>
          <a:xfrm>
            <a:off x="1617100" y="2357225"/>
            <a:ext cx="9645600" cy="38379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The pandemic recession saw the worst decline in global per capita GDP in 75 years.</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2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We estimate that mortality among the 3.9 billion people living in EMDE </a:t>
            </a:r>
            <a:r>
              <a:rPr lang="en" sz="2000">
                <a:solidFill>
                  <a:schemeClr val="dk1"/>
                </a:solidFill>
                <a:latin typeface="Merriweather Sans"/>
                <a:ea typeface="Merriweather Sans"/>
                <a:cs typeface="Merriweather Sans"/>
                <a:sym typeface="Merriweather Sans"/>
              </a:rPr>
              <a:t>(Emerging Market and Developing Economies) </a:t>
            </a:r>
            <a:r>
              <a:rPr lang="en" sz="2000">
                <a:solidFill>
                  <a:schemeClr val="dk1"/>
                </a:solidFill>
                <a:latin typeface="Merriweather Sans"/>
                <a:ea typeface="Merriweather Sans"/>
                <a:cs typeface="Merriweather Sans"/>
                <a:sym typeface="Merriweather Sans"/>
              </a:rPr>
              <a:t>countries that fell into recession in 2020 would have been expected to increase by 1.94 million people, as a result of the recession.</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2000"/>
              </a:spcBef>
              <a:spcAft>
                <a:spcPts val="200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It is also an underestimate</a:t>
            </a:r>
            <a:r>
              <a:rPr lang="en" sz="2000">
                <a:solidFill>
                  <a:schemeClr val="dk1"/>
                </a:solidFill>
                <a:latin typeface="Merriweather Sans"/>
                <a:ea typeface="Merriweather Sans"/>
                <a:cs typeface="Merriweather Sans"/>
                <a:sym typeface="Merriweather Sans"/>
              </a:rPr>
              <a:t>; for example the impact of the recession of on the ability of public health measures, e.g. vaccines, to lower mortality from the disease, is not taken into account here.</a:t>
            </a:r>
            <a:endParaRPr sz="20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nvSpPr>
        <p:spPr>
          <a:xfrm>
            <a:off x="1390050" y="833945"/>
            <a:ext cx="9411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a:ea typeface="Merriweather"/>
                <a:cs typeface="Merriweather"/>
                <a:sym typeface="Merriweather"/>
              </a:rPr>
              <a:t>A 2020 Issuance Could Have Saved Many Lives</a:t>
            </a:r>
            <a:endParaRPr b="1" i="0" sz="2800" u="none" cap="none" strike="noStrike">
              <a:solidFill>
                <a:srgbClr val="002060"/>
              </a:solidFill>
              <a:latin typeface="Merriweather"/>
              <a:ea typeface="Merriweather"/>
              <a:cs typeface="Merriweather"/>
              <a:sym typeface="Merriweather"/>
            </a:endParaRPr>
          </a:p>
        </p:txBody>
      </p:sp>
      <p:sp>
        <p:nvSpPr>
          <p:cNvPr id="128" name="Google Shape;128;p20"/>
          <p:cNvSpPr txBox="1"/>
          <p:nvPr/>
        </p:nvSpPr>
        <p:spPr>
          <a:xfrm>
            <a:off x="1437700" y="1584500"/>
            <a:ext cx="9645600" cy="27756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The SDR issuance of approximately $650 billion was finally approved on August 2, 2021, and distributed to member countries on August 23, 2021.</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2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Suppose they had been approved and distributed in March 2020, when Managing Director Georgieva, IMF economists,  and almost all member governments were in favor of it.</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2000"/>
              </a:spcBef>
              <a:spcAft>
                <a:spcPts val="200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More than 200,000 lives would be expected to have been saved.</a:t>
            </a:r>
            <a:endParaRPr sz="20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nvSpPr>
        <p:spPr>
          <a:xfrm>
            <a:off x="1390050" y="833945"/>
            <a:ext cx="94119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a:ea typeface="Merriweather"/>
                <a:cs typeface="Merriweather"/>
                <a:sym typeface="Merriweather"/>
              </a:rPr>
              <a:t>The 2021 SDR Issuance saved lives in developing countries</a:t>
            </a:r>
            <a:endParaRPr b="1" i="0" sz="2800" u="none" cap="none" strike="noStrike">
              <a:solidFill>
                <a:srgbClr val="002060"/>
              </a:solidFill>
              <a:latin typeface="Merriweather"/>
              <a:ea typeface="Merriweather"/>
              <a:cs typeface="Merriweather"/>
              <a:sym typeface="Merriweather"/>
            </a:endParaRPr>
          </a:p>
        </p:txBody>
      </p:sp>
      <p:sp>
        <p:nvSpPr>
          <p:cNvPr id="134" name="Google Shape;134;p21"/>
          <p:cNvSpPr txBox="1"/>
          <p:nvPr/>
        </p:nvSpPr>
        <p:spPr>
          <a:xfrm>
            <a:off x="1273200" y="2053675"/>
            <a:ext cx="9645600" cy="3258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8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In 2021, during the pandemic, some $209 billion of the $650 billion went to emerging and developing economies (EMDEs) not including China (which cannot use them because they have more than $3 trillion in reserves). </a:t>
            </a:r>
            <a:endParaRPr sz="2000">
              <a:solidFill>
                <a:schemeClr val="dk1"/>
              </a:solidFill>
              <a:latin typeface="Merriweather Sans"/>
              <a:ea typeface="Merriweather Sans"/>
              <a:cs typeface="Merriweather Sans"/>
              <a:sym typeface="Merriweather Sans"/>
            </a:endParaRPr>
          </a:p>
          <a:p>
            <a:pPr indent="0" lvl="0" marL="457200" rtl="0" algn="l">
              <a:lnSpc>
                <a:spcPct val="115000"/>
              </a:lnSpc>
              <a:spcBef>
                <a:spcPts val="0"/>
              </a:spcBef>
              <a:spcAft>
                <a:spcPts val="0"/>
              </a:spcAft>
              <a:buNone/>
            </a:pPr>
            <a:r>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This provided more development aid than these countries received all year from other sources; and it </a:t>
            </a:r>
            <a:r>
              <a:rPr lang="en" sz="2000">
                <a:solidFill>
                  <a:schemeClr val="dk1"/>
                </a:solidFill>
                <a:latin typeface="Merriweather Sans"/>
                <a:ea typeface="Merriweather Sans"/>
                <a:cs typeface="Merriweather Sans"/>
                <a:sym typeface="Merriweather Sans"/>
              </a:rPr>
              <a:t>c</a:t>
            </a:r>
            <a:r>
              <a:rPr lang="en" sz="2000">
                <a:solidFill>
                  <a:schemeClr val="dk1"/>
                </a:solidFill>
                <a:latin typeface="Merriweather Sans"/>
                <a:ea typeface="Merriweather Sans"/>
                <a:cs typeface="Merriweather Sans"/>
                <a:sym typeface="Merriweather Sans"/>
              </a:rPr>
              <a:t>ame with </a:t>
            </a:r>
            <a:r>
              <a:rPr b="1" lang="en" sz="2000">
                <a:solidFill>
                  <a:schemeClr val="dk1"/>
                </a:solidFill>
                <a:latin typeface="Merriweather Sans"/>
                <a:ea typeface="Merriweather Sans"/>
                <a:cs typeface="Merriweather Sans"/>
                <a:sym typeface="Merriweather Sans"/>
              </a:rPr>
              <a:t>no debt and no conditions</a:t>
            </a:r>
            <a:r>
              <a:rPr lang="en" sz="2000">
                <a:solidFill>
                  <a:schemeClr val="dk1"/>
                </a:solidFill>
                <a:latin typeface="Merriweather Sans"/>
                <a:ea typeface="Merriweather Sans"/>
                <a:cs typeface="Merriweather Sans"/>
                <a:sym typeface="Merriweather Sans"/>
              </a:rPr>
              <a:t>.</a:t>
            </a:r>
            <a:endParaRPr sz="2000">
              <a:solidFill>
                <a:schemeClr val="dk1"/>
              </a:solidFill>
              <a:latin typeface="Merriweather Sans"/>
              <a:ea typeface="Merriweather Sans"/>
              <a:cs typeface="Merriweather Sans"/>
              <a:sym typeface="Merriweather Sans"/>
            </a:endParaRPr>
          </a:p>
          <a:p>
            <a:pPr indent="0" lvl="0" marL="0" rtl="0" algn="l">
              <a:lnSpc>
                <a:spcPct val="115000"/>
              </a:lnSpc>
              <a:spcBef>
                <a:spcPts val="0"/>
              </a:spcBef>
              <a:spcAft>
                <a:spcPts val="0"/>
              </a:spcAft>
              <a:buNone/>
            </a:pPr>
            <a:r>
              <a:t/>
            </a:r>
            <a:endParaRPr sz="18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nvSpPr>
        <p:spPr>
          <a:xfrm>
            <a:off x="1390050" y="1197520"/>
            <a:ext cx="94119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a:ea typeface="Merriweather"/>
                <a:cs typeface="Merriweather"/>
                <a:sym typeface="Merriweather"/>
              </a:rPr>
              <a:t>Developing Countries used the allocation to pay back IMF debt</a:t>
            </a:r>
            <a:endParaRPr b="1" i="0" sz="2800" u="none" cap="none" strike="noStrike">
              <a:solidFill>
                <a:srgbClr val="002060"/>
              </a:solidFill>
              <a:latin typeface="Merriweather"/>
              <a:ea typeface="Merriweather"/>
              <a:cs typeface="Merriweather"/>
              <a:sym typeface="Merriweather"/>
            </a:endParaRPr>
          </a:p>
        </p:txBody>
      </p:sp>
      <p:sp>
        <p:nvSpPr>
          <p:cNvPr id="140" name="Google Shape;140;p22"/>
          <p:cNvSpPr txBox="1"/>
          <p:nvPr/>
        </p:nvSpPr>
        <p:spPr>
          <a:xfrm>
            <a:off x="1437700" y="1197525"/>
            <a:ext cx="96456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800">
              <a:solidFill>
                <a:schemeClr val="dk1"/>
              </a:solidFill>
              <a:latin typeface="Merriweather Sans"/>
              <a:ea typeface="Merriweather Sans"/>
              <a:cs typeface="Merriweather Sans"/>
              <a:sym typeface="Merriweather Sans"/>
            </a:endParaRPr>
          </a:p>
        </p:txBody>
      </p:sp>
      <p:sp>
        <p:nvSpPr>
          <p:cNvPr id="141" name="Google Shape;141;p22"/>
          <p:cNvSpPr txBox="1"/>
          <p:nvPr/>
        </p:nvSpPr>
        <p:spPr>
          <a:xfrm>
            <a:off x="1390050" y="2046200"/>
            <a:ext cx="10218300" cy="393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8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0"/>
              </a:spcBef>
              <a:spcAft>
                <a:spcPts val="0"/>
              </a:spcAft>
              <a:buSzPts val="2000"/>
              <a:buFont typeface="Merriweather Sans"/>
              <a:buChar char="●"/>
            </a:pPr>
            <a:r>
              <a:rPr lang="en" sz="2000">
                <a:solidFill>
                  <a:schemeClr val="dk1"/>
                </a:solidFill>
                <a:latin typeface="Merriweather Sans"/>
                <a:ea typeface="Merriweather Sans"/>
                <a:cs typeface="Merriweather Sans"/>
                <a:sym typeface="Merriweather Sans"/>
              </a:rPr>
              <a:t>In its 2023 </a:t>
            </a:r>
            <a:r>
              <a:rPr lang="en" sz="2000" u="sng">
                <a:solidFill>
                  <a:schemeClr val="hlink"/>
                </a:solidFill>
                <a:latin typeface="Merriweather Sans"/>
                <a:ea typeface="Merriweather Sans"/>
                <a:cs typeface="Merriweather Sans"/>
                <a:sym typeface="Merriweather Sans"/>
                <a:hlinkClick r:id="rId3"/>
              </a:rPr>
              <a:t>ex-post assessment </a:t>
            </a:r>
            <a:r>
              <a:rPr lang="en" sz="2000">
                <a:solidFill>
                  <a:schemeClr val="dk1"/>
                </a:solidFill>
                <a:latin typeface="Merriweather Sans"/>
                <a:ea typeface="Merriweather Sans"/>
                <a:cs typeface="Merriweather Sans"/>
                <a:sym typeface="Merriweather Sans"/>
              </a:rPr>
              <a:t>of the 2021 general allocation, the IMF reported: </a:t>
            </a:r>
            <a:endParaRPr sz="2000">
              <a:solidFill>
                <a:schemeClr val="dk1"/>
              </a:solidFill>
              <a:latin typeface="Merriweather Sans"/>
              <a:ea typeface="Merriweather Sans"/>
              <a:cs typeface="Merriweather Sans"/>
              <a:sym typeface="Merriweather Sans"/>
            </a:endParaRPr>
          </a:p>
          <a:p>
            <a:pPr indent="-355600" lvl="1" marL="914400" rtl="0" algn="l">
              <a:lnSpc>
                <a:spcPct val="115000"/>
              </a:lnSpc>
              <a:spcBef>
                <a:spcPts val="5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Developing countries paid back a </a:t>
            </a:r>
            <a:r>
              <a:rPr b="1" lang="en" sz="2000">
                <a:solidFill>
                  <a:schemeClr val="dk1"/>
                </a:solidFill>
                <a:latin typeface="Merriweather Sans"/>
                <a:ea typeface="Merriweather Sans"/>
                <a:cs typeface="Merriweather Sans"/>
                <a:sym typeface="Merriweather Sans"/>
              </a:rPr>
              <a:t>total of about $39 billion</a:t>
            </a:r>
            <a:r>
              <a:rPr lang="en" sz="2000">
                <a:solidFill>
                  <a:schemeClr val="dk1"/>
                </a:solidFill>
                <a:latin typeface="Merriweather Sans"/>
                <a:ea typeface="Merriweather Sans"/>
                <a:cs typeface="Merriweather Sans"/>
                <a:sym typeface="Merriweather Sans"/>
              </a:rPr>
              <a:t> US dollars in IMF debt using SDRs.</a:t>
            </a:r>
            <a:endParaRPr sz="2000">
              <a:solidFill>
                <a:schemeClr val="dk1"/>
              </a:solidFill>
              <a:latin typeface="Merriweather Sans"/>
              <a:ea typeface="Merriweather Sans"/>
              <a:cs typeface="Merriweather Sans"/>
              <a:sym typeface="Merriweather Sans"/>
            </a:endParaRPr>
          </a:p>
          <a:p>
            <a:pPr indent="-355600" lvl="1" marL="914400" rtl="0" algn="l">
              <a:lnSpc>
                <a:spcPct val="115000"/>
              </a:lnSpc>
              <a:spcBef>
                <a:spcPts val="5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13 countries made </a:t>
            </a:r>
            <a:r>
              <a:rPr lang="en" sz="2000">
                <a:solidFill>
                  <a:schemeClr val="dk1"/>
                </a:solidFill>
                <a:latin typeface="Merriweather Sans"/>
                <a:ea typeface="Merriweather Sans"/>
                <a:cs typeface="Merriweather Sans"/>
                <a:sym typeface="Merriweather Sans"/>
              </a:rPr>
              <a:t>GRA repurchases in SDRs totaling XDR 26.3 billion.</a:t>
            </a:r>
            <a:endParaRPr sz="2000">
              <a:solidFill>
                <a:schemeClr val="dk1"/>
              </a:solidFill>
              <a:latin typeface="Merriweather Sans"/>
              <a:ea typeface="Merriweather Sans"/>
              <a:cs typeface="Merriweather Sans"/>
              <a:sym typeface="Merriweather Sans"/>
            </a:endParaRPr>
          </a:p>
          <a:p>
            <a:pPr indent="-355600" lvl="1" marL="914400" rtl="0" algn="l">
              <a:lnSpc>
                <a:spcPct val="115000"/>
              </a:lnSpc>
              <a:spcBef>
                <a:spcPts val="5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42 countries made PRGT repayments totaling XDR 1.2 billion.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5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This is an underestimate of the IMF debt relief that resulted from the 2021 allocation, because the SDR issuance facilitated additional payments that reduced IMF debt.</a:t>
            </a:r>
            <a:endParaRPr sz="2000">
              <a:solidFill>
                <a:schemeClr val="dk1"/>
              </a:solidFill>
              <a:latin typeface="Merriweather Sans"/>
              <a:ea typeface="Merriweather Sans"/>
              <a:cs typeface="Merriweather Sans"/>
              <a:sym typeface="Merriweather Sans"/>
            </a:endParaRPr>
          </a:p>
          <a:p>
            <a:pPr indent="0" lvl="0" marL="0" rtl="0" algn="l">
              <a:lnSpc>
                <a:spcPct val="100000"/>
              </a:lnSpc>
              <a:spcBef>
                <a:spcPts val="500"/>
              </a:spcBef>
              <a:spcAft>
                <a:spcPts val="0"/>
              </a:spcAft>
              <a:buNone/>
            </a:pPr>
            <a:r>
              <a:t/>
            </a:r>
            <a:endParaRPr sz="18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nvSpPr>
        <p:spPr>
          <a:xfrm>
            <a:off x="1390050" y="833950"/>
            <a:ext cx="102183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500">
                <a:solidFill>
                  <a:srgbClr val="002060"/>
                </a:solidFill>
                <a:latin typeface="Merriweather"/>
                <a:ea typeface="Merriweather"/>
                <a:cs typeface="Merriweather"/>
                <a:sym typeface="Merriweather"/>
              </a:rPr>
              <a:t>Developing Countries used the allocation to pay back IMF debt</a:t>
            </a:r>
            <a:endParaRPr b="1" i="0" sz="2500" u="none" cap="none" strike="noStrike">
              <a:solidFill>
                <a:srgbClr val="002060"/>
              </a:solidFill>
              <a:latin typeface="Merriweather"/>
              <a:ea typeface="Merriweather"/>
              <a:cs typeface="Merriweather"/>
              <a:sym typeface="Merriweather"/>
            </a:endParaRPr>
          </a:p>
        </p:txBody>
      </p:sp>
      <p:sp>
        <p:nvSpPr>
          <p:cNvPr id="147" name="Google Shape;147;p23"/>
          <p:cNvSpPr txBox="1"/>
          <p:nvPr/>
        </p:nvSpPr>
        <p:spPr>
          <a:xfrm>
            <a:off x="1437700" y="1584500"/>
            <a:ext cx="96456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800">
              <a:solidFill>
                <a:schemeClr val="dk1"/>
              </a:solidFill>
              <a:latin typeface="Merriweather Sans"/>
              <a:ea typeface="Merriweather Sans"/>
              <a:cs typeface="Merriweather Sans"/>
              <a:sym typeface="Merriweather Sans"/>
            </a:endParaRPr>
          </a:p>
        </p:txBody>
      </p:sp>
      <p:pic>
        <p:nvPicPr>
          <p:cNvPr id="148" name="Google Shape;148;p23"/>
          <p:cNvPicPr preferRelativeResize="0"/>
          <p:nvPr/>
        </p:nvPicPr>
        <p:blipFill>
          <a:blip r:embed="rId3">
            <a:alphaModFix/>
          </a:blip>
          <a:stretch>
            <a:fillRect/>
          </a:stretch>
        </p:blipFill>
        <p:spPr>
          <a:xfrm>
            <a:off x="1437700" y="2046200"/>
            <a:ext cx="8814426" cy="4393150"/>
          </a:xfrm>
          <a:prstGeom prst="rect">
            <a:avLst/>
          </a:prstGeom>
          <a:noFill/>
          <a:ln>
            <a:noFill/>
          </a:ln>
        </p:spPr>
      </p:pic>
      <p:sp>
        <p:nvSpPr>
          <p:cNvPr id="149" name="Google Shape;149;p23"/>
          <p:cNvSpPr txBox="1"/>
          <p:nvPr/>
        </p:nvSpPr>
        <p:spPr>
          <a:xfrm>
            <a:off x="1437700" y="1298150"/>
            <a:ext cx="9127500" cy="87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400"/>
              </a:spcAft>
              <a:buNone/>
            </a:pPr>
            <a:r>
              <a:rPr b="1" lang="en" sz="2100">
                <a:solidFill>
                  <a:srgbClr val="002060"/>
                </a:solidFill>
              </a:rPr>
              <a:t>IMF Member Countries that Exchanged SDRs or Used SDRs for IMF Debt Relief, August 2021–July 2022 (USD millions)</a:t>
            </a:r>
            <a:endParaRPr b="1" sz="2100">
              <a:solidFill>
                <a:srgbClr val="002060"/>
              </a:solidFill>
            </a:endParaRPr>
          </a:p>
        </p:txBody>
      </p:sp>
      <p:sp>
        <p:nvSpPr>
          <p:cNvPr id="150" name="Google Shape;150;p23"/>
          <p:cNvSpPr txBox="1"/>
          <p:nvPr/>
        </p:nvSpPr>
        <p:spPr>
          <a:xfrm>
            <a:off x="7905450" y="6439350"/>
            <a:ext cx="44454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Calibri"/>
                <a:ea typeface="Calibri"/>
                <a:cs typeface="Calibri"/>
                <a:sym typeface="Calibri"/>
              </a:rPr>
              <a:t>Cashman and Arauz (2022)</a:t>
            </a:r>
            <a:endParaRPr sz="17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nvSpPr>
        <p:spPr>
          <a:xfrm>
            <a:off x="1390050" y="956995"/>
            <a:ext cx="9411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a:ea typeface="Merriweather"/>
                <a:cs typeface="Merriweather"/>
                <a:sym typeface="Merriweather"/>
              </a:rPr>
              <a:t>An issuance of SDRs creates jobs in the United States </a:t>
            </a:r>
            <a:endParaRPr b="1" i="0" sz="2800" u="none" cap="none" strike="noStrike">
              <a:solidFill>
                <a:srgbClr val="002060"/>
              </a:solidFill>
              <a:latin typeface="Merriweather"/>
              <a:ea typeface="Merriweather"/>
              <a:cs typeface="Merriweather"/>
              <a:sym typeface="Merriweather"/>
            </a:endParaRPr>
          </a:p>
        </p:txBody>
      </p:sp>
      <p:sp>
        <p:nvSpPr>
          <p:cNvPr id="156" name="Google Shape;156;p24"/>
          <p:cNvSpPr txBox="1"/>
          <p:nvPr/>
        </p:nvSpPr>
        <p:spPr>
          <a:xfrm>
            <a:off x="1460275" y="1913000"/>
            <a:ext cx="9645600" cy="36171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EMDEs import about $1.1  trillion worth of goods and services from the United States. When they get SDRs, they have more international reserves and, as a result, their economies generally do better; for these and other reasons, they will import more from the US.</a:t>
            </a:r>
            <a:endParaRPr sz="2000">
              <a:solidFill>
                <a:schemeClr val="dk1"/>
              </a:solidFill>
              <a:latin typeface="Merriweather Sans"/>
              <a:ea typeface="Merriweather Sans"/>
              <a:cs typeface="Merriweather Sans"/>
              <a:sym typeface="Merriweather Sans"/>
            </a:endParaRPr>
          </a:p>
          <a:p>
            <a:pPr indent="0" lvl="0" marL="457200" rtl="0" algn="l">
              <a:lnSpc>
                <a:spcPct val="115000"/>
              </a:lnSpc>
              <a:spcBef>
                <a:spcPts val="0"/>
              </a:spcBef>
              <a:spcAft>
                <a:spcPts val="0"/>
              </a:spcAft>
              <a:buNone/>
            </a:pPr>
            <a:r>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This creates export-related jobs in the US.</a:t>
            </a:r>
            <a:endParaRPr sz="2000">
              <a:solidFill>
                <a:schemeClr val="dk1"/>
              </a:solidFill>
              <a:latin typeface="Merriweather Sans"/>
              <a:ea typeface="Merriweather Sans"/>
              <a:cs typeface="Merriweather Sans"/>
              <a:sym typeface="Merriweather Sans"/>
            </a:endParaRPr>
          </a:p>
          <a:p>
            <a:pPr indent="0" lvl="0" marL="457200" rtl="0" algn="l">
              <a:lnSpc>
                <a:spcPct val="115000"/>
              </a:lnSpc>
              <a:spcBef>
                <a:spcPts val="0"/>
              </a:spcBef>
              <a:spcAft>
                <a:spcPts val="0"/>
              </a:spcAft>
              <a:buNone/>
            </a:pPr>
            <a:r>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An allocation of the size approved by the House of Representatives ($2.8 trillion worth), would </a:t>
            </a:r>
            <a:r>
              <a:rPr lang="en" sz="2000">
                <a:solidFill>
                  <a:schemeClr val="dk1"/>
                </a:solidFill>
                <a:latin typeface="Merriweather Sans"/>
                <a:ea typeface="Merriweather Sans"/>
                <a:cs typeface="Merriweather Sans"/>
                <a:sym typeface="Merriweather Sans"/>
              </a:rPr>
              <a:t>generate</a:t>
            </a:r>
            <a:r>
              <a:rPr lang="en" sz="2000">
                <a:solidFill>
                  <a:schemeClr val="dk1"/>
                </a:solidFill>
                <a:latin typeface="Merriweather Sans"/>
                <a:ea typeface="Merriweather Sans"/>
                <a:cs typeface="Merriweather Sans"/>
                <a:sym typeface="Merriweather Sans"/>
              </a:rPr>
              <a:t> more than </a:t>
            </a:r>
            <a:r>
              <a:rPr b="1" lang="en" sz="2000">
                <a:solidFill>
                  <a:schemeClr val="dk1"/>
                </a:solidFill>
                <a:latin typeface="Merriweather Sans"/>
                <a:ea typeface="Merriweather Sans"/>
                <a:cs typeface="Merriweather Sans"/>
                <a:sym typeface="Merriweather Sans"/>
              </a:rPr>
              <a:t>160,000 US jobs. </a:t>
            </a:r>
            <a:endParaRPr b="1" sz="2000">
              <a:solidFill>
                <a:schemeClr val="dk1"/>
              </a:solidFill>
              <a:latin typeface="Merriweather Sans"/>
              <a:ea typeface="Merriweather Sans"/>
              <a:cs typeface="Merriweather Sans"/>
              <a:sym typeface="Merriweather Sans"/>
            </a:endParaRPr>
          </a:p>
          <a:p>
            <a:pPr indent="0" lvl="0" marL="0" rtl="0" algn="l">
              <a:lnSpc>
                <a:spcPct val="115000"/>
              </a:lnSpc>
              <a:spcBef>
                <a:spcPts val="0"/>
              </a:spcBef>
              <a:spcAft>
                <a:spcPts val="0"/>
              </a:spcAft>
              <a:buNone/>
            </a:pPr>
            <a:r>
              <a:t/>
            </a:r>
            <a:endParaRPr sz="16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5"/>
          <p:cNvSpPr txBox="1"/>
          <p:nvPr/>
        </p:nvSpPr>
        <p:spPr>
          <a:xfrm>
            <a:off x="1390050" y="442295"/>
            <a:ext cx="94119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a:ea typeface="Merriweather"/>
                <a:cs typeface="Merriweather"/>
                <a:sym typeface="Merriweather"/>
              </a:rPr>
              <a:t>Loss of EMDE Imports from the US can cost many US jobs especially in economic downturns </a:t>
            </a:r>
            <a:endParaRPr b="1" i="0" sz="2800" u="none" cap="none" strike="noStrike">
              <a:solidFill>
                <a:srgbClr val="002060"/>
              </a:solidFill>
              <a:latin typeface="Merriweather"/>
              <a:ea typeface="Merriweather"/>
              <a:cs typeface="Merriweather"/>
              <a:sym typeface="Merriweather"/>
            </a:endParaRPr>
          </a:p>
        </p:txBody>
      </p:sp>
      <p:pic>
        <p:nvPicPr>
          <p:cNvPr id="162" name="Google Shape;162;p25" title="table1.screenshot.png"/>
          <p:cNvPicPr preferRelativeResize="0"/>
          <p:nvPr/>
        </p:nvPicPr>
        <p:blipFill>
          <a:blip r:embed="rId3">
            <a:alphaModFix/>
          </a:blip>
          <a:stretch>
            <a:fillRect/>
          </a:stretch>
        </p:blipFill>
        <p:spPr>
          <a:xfrm>
            <a:off x="1843050" y="1551725"/>
            <a:ext cx="8027674" cy="5040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6"/>
          <p:cNvSpPr txBox="1"/>
          <p:nvPr/>
        </p:nvSpPr>
        <p:spPr>
          <a:xfrm>
            <a:off x="1313792" y="635232"/>
            <a:ext cx="9667200" cy="1400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a:ea typeface="Merriweather"/>
                <a:cs typeface="Merriweather"/>
                <a:sym typeface="Merriweather"/>
              </a:rPr>
              <a:t>How the SDRs in developing countries lead to more export-related jobs in the United States</a:t>
            </a:r>
            <a:endParaRPr b="1" i="0" sz="2800" u="none" cap="none" strike="noStrike">
              <a:solidFill>
                <a:srgbClr val="002060"/>
              </a:solidFill>
              <a:latin typeface="Merriweather"/>
              <a:ea typeface="Merriweather"/>
              <a:cs typeface="Merriweather"/>
              <a:sym typeface="Merriweather"/>
            </a:endParaRPr>
          </a:p>
          <a:p>
            <a:pPr indent="0" lvl="0" marL="0" marR="0" rtl="0" algn="l">
              <a:lnSpc>
                <a:spcPct val="100000"/>
              </a:lnSpc>
              <a:spcBef>
                <a:spcPts val="0"/>
              </a:spcBef>
              <a:spcAft>
                <a:spcPts val="0"/>
              </a:spcAft>
              <a:buClr>
                <a:srgbClr val="000000"/>
              </a:buClr>
              <a:buSzPts val="2300"/>
              <a:buFont typeface="Arial"/>
              <a:buNone/>
            </a:pPr>
            <a:r>
              <a:t/>
            </a:r>
            <a:endParaRPr b="1" i="0" sz="2300" u="none" cap="none" strike="noStrike">
              <a:solidFill>
                <a:srgbClr val="002060"/>
              </a:solidFill>
              <a:latin typeface="Merriweather"/>
              <a:ea typeface="Merriweather"/>
              <a:cs typeface="Merriweather"/>
              <a:sym typeface="Merriweather"/>
            </a:endParaRPr>
          </a:p>
        </p:txBody>
      </p:sp>
      <p:sp>
        <p:nvSpPr>
          <p:cNvPr id="168" name="Google Shape;168;p26"/>
          <p:cNvSpPr txBox="1"/>
          <p:nvPr/>
        </p:nvSpPr>
        <p:spPr>
          <a:xfrm>
            <a:off x="1324046" y="1694854"/>
            <a:ext cx="4235307" cy="399865"/>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5F00"/>
                </a:solidFill>
                <a:latin typeface="Open Sans SemiBold"/>
                <a:ea typeface="Open Sans SemiBold"/>
                <a:cs typeface="Open Sans SemiBold"/>
                <a:sym typeface="Open Sans SemiBold"/>
              </a:rPr>
              <a:t>Here are the steps in reaching this assessment:</a:t>
            </a:r>
            <a:endParaRPr b="0" i="0" sz="1400" u="none" cap="none" strike="noStrike">
              <a:solidFill>
                <a:srgbClr val="FF5F00"/>
              </a:solidFill>
              <a:latin typeface="Open Sans SemiBold"/>
              <a:ea typeface="Open Sans SemiBold"/>
              <a:cs typeface="Open Sans SemiBold"/>
              <a:sym typeface="Open Sans SemiBold"/>
            </a:endParaRPr>
          </a:p>
        </p:txBody>
      </p:sp>
      <p:sp>
        <p:nvSpPr>
          <p:cNvPr id="169" name="Google Shape;169;p26"/>
          <p:cNvSpPr txBox="1"/>
          <p:nvPr/>
        </p:nvSpPr>
        <p:spPr>
          <a:xfrm>
            <a:off x="1462354" y="4100097"/>
            <a:ext cx="1634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Merriweather Sans"/>
                <a:ea typeface="Merriweather Sans"/>
                <a:cs typeface="Merriweather Sans"/>
                <a:sym typeface="Merriweather Sans"/>
              </a:rPr>
              <a:t>SDR Issuance            </a:t>
            </a:r>
            <a:endParaRPr b="0" i="0" sz="1400" u="none" cap="none" strike="noStrike">
              <a:solidFill>
                <a:srgbClr val="000000"/>
              </a:solidFill>
              <a:latin typeface="Merriweather Sans"/>
              <a:ea typeface="Merriweather Sans"/>
              <a:cs typeface="Merriweather Sans"/>
              <a:sym typeface="Merriweather Sans"/>
            </a:endParaRPr>
          </a:p>
        </p:txBody>
      </p:sp>
      <p:pic>
        <p:nvPicPr>
          <p:cNvPr id="170" name="Google Shape;170;p26"/>
          <p:cNvPicPr preferRelativeResize="0"/>
          <p:nvPr/>
        </p:nvPicPr>
        <p:blipFill rotWithShape="1">
          <a:blip r:embed="rId3">
            <a:alphaModFix/>
          </a:blip>
          <a:srcRect b="0" l="0" r="0" t="0"/>
          <a:stretch/>
        </p:blipFill>
        <p:spPr>
          <a:xfrm>
            <a:off x="4553384" y="2451724"/>
            <a:ext cx="700200" cy="700200"/>
          </a:xfrm>
          <a:prstGeom prst="rect">
            <a:avLst/>
          </a:prstGeom>
          <a:noFill/>
          <a:ln>
            <a:noFill/>
          </a:ln>
        </p:spPr>
      </p:pic>
      <p:pic>
        <p:nvPicPr>
          <p:cNvPr id="171" name="Google Shape;171;p26"/>
          <p:cNvPicPr preferRelativeResize="0"/>
          <p:nvPr/>
        </p:nvPicPr>
        <p:blipFill rotWithShape="1">
          <a:blip r:embed="rId4">
            <a:alphaModFix/>
          </a:blip>
          <a:srcRect b="0" l="0" r="0" t="0"/>
          <a:stretch/>
        </p:blipFill>
        <p:spPr>
          <a:xfrm>
            <a:off x="7836132" y="3231120"/>
            <a:ext cx="845525" cy="845525"/>
          </a:xfrm>
          <a:prstGeom prst="rect">
            <a:avLst/>
          </a:prstGeom>
          <a:noFill/>
          <a:ln>
            <a:noFill/>
          </a:ln>
        </p:spPr>
      </p:pic>
      <p:pic>
        <p:nvPicPr>
          <p:cNvPr id="172" name="Google Shape;172;p26"/>
          <p:cNvPicPr preferRelativeResize="0"/>
          <p:nvPr/>
        </p:nvPicPr>
        <p:blipFill rotWithShape="1">
          <a:blip r:embed="rId5">
            <a:alphaModFix/>
          </a:blip>
          <a:srcRect b="0" l="0" r="0" t="0"/>
          <a:stretch/>
        </p:blipFill>
        <p:spPr>
          <a:xfrm>
            <a:off x="1726840" y="3304325"/>
            <a:ext cx="700200" cy="700200"/>
          </a:xfrm>
          <a:prstGeom prst="rect">
            <a:avLst/>
          </a:prstGeom>
          <a:noFill/>
          <a:ln>
            <a:noFill/>
          </a:ln>
        </p:spPr>
      </p:pic>
      <p:pic>
        <p:nvPicPr>
          <p:cNvPr id="173" name="Google Shape;173;p26"/>
          <p:cNvPicPr preferRelativeResize="0"/>
          <p:nvPr/>
        </p:nvPicPr>
        <p:blipFill rotWithShape="1">
          <a:blip r:embed="rId6">
            <a:alphaModFix/>
          </a:blip>
          <a:srcRect b="0" l="0" r="0" t="0"/>
          <a:stretch/>
        </p:blipFill>
        <p:spPr>
          <a:xfrm>
            <a:off x="9968012" y="3104757"/>
            <a:ext cx="963325" cy="963325"/>
          </a:xfrm>
          <a:prstGeom prst="rect">
            <a:avLst/>
          </a:prstGeom>
          <a:noFill/>
          <a:ln>
            <a:noFill/>
          </a:ln>
        </p:spPr>
      </p:pic>
      <p:pic>
        <p:nvPicPr>
          <p:cNvPr id="174" name="Google Shape;174;p26"/>
          <p:cNvPicPr preferRelativeResize="0"/>
          <p:nvPr/>
        </p:nvPicPr>
        <p:blipFill rotWithShape="1">
          <a:blip r:embed="rId6">
            <a:alphaModFix/>
          </a:blip>
          <a:srcRect b="0" l="0" r="0" t="0"/>
          <a:stretch/>
        </p:blipFill>
        <p:spPr>
          <a:xfrm>
            <a:off x="10616488" y="3065604"/>
            <a:ext cx="845525" cy="845525"/>
          </a:xfrm>
          <a:prstGeom prst="rect">
            <a:avLst/>
          </a:prstGeom>
          <a:noFill/>
          <a:ln>
            <a:noFill/>
          </a:ln>
        </p:spPr>
      </p:pic>
      <p:sp>
        <p:nvSpPr>
          <p:cNvPr id="175" name="Google Shape;175;p26"/>
          <p:cNvSpPr txBox="1"/>
          <p:nvPr/>
        </p:nvSpPr>
        <p:spPr>
          <a:xfrm>
            <a:off x="1313792" y="5430493"/>
            <a:ext cx="10573500" cy="831000"/>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600" u="none" cap="none" strike="noStrike">
                <a:solidFill>
                  <a:schemeClr val="dk1"/>
                </a:solidFill>
                <a:latin typeface="Arial"/>
                <a:ea typeface="Arial"/>
                <a:cs typeface="Arial"/>
                <a:sym typeface="Arial"/>
              </a:rPr>
              <a:t>Countries kept 60 percent of the 2021 SDR issuance as international reserves</a:t>
            </a:r>
            <a:r>
              <a:rPr lang="en" sz="1600">
                <a:solidFill>
                  <a:schemeClr val="dk1"/>
                </a:solidFill>
              </a:rPr>
              <a:t>, which can increase GDP indirectly,</a:t>
            </a:r>
            <a:r>
              <a:rPr b="0" i="0" lang="en" sz="1600" u="none" cap="none" strike="noStrike">
                <a:solidFill>
                  <a:schemeClr val="dk1"/>
                </a:solidFill>
                <a:latin typeface="Arial"/>
                <a:ea typeface="Arial"/>
                <a:cs typeface="Arial"/>
                <a:sym typeface="Arial"/>
              </a:rPr>
              <a:t> and used the rest to boost GDP through policy actions (e.g. fiscal support). </a:t>
            </a:r>
            <a:r>
              <a:rPr lang="en" sz="1600">
                <a:solidFill>
                  <a:schemeClr val="dk1"/>
                </a:solidFill>
              </a:rPr>
              <a:t>We assumed these proportions for the use of SDRs by developing countries, for all of the estimates here. </a:t>
            </a:r>
            <a:endParaRPr/>
          </a:p>
        </p:txBody>
      </p:sp>
      <p:sp>
        <p:nvSpPr>
          <p:cNvPr id="176" name="Google Shape;176;p26"/>
          <p:cNvSpPr txBox="1"/>
          <p:nvPr/>
        </p:nvSpPr>
        <p:spPr>
          <a:xfrm>
            <a:off x="7044941" y="4119535"/>
            <a:ext cx="2427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Merriweather Sans"/>
                <a:ea typeface="Merriweather Sans"/>
                <a:cs typeface="Merriweather Sans"/>
                <a:sym typeface="Merriweather Sans"/>
              </a:rPr>
              <a:t>Increase in EMDE Imports </a:t>
            </a:r>
            <a:endParaRPr b="0" i="0" sz="1400" u="none" cap="none" strike="noStrike">
              <a:solidFill>
                <a:srgbClr val="000000"/>
              </a:solidFill>
              <a:latin typeface="Arial"/>
              <a:ea typeface="Arial"/>
              <a:cs typeface="Arial"/>
              <a:sym typeface="Arial"/>
            </a:endParaRPr>
          </a:p>
        </p:txBody>
      </p:sp>
      <p:sp>
        <p:nvSpPr>
          <p:cNvPr id="177" name="Google Shape;177;p26"/>
          <p:cNvSpPr txBox="1"/>
          <p:nvPr/>
        </p:nvSpPr>
        <p:spPr>
          <a:xfrm>
            <a:off x="9986027" y="4119537"/>
            <a:ext cx="18996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Merriweather Sans"/>
                <a:ea typeface="Merriweather Sans"/>
                <a:cs typeface="Merriweather Sans"/>
                <a:sym typeface="Merriweather Sans"/>
              </a:rPr>
              <a:t>U.S. job creation</a:t>
            </a:r>
            <a:endParaRPr b="0" i="0" sz="1400" u="none" cap="none" strike="noStrike">
              <a:solidFill>
                <a:srgbClr val="000000"/>
              </a:solidFill>
              <a:latin typeface="Arial"/>
              <a:ea typeface="Arial"/>
              <a:cs typeface="Arial"/>
              <a:sym typeface="Arial"/>
            </a:endParaRPr>
          </a:p>
        </p:txBody>
      </p:sp>
      <p:sp>
        <p:nvSpPr>
          <p:cNvPr id="178" name="Google Shape;178;p26"/>
          <p:cNvSpPr txBox="1"/>
          <p:nvPr/>
        </p:nvSpPr>
        <p:spPr>
          <a:xfrm>
            <a:off x="3957772" y="4860357"/>
            <a:ext cx="2107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Merriweather Sans"/>
                <a:ea typeface="Merriweather Sans"/>
                <a:cs typeface="Merriweather Sans"/>
                <a:sym typeface="Merriweather Sans"/>
              </a:rPr>
              <a:t>Increase in EMDE GDP</a:t>
            </a:r>
            <a:endParaRPr b="0" i="0" sz="1400" u="none" cap="none" strike="noStrike">
              <a:solidFill>
                <a:srgbClr val="000000"/>
              </a:solidFill>
              <a:latin typeface="Arial"/>
              <a:ea typeface="Arial"/>
              <a:cs typeface="Arial"/>
              <a:sym typeface="Arial"/>
            </a:endParaRPr>
          </a:p>
        </p:txBody>
      </p:sp>
      <p:cxnSp>
        <p:nvCxnSpPr>
          <p:cNvPr id="179" name="Google Shape;179;p26"/>
          <p:cNvCxnSpPr>
            <a:endCxn id="178" idx="1"/>
          </p:cNvCxnSpPr>
          <p:nvPr/>
        </p:nvCxnSpPr>
        <p:spPr>
          <a:xfrm>
            <a:off x="2857372" y="4273557"/>
            <a:ext cx="1100400" cy="740700"/>
          </a:xfrm>
          <a:prstGeom prst="straightConnector1">
            <a:avLst/>
          </a:prstGeom>
          <a:noFill/>
          <a:ln cap="flat" cmpd="sng" w="9525">
            <a:solidFill>
              <a:schemeClr val="dk1"/>
            </a:solidFill>
            <a:prstDash val="solid"/>
            <a:round/>
            <a:headEnd len="sm" w="sm" type="none"/>
            <a:tailEnd len="med" w="med" type="triangle"/>
          </a:ln>
        </p:spPr>
      </p:cxnSp>
      <p:sp>
        <p:nvSpPr>
          <p:cNvPr id="180" name="Google Shape;180;p26"/>
          <p:cNvSpPr txBox="1"/>
          <p:nvPr/>
        </p:nvSpPr>
        <p:spPr>
          <a:xfrm>
            <a:off x="3777689" y="3228909"/>
            <a:ext cx="2467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Merriweather Sans"/>
                <a:ea typeface="Merriweather Sans"/>
                <a:cs typeface="Merriweather Sans"/>
                <a:sym typeface="Merriweather Sans"/>
              </a:rPr>
              <a:t>Increase in EMDE reserves</a:t>
            </a:r>
            <a:endParaRPr b="0" i="0" sz="1400" u="none" cap="none" strike="noStrike">
              <a:solidFill>
                <a:srgbClr val="000000"/>
              </a:solidFill>
              <a:latin typeface="Merriweather Sans"/>
              <a:ea typeface="Merriweather Sans"/>
              <a:cs typeface="Merriweather Sans"/>
              <a:sym typeface="Merriweather Sans"/>
            </a:endParaRPr>
          </a:p>
        </p:txBody>
      </p:sp>
      <p:pic>
        <p:nvPicPr>
          <p:cNvPr descr="A black background with a black square&#10;&#10;Description automatically generated with medium confidence" id="181" name="Google Shape;181;p26"/>
          <p:cNvPicPr preferRelativeResize="0"/>
          <p:nvPr/>
        </p:nvPicPr>
        <p:blipFill rotWithShape="1">
          <a:blip r:embed="rId7">
            <a:alphaModFix/>
          </a:blip>
          <a:srcRect b="0" l="0" r="0" t="0"/>
          <a:stretch/>
        </p:blipFill>
        <p:spPr>
          <a:xfrm>
            <a:off x="4540547" y="4013435"/>
            <a:ext cx="725855" cy="725855"/>
          </a:xfrm>
          <a:prstGeom prst="rect">
            <a:avLst/>
          </a:prstGeom>
          <a:noFill/>
          <a:ln>
            <a:noFill/>
          </a:ln>
        </p:spPr>
      </p:pic>
      <p:cxnSp>
        <p:nvCxnSpPr>
          <p:cNvPr id="182" name="Google Shape;182;p26"/>
          <p:cNvCxnSpPr/>
          <p:nvPr/>
        </p:nvCxnSpPr>
        <p:spPr>
          <a:xfrm>
            <a:off x="9396641" y="4273435"/>
            <a:ext cx="513300" cy="0"/>
          </a:xfrm>
          <a:prstGeom prst="straightConnector1">
            <a:avLst/>
          </a:prstGeom>
          <a:noFill/>
          <a:ln cap="flat" cmpd="sng" w="9525">
            <a:solidFill>
              <a:schemeClr val="dk1"/>
            </a:solidFill>
            <a:prstDash val="solid"/>
            <a:round/>
            <a:headEnd len="sm" w="sm" type="none"/>
            <a:tailEnd len="med" w="med" type="triangle"/>
          </a:ln>
        </p:spPr>
      </p:cxnSp>
      <p:cxnSp>
        <p:nvCxnSpPr>
          <p:cNvPr id="183" name="Google Shape;183;p26"/>
          <p:cNvCxnSpPr>
            <a:endCxn id="180" idx="1"/>
          </p:cNvCxnSpPr>
          <p:nvPr/>
        </p:nvCxnSpPr>
        <p:spPr>
          <a:xfrm flipH="1" rot="10800000">
            <a:off x="2865989" y="3429009"/>
            <a:ext cx="911700" cy="844500"/>
          </a:xfrm>
          <a:prstGeom prst="straightConnector1">
            <a:avLst/>
          </a:prstGeom>
          <a:noFill/>
          <a:ln cap="flat" cmpd="sng" w="9525">
            <a:solidFill>
              <a:schemeClr val="dk1"/>
            </a:solidFill>
            <a:prstDash val="solid"/>
            <a:round/>
            <a:headEnd len="sm" w="sm" type="none"/>
            <a:tailEnd len="med" w="med" type="triangle"/>
          </a:ln>
        </p:spPr>
      </p:cxnSp>
      <p:cxnSp>
        <p:nvCxnSpPr>
          <p:cNvPr id="184" name="Google Shape;184;p26"/>
          <p:cNvCxnSpPr>
            <a:stCxn id="180" idx="3"/>
            <a:endCxn id="176" idx="1"/>
          </p:cNvCxnSpPr>
          <p:nvPr/>
        </p:nvCxnSpPr>
        <p:spPr>
          <a:xfrm>
            <a:off x="6245189" y="3429009"/>
            <a:ext cx="799800" cy="844500"/>
          </a:xfrm>
          <a:prstGeom prst="straightConnector1">
            <a:avLst/>
          </a:prstGeom>
          <a:noFill/>
          <a:ln cap="flat" cmpd="sng" w="9525">
            <a:solidFill>
              <a:schemeClr val="dk1"/>
            </a:solidFill>
            <a:prstDash val="solid"/>
            <a:round/>
            <a:headEnd len="sm" w="sm" type="none"/>
            <a:tailEnd len="med" w="med" type="triangle"/>
          </a:ln>
        </p:spPr>
      </p:cxnSp>
      <p:cxnSp>
        <p:nvCxnSpPr>
          <p:cNvPr id="185" name="Google Shape;185;p26"/>
          <p:cNvCxnSpPr>
            <a:stCxn id="178" idx="3"/>
            <a:endCxn id="176" idx="1"/>
          </p:cNvCxnSpPr>
          <p:nvPr/>
        </p:nvCxnSpPr>
        <p:spPr>
          <a:xfrm flipH="1" rot="10800000">
            <a:off x="6064972" y="4273557"/>
            <a:ext cx="980100" cy="740700"/>
          </a:xfrm>
          <a:prstGeom prst="straightConnector1">
            <a:avLst/>
          </a:prstGeom>
          <a:noFill/>
          <a:ln cap="flat" cmpd="sng" w="9525">
            <a:solidFill>
              <a:schemeClr val="dk1"/>
            </a:solidFill>
            <a:prstDash val="solid"/>
            <a:round/>
            <a:headEnd len="sm" w="sm"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7"/>
          <p:cNvSpPr txBox="1"/>
          <p:nvPr/>
        </p:nvSpPr>
        <p:spPr>
          <a:xfrm>
            <a:off x="1390050" y="2375950"/>
            <a:ext cx="9411900" cy="36771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Font typeface="Merriweather Sans"/>
              <a:buChar char="●"/>
            </a:pPr>
            <a:r>
              <a:rPr lang="en" sz="2000">
                <a:solidFill>
                  <a:schemeClr val="dk1"/>
                </a:solidFill>
                <a:latin typeface="Merriweather Sans"/>
                <a:ea typeface="Merriweather Sans"/>
                <a:cs typeface="Merriweather Sans"/>
                <a:sym typeface="Merriweather Sans"/>
              </a:rPr>
              <a:t>There is </a:t>
            </a:r>
            <a:r>
              <a:rPr lang="en" sz="2000" u="sng">
                <a:solidFill>
                  <a:schemeClr val="hlink"/>
                </a:solidFill>
                <a:latin typeface="Merriweather Sans"/>
                <a:ea typeface="Merriweather Sans"/>
                <a:cs typeface="Merriweather Sans"/>
                <a:sym typeface="Merriweather Sans"/>
                <a:hlinkClick r:id="rId3"/>
              </a:rPr>
              <a:t>no cost</a:t>
            </a:r>
            <a:r>
              <a:rPr lang="en" sz="2000">
                <a:solidFill>
                  <a:schemeClr val="dk1"/>
                </a:solidFill>
                <a:latin typeface="Merriweather Sans"/>
                <a:ea typeface="Merriweather Sans"/>
                <a:cs typeface="Merriweather Sans"/>
                <a:sym typeface="Merriweather Sans"/>
              </a:rPr>
              <a:t> to the US government, or any other government, of a new issuance of SDRs– now, or in the future.</a:t>
            </a:r>
            <a:endParaRPr sz="2000">
              <a:solidFill>
                <a:schemeClr val="dk1"/>
              </a:solidFill>
              <a:latin typeface="Merriweather Sans"/>
              <a:ea typeface="Merriweather Sans"/>
              <a:cs typeface="Merriweather Sans"/>
              <a:sym typeface="Merriweather Sans"/>
            </a:endParaRPr>
          </a:p>
          <a:p>
            <a:pPr indent="0" lvl="0" marL="457200" rtl="0" algn="l">
              <a:lnSpc>
                <a:spcPct val="115000"/>
              </a:lnSpc>
              <a:spcBef>
                <a:spcPts val="0"/>
              </a:spcBef>
              <a:spcAft>
                <a:spcPts val="0"/>
              </a:spcAft>
              <a:buNone/>
            </a:pPr>
            <a:r>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It therefore makes no sense for the US government, at the IMF, to prevent this from happening.</a:t>
            </a:r>
            <a:endParaRPr sz="2000">
              <a:solidFill>
                <a:schemeClr val="dk1"/>
              </a:solidFill>
              <a:latin typeface="Merriweather Sans"/>
              <a:ea typeface="Merriweather Sans"/>
              <a:cs typeface="Merriweather Sans"/>
              <a:sym typeface="Merriweather Sans"/>
            </a:endParaRPr>
          </a:p>
          <a:p>
            <a:pPr indent="0" lvl="0" marL="457200" rtl="0" algn="l">
              <a:lnSpc>
                <a:spcPct val="115000"/>
              </a:lnSpc>
              <a:spcBef>
                <a:spcPts val="0"/>
              </a:spcBef>
              <a:spcAft>
                <a:spcPts val="0"/>
              </a:spcAft>
              <a:buNone/>
            </a:pPr>
            <a:r>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There has not been any economic analysis or reasoning showing downside risks to the United States, or to any other country, of a new issuance of SDRs.</a:t>
            </a:r>
            <a:endParaRPr sz="2000">
              <a:solidFill>
                <a:schemeClr val="dk1"/>
              </a:solidFill>
              <a:latin typeface="Merriweather Sans"/>
              <a:ea typeface="Merriweather Sans"/>
              <a:cs typeface="Merriweather Sans"/>
              <a:sym typeface="Merriweather Sans"/>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latin typeface="Merriweather Sans"/>
              <a:ea typeface="Merriweather Sans"/>
              <a:cs typeface="Merriweather Sans"/>
              <a:sym typeface="Merriweather Sans"/>
            </a:endParaRPr>
          </a:p>
          <a:p>
            <a:pPr indent="0" lvl="0" marL="0" marR="0" rtl="0" algn="l">
              <a:lnSpc>
                <a:spcPct val="115000"/>
              </a:lnSpc>
              <a:spcBef>
                <a:spcPts val="0"/>
              </a:spcBef>
              <a:spcAft>
                <a:spcPts val="0"/>
              </a:spcAft>
              <a:buClr>
                <a:schemeClr val="dk1"/>
              </a:buClr>
              <a:buSzPts val="1100"/>
              <a:buFont typeface="Arial"/>
              <a:buNone/>
            </a:pPr>
            <a:r>
              <a:t/>
            </a:r>
            <a:endParaRPr sz="1800">
              <a:solidFill>
                <a:schemeClr val="dk1"/>
              </a:solidFill>
              <a:latin typeface="Merriweather Sans"/>
              <a:ea typeface="Merriweather Sans"/>
              <a:cs typeface="Merriweather Sans"/>
              <a:sym typeface="Merriweather Sans"/>
            </a:endParaRPr>
          </a:p>
          <a:p>
            <a:pPr indent="0" lvl="0" marL="0" marR="0" rtl="0" algn="l">
              <a:lnSpc>
                <a:spcPct val="115000"/>
              </a:lnSpc>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p:txBody>
      </p:sp>
      <p:sp>
        <p:nvSpPr>
          <p:cNvPr id="191" name="Google Shape;191;p27"/>
          <p:cNvSpPr txBox="1"/>
          <p:nvPr/>
        </p:nvSpPr>
        <p:spPr>
          <a:xfrm>
            <a:off x="1390050" y="768125"/>
            <a:ext cx="94119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2800">
                <a:solidFill>
                  <a:srgbClr val="002060"/>
                </a:solidFill>
                <a:latin typeface="Merriweather"/>
                <a:ea typeface="Merriweather"/>
                <a:cs typeface="Merriweather"/>
                <a:sym typeface="Merriweather"/>
              </a:rPr>
              <a:t>A new issuance of SDRs will not have any costs for the United States; and there are no downside risks for the United States or other countries</a:t>
            </a:r>
            <a:endParaRPr b="1" sz="2800">
              <a:solidFill>
                <a:srgbClr val="002060"/>
              </a:solidFill>
              <a:latin typeface="Merriweather"/>
              <a:ea typeface="Merriweather"/>
              <a:cs typeface="Merriweather"/>
              <a:sym typeface="Merriweather"/>
            </a:endParaRPr>
          </a:p>
          <a:p>
            <a:pPr indent="0" lvl="0" marL="0" rtl="0" algn="l">
              <a:spcBef>
                <a:spcPts val="0"/>
              </a:spcBef>
              <a:spcAft>
                <a:spcPts val="0"/>
              </a:spcAft>
              <a:buClr>
                <a:schemeClr val="dk1"/>
              </a:buClr>
              <a:buSzPts val="1100"/>
              <a:buFont typeface="Arial"/>
              <a:buNone/>
            </a:pPr>
            <a:r>
              <a:t/>
            </a:r>
            <a:endParaRPr b="1" sz="2300">
              <a:solidFill>
                <a:srgbClr val="002060"/>
              </a:solidFill>
              <a:latin typeface="Merriweather"/>
              <a:ea typeface="Merriweather"/>
              <a:cs typeface="Merriweather"/>
              <a:sym typeface="Merriweather"/>
            </a:endParaRPr>
          </a:p>
          <a:p>
            <a:pPr indent="0" lvl="0" marL="0" rtl="0" algn="l">
              <a:spcBef>
                <a:spcPts val="0"/>
              </a:spcBef>
              <a:spcAft>
                <a:spcPts val="0"/>
              </a:spcAft>
              <a:buClr>
                <a:schemeClr val="dk1"/>
              </a:buClr>
              <a:buSzPts val="1100"/>
              <a:buFont typeface="Arial"/>
              <a:buNone/>
            </a:pPr>
            <a:r>
              <a:t/>
            </a:r>
            <a:endParaRPr b="1" sz="2300">
              <a:solidFill>
                <a:srgbClr val="002060"/>
              </a:solidFill>
              <a:latin typeface="Merriweather"/>
              <a:ea typeface="Merriweather"/>
              <a:cs typeface="Merriweather"/>
              <a:sym typeface="Merriweathe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8"/>
          <p:cNvSpPr txBox="1"/>
          <p:nvPr/>
        </p:nvSpPr>
        <p:spPr>
          <a:xfrm>
            <a:off x="1390050" y="2340075"/>
            <a:ext cx="9411900" cy="274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0"/>
              </a:spcBef>
              <a:spcAft>
                <a:spcPts val="0"/>
              </a:spcAft>
              <a:buClr>
                <a:schemeClr val="dk1"/>
              </a:buClr>
              <a:buSzPts val="2000"/>
              <a:buFont typeface="Merriweather Sans"/>
              <a:buAutoNum type="arabicParenR"/>
            </a:pPr>
            <a:r>
              <a:rPr lang="en" sz="2000">
                <a:solidFill>
                  <a:schemeClr val="dk1"/>
                </a:solidFill>
                <a:latin typeface="Merriweather Sans"/>
                <a:ea typeface="Merriweather Sans"/>
                <a:cs typeface="Merriweather Sans"/>
                <a:sym typeface="Merriweather Sans"/>
              </a:rPr>
              <a:t>It does not require Congressional approval, which other policies to increase employment would require.</a:t>
            </a:r>
            <a:endParaRPr sz="2000">
              <a:solidFill>
                <a:schemeClr val="dk1"/>
              </a:solidFill>
              <a:latin typeface="Merriweather Sans"/>
              <a:ea typeface="Merriweather Sans"/>
              <a:cs typeface="Merriweather Sans"/>
              <a:sym typeface="Merriweather Sans"/>
            </a:endParaRPr>
          </a:p>
          <a:p>
            <a:pPr indent="0" lvl="0" marL="457200" rtl="0" algn="l">
              <a:lnSpc>
                <a:spcPct val="115000"/>
              </a:lnSpc>
              <a:spcBef>
                <a:spcPts val="0"/>
              </a:spcBef>
              <a:spcAft>
                <a:spcPts val="0"/>
              </a:spcAft>
              <a:buNone/>
            </a:pPr>
            <a:r>
              <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0"/>
              </a:spcBef>
              <a:spcAft>
                <a:spcPts val="0"/>
              </a:spcAft>
              <a:buClr>
                <a:schemeClr val="dk1"/>
              </a:buClr>
              <a:buSzPts val="2000"/>
              <a:buFont typeface="Merriweather Sans"/>
              <a:buAutoNum type="arabicParenR"/>
            </a:pPr>
            <a:r>
              <a:rPr lang="en" sz="2000">
                <a:solidFill>
                  <a:schemeClr val="dk1"/>
                </a:solidFill>
                <a:latin typeface="Merriweather Sans"/>
                <a:ea typeface="Merriweather Sans"/>
                <a:cs typeface="Merriweather Sans"/>
                <a:sym typeface="Merriweather Sans"/>
              </a:rPr>
              <a:t>Once passed at the IMF, it can be distributed within weeks, as it was in 2021. There are few, if any, other policies that boost employment in the US that can be moved this quickly. </a:t>
            </a:r>
            <a:endParaRPr sz="2000">
              <a:solidFill>
                <a:schemeClr val="dk1"/>
              </a:solidFill>
              <a:latin typeface="Merriweather Sans"/>
              <a:ea typeface="Merriweather Sans"/>
              <a:cs typeface="Merriweather Sans"/>
              <a:sym typeface="Merriweather Sans"/>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latin typeface="Merriweather Sans"/>
              <a:ea typeface="Merriweather Sans"/>
              <a:cs typeface="Merriweather Sans"/>
              <a:sym typeface="Merriweather Sans"/>
            </a:endParaRPr>
          </a:p>
          <a:p>
            <a:pPr indent="0" lvl="0" marL="0" marR="0" rtl="0" algn="l">
              <a:lnSpc>
                <a:spcPct val="115000"/>
              </a:lnSpc>
              <a:spcBef>
                <a:spcPts val="0"/>
              </a:spcBef>
              <a:spcAft>
                <a:spcPts val="0"/>
              </a:spcAft>
              <a:buClr>
                <a:schemeClr val="dk1"/>
              </a:buClr>
              <a:buSzPts val="1100"/>
              <a:buFont typeface="Arial"/>
              <a:buNone/>
            </a:pPr>
            <a:r>
              <a:t/>
            </a:r>
            <a:endParaRPr sz="1800">
              <a:solidFill>
                <a:schemeClr val="dk1"/>
              </a:solidFill>
              <a:latin typeface="Merriweather Sans"/>
              <a:ea typeface="Merriweather Sans"/>
              <a:cs typeface="Merriweather Sans"/>
              <a:sym typeface="Merriweather Sans"/>
            </a:endParaRPr>
          </a:p>
          <a:p>
            <a:pPr indent="0" lvl="0" marL="0" marR="0" rtl="0" algn="l">
              <a:lnSpc>
                <a:spcPct val="115000"/>
              </a:lnSpc>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p:txBody>
      </p:sp>
      <p:sp>
        <p:nvSpPr>
          <p:cNvPr id="197" name="Google Shape;197;p28"/>
          <p:cNvSpPr txBox="1"/>
          <p:nvPr/>
        </p:nvSpPr>
        <p:spPr>
          <a:xfrm>
            <a:off x="1390050" y="875950"/>
            <a:ext cx="9411900" cy="243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2500">
                <a:solidFill>
                  <a:srgbClr val="002060"/>
                </a:solidFill>
                <a:latin typeface="Merriweather"/>
                <a:ea typeface="Merriweather"/>
                <a:cs typeface="Merriweather"/>
                <a:sym typeface="Merriweather"/>
              </a:rPr>
              <a:t>For the United States, there </a:t>
            </a:r>
            <a:r>
              <a:rPr b="1" lang="en" sz="2500">
                <a:solidFill>
                  <a:srgbClr val="002060"/>
                </a:solidFill>
                <a:latin typeface="Merriweather"/>
                <a:ea typeface="Merriweather"/>
                <a:cs typeface="Merriweather"/>
                <a:sym typeface="Merriweather"/>
              </a:rPr>
              <a:t>are two more advantages of the SDR issuance that make it important at this time, as compared with other policy changes that can increase employment </a:t>
            </a:r>
            <a:endParaRPr b="1" sz="2500">
              <a:solidFill>
                <a:srgbClr val="002060"/>
              </a:solidFill>
              <a:latin typeface="Merriweather"/>
              <a:ea typeface="Merriweather"/>
              <a:cs typeface="Merriweather"/>
              <a:sym typeface="Merriweather"/>
            </a:endParaRPr>
          </a:p>
          <a:p>
            <a:pPr indent="0" lvl="0" marL="0" rtl="0" algn="l">
              <a:spcBef>
                <a:spcPts val="0"/>
              </a:spcBef>
              <a:spcAft>
                <a:spcPts val="0"/>
              </a:spcAft>
              <a:buClr>
                <a:schemeClr val="dk1"/>
              </a:buClr>
              <a:buSzPts val="1100"/>
              <a:buFont typeface="Arial"/>
              <a:buNone/>
            </a:pPr>
            <a:r>
              <a:t/>
            </a:r>
            <a:endParaRPr b="1" sz="2300">
              <a:solidFill>
                <a:srgbClr val="002060"/>
              </a:solidFill>
              <a:latin typeface="Merriweather"/>
              <a:ea typeface="Merriweather"/>
              <a:cs typeface="Merriweather"/>
              <a:sym typeface="Merriweather"/>
            </a:endParaRPr>
          </a:p>
          <a:p>
            <a:pPr indent="0" lvl="0" marL="0" marR="0" rtl="0" algn="l">
              <a:lnSpc>
                <a:spcPct val="100000"/>
              </a:lnSpc>
              <a:spcBef>
                <a:spcPts val="0"/>
              </a:spcBef>
              <a:spcAft>
                <a:spcPts val="0"/>
              </a:spcAft>
              <a:buClr>
                <a:srgbClr val="000000"/>
              </a:buClr>
              <a:buSzPts val="2300"/>
              <a:buFont typeface="Arial"/>
              <a:buNone/>
            </a:pPr>
            <a:r>
              <a:t/>
            </a:r>
            <a:endParaRPr b="1" sz="2300">
              <a:solidFill>
                <a:srgbClr val="002060"/>
              </a:solidFill>
              <a:latin typeface="Merriweather"/>
              <a:ea typeface="Merriweather"/>
              <a:cs typeface="Merriweather"/>
              <a:sym typeface="Merriweathe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9"/>
          <p:cNvSpPr txBox="1"/>
          <p:nvPr/>
        </p:nvSpPr>
        <p:spPr>
          <a:xfrm>
            <a:off x="1390050" y="833945"/>
            <a:ext cx="94119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Sans"/>
                <a:ea typeface="Merriweather Sans"/>
                <a:cs typeface="Merriweather Sans"/>
                <a:sym typeface="Merriweather Sans"/>
              </a:rPr>
              <a:t>The Reasons for Blocking SDR issuances like that of 2021 are not clear</a:t>
            </a:r>
            <a:endParaRPr b="1" i="0" sz="2800" u="none" cap="none" strike="noStrike">
              <a:solidFill>
                <a:srgbClr val="002060"/>
              </a:solidFill>
              <a:latin typeface="Merriweather Sans"/>
              <a:ea typeface="Merriweather Sans"/>
              <a:cs typeface="Merriweather Sans"/>
              <a:sym typeface="Merriweather Sans"/>
            </a:endParaRPr>
          </a:p>
        </p:txBody>
      </p:sp>
      <p:sp>
        <p:nvSpPr>
          <p:cNvPr id="203" name="Google Shape;203;p29"/>
          <p:cNvSpPr txBox="1"/>
          <p:nvPr/>
        </p:nvSpPr>
        <p:spPr>
          <a:xfrm>
            <a:off x="1451500" y="2051425"/>
            <a:ext cx="9645600" cy="26475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The United States, the Fund’s predominant power, benefits from an SDR allocation.</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1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The politically </a:t>
            </a:r>
            <a:r>
              <a:rPr lang="en" sz="2000">
                <a:solidFill>
                  <a:schemeClr val="dk1"/>
                </a:solidFill>
                <a:latin typeface="Merriweather Sans"/>
                <a:ea typeface="Merriweather Sans"/>
                <a:cs typeface="Merriweather Sans"/>
                <a:sym typeface="Merriweather Sans"/>
              </a:rPr>
              <a:t> powerful financial sector in the U.S., </a:t>
            </a:r>
            <a:r>
              <a:rPr lang="en" sz="2000">
                <a:solidFill>
                  <a:schemeClr val="dk1"/>
                </a:solidFill>
                <a:latin typeface="Merriweather Sans"/>
                <a:ea typeface="Merriweather Sans"/>
                <a:cs typeface="Merriweather Sans"/>
                <a:sym typeface="Merriweather Sans"/>
              </a:rPr>
              <a:t>benefits quite a lot.</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1000"/>
              </a:spcBef>
              <a:spcAft>
                <a:spcPts val="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There are no costs or obvious downside risks to the US or its allies at the Fund.</a:t>
            </a:r>
            <a:endParaRPr sz="2000">
              <a:solidFill>
                <a:schemeClr val="dk1"/>
              </a:solidFill>
              <a:latin typeface="Merriweather Sans"/>
              <a:ea typeface="Merriweather Sans"/>
              <a:cs typeface="Merriweather Sans"/>
              <a:sym typeface="Merriweather Sans"/>
            </a:endParaRPr>
          </a:p>
          <a:p>
            <a:pPr indent="-355600" lvl="0" marL="457200" rtl="0" algn="l">
              <a:lnSpc>
                <a:spcPct val="115000"/>
              </a:lnSpc>
              <a:spcBef>
                <a:spcPts val="1000"/>
              </a:spcBef>
              <a:spcAft>
                <a:spcPts val="1000"/>
              </a:spcAft>
              <a:buClr>
                <a:schemeClr val="dk1"/>
              </a:buClr>
              <a:buSzPts val="2000"/>
              <a:buFont typeface="Merriweather Sans"/>
              <a:buChar char="●"/>
            </a:pPr>
            <a:r>
              <a:rPr lang="en" sz="2000">
                <a:solidFill>
                  <a:schemeClr val="dk1"/>
                </a:solidFill>
                <a:latin typeface="Merriweather Sans"/>
                <a:ea typeface="Merriweather Sans"/>
                <a:cs typeface="Merriweather Sans"/>
                <a:sym typeface="Merriweather Sans"/>
              </a:rPr>
              <a:t>Treasury has yet to put forth economic arguments against it. </a:t>
            </a:r>
            <a:endParaRPr sz="20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0"/>
          <p:cNvSpPr txBox="1"/>
          <p:nvPr/>
        </p:nvSpPr>
        <p:spPr>
          <a:xfrm>
            <a:off x="1390050" y="833945"/>
            <a:ext cx="9411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lang="en" sz="2800">
                <a:solidFill>
                  <a:srgbClr val="002060"/>
                </a:solidFill>
                <a:latin typeface="Merriweather Sans"/>
                <a:ea typeface="Merriweather Sans"/>
                <a:cs typeface="Merriweather Sans"/>
                <a:sym typeface="Merriweather Sans"/>
              </a:rPr>
              <a:t>Conclusion</a:t>
            </a:r>
            <a:endParaRPr i="0" sz="2800" u="none" cap="none" strike="noStrike">
              <a:solidFill>
                <a:srgbClr val="002060"/>
              </a:solidFill>
              <a:latin typeface="Merriweather Sans"/>
              <a:ea typeface="Merriweather Sans"/>
              <a:cs typeface="Merriweather Sans"/>
              <a:sym typeface="Merriweather Sans"/>
            </a:endParaRPr>
          </a:p>
        </p:txBody>
      </p:sp>
      <p:sp>
        <p:nvSpPr>
          <p:cNvPr id="209" name="Google Shape;209;p30"/>
          <p:cNvSpPr txBox="1"/>
          <p:nvPr/>
        </p:nvSpPr>
        <p:spPr>
          <a:xfrm>
            <a:off x="1437700" y="1584500"/>
            <a:ext cx="9645600" cy="41610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chemeClr val="dk1"/>
              </a:buClr>
              <a:buSzPts val="2000"/>
              <a:buFont typeface="Merriweather Sans"/>
              <a:buChar char="●"/>
            </a:pPr>
            <a:r>
              <a:rPr lang="en" sz="2000">
                <a:solidFill>
                  <a:srgbClr val="002060"/>
                </a:solidFill>
                <a:latin typeface="Merriweather Sans"/>
                <a:ea typeface="Merriweather Sans"/>
                <a:cs typeface="Merriweather Sans"/>
                <a:sym typeface="Merriweather Sans"/>
              </a:rPr>
              <a:t>SDRs can play an important role: </a:t>
            </a:r>
            <a:endParaRPr sz="2000">
              <a:solidFill>
                <a:srgbClr val="002060"/>
              </a:solidFill>
              <a:latin typeface="Merriweather Sans"/>
              <a:ea typeface="Merriweather Sans"/>
              <a:cs typeface="Merriweather Sans"/>
              <a:sym typeface="Merriweather Sans"/>
            </a:endParaRPr>
          </a:p>
          <a:p>
            <a:pPr indent="-355600" lvl="1" marL="914400" rtl="0" algn="l">
              <a:spcBef>
                <a:spcPts val="1000"/>
              </a:spcBef>
              <a:spcAft>
                <a:spcPts val="0"/>
              </a:spcAft>
              <a:buClr>
                <a:schemeClr val="dk1"/>
              </a:buClr>
              <a:buSzPts val="2000"/>
              <a:buFont typeface="Merriweather Sans"/>
              <a:buChar char="○"/>
            </a:pPr>
            <a:r>
              <a:rPr lang="en" sz="2000">
                <a:solidFill>
                  <a:srgbClr val="002060"/>
                </a:solidFill>
                <a:latin typeface="Merriweather Sans"/>
                <a:ea typeface="Merriweather Sans"/>
                <a:cs typeface="Merriweather Sans"/>
                <a:sym typeface="Merriweather Sans"/>
              </a:rPr>
              <a:t>Stabilizing the global economy.</a:t>
            </a:r>
            <a:endParaRPr sz="2000">
              <a:solidFill>
                <a:srgbClr val="002060"/>
              </a:solidFill>
              <a:latin typeface="Merriweather Sans"/>
              <a:ea typeface="Merriweather Sans"/>
              <a:cs typeface="Merriweather Sans"/>
              <a:sym typeface="Merriweather Sans"/>
            </a:endParaRPr>
          </a:p>
          <a:p>
            <a:pPr indent="-355600" lvl="1" marL="914400" rtl="0" algn="l">
              <a:spcBef>
                <a:spcPts val="1000"/>
              </a:spcBef>
              <a:spcAft>
                <a:spcPts val="0"/>
              </a:spcAft>
              <a:buClr>
                <a:schemeClr val="dk1"/>
              </a:buClr>
              <a:buSzPts val="2000"/>
              <a:buFont typeface="Merriweather Sans"/>
              <a:buChar char="○"/>
            </a:pPr>
            <a:r>
              <a:rPr lang="en" sz="2000">
                <a:solidFill>
                  <a:srgbClr val="002060"/>
                </a:solidFill>
                <a:latin typeface="Merriweather Sans"/>
                <a:ea typeface="Merriweather Sans"/>
                <a:cs typeface="Merriweather Sans"/>
                <a:sym typeface="Merriweather Sans"/>
              </a:rPr>
              <a:t>Reducing mortality especially in recessions and economic downturns.</a:t>
            </a:r>
            <a:endParaRPr sz="2000">
              <a:solidFill>
                <a:srgbClr val="002060"/>
              </a:solidFill>
              <a:latin typeface="Merriweather Sans"/>
              <a:ea typeface="Merriweather Sans"/>
              <a:cs typeface="Merriweather Sans"/>
              <a:sym typeface="Merriweather Sans"/>
            </a:endParaRPr>
          </a:p>
          <a:p>
            <a:pPr indent="-355600" lvl="1" marL="914400" rtl="0" algn="l">
              <a:spcBef>
                <a:spcPts val="1000"/>
              </a:spcBef>
              <a:spcAft>
                <a:spcPts val="0"/>
              </a:spcAft>
              <a:buClr>
                <a:schemeClr val="dk1"/>
              </a:buClr>
              <a:buSzPts val="2000"/>
              <a:buFont typeface="Merriweather Sans"/>
              <a:buChar char="○"/>
            </a:pPr>
            <a:r>
              <a:rPr lang="en" sz="2000">
                <a:solidFill>
                  <a:srgbClr val="002060"/>
                </a:solidFill>
                <a:latin typeface="Merriweather Sans"/>
                <a:ea typeface="Merriweather Sans"/>
                <a:cs typeface="Merriweather Sans"/>
                <a:sym typeface="Merriweather Sans"/>
              </a:rPr>
              <a:t>Reduction of IMF debt and conditionality. </a:t>
            </a:r>
            <a:endParaRPr sz="2000">
              <a:solidFill>
                <a:srgbClr val="002060"/>
              </a:solidFill>
              <a:latin typeface="Merriweather Sans"/>
              <a:ea typeface="Merriweather Sans"/>
              <a:cs typeface="Merriweather Sans"/>
              <a:sym typeface="Merriweather Sans"/>
            </a:endParaRPr>
          </a:p>
          <a:p>
            <a:pPr indent="-355600" lvl="1" marL="914400" rtl="0" algn="l">
              <a:spcBef>
                <a:spcPts val="1000"/>
              </a:spcBef>
              <a:spcAft>
                <a:spcPts val="0"/>
              </a:spcAft>
              <a:buClr>
                <a:schemeClr val="dk1"/>
              </a:buClr>
              <a:buSzPts val="2000"/>
              <a:buFont typeface="Merriweather Sans"/>
              <a:buChar char="○"/>
            </a:pPr>
            <a:r>
              <a:rPr lang="en" sz="2000">
                <a:solidFill>
                  <a:srgbClr val="002060"/>
                </a:solidFill>
                <a:latin typeface="Merriweather Sans"/>
                <a:ea typeface="Merriweather Sans"/>
                <a:cs typeface="Merriweather Sans"/>
                <a:sym typeface="Merriweather Sans"/>
              </a:rPr>
              <a:t>Reducing some of the disparities between the opportunities for counter-cyclical macroeconomic policy in developed countries versus the pro-cyclicality that plagues much of the developing world.</a:t>
            </a:r>
            <a:endParaRPr sz="2000">
              <a:solidFill>
                <a:srgbClr val="002060"/>
              </a:solidFill>
              <a:latin typeface="Merriweather Sans"/>
              <a:ea typeface="Merriweather Sans"/>
              <a:cs typeface="Merriweather Sans"/>
              <a:sym typeface="Merriweather Sans"/>
            </a:endParaRPr>
          </a:p>
          <a:p>
            <a:pPr indent="-355600" lvl="1" marL="914400" rtl="0" algn="l">
              <a:spcBef>
                <a:spcPts val="1000"/>
              </a:spcBef>
              <a:spcAft>
                <a:spcPts val="0"/>
              </a:spcAft>
              <a:buClr>
                <a:schemeClr val="dk1"/>
              </a:buClr>
              <a:buSzPts val="2000"/>
              <a:buFont typeface="Merriweather Sans"/>
              <a:buChar char="○"/>
            </a:pPr>
            <a:r>
              <a:rPr lang="en" sz="2000">
                <a:solidFill>
                  <a:srgbClr val="002060"/>
                </a:solidFill>
                <a:latin typeface="Merriweather Sans"/>
                <a:ea typeface="Merriweather Sans"/>
                <a:cs typeface="Merriweather Sans"/>
                <a:sym typeface="Merriweather Sans"/>
              </a:rPr>
              <a:t>Possible structural changes that could reform the IMF and therefore the international financial system.</a:t>
            </a:r>
            <a:endParaRPr sz="2000">
              <a:solidFill>
                <a:srgbClr val="002060"/>
              </a:solidFill>
              <a:latin typeface="Merriweather Sans"/>
              <a:ea typeface="Merriweather Sans"/>
              <a:cs typeface="Merriweather Sans"/>
              <a:sym typeface="Merriweather Sans"/>
            </a:endParaRPr>
          </a:p>
          <a:p>
            <a:pPr indent="-355600" lvl="0" marL="457200" rtl="0" algn="l">
              <a:spcBef>
                <a:spcPts val="2000"/>
              </a:spcBef>
              <a:spcAft>
                <a:spcPts val="0"/>
              </a:spcAft>
              <a:buClr>
                <a:schemeClr val="dk1"/>
              </a:buClr>
              <a:buSzPts val="2000"/>
              <a:buFont typeface="Merriweather Sans"/>
              <a:buChar char="●"/>
            </a:pPr>
            <a:r>
              <a:rPr lang="en" sz="2000">
                <a:solidFill>
                  <a:srgbClr val="002060"/>
                </a:solidFill>
                <a:latin typeface="Merriweather Sans"/>
                <a:ea typeface="Merriweather Sans"/>
                <a:cs typeface="Merriweather Sans"/>
                <a:sym typeface="Merriweather Sans"/>
              </a:rPr>
              <a:t>There should be regular annual allocations.</a:t>
            </a:r>
            <a:endParaRPr sz="2000">
              <a:solidFill>
                <a:schemeClr val="dk1"/>
              </a:solidFill>
              <a:latin typeface="Merriweather Sans"/>
              <a:ea typeface="Merriweather Sans"/>
              <a:cs typeface="Merriweather Sans"/>
              <a:sym typeface="Merriweather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3" name="Shape 213"/>
        <p:cNvGrpSpPr/>
        <p:nvPr/>
      </p:nvGrpSpPr>
      <p:grpSpPr>
        <a:xfrm>
          <a:off x="0" y="0"/>
          <a:ext cx="0" cy="0"/>
          <a:chOff x="0" y="0"/>
          <a:chExt cx="0" cy="0"/>
        </a:xfrm>
      </p:grpSpPr>
      <p:sp>
        <p:nvSpPr>
          <p:cNvPr id="214" name="Google Shape;214;p31"/>
          <p:cNvSpPr txBox="1"/>
          <p:nvPr>
            <p:ph type="ctrTitle"/>
          </p:nvPr>
        </p:nvSpPr>
        <p:spPr>
          <a:xfrm>
            <a:off x="4072750" y="3228475"/>
            <a:ext cx="7582500" cy="9498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002060"/>
              </a:buClr>
              <a:buSzPts val="5400"/>
              <a:buFont typeface="Arial"/>
              <a:buNone/>
            </a:pPr>
            <a:r>
              <a:rPr b="1" lang="en" sz="4500">
                <a:solidFill>
                  <a:srgbClr val="FF5F00"/>
                </a:solidFill>
                <a:latin typeface="Merriweather"/>
                <a:ea typeface="Merriweather"/>
                <a:cs typeface="Merriweather"/>
                <a:sym typeface="Merriweather"/>
              </a:rPr>
              <a:t>Thank you.</a:t>
            </a:r>
            <a:endParaRPr sz="4300">
              <a:solidFill>
                <a:schemeClr val="lt1"/>
              </a:solidFill>
              <a:latin typeface="Open Sans"/>
              <a:ea typeface="Open Sans"/>
              <a:cs typeface="Open Sans"/>
              <a:sym typeface="Open Sans"/>
            </a:endParaRPr>
          </a:p>
        </p:txBody>
      </p:sp>
      <p:sp>
        <p:nvSpPr>
          <p:cNvPr id="215" name="Google Shape;215;p31"/>
          <p:cNvSpPr txBox="1"/>
          <p:nvPr/>
        </p:nvSpPr>
        <p:spPr>
          <a:xfrm>
            <a:off x="4202425" y="4387900"/>
            <a:ext cx="6943800" cy="846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4300" u="none" cap="none" strike="noStrike">
                <a:solidFill>
                  <a:schemeClr val="lt1"/>
                </a:solidFill>
                <a:latin typeface="Open Sans"/>
                <a:ea typeface="Open Sans"/>
                <a:cs typeface="Open Sans"/>
                <a:sym typeface="Open Sans"/>
              </a:rPr>
              <a:t>cepr.net</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