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57" r:id="rId3"/>
    <p:sldId id="274" r:id="rId4"/>
    <p:sldId id="276" r:id="rId5"/>
    <p:sldId id="271" r:id="rId6"/>
    <p:sldId id="282" r:id="rId7"/>
    <p:sldId id="270" r:id="rId8"/>
    <p:sldId id="269" r:id="rId9"/>
    <p:sldId id="280" r:id="rId10"/>
    <p:sldId id="283" r:id="rId11"/>
    <p:sldId id="281" r:id="rId12"/>
    <p:sldId id="262" r:id="rId13"/>
    <p:sldId id="284" r:id="rId14"/>
    <p:sldId id="273" r:id="rId15"/>
    <p:sldId id="268" r:id="rId16"/>
    <p:sldId id="286" r:id="rId17"/>
    <p:sldId id="285" r:id="rId18"/>
    <p:sldId id="264" r:id="rId19"/>
    <p:sldId id="265" r:id="rId20"/>
    <p:sldId id="287"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C2392D-AF32-4C14-9513-743872C61738}" v="6" dt="2026-02-17T15:35:44.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307" autoAdjust="0"/>
  </p:normalViewPr>
  <p:slideViewPr>
    <p:cSldViewPr snapToGrid="0">
      <p:cViewPr varScale="1">
        <p:scale>
          <a:sx n="62" d="100"/>
          <a:sy n="62" d="100"/>
        </p:scale>
        <p:origin x="828" y="5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3A708E1-7D2B-48AD-960E-772B3CD240F1}" type="datetimeFigureOut">
              <a:rPr lang="en-US" smtClean="0"/>
              <a:t>2/17/2026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5C070C6-A522-4722-9B13-55EB10A3944F}" type="slidenum">
              <a:rPr lang="en-US" smtClean="0"/>
              <a:t>‹#›</a:t>
            </a:fld>
            <a:endParaRPr lang="en-US"/>
          </a:p>
        </p:txBody>
      </p:sp>
    </p:spTree>
    <p:extLst>
      <p:ext uri="{BB962C8B-B14F-4D97-AF65-F5344CB8AC3E}">
        <p14:creationId xmlns:p14="http://schemas.microsoft.com/office/powerpoint/2010/main" val="2727730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B34A-B8DC-392A-AE06-5FB4271C56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44B09F-E945-92CE-8A68-4B8894F60B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F17D30-9DE3-9571-8D96-53A6B1B5D04A}"/>
              </a:ext>
            </a:extLst>
          </p:cNvPr>
          <p:cNvSpPr>
            <a:spLocks noGrp="1"/>
          </p:cNvSpPr>
          <p:nvPr>
            <p:ph type="dt" sz="half" idx="10"/>
          </p:nvPr>
        </p:nvSpPr>
        <p:spPr/>
        <p:txBody>
          <a:bodyPr/>
          <a:lstStyle/>
          <a:p>
            <a:fld id="{03A2B63B-CB66-4960-9C66-153FF4C58F97}" type="datetime1">
              <a:rPr lang="en-US" smtClean="0"/>
              <a:t>2/17/2026</a:t>
            </a:fld>
            <a:endParaRPr lang="en-US"/>
          </a:p>
        </p:txBody>
      </p:sp>
      <p:sp>
        <p:nvSpPr>
          <p:cNvPr id="5" name="Footer Placeholder 4">
            <a:extLst>
              <a:ext uri="{FF2B5EF4-FFF2-40B4-BE49-F238E27FC236}">
                <a16:creationId xmlns:a16="http://schemas.microsoft.com/office/drawing/2014/main" id="{92ADD335-2C3B-2A4E-DC63-F0FEDF000F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3BCE0-9E82-B562-AE8C-CC81406C4F18}"/>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2612288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2646F-49D3-4631-4C96-318F5B7722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1A29A1-8D69-DA79-F1E9-4AC59BF465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1020CA-078C-7612-59B6-30B1CE7DFD84}"/>
              </a:ext>
            </a:extLst>
          </p:cNvPr>
          <p:cNvSpPr>
            <a:spLocks noGrp="1"/>
          </p:cNvSpPr>
          <p:nvPr>
            <p:ph type="dt" sz="half" idx="10"/>
          </p:nvPr>
        </p:nvSpPr>
        <p:spPr/>
        <p:txBody>
          <a:bodyPr/>
          <a:lstStyle/>
          <a:p>
            <a:fld id="{83984D73-41E7-40BA-8F24-496389D7FFF2}" type="datetime1">
              <a:rPr lang="en-US" smtClean="0"/>
              <a:t>2/17/2026</a:t>
            </a:fld>
            <a:endParaRPr lang="en-US"/>
          </a:p>
        </p:txBody>
      </p:sp>
      <p:sp>
        <p:nvSpPr>
          <p:cNvPr id="5" name="Footer Placeholder 4">
            <a:extLst>
              <a:ext uri="{FF2B5EF4-FFF2-40B4-BE49-F238E27FC236}">
                <a16:creationId xmlns:a16="http://schemas.microsoft.com/office/drawing/2014/main" id="{669D4623-3D55-AA2B-68D5-8C56B7A87A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6C0873-03C5-63AD-2E55-75D7BEF3D130}"/>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1519030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EE89-B76A-FD6E-F932-CE64B6C50E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3F28B1-BA62-55A7-6F8B-DBCB017E2D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AD1704-7891-2162-57CF-BA19943E54CB}"/>
              </a:ext>
            </a:extLst>
          </p:cNvPr>
          <p:cNvSpPr>
            <a:spLocks noGrp="1"/>
          </p:cNvSpPr>
          <p:nvPr>
            <p:ph type="dt" sz="half" idx="10"/>
          </p:nvPr>
        </p:nvSpPr>
        <p:spPr/>
        <p:txBody>
          <a:bodyPr/>
          <a:lstStyle/>
          <a:p>
            <a:fld id="{57A702BB-BE4D-4488-A431-4B244EBCF945}" type="datetime1">
              <a:rPr lang="en-US" smtClean="0"/>
              <a:t>2/17/2026</a:t>
            </a:fld>
            <a:endParaRPr lang="en-US"/>
          </a:p>
        </p:txBody>
      </p:sp>
      <p:sp>
        <p:nvSpPr>
          <p:cNvPr id="5" name="Footer Placeholder 4">
            <a:extLst>
              <a:ext uri="{FF2B5EF4-FFF2-40B4-BE49-F238E27FC236}">
                <a16:creationId xmlns:a16="http://schemas.microsoft.com/office/drawing/2014/main" id="{1A8819A8-AB51-8F87-AE2E-0C0083F509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6D9B4D-3D38-87F4-1B3D-0C7A9ACA8569}"/>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622405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8BCC-80F4-1649-0DE8-4E82557DFD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BBECB9-EC54-EC35-77E4-78EC04E2DB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20BA8C-4AF3-B5DD-2806-01891A92EC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3B1C54-41F5-B019-D339-B456991074CB}"/>
              </a:ext>
            </a:extLst>
          </p:cNvPr>
          <p:cNvSpPr>
            <a:spLocks noGrp="1"/>
          </p:cNvSpPr>
          <p:nvPr>
            <p:ph type="dt" sz="half" idx="10"/>
          </p:nvPr>
        </p:nvSpPr>
        <p:spPr/>
        <p:txBody>
          <a:bodyPr/>
          <a:lstStyle/>
          <a:p>
            <a:fld id="{6FA99E5D-AFD3-4489-9563-99858C3AC2A4}" type="datetime1">
              <a:rPr lang="en-US" smtClean="0"/>
              <a:t>2/17/2026</a:t>
            </a:fld>
            <a:endParaRPr lang="en-US"/>
          </a:p>
        </p:txBody>
      </p:sp>
      <p:sp>
        <p:nvSpPr>
          <p:cNvPr id="6" name="Footer Placeholder 5">
            <a:extLst>
              <a:ext uri="{FF2B5EF4-FFF2-40B4-BE49-F238E27FC236}">
                <a16:creationId xmlns:a16="http://schemas.microsoft.com/office/drawing/2014/main" id="{862CF40C-963C-985E-2E48-B851AA4AE9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839AB4-5548-2EFF-0FFD-9884A4C8395E}"/>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868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8872-8BE0-1181-33E8-BDC26FC12C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A635DF-5F78-A921-F894-85632A68E3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7B31B7-9769-8AF5-76EC-9ADECAE20E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B49B34-59D9-D611-CBB0-7C31556C25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457DE6-0618-B17F-41D6-9D098A3EDD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6A47C5-BE48-AF43-94BB-E02C51EC20D0}"/>
              </a:ext>
            </a:extLst>
          </p:cNvPr>
          <p:cNvSpPr>
            <a:spLocks noGrp="1"/>
          </p:cNvSpPr>
          <p:nvPr>
            <p:ph type="dt" sz="half" idx="10"/>
          </p:nvPr>
        </p:nvSpPr>
        <p:spPr/>
        <p:txBody>
          <a:bodyPr/>
          <a:lstStyle/>
          <a:p>
            <a:fld id="{4EB3B2ED-9BEE-4BF6-8BFB-46488F6EB219}" type="datetime1">
              <a:rPr lang="en-US" smtClean="0"/>
              <a:t>2/17/2026</a:t>
            </a:fld>
            <a:endParaRPr lang="en-US"/>
          </a:p>
        </p:txBody>
      </p:sp>
      <p:sp>
        <p:nvSpPr>
          <p:cNvPr id="8" name="Footer Placeholder 7">
            <a:extLst>
              <a:ext uri="{FF2B5EF4-FFF2-40B4-BE49-F238E27FC236}">
                <a16:creationId xmlns:a16="http://schemas.microsoft.com/office/drawing/2014/main" id="{51E3E18A-F907-7FD6-CBA7-3BB5AF8039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4D9FD4-53D0-0E4A-A51B-3D30F17C840A}"/>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1496173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F61A-44D9-164A-D443-0AAFA89941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6DB554-1B2B-4DA1-2443-04742DA2D2AE}"/>
              </a:ext>
            </a:extLst>
          </p:cNvPr>
          <p:cNvSpPr>
            <a:spLocks noGrp="1"/>
          </p:cNvSpPr>
          <p:nvPr>
            <p:ph type="dt" sz="half" idx="10"/>
          </p:nvPr>
        </p:nvSpPr>
        <p:spPr/>
        <p:txBody>
          <a:bodyPr/>
          <a:lstStyle/>
          <a:p>
            <a:fld id="{59B74112-F794-4A94-8A59-F5F60C8B8F3F}" type="datetime1">
              <a:rPr lang="en-US" smtClean="0"/>
              <a:t>2/17/2026</a:t>
            </a:fld>
            <a:endParaRPr lang="en-US"/>
          </a:p>
        </p:txBody>
      </p:sp>
      <p:sp>
        <p:nvSpPr>
          <p:cNvPr id="4" name="Footer Placeholder 3">
            <a:extLst>
              <a:ext uri="{FF2B5EF4-FFF2-40B4-BE49-F238E27FC236}">
                <a16:creationId xmlns:a16="http://schemas.microsoft.com/office/drawing/2014/main" id="{56EBAAE3-04A3-BE10-6E1E-0CDC973CF9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32866-486B-C969-D6BA-A35C3C076BA4}"/>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216263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92F310-2138-0721-124E-0D47911FD81C}"/>
              </a:ext>
            </a:extLst>
          </p:cNvPr>
          <p:cNvSpPr>
            <a:spLocks noGrp="1"/>
          </p:cNvSpPr>
          <p:nvPr>
            <p:ph type="dt" sz="half" idx="10"/>
          </p:nvPr>
        </p:nvSpPr>
        <p:spPr/>
        <p:txBody>
          <a:bodyPr/>
          <a:lstStyle/>
          <a:p>
            <a:fld id="{A26A8A5C-04CF-444C-92C4-2428AEF9CEFD}" type="datetime1">
              <a:rPr lang="en-US" smtClean="0"/>
              <a:t>2/17/2026</a:t>
            </a:fld>
            <a:endParaRPr lang="en-US"/>
          </a:p>
        </p:txBody>
      </p:sp>
      <p:sp>
        <p:nvSpPr>
          <p:cNvPr id="3" name="Footer Placeholder 2">
            <a:extLst>
              <a:ext uri="{FF2B5EF4-FFF2-40B4-BE49-F238E27FC236}">
                <a16:creationId xmlns:a16="http://schemas.microsoft.com/office/drawing/2014/main" id="{3E2EE45C-0886-B37C-E9A4-586515917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4375F1-2B3D-2200-9144-816C3DE465DF}"/>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208875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972D-9BDD-80E4-2D7F-DBEDCB8C15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ABB13E-1A71-8C28-99A6-1C32A574DF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76B27E-32E2-1BDF-9FE4-CEDACED70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E00989-40A1-A366-9E9D-CB6D234D1D08}"/>
              </a:ext>
            </a:extLst>
          </p:cNvPr>
          <p:cNvSpPr>
            <a:spLocks noGrp="1"/>
          </p:cNvSpPr>
          <p:nvPr>
            <p:ph type="dt" sz="half" idx="10"/>
          </p:nvPr>
        </p:nvSpPr>
        <p:spPr/>
        <p:txBody>
          <a:bodyPr/>
          <a:lstStyle/>
          <a:p>
            <a:fld id="{22570D6A-47BE-4593-BB66-3AB029D9C27B}" type="datetime1">
              <a:rPr lang="en-US" smtClean="0"/>
              <a:t>2/17/2026</a:t>
            </a:fld>
            <a:endParaRPr lang="en-US"/>
          </a:p>
        </p:txBody>
      </p:sp>
      <p:sp>
        <p:nvSpPr>
          <p:cNvPr id="6" name="Footer Placeholder 5">
            <a:extLst>
              <a:ext uri="{FF2B5EF4-FFF2-40B4-BE49-F238E27FC236}">
                <a16:creationId xmlns:a16="http://schemas.microsoft.com/office/drawing/2014/main" id="{BB8331E0-2E5C-037E-F393-F01DD58C92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5D8E42-E831-52EB-10B1-2A5BF6008DA2}"/>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3737091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0FB9-A66F-A50C-43AB-327A38F625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5687CB-EC91-9145-97AC-CE46BEE1F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10E44E-48B0-5CB9-2C15-31319C20F0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457DA1-B0DE-2042-4ECD-8BF8080F6914}"/>
              </a:ext>
            </a:extLst>
          </p:cNvPr>
          <p:cNvSpPr>
            <a:spLocks noGrp="1"/>
          </p:cNvSpPr>
          <p:nvPr>
            <p:ph type="dt" sz="half" idx="10"/>
          </p:nvPr>
        </p:nvSpPr>
        <p:spPr/>
        <p:txBody>
          <a:bodyPr/>
          <a:lstStyle/>
          <a:p>
            <a:fld id="{B153100D-22CD-4880-A0A6-DC0F1C054D71}" type="datetime1">
              <a:rPr lang="en-US" smtClean="0"/>
              <a:t>2/17/2026</a:t>
            </a:fld>
            <a:endParaRPr lang="en-US"/>
          </a:p>
        </p:txBody>
      </p:sp>
      <p:sp>
        <p:nvSpPr>
          <p:cNvPr id="6" name="Footer Placeholder 5">
            <a:extLst>
              <a:ext uri="{FF2B5EF4-FFF2-40B4-BE49-F238E27FC236}">
                <a16:creationId xmlns:a16="http://schemas.microsoft.com/office/drawing/2014/main" id="{B458FF79-AD9D-9E72-2EED-81D5CF88D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C12000-9345-0324-2052-CB7CFD4985C7}"/>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2461067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70CB-1E3B-3EAA-E08B-A344236CDF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743421-8457-929B-F1B3-FFBEA4FB64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26F5D6-7778-9578-3150-57EA8E8D95E8}"/>
              </a:ext>
            </a:extLst>
          </p:cNvPr>
          <p:cNvSpPr>
            <a:spLocks noGrp="1"/>
          </p:cNvSpPr>
          <p:nvPr>
            <p:ph type="dt" sz="half" idx="10"/>
          </p:nvPr>
        </p:nvSpPr>
        <p:spPr/>
        <p:txBody>
          <a:bodyPr/>
          <a:lstStyle/>
          <a:p>
            <a:fld id="{5E89B100-674D-4210-A705-3B60751BB704}" type="datetime1">
              <a:rPr lang="en-US" smtClean="0"/>
              <a:t>2/17/2026</a:t>
            </a:fld>
            <a:endParaRPr lang="en-US"/>
          </a:p>
        </p:txBody>
      </p:sp>
      <p:sp>
        <p:nvSpPr>
          <p:cNvPr id="5" name="Footer Placeholder 4">
            <a:extLst>
              <a:ext uri="{FF2B5EF4-FFF2-40B4-BE49-F238E27FC236}">
                <a16:creationId xmlns:a16="http://schemas.microsoft.com/office/drawing/2014/main" id="{81BCEE9A-2911-0B18-58DE-616C401C80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AEC83-D13F-461F-7E45-1C0AC9C39BBF}"/>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520131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FE774E-D487-215C-3483-F9F2973273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42A966-F4E1-D4DE-8C4E-7D3DAA9DE6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151576-86F3-724B-3D60-DF2EA35E4DFE}"/>
              </a:ext>
            </a:extLst>
          </p:cNvPr>
          <p:cNvSpPr>
            <a:spLocks noGrp="1"/>
          </p:cNvSpPr>
          <p:nvPr>
            <p:ph type="dt" sz="half" idx="10"/>
          </p:nvPr>
        </p:nvSpPr>
        <p:spPr/>
        <p:txBody>
          <a:bodyPr/>
          <a:lstStyle/>
          <a:p>
            <a:fld id="{A1D10476-F92C-4ECC-8130-1007BD1B7CEE}" type="datetime1">
              <a:rPr lang="en-US" smtClean="0"/>
              <a:t>2/17/2026</a:t>
            </a:fld>
            <a:endParaRPr lang="en-US"/>
          </a:p>
        </p:txBody>
      </p:sp>
      <p:sp>
        <p:nvSpPr>
          <p:cNvPr id="5" name="Footer Placeholder 4">
            <a:extLst>
              <a:ext uri="{FF2B5EF4-FFF2-40B4-BE49-F238E27FC236}">
                <a16:creationId xmlns:a16="http://schemas.microsoft.com/office/drawing/2014/main" id="{101B9AC8-7F70-659B-4D68-F9D2485C80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AA09F4-CCAF-2D45-A420-C43D51CD90A8}"/>
              </a:ext>
            </a:extLst>
          </p:cNvPr>
          <p:cNvSpPr>
            <a:spLocks noGrp="1"/>
          </p:cNvSpPr>
          <p:nvPr>
            <p:ph type="sldNum" sz="quarter" idx="12"/>
          </p:nvPr>
        </p:nvSpPr>
        <p:spPr/>
        <p:txBody>
          <a:bodyPr/>
          <a:lstStyle/>
          <a:p>
            <a:fld id="{60CD6B02-A324-40CD-9AE4-B7F0CE2B71EC}" type="slidenum">
              <a:rPr lang="en-US" smtClean="0"/>
              <a:t>‹#›</a:t>
            </a:fld>
            <a:endParaRPr lang="en-US"/>
          </a:p>
        </p:txBody>
      </p:sp>
    </p:spTree>
    <p:extLst>
      <p:ext uri="{BB962C8B-B14F-4D97-AF65-F5344CB8AC3E}">
        <p14:creationId xmlns:p14="http://schemas.microsoft.com/office/powerpoint/2010/main" val="3069670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7A6CB7-09DE-ACF3-6E29-6D7FAB068A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911D3E-0DB8-930E-445B-B8CFB629DC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9CDDEE-0348-AE6C-F29E-D29CA100B5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969AC2-4E9A-41AA-AC9E-552DCD8A5DBF}" type="datetime1">
              <a:rPr lang="en-US" smtClean="0"/>
              <a:t>2/17/2026</a:t>
            </a:fld>
            <a:endParaRPr lang="en-US"/>
          </a:p>
        </p:txBody>
      </p:sp>
      <p:sp>
        <p:nvSpPr>
          <p:cNvPr id="5" name="Footer Placeholder 4">
            <a:extLst>
              <a:ext uri="{FF2B5EF4-FFF2-40B4-BE49-F238E27FC236}">
                <a16:creationId xmlns:a16="http://schemas.microsoft.com/office/drawing/2014/main" id="{096A4615-E6A5-8F74-7629-9B68927941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9E5DA0D-D35C-7072-8B60-E122F5B751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CD6B02-A324-40CD-9AE4-B7F0CE2B71EC}" type="slidenum">
              <a:rPr lang="en-US" smtClean="0"/>
              <a:t>‹#›</a:t>
            </a:fld>
            <a:endParaRPr lang="en-US"/>
          </a:p>
        </p:txBody>
      </p:sp>
    </p:spTree>
    <p:extLst>
      <p:ext uri="{BB962C8B-B14F-4D97-AF65-F5344CB8AC3E}">
        <p14:creationId xmlns:p14="http://schemas.microsoft.com/office/powerpoint/2010/main" val="20131879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62E28-0AFE-979A-9579-CF4D46598054}"/>
              </a:ext>
            </a:extLst>
          </p:cNvPr>
          <p:cNvSpPr>
            <a:spLocks noGrp="1"/>
          </p:cNvSpPr>
          <p:nvPr>
            <p:ph type="ctrTitle"/>
          </p:nvPr>
        </p:nvSpPr>
        <p:spPr>
          <a:xfrm>
            <a:off x="0" y="1124262"/>
            <a:ext cx="12079224" cy="2690413"/>
          </a:xfrm>
        </p:spPr>
        <p:txBody>
          <a:bodyPr anchor="t">
            <a:normAutofit fontScale="90000"/>
          </a:bodyPr>
          <a:lstStyle/>
          <a:p>
            <a:r>
              <a:rPr lang="en-US" sz="4400" b="1" dirty="0">
                <a:latin typeface="Garamond" panose="02020404030301010803" pitchFamily="18" charset="0"/>
              </a:rPr>
              <a:t>Political Economy of Rechanneling Special Drawing Rights for Climate Finance in Sub-Saharan Africa: Policy Insights from Nigeria</a:t>
            </a:r>
            <a:br>
              <a:rPr lang="en-US" sz="4400" b="1" dirty="0">
                <a:latin typeface="Garamond" panose="02020404030301010803" pitchFamily="18" charset="0"/>
              </a:rPr>
            </a:br>
            <a:br>
              <a:rPr lang="en-US" sz="4400" b="1" dirty="0">
                <a:latin typeface="Garamond" panose="02020404030301010803" pitchFamily="18" charset="0"/>
              </a:rPr>
            </a:br>
            <a:br>
              <a:rPr lang="en-US" dirty="0">
                <a:latin typeface="Garamond" panose="02020404030301010803" pitchFamily="18" charset="0"/>
              </a:rPr>
            </a:br>
            <a:endParaRPr lang="en-US" sz="5400" dirty="0">
              <a:solidFill>
                <a:srgbClr val="FFFFFF"/>
              </a:solidFill>
              <a:latin typeface="Garamond" panose="02020404030301010803" pitchFamily="18" charset="0"/>
            </a:endParaRPr>
          </a:p>
        </p:txBody>
      </p:sp>
      <p:sp>
        <p:nvSpPr>
          <p:cNvPr id="3" name="Subtitle 2">
            <a:extLst>
              <a:ext uri="{FF2B5EF4-FFF2-40B4-BE49-F238E27FC236}">
                <a16:creationId xmlns:a16="http://schemas.microsoft.com/office/drawing/2014/main" id="{531DB125-95DD-F301-45AA-A98CA549C65B}"/>
              </a:ext>
            </a:extLst>
          </p:cNvPr>
          <p:cNvSpPr>
            <a:spLocks noGrp="1"/>
          </p:cNvSpPr>
          <p:nvPr>
            <p:ph type="subTitle" idx="1"/>
          </p:nvPr>
        </p:nvSpPr>
        <p:spPr>
          <a:xfrm>
            <a:off x="164592" y="4169664"/>
            <a:ext cx="11914632" cy="2688336"/>
          </a:xfrm>
        </p:spPr>
        <p:txBody>
          <a:bodyPr anchor="ctr">
            <a:normAutofit/>
          </a:bodyPr>
          <a:lstStyle/>
          <a:p>
            <a:pPr algn="r"/>
            <a:endParaRPr lang="en-US" sz="2000" b="1" i="1" dirty="0">
              <a:latin typeface="Garamond" panose="02020404030301010803" pitchFamily="18" charset="0"/>
            </a:endParaRPr>
          </a:p>
          <a:p>
            <a:pPr algn="l"/>
            <a:r>
              <a:rPr lang="en-US" sz="2000" b="1" dirty="0">
                <a:latin typeface="Garamond" panose="02020404030301010803" pitchFamily="18" charset="0"/>
              </a:rPr>
              <a:t>Olumide </a:t>
            </a:r>
            <a:r>
              <a:rPr lang="en-US" sz="2000" b="1" dirty="0" err="1">
                <a:latin typeface="Garamond" panose="02020404030301010803" pitchFamily="18" charset="0"/>
              </a:rPr>
              <a:t>Abimbola|</a:t>
            </a:r>
            <a:r>
              <a:rPr lang="en-US" sz="2000" i="1" dirty="0" err="1">
                <a:solidFill>
                  <a:schemeClr val="tx1">
                    <a:lumMod val="65000"/>
                    <a:lumOff val="35000"/>
                  </a:schemeClr>
                </a:solidFill>
                <a:latin typeface="Garamond" panose="02020404030301010803" pitchFamily="18" charset="0"/>
              </a:rPr>
              <a:t>Africa</a:t>
            </a:r>
            <a:r>
              <a:rPr lang="en-US" sz="2000" i="1" dirty="0">
                <a:solidFill>
                  <a:schemeClr val="tx1">
                    <a:lumMod val="65000"/>
                    <a:lumOff val="35000"/>
                  </a:schemeClr>
                </a:solidFill>
                <a:latin typeface="Garamond" panose="02020404030301010803" pitchFamily="18" charset="0"/>
              </a:rPr>
              <a:t> Policy Research Institute, Germany</a:t>
            </a:r>
          </a:p>
          <a:p>
            <a:pPr algn="l"/>
            <a:r>
              <a:rPr lang="en-US" sz="2000" b="1" dirty="0">
                <a:latin typeface="Garamond" panose="02020404030301010803" pitchFamily="18" charset="0"/>
              </a:rPr>
              <a:t>Olamide </a:t>
            </a:r>
            <a:r>
              <a:rPr lang="en-US" sz="2000" b="1" dirty="0" err="1">
                <a:latin typeface="Garamond" panose="02020404030301010803" pitchFamily="18" charset="0"/>
              </a:rPr>
              <a:t>David|</a:t>
            </a:r>
            <a:r>
              <a:rPr lang="en-US" sz="2000" i="1" dirty="0" err="1">
                <a:solidFill>
                  <a:schemeClr val="tx1">
                    <a:lumMod val="65000"/>
                    <a:lumOff val="35000"/>
                  </a:schemeClr>
                </a:solidFill>
                <a:latin typeface="Garamond" panose="02020404030301010803" pitchFamily="18" charset="0"/>
              </a:rPr>
              <a:t>School</a:t>
            </a:r>
            <a:r>
              <a:rPr lang="en-US" sz="2000" i="1" dirty="0">
                <a:solidFill>
                  <a:schemeClr val="tx1">
                    <a:lumMod val="65000"/>
                    <a:lumOff val="35000"/>
                  </a:schemeClr>
                </a:solidFill>
                <a:latin typeface="Garamond" panose="02020404030301010803" pitchFamily="18" charset="0"/>
              </a:rPr>
              <a:t> of Business and Economics, Maastricht Graduate School of Governance, Maastricht University, Netherlands </a:t>
            </a:r>
          </a:p>
          <a:p>
            <a:pPr algn="l"/>
            <a:r>
              <a:rPr lang="en-US" sz="2000" b="1" dirty="0">
                <a:latin typeface="Garamond" panose="02020404030301010803" pitchFamily="18" charset="0"/>
              </a:rPr>
              <a:t>Tunde </a:t>
            </a:r>
            <a:r>
              <a:rPr lang="en-US" sz="2000" b="1" dirty="0" err="1">
                <a:latin typeface="Garamond" panose="02020404030301010803" pitchFamily="18" charset="0"/>
              </a:rPr>
              <a:t>Onitiri|</a:t>
            </a:r>
            <a:r>
              <a:rPr lang="en-US" sz="2000" i="1" dirty="0" err="1">
                <a:solidFill>
                  <a:schemeClr val="tx1">
                    <a:lumMod val="65000"/>
                    <a:lumOff val="35000"/>
                  </a:schemeClr>
                </a:solidFill>
                <a:latin typeface="Garamond" panose="02020404030301010803" pitchFamily="18" charset="0"/>
              </a:rPr>
              <a:t>Paula</a:t>
            </a:r>
            <a:r>
              <a:rPr lang="en-US" sz="2000" i="1" dirty="0">
                <a:solidFill>
                  <a:schemeClr val="tx1">
                    <a:lumMod val="65000"/>
                    <a:lumOff val="35000"/>
                  </a:schemeClr>
                </a:solidFill>
                <a:latin typeface="Garamond" panose="02020404030301010803" pitchFamily="18" charset="0"/>
              </a:rPr>
              <a:t> M. Trienens Institute for Sustainability and Energy, Northwestern University, Evanston, Illinois, USA</a:t>
            </a:r>
          </a:p>
          <a:p>
            <a:pPr algn="l"/>
            <a:endParaRPr lang="en-US" sz="2000" i="1" dirty="0">
              <a:solidFill>
                <a:schemeClr val="tx1">
                  <a:lumMod val="65000"/>
                  <a:lumOff val="35000"/>
                </a:schemeClr>
              </a:solidFill>
              <a:latin typeface="Garamond" panose="02020404030301010803" pitchFamily="18" charset="0"/>
            </a:endParaRPr>
          </a:p>
          <a:p>
            <a:pPr algn="l"/>
            <a:r>
              <a:rPr lang="en-US" sz="2000" i="1" dirty="0">
                <a:solidFill>
                  <a:schemeClr val="tx1">
                    <a:lumMod val="65000"/>
                    <a:lumOff val="35000"/>
                  </a:schemeClr>
                </a:solidFill>
                <a:latin typeface="Garamond" panose="02020404030301010803" pitchFamily="18" charset="0"/>
              </a:rPr>
              <a:t>						          </a:t>
            </a:r>
            <a:r>
              <a:rPr lang="en-US" sz="1800" b="1" dirty="0">
                <a:latin typeface="Garamond" panose="02020404030301010803" pitchFamily="18" charset="0"/>
              </a:rPr>
              <a:t>December 5, 2025| SIPA, Columbia University, New York</a:t>
            </a:r>
          </a:p>
        </p:txBody>
      </p:sp>
    </p:spTree>
    <p:extLst>
      <p:ext uri="{BB962C8B-B14F-4D97-AF65-F5344CB8AC3E}">
        <p14:creationId xmlns:p14="http://schemas.microsoft.com/office/powerpoint/2010/main" val="1349155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BF8B-B7BB-7F75-5CF9-7ADA80260EBF}"/>
              </a:ext>
            </a:extLst>
          </p:cNvPr>
          <p:cNvSpPr>
            <a:spLocks noGrp="1"/>
          </p:cNvSpPr>
          <p:nvPr>
            <p:ph type="title"/>
          </p:nvPr>
        </p:nvSpPr>
        <p:spPr/>
        <p:txBody>
          <a:bodyPr>
            <a:normAutofit fontScale="90000"/>
          </a:bodyPr>
          <a:lstStyle/>
          <a:p>
            <a:r>
              <a:rPr lang="en-US" b="1" dirty="0">
                <a:latin typeface="Garamond" panose="02020404030301010803" pitchFamily="18" charset="0"/>
              </a:rPr>
              <a:t>Why do SDRs Matter for Sub-Saharan Africa?</a:t>
            </a:r>
            <a:br>
              <a:rPr lang="en-US" dirty="0">
                <a:latin typeface="Garamond" panose="02020404030301010803" pitchFamily="18" charset="0"/>
              </a:rPr>
            </a:br>
            <a:endParaRPr lang="en-US" dirty="0">
              <a:latin typeface="Garamond" panose="02020404030301010803" pitchFamily="18" charset="0"/>
            </a:endParaRPr>
          </a:p>
        </p:txBody>
      </p:sp>
      <p:sp>
        <p:nvSpPr>
          <p:cNvPr id="3" name="Content Placeholder 2">
            <a:extLst>
              <a:ext uri="{FF2B5EF4-FFF2-40B4-BE49-F238E27FC236}">
                <a16:creationId xmlns:a16="http://schemas.microsoft.com/office/drawing/2014/main" id="{723C6F15-EDC3-1A12-37DE-4DFABA7DF77F}"/>
              </a:ext>
            </a:extLst>
          </p:cNvPr>
          <p:cNvSpPr>
            <a:spLocks noGrp="1"/>
          </p:cNvSpPr>
          <p:nvPr>
            <p:ph idx="1"/>
          </p:nvPr>
        </p:nvSpPr>
        <p:spPr/>
        <p:txBody>
          <a:bodyPr/>
          <a:lstStyle/>
          <a:p>
            <a:pPr marL="0" indent="0">
              <a:buNone/>
            </a:pPr>
            <a:r>
              <a:rPr lang="en-US" dirty="0">
                <a:latin typeface="Garamond" panose="02020404030301010803" pitchFamily="18" charset="0"/>
              </a:rPr>
              <a:t>Why do SDRs Matter for Sub-Saharan Africa?</a:t>
            </a:r>
          </a:p>
          <a:p>
            <a:pPr marL="0" indent="0">
              <a:buNone/>
            </a:pPr>
            <a:r>
              <a:rPr lang="en-US" dirty="0">
                <a:latin typeface="Garamond" panose="02020404030301010803" pitchFamily="18" charset="0"/>
              </a:rPr>
              <a:t>SDR allocations can ease structural constraints and provide </a:t>
            </a:r>
            <a:r>
              <a:rPr lang="en-US" b="1" dirty="0">
                <a:latin typeface="Garamond" panose="02020404030301010803" pitchFamily="18" charset="0"/>
              </a:rPr>
              <a:t>significantly low-debt liquidity</a:t>
            </a:r>
            <a:r>
              <a:rPr lang="en-US" dirty="0">
                <a:latin typeface="Garamond" panose="02020404030301010803" pitchFamily="18" charset="0"/>
              </a:rPr>
              <a:t>, helping stabilize economies during shocks (such as COVID-19, commodity price swings, and global tightening cycles).</a:t>
            </a:r>
          </a:p>
          <a:p>
            <a:pPr marL="0" indent="0">
              <a:buNone/>
            </a:pPr>
            <a:endParaRPr lang="en-US" dirty="0">
              <a:latin typeface="Garamond" panose="02020404030301010803" pitchFamily="18" charset="0"/>
            </a:endParaRPr>
          </a:p>
          <a:p>
            <a:pPr marL="0" indent="0">
              <a:buNone/>
            </a:pPr>
            <a:r>
              <a:rPr lang="en-US" b="1" dirty="0">
                <a:latin typeface="Garamond" panose="02020404030301010803" pitchFamily="18" charset="0"/>
              </a:rPr>
              <a:t>Structural Constraints</a:t>
            </a:r>
            <a:endParaRPr lang="en-US" dirty="0">
              <a:latin typeface="Garamond" panose="02020404030301010803" pitchFamily="18" charset="0"/>
            </a:endParaRPr>
          </a:p>
          <a:p>
            <a:r>
              <a:rPr lang="en-US" dirty="0">
                <a:latin typeface="Garamond" panose="02020404030301010803" pitchFamily="18" charset="0"/>
              </a:rPr>
              <a:t>Low reserve buffers</a:t>
            </a:r>
          </a:p>
          <a:p>
            <a:r>
              <a:rPr lang="en-US" dirty="0">
                <a:latin typeface="Garamond" panose="02020404030301010803" pitchFamily="18" charset="0"/>
              </a:rPr>
              <a:t>High debt-service burdens</a:t>
            </a:r>
          </a:p>
          <a:p>
            <a:r>
              <a:rPr lang="en-US" dirty="0">
                <a:latin typeface="Garamond" panose="02020404030301010803" pitchFamily="18" charset="0"/>
              </a:rPr>
              <a:t>Limited access to affordable external financing</a:t>
            </a:r>
          </a:p>
          <a:p>
            <a:endParaRPr lang="en-US" dirty="0"/>
          </a:p>
        </p:txBody>
      </p:sp>
    </p:spTree>
    <p:extLst>
      <p:ext uri="{BB962C8B-B14F-4D97-AF65-F5344CB8AC3E}">
        <p14:creationId xmlns:p14="http://schemas.microsoft.com/office/powerpoint/2010/main" val="372674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A73D3-E3D4-5E59-9AF2-5D7BBA86A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57D83A-39CB-636B-8AA2-CF163BC8B4A6}"/>
              </a:ext>
            </a:extLst>
          </p:cNvPr>
          <p:cNvSpPr>
            <a:spLocks noGrp="1"/>
          </p:cNvSpPr>
          <p:nvPr>
            <p:ph type="title"/>
          </p:nvPr>
        </p:nvSpPr>
        <p:spPr>
          <a:xfrm>
            <a:off x="-100584" y="365125"/>
            <a:ext cx="11996928" cy="988187"/>
          </a:xfrm>
        </p:spPr>
        <p:txBody>
          <a:bodyPr>
            <a:normAutofit fontScale="90000"/>
          </a:bodyPr>
          <a:lstStyle/>
          <a:p>
            <a:pPr algn="ctr"/>
            <a:r>
              <a:rPr lang="en-US" sz="3100" b="1" dirty="0">
                <a:latin typeface="Garamond" panose="02020404030301010803" pitchFamily="18" charset="0"/>
              </a:rPr>
              <a:t>SSA’s Allocation Gap and Disproportionate Share in the 2021 SDR Issuance</a:t>
            </a:r>
            <a:br>
              <a:rPr lang="en-US" dirty="0">
                <a:latin typeface="Garamond" panose="02020404030301010803" pitchFamily="18" charset="0"/>
              </a:rPr>
            </a:br>
            <a:endParaRPr lang="en-US" dirty="0">
              <a:latin typeface="Garamond" panose="02020404030301010803" pitchFamily="18" charset="0"/>
            </a:endParaRPr>
          </a:p>
        </p:txBody>
      </p:sp>
      <p:sp>
        <p:nvSpPr>
          <p:cNvPr id="3" name="Content Placeholder 2">
            <a:extLst>
              <a:ext uri="{FF2B5EF4-FFF2-40B4-BE49-F238E27FC236}">
                <a16:creationId xmlns:a16="http://schemas.microsoft.com/office/drawing/2014/main" id="{D6BEA717-E0D2-C00F-253D-B485F08B4C0A}"/>
              </a:ext>
            </a:extLst>
          </p:cNvPr>
          <p:cNvSpPr>
            <a:spLocks noGrp="1"/>
          </p:cNvSpPr>
          <p:nvPr>
            <p:ph idx="1"/>
          </p:nvPr>
        </p:nvSpPr>
        <p:spPr>
          <a:xfrm>
            <a:off x="838200" y="1353312"/>
            <a:ext cx="10515600" cy="4823651"/>
          </a:xfrm>
        </p:spPr>
        <p:txBody>
          <a:bodyPr>
            <a:normAutofit fontScale="92500" lnSpcReduction="20000"/>
          </a:bodyPr>
          <a:lstStyle/>
          <a:p>
            <a:pPr marL="0" indent="0" algn="just">
              <a:buNone/>
            </a:pPr>
            <a:r>
              <a:rPr lang="en-US" sz="3200" b="1" dirty="0">
                <a:latin typeface="Garamond" panose="02020404030301010803" pitchFamily="18" charset="0"/>
              </a:rPr>
              <a:t>2021 Allocation</a:t>
            </a:r>
          </a:p>
          <a:p>
            <a:pPr marL="0" indent="0" algn="just">
              <a:buNone/>
            </a:pPr>
            <a:endParaRPr lang="en-US" sz="900" b="1" dirty="0">
              <a:latin typeface="Garamond" panose="02020404030301010803" pitchFamily="18" charset="0"/>
            </a:endParaRPr>
          </a:p>
          <a:p>
            <a:r>
              <a:rPr lang="en-US" sz="3200" dirty="0">
                <a:latin typeface="Garamond" panose="02020404030301010803" pitchFamily="18" charset="0"/>
              </a:rPr>
              <a:t>SSA received </a:t>
            </a:r>
            <a:r>
              <a:rPr lang="en-US" sz="3200" b="1" dirty="0">
                <a:latin typeface="Garamond" panose="02020404030301010803" pitchFamily="18" charset="0"/>
              </a:rPr>
              <a:t>US$23.5bn (~3.6%)</a:t>
            </a:r>
            <a:r>
              <a:rPr lang="en-US" sz="3200" dirty="0">
                <a:latin typeface="Garamond" panose="02020404030301010803" pitchFamily="18" charset="0"/>
              </a:rPr>
              <a:t> of the </a:t>
            </a:r>
            <a:r>
              <a:rPr lang="en-US" sz="3200" b="1" dirty="0">
                <a:latin typeface="Garamond" panose="02020404030301010803" pitchFamily="18" charset="0"/>
              </a:rPr>
              <a:t>US$650bn</a:t>
            </a:r>
            <a:r>
              <a:rPr lang="en-US" sz="3200" dirty="0">
                <a:latin typeface="Garamond" panose="02020404030301010803" pitchFamily="18" charset="0"/>
              </a:rPr>
              <a:t> global SDR issuance. </a:t>
            </a:r>
          </a:p>
          <a:p>
            <a:r>
              <a:rPr lang="en-US" sz="3200" dirty="0">
                <a:latin typeface="Garamond" panose="02020404030301010803" pitchFamily="18" charset="0"/>
              </a:rPr>
              <a:t>This ~3.6% ( ~US$23-24 billion) was shared among </a:t>
            </a:r>
            <a:r>
              <a:rPr lang="en-US" sz="3200" b="1" dirty="0">
                <a:latin typeface="Garamond" panose="02020404030301010803" pitchFamily="18" charset="0"/>
              </a:rPr>
              <a:t>46 Sub-Saharan African countries</a:t>
            </a:r>
            <a:r>
              <a:rPr lang="en-US" sz="3200" dirty="0">
                <a:latin typeface="Garamond" panose="02020404030301010803" pitchFamily="18" charset="0"/>
              </a:rPr>
              <a:t>.</a:t>
            </a:r>
          </a:p>
          <a:p>
            <a:r>
              <a:rPr lang="en-US" sz="3200" dirty="0">
                <a:latin typeface="Garamond" panose="02020404030301010803" pitchFamily="18" charset="0"/>
              </a:rPr>
              <a:t>These 46 countries represent </a:t>
            </a:r>
            <a:r>
              <a:rPr lang="en-US" sz="3200" b="1" dirty="0">
                <a:latin typeface="Garamond" panose="02020404030301010803" pitchFamily="18" charset="0"/>
              </a:rPr>
              <a:t>~24% of all IMF members, yet</a:t>
            </a:r>
            <a:r>
              <a:rPr lang="en-US" sz="3200" dirty="0">
                <a:latin typeface="Garamond" panose="02020404030301010803" pitchFamily="18" charset="0"/>
              </a:rPr>
              <a:t> received only a small fraction of the allocation.</a:t>
            </a:r>
          </a:p>
          <a:p>
            <a:r>
              <a:rPr lang="en-US" sz="3200" dirty="0">
                <a:latin typeface="Garamond" panose="02020404030301010803" pitchFamily="18" charset="0"/>
              </a:rPr>
              <a:t>SDR allocations can ease structural constraints and provide significantly low-debt liquidity, helping stabilize economies during shocks (such as COVID-19, commodity price swings, and global tightening cycles).</a:t>
            </a:r>
          </a:p>
          <a:p>
            <a:endParaRPr lang="en-US" sz="3200" dirty="0">
              <a:latin typeface="Garamond" panose="02020404030301010803" pitchFamily="18" charset="0"/>
            </a:endParaRPr>
          </a:p>
          <a:p>
            <a:pPr marL="0" indent="0">
              <a:buNone/>
            </a:pPr>
            <a:endParaRPr lang="en-US" dirty="0"/>
          </a:p>
        </p:txBody>
      </p:sp>
    </p:spTree>
    <p:extLst>
      <p:ext uri="{BB962C8B-B14F-4D97-AF65-F5344CB8AC3E}">
        <p14:creationId xmlns:p14="http://schemas.microsoft.com/office/powerpoint/2010/main" val="1268953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5785E-C51C-EBC8-D723-B9A1F9DEFBED}"/>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772850A-A993-A052-6A5B-B5856267D39E}"/>
              </a:ext>
            </a:extLst>
          </p:cNvPr>
          <p:cNvPicPr>
            <a:picLocks noGrp="1" noChangeAspect="1"/>
          </p:cNvPicPr>
          <p:nvPr>
            <p:ph idx="1"/>
          </p:nvPr>
        </p:nvPicPr>
        <p:blipFill>
          <a:blip r:embed="rId2"/>
          <a:stretch>
            <a:fillRect/>
          </a:stretch>
        </p:blipFill>
        <p:spPr>
          <a:xfrm>
            <a:off x="1153886" y="777240"/>
            <a:ext cx="9873343" cy="5399723"/>
          </a:xfrm>
          <a:prstGeom prst="rect">
            <a:avLst/>
          </a:prstGeom>
        </p:spPr>
      </p:pic>
    </p:spTree>
    <p:extLst>
      <p:ext uri="{BB962C8B-B14F-4D97-AF65-F5344CB8AC3E}">
        <p14:creationId xmlns:p14="http://schemas.microsoft.com/office/powerpoint/2010/main" val="152066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C0BE84-E2CF-D466-64EC-8802BC5EA57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EDCA504-D868-83EF-6F9A-7ED538915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E00618-B4D6-B13E-AFBA-24145CE615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2EE8F2-3219-259B-B68C-79CB6A2E6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E95115-34BB-13B1-063E-DCD9F732B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CA26A84-F091-17B1-19EE-21551DDBC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6EF48A2-A853-539B-213C-2151979E55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96320C-591C-5357-FB0E-A208BD28BFD8}"/>
              </a:ext>
            </a:extLst>
          </p:cNvPr>
          <p:cNvSpPr>
            <a:spLocks noGrp="1"/>
          </p:cNvSpPr>
          <p:nvPr>
            <p:ph type="title"/>
          </p:nvPr>
        </p:nvSpPr>
        <p:spPr>
          <a:xfrm>
            <a:off x="539496" y="411481"/>
            <a:ext cx="4517000" cy="4224528"/>
          </a:xfrm>
        </p:spPr>
        <p:txBody>
          <a:bodyPr anchor="b">
            <a:normAutofit/>
          </a:bodyPr>
          <a:lstStyle/>
          <a:p>
            <a:r>
              <a:rPr lang="en-US" sz="4000" dirty="0">
                <a:solidFill>
                  <a:srgbClr val="FFFFFF"/>
                </a:solidFill>
                <a:latin typeface="Garamond" panose="02020404030301010803" pitchFamily="18" charset="0"/>
              </a:rPr>
              <a:t>Why does Rechanneling SDRs for climate finance make economic sense for SSA?</a:t>
            </a:r>
          </a:p>
        </p:txBody>
      </p:sp>
      <p:sp>
        <p:nvSpPr>
          <p:cNvPr id="3" name="Content Placeholder 2">
            <a:extLst>
              <a:ext uri="{FF2B5EF4-FFF2-40B4-BE49-F238E27FC236}">
                <a16:creationId xmlns:a16="http://schemas.microsoft.com/office/drawing/2014/main" id="{DE1D80F0-DE43-E09A-88A9-7902ADE3B062}"/>
              </a:ext>
            </a:extLst>
          </p:cNvPr>
          <p:cNvSpPr>
            <a:spLocks noGrp="1"/>
          </p:cNvSpPr>
          <p:nvPr>
            <p:ph idx="1"/>
          </p:nvPr>
        </p:nvSpPr>
        <p:spPr>
          <a:xfrm>
            <a:off x="5779008" y="118872"/>
            <a:ext cx="6199632" cy="6336792"/>
          </a:xfrm>
        </p:spPr>
        <p:txBody>
          <a:bodyPr anchor="ctr">
            <a:normAutofit/>
          </a:bodyPr>
          <a:lstStyle/>
          <a:p>
            <a:r>
              <a:rPr lang="en-US" sz="2400" dirty="0">
                <a:latin typeface="Garamond" panose="02020404030301010803" pitchFamily="18" charset="0"/>
              </a:rPr>
              <a:t>Structural Imbalances </a:t>
            </a:r>
            <a:r>
              <a:rPr lang="en-US" sz="2400" dirty="0">
                <a:solidFill>
                  <a:schemeClr val="tx2">
                    <a:lumMod val="50000"/>
                    <a:lumOff val="50000"/>
                  </a:schemeClr>
                </a:solidFill>
                <a:latin typeface="Garamond" panose="02020404030301010803" pitchFamily="18" charset="0"/>
              </a:rPr>
              <a:t>(Gallagher et al., 2022)</a:t>
            </a:r>
            <a:r>
              <a:rPr lang="en-US" sz="2400" dirty="0">
                <a:latin typeface="Garamond" panose="02020404030301010803" pitchFamily="18" charset="0"/>
              </a:rPr>
              <a:t>:</a:t>
            </a:r>
            <a:r>
              <a:rPr lang="en-US" sz="2400" dirty="0">
                <a:solidFill>
                  <a:schemeClr val="tx2">
                    <a:lumMod val="50000"/>
                    <a:lumOff val="50000"/>
                  </a:schemeClr>
                </a:solidFill>
                <a:latin typeface="Garamond" panose="02020404030301010803" pitchFamily="18" charset="0"/>
              </a:rPr>
              <a:t> </a:t>
            </a:r>
            <a:r>
              <a:rPr lang="en-US" sz="2400" dirty="0">
                <a:latin typeface="Garamond" panose="02020404030301010803" pitchFamily="18" charset="0"/>
              </a:rPr>
              <a:t>Rebalances IMF power dynamics and expands fiscal space for SSA.</a:t>
            </a:r>
          </a:p>
          <a:p>
            <a:pPr algn="just"/>
            <a:r>
              <a:rPr lang="en-US" sz="2400" dirty="0">
                <a:latin typeface="Garamond" panose="02020404030301010803" pitchFamily="18" charset="0"/>
              </a:rPr>
              <a:t>High-Efficiency Investment: Unused SDRs = low cost for advanced economies, high climate impact in SSA.</a:t>
            </a:r>
          </a:p>
          <a:p>
            <a:r>
              <a:rPr lang="en-US" sz="2400" dirty="0">
                <a:latin typeface="Garamond" panose="02020404030301010803" pitchFamily="18" charset="0"/>
              </a:rPr>
              <a:t>Global Public Good </a:t>
            </a:r>
            <a:r>
              <a:rPr lang="en-US" sz="2400" dirty="0">
                <a:solidFill>
                  <a:schemeClr val="tx2">
                    <a:lumMod val="50000"/>
                    <a:lumOff val="50000"/>
                  </a:schemeClr>
                </a:solidFill>
                <a:latin typeface="Garamond" panose="02020404030301010803" pitchFamily="18" charset="0"/>
              </a:rPr>
              <a:t>(Stiglitz, 1999)</a:t>
            </a:r>
            <a:r>
              <a:rPr lang="en-US" sz="2400" dirty="0">
                <a:latin typeface="Garamond" panose="02020404030301010803" pitchFamily="18" charset="0"/>
              </a:rPr>
              <a:t>: Climate mitigation benefits all; rechanneling SDRs can close funding gaps.</a:t>
            </a:r>
          </a:p>
          <a:p>
            <a:pPr algn="just"/>
            <a:r>
              <a:rPr lang="en-US" sz="2400" dirty="0">
                <a:latin typeface="Garamond" panose="02020404030301010803" pitchFamily="18" charset="0"/>
              </a:rPr>
              <a:t>Climate Justice: SSA emits &lt;4% but faces severe risks-SDRs provide fair, non-debt finance.</a:t>
            </a:r>
          </a:p>
          <a:p>
            <a:pPr algn="just"/>
            <a:r>
              <a:rPr lang="en-US" sz="2400" dirty="0">
                <a:latin typeface="Garamond" panose="02020404030301010803" pitchFamily="18" charset="0"/>
              </a:rPr>
              <a:t>More Inclusive Finance: Strengthens IMF legitimacy and supports equitable climate action.</a:t>
            </a:r>
          </a:p>
        </p:txBody>
      </p:sp>
    </p:spTree>
    <p:extLst>
      <p:ext uri="{BB962C8B-B14F-4D97-AF65-F5344CB8AC3E}">
        <p14:creationId xmlns:p14="http://schemas.microsoft.com/office/powerpoint/2010/main" val="1611932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1C0FA5-1C30-89C0-0EC3-024E3B81D21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6BA9FF-27F2-8916-765E-0EEA07CAF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2B6E74-D635-020E-0BE5-EF26FEB4C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B50433E-5EF5-297D-E59B-80CA53F7A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8401F77-D0B6-D05B-8C64-28D6A9165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5F057FC-2914-0C36-C572-C071C8826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F883828-F035-B5FA-665A-8C963B792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37E493-5348-E957-5BDB-0DBF80B06115}"/>
              </a:ext>
            </a:extLst>
          </p:cNvPr>
          <p:cNvSpPr>
            <a:spLocks noGrp="1"/>
          </p:cNvSpPr>
          <p:nvPr>
            <p:ph type="title"/>
          </p:nvPr>
        </p:nvSpPr>
        <p:spPr>
          <a:xfrm>
            <a:off x="539496" y="411481"/>
            <a:ext cx="4517000" cy="4224528"/>
          </a:xfrm>
        </p:spPr>
        <p:txBody>
          <a:bodyPr anchor="b">
            <a:normAutofit/>
          </a:bodyPr>
          <a:lstStyle/>
          <a:p>
            <a:r>
              <a:rPr lang="en-US" sz="4000" dirty="0">
                <a:solidFill>
                  <a:srgbClr val="FFFFFF"/>
                </a:solidFill>
                <a:latin typeface="Garamond" panose="02020404030301010803" pitchFamily="18" charset="0"/>
              </a:rPr>
              <a:t>What are the current arrangements for Rechanneling SDRs for Climate Finance in SSA?</a:t>
            </a:r>
          </a:p>
        </p:txBody>
      </p:sp>
      <p:sp>
        <p:nvSpPr>
          <p:cNvPr id="3" name="Content Placeholder 2">
            <a:extLst>
              <a:ext uri="{FF2B5EF4-FFF2-40B4-BE49-F238E27FC236}">
                <a16:creationId xmlns:a16="http://schemas.microsoft.com/office/drawing/2014/main" id="{6ABAFCEF-8B81-21E7-8FE0-4591C1EE1F7E}"/>
              </a:ext>
            </a:extLst>
          </p:cNvPr>
          <p:cNvSpPr>
            <a:spLocks noGrp="1"/>
          </p:cNvSpPr>
          <p:nvPr>
            <p:ph idx="1"/>
          </p:nvPr>
        </p:nvSpPr>
        <p:spPr>
          <a:xfrm>
            <a:off x="6096000" y="118872"/>
            <a:ext cx="5471160" cy="6336792"/>
          </a:xfrm>
        </p:spPr>
        <p:txBody>
          <a:bodyPr anchor="ctr">
            <a:normAutofit/>
          </a:bodyPr>
          <a:lstStyle/>
          <a:p>
            <a:pPr marL="0" indent="0" algn="just">
              <a:buNone/>
            </a:pPr>
            <a:r>
              <a:rPr lang="en-US" dirty="0">
                <a:latin typeface="Garamond" panose="02020404030301010803" pitchFamily="18" charset="0"/>
              </a:rPr>
              <a:t>Poverty Reduction and Growth Trust (PRGT) for concessional lending to low‑income countries, </a:t>
            </a:r>
          </a:p>
          <a:p>
            <a:pPr marL="0" indent="0" algn="just">
              <a:buNone/>
            </a:pPr>
            <a:r>
              <a:rPr lang="en-US" dirty="0">
                <a:latin typeface="Garamond" panose="02020404030301010803" pitchFamily="18" charset="0"/>
              </a:rPr>
              <a:t>Resilience and Sustainability Trust (RST); commonly  used for climate finance initiatives in SSA</a:t>
            </a:r>
          </a:p>
          <a:p>
            <a:pPr algn="just"/>
            <a:endParaRPr lang="en-US" sz="2000" dirty="0"/>
          </a:p>
        </p:txBody>
      </p:sp>
    </p:spTree>
    <p:extLst>
      <p:ext uri="{BB962C8B-B14F-4D97-AF65-F5344CB8AC3E}">
        <p14:creationId xmlns:p14="http://schemas.microsoft.com/office/powerpoint/2010/main" val="1937672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C02C3F-68FB-F2ED-7CA9-3876D98C45E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37C227-462D-47EB-9A86-0F368E5D6D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63B9F1A-C2CC-2737-8BC9-09D2CF5CB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F810AD-79F7-8D99-885C-D2A0E96B8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2C8D8D-A012-8486-6659-C5CA55935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6240B24-69C0-F999-FDD0-1B2316BE2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E328EC7-739B-9716-BBC6-C4E4A515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E1FA88-AD9B-61F0-6A60-3CBC4F73EE28}"/>
              </a:ext>
            </a:extLst>
          </p:cNvPr>
          <p:cNvSpPr>
            <a:spLocks noGrp="1"/>
          </p:cNvSpPr>
          <p:nvPr>
            <p:ph type="title"/>
          </p:nvPr>
        </p:nvSpPr>
        <p:spPr>
          <a:xfrm>
            <a:off x="212441" y="411480"/>
            <a:ext cx="5182519" cy="4352544"/>
          </a:xfrm>
        </p:spPr>
        <p:txBody>
          <a:bodyPr anchor="b">
            <a:normAutofit/>
          </a:bodyPr>
          <a:lstStyle/>
          <a:p>
            <a:r>
              <a:rPr lang="en-US" sz="4000" dirty="0">
                <a:solidFill>
                  <a:srgbClr val="FFFFFF"/>
                </a:solidFill>
                <a:latin typeface="Garamond" panose="02020404030301010803" pitchFamily="18" charset="0"/>
              </a:rPr>
              <a:t>Key Constraints of the Resilience and Sustainability Trust (RST) for Climate Finance in SSA</a:t>
            </a:r>
          </a:p>
        </p:txBody>
      </p:sp>
      <p:sp>
        <p:nvSpPr>
          <p:cNvPr id="3" name="Content Placeholder 2">
            <a:extLst>
              <a:ext uri="{FF2B5EF4-FFF2-40B4-BE49-F238E27FC236}">
                <a16:creationId xmlns:a16="http://schemas.microsoft.com/office/drawing/2014/main" id="{75C2E34A-4C59-DA75-0082-3AD6E4DB27DE}"/>
              </a:ext>
            </a:extLst>
          </p:cNvPr>
          <p:cNvSpPr>
            <a:spLocks noGrp="1"/>
          </p:cNvSpPr>
          <p:nvPr>
            <p:ph idx="1"/>
          </p:nvPr>
        </p:nvSpPr>
        <p:spPr>
          <a:xfrm>
            <a:off x="5606637" y="256032"/>
            <a:ext cx="6372922" cy="6263640"/>
          </a:xfrm>
        </p:spPr>
        <p:txBody>
          <a:bodyPr anchor="ctr">
            <a:normAutofit/>
          </a:bodyPr>
          <a:lstStyle/>
          <a:p>
            <a:pPr algn="just">
              <a:buFont typeface="Wingdings" panose="05000000000000000000" pitchFamily="2" charset="2"/>
              <a:buChar char="Ø"/>
            </a:pPr>
            <a:r>
              <a:rPr lang="en-US" sz="2000" dirty="0">
                <a:latin typeface="Garamond" panose="02020404030301010803" pitchFamily="18" charset="0"/>
              </a:rPr>
              <a:t>Scale Mismatch of RST receipts: ~US$46.7 bn vs. climate needs in hundreds of billions (currently, over 300 billion is required per year, IMF 2025)</a:t>
            </a:r>
          </a:p>
          <a:p>
            <a:pPr marL="0" indent="0" algn="just">
              <a:buNone/>
            </a:pPr>
            <a:endParaRPr lang="en-US" sz="1000" dirty="0">
              <a:latin typeface="Garamond" panose="02020404030301010803" pitchFamily="18" charset="0"/>
            </a:endParaRPr>
          </a:p>
          <a:p>
            <a:pPr algn="just">
              <a:buFont typeface="Wingdings" panose="05000000000000000000" pitchFamily="2" charset="2"/>
              <a:buChar char="Ø"/>
            </a:pPr>
            <a:r>
              <a:rPr lang="en-US" sz="2000" dirty="0">
                <a:latin typeface="Garamond" panose="02020404030301010803" pitchFamily="18" charset="0"/>
              </a:rPr>
              <a:t>Design Limitations: Long-term, reform-linked loans → not rapid-disbursement; limited countercyclical value for shocks</a:t>
            </a:r>
          </a:p>
          <a:p>
            <a:pPr marL="0" indent="0" algn="just">
              <a:buNone/>
            </a:pPr>
            <a:endParaRPr lang="en-US" sz="1000" dirty="0">
              <a:latin typeface="Garamond" panose="02020404030301010803" pitchFamily="18" charset="0"/>
            </a:endParaRPr>
          </a:p>
          <a:p>
            <a:pPr algn="just">
              <a:buFont typeface="Wingdings" panose="05000000000000000000" pitchFamily="2" charset="2"/>
              <a:buChar char="Ø"/>
            </a:pPr>
            <a:r>
              <a:rPr lang="en-US" sz="2000" dirty="0">
                <a:latin typeface="Garamond" panose="02020404030301010803" pitchFamily="18" charset="0"/>
              </a:rPr>
              <a:t>Governance and Implementation: Resources not earmarked; impact depends on PFM, accountability, capacity, and partner coordination</a:t>
            </a:r>
          </a:p>
        </p:txBody>
      </p:sp>
    </p:spTree>
    <p:extLst>
      <p:ext uri="{BB962C8B-B14F-4D97-AF65-F5344CB8AC3E}">
        <p14:creationId xmlns:p14="http://schemas.microsoft.com/office/powerpoint/2010/main" val="3176996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AD4E-6BA7-C3CC-ED78-D96E221ABE55}"/>
              </a:ext>
            </a:extLst>
          </p:cNvPr>
          <p:cNvSpPr>
            <a:spLocks noGrp="1"/>
          </p:cNvSpPr>
          <p:nvPr>
            <p:ph type="title"/>
          </p:nvPr>
        </p:nvSpPr>
        <p:spPr>
          <a:xfrm>
            <a:off x="118872" y="365125"/>
            <a:ext cx="11987784" cy="1325563"/>
          </a:xfrm>
        </p:spPr>
        <p:txBody>
          <a:bodyPr>
            <a:normAutofit/>
          </a:bodyPr>
          <a:lstStyle/>
          <a:p>
            <a:pPr algn="ctr"/>
            <a:r>
              <a:rPr lang="en-US" sz="2800" b="1" dirty="0">
                <a:latin typeface="Garamond" panose="02020404030301010803" pitchFamily="18" charset="0"/>
              </a:rPr>
              <a:t>Current Context of RSF Approvals in SSA and SDR Allocations</a:t>
            </a:r>
          </a:p>
        </p:txBody>
      </p:sp>
      <p:pic>
        <p:nvPicPr>
          <p:cNvPr id="4" name="Content Placeholder 3">
            <a:extLst>
              <a:ext uri="{FF2B5EF4-FFF2-40B4-BE49-F238E27FC236}">
                <a16:creationId xmlns:a16="http://schemas.microsoft.com/office/drawing/2014/main" id="{29C18E11-0E5B-C122-8E82-86CAA10375BA}"/>
              </a:ext>
            </a:extLst>
          </p:cNvPr>
          <p:cNvPicPr>
            <a:picLocks noGrp="1" noChangeAspect="1"/>
          </p:cNvPicPr>
          <p:nvPr>
            <p:ph idx="1"/>
          </p:nvPr>
        </p:nvPicPr>
        <p:blipFill>
          <a:blip r:embed="rId2"/>
          <a:stretch>
            <a:fillRect/>
          </a:stretch>
        </p:blipFill>
        <p:spPr>
          <a:xfrm>
            <a:off x="1709630" y="1825625"/>
            <a:ext cx="8772739" cy="4351338"/>
          </a:xfrm>
          <a:prstGeom prst="rect">
            <a:avLst/>
          </a:prstGeom>
        </p:spPr>
      </p:pic>
    </p:spTree>
    <p:extLst>
      <p:ext uri="{BB962C8B-B14F-4D97-AF65-F5344CB8AC3E}">
        <p14:creationId xmlns:p14="http://schemas.microsoft.com/office/powerpoint/2010/main" val="1323036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EA3519-6ABF-D75C-BE4B-C18B47F000B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D31F574-2B86-44F8-E6A8-71E48B26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E5B135C-0612-9701-1E0E-8486815526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605142-AAA7-2832-C710-BC87FB2C0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A4BB741-B967-F9F6-53AC-E7E97449D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27EA59A-3DCB-F097-60AE-9B7F9EAC30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6E1E063-6347-DA87-EE0D-A475A51A7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EE0EF8-700B-1847-00AE-1B16B238FFF0}"/>
              </a:ext>
            </a:extLst>
          </p:cNvPr>
          <p:cNvSpPr>
            <a:spLocks noGrp="1"/>
          </p:cNvSpPr>
          <p:nvPr>
            <p:ph type="title"/>
          </p:nvPr>
        </p:nvSpPr>
        <p:spPr>
          <a:xfrm>
            <a:off x="415525" y="1289304"/>
            <a:ext cx="4640971" cy="3191256"/>
          </a:xfrm>
        </p:spPr>
        <p:txBody>
          <a:bodyPr anchor="b">
            <a:normAutofit/>
          </a:bodyPr>
          <a:lstStyle/>
          <a:p>
            <a:r>
              <a:rPr lang="en-US" sz="4000" dirty="0">
                <a:solidFill>
                  <a:srgbClr val="FFFFFF"/>
                </a:solidFill>
                <a:latin typeface="Garamond" panose="02020404030301010803" pitchFamily="18" charset="0"/>
              </a:rPr>
              <a:t>Is rechanneling SDRs through RST sufficient for Climate Financing in SSA? </a:t>
            </a:r>
          </a:p>
        </p:txBody>
      </p:sp>
      <p:sp>
        <p:nvSpPr>
          <p:cNvPr id="3" name="Content Placeholder 2">
            <a:extLst>
              <a:ext uri="{FF2B5EF4-FFF2-40B4-BE49-F238E27FC236}">
                <a16:creationId xmlns:a16="http://schemas.microsoft.com/office/drawing/2014/main" id="{86A2FB5D-4F1B-5DE2-F47B-ABD06C93443D}"/>
              </a:ext>
            </a:extLst>
          </p:cNvPr>
          <p:cNvSpPr>
            <a:spLocks noGrp="1"/>
          </p:cNvSpPr>
          <p:nvPr>
            <p:ph idx="1"/>
          </p:nvPr>
        </p:nvSpPr>
        <p:spPr>
          <a:xfrm>
            <a:off x="5852160" y="256032"/>
            <a:ext cx="6117335" cy="6300216"/>
          </a:xfrm>
        </p:spPr>
        <p:txBody>
          <a:bodyPr anchor="ctr">
            <a:normAutofit/>
          </a:bodyPr>
          <a:lstStyle/>
          <a:p>
            <a:pPr marL="0" indent="0">
              <a:buNone/>
            </a:pPr>
            <a:r>
              <a:rPr lang="en-US" dirty="0">
                <a:latin typeface="Garamond" panose="02020404030301010803" pitchFamily="18" charset="0"/>
              </a:rPr>
              <a:t>The RST is valuable but broadly insufficient. While they provide an essential complement to climate financing in SSA, their scale, design, and operational requirements alone cannot adequately meet SSA’s climate financing needs. </a:t>
            </a:r>
          </a:p>
        </p:txBody>
      </p:sp>
    </p:spTree>
    <p:extLst>
      <p:ext uri="{BB962C8B-B14F-4D97-AF65-F5344CB8AC3E}">
        <p14:creationId xmlns:p14="http://schemas.microsoft.com/office/powerpoint/2010/main" val="118485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8C5178-8A26-A7D0-4D88-346D1D18E7C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03BEC1-F94E-CF13-1224-2447261DF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26DD03-FC3E-694E-BC06-46DD2DE84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ACFE98-BD3C-293F-0BC4-9CEB68ED7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931FE82-4C61-7E86-CEB3-BA778080B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0B29E04-E0CD-EEA3-3E73-8DC6BF013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94B07CDF-5D14-EE6E-F33C-CE4731D61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6E57EE-17D1-147E-019C-7A10B9364FA5}"/>
              </a:ext>
            </a:extLst>
          </p:cNvPr>
          <p:cNvSpPr>
            <a:spLocks noGrp="1"/>
          </p:cNvSpPr>
          <p:nvPr>
            <p:ph type="title"/>
          </p:nvPr>
        </p:nvSpPr>
        <p:spPr>
          <a:xfrm>
            <a:off x="415525" y="1490472"/>
            <a:ext cx="4485659" cy="2615184"/>
          </a:xfrm>
        </p:spPr>
        <p:txBody>
          <a:bodyPr anchor="b">
            <a:normAutofit/>
          </a:bodyPr>
          <a:lstStyle/>
          <a:p>
            <a:r>
              <a:rPr lang="en-US" sz="4000" dirty="0">
                <a:solidFill>
                  <a:srgbClr val="FFFFFF"/>
                </a:solidFill>
                <a:latin typeface="Garamond" panose="02020404030301010803" pitchFamily="18" charset="0"/>
              </a:rPr>
              <a:t>Hybrid Framework for Rechanneling SDRs for Climate Finance in SSA</a:t>
            </a:r>
          </a:p>
        </p:txBody>
      </p:sp>
      <p:sp>
        <p:nvSpPr>
          <p:cNvPr id="3" name="Content Placeholder 2">
            <a:extLst>
              <a:ext uri="{FF2B5EF4-FFF2-40B4-BE49-F238E27FC236}">
                <a16:creationId xmlns:a16="http://schemas.microsoft.com/office/drawing/2014/main" id="{A45DA1F9-C98B-EF53-9093-F71BD191F0F8}"/>
              </a:ext>
            </a:extLst>
          </p:cNvPr>
          <p:cNvSpPr>
            <a:spLocks noGrp="1"/>
          </p:cNvSpPr>
          <p:nvPr>
            <p:ph idx="1"/>
          </p:nvPr>
        </p:nvSpPr>
        <p:spPr>
          <a:xfrm>
            <a:off x="5733288" y="256032"/>
            <a:ext cx="6327648" cy="6300216"/>
          </a:xfrm>
        </p:spPr>
        <p:txBody>
          <a:bodyPr anchor="ctr">
            <a:normAutofit lnSpcReduction="10000"/>
          </a:bodyPr>
          <a:lstStyle/>
          <a:p>
            <a:pPr>
              <a:buFont typeface="Wingdings" panose="05000000000000000000" pitchFamily="2" charset="2"/>
              <a:buChar char="Ø"/>
            </a:pPr>
            <a:r>
              <a:rPr lang="en-US" dirty="0">
                <a:latin typeface="Garamond" panose="02020404030301010803" pitchFamily="18" charset="0"/>
              </a:rPr>
              <a:t>Following </a:t>
            </a:r>
            <a:r>
              <a:rPr lang="en-US" dirty="0">
                <a:solidFill>
                  <a:schemeClr val="tx2">
                    <a:lumMod val="50000"/>
                    <a:lumOff val="50000"/>
                  </a:schemeClr>
                </a:solidFill>
                <a:latin typeface="Garamond" panose="02020404030301010803" pitchFamily="18" charset="0"/>
              </a:rPr>
              <a:t>Rodrik (2007)</a:t>
            </a:r>
            <a:r>
              <a:rPr lang="en-US" dirty="0">
                <a:latin typeface="Garamond" panose="02020404030301010803" pitchFamily="18" charset="0"/>
              </a:rPr>
              <a:t>, this paper adopts an analytically pluralist framework that integrates International Political Economy (IPE), Global Public Goods (GPG) theory, and climate justice to examine the constraints and opportunities of rechanneling SDRs for climate mitigation in SSA. </a:t>
            </a:r>
          </a:p>
          <a:p>
            <a:pPr>
              <a:buFont typeface="Wingdings" panose="05000000000000000000" pitchFamily="2" charset="2"/>
              <a:buChar char="Ø"/>
            </a:pPr>
            <a:r>
              <a:rPr lang="en-US" dirty="0">
                <a:latin typeface="Garamond" panose="02020404030301010803" pitchFamily="18" charset="0"/>
              </a:rPr>
              <a:t>By emphasizing power relations, policy space, and institutional diversity, the framework adopts a problem-driven approach that evaluates SDR rechanneling under the political, institutional, and macro-fiscal conditions in which it would operate, rather than against abstract or universal policy benchmarks </a:t>
            </a:r>
            <a:r>
              <a:rPr lang="en-US" dirty="0">
                <a:solidFill>
                  <a:schemeClr val="tx2">
                    <a:lumMod val="50000"/>
                    <a:lumOff val="50000"/>
                  </a:schemeClr>
                </a:solidFill>
                <a:latin typeface="Garamond" panose="02020404030301010803" pitchFamily="18" charset="0"/>
              </a:rPr>
              <a:t>(Guzman et al., 2016)</a:t>
            </a:r>
            <a:r>
              <a:rPr lang="en-US" dirty="0">
                <a:latin typeface="Garamond" panose="02020404030301010803" pitchFamily="18" charset="0"/>
              </a:rPr>
              <a:t>.</a:t>
            </a:r>
          </a:p>
        </p:txBody>
      </p:sp>
    </p:spTree>
    <p:extLst>
      <p:ext uri="{BB962C8B-B14F-4D97-AF65-F5344CB8AC3E}">
        <p14:creationId xmlns:p14="http://schemas.microsoft.com/office/powerpoint/2010/main" val="743519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6C986A-C85F-84F3-F81B-973EA8B83F1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A06D7E0-355B-75C5-C3E4-9381B0C17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7A49CE9-9B4F-0B42-4224-5B0535343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E9FE64-1CA9-B587-2A3F-9979BC7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400D8A2-60B7-7EEB-1EBC-46F6B3FCC2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A58DC0C-DF95-35B9-DA62-6386DCC90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9314930-1E93-8D9D-39D1-CD19F47E9E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C3D9F5-48AC-5CE0-71A6-2DB416B69520}"/>
              </a:ext>
            </a:extLst>
          </p:cNvPr>
          <p:cNvSpPr>
            <a:spLocks noGrp="1"/>
          </p:cNvSpPr>
          <p:nvPr>
            <p:ph type="title"/>
          </p:nvPr>
        </p:nvSpPr>
        <p:spPr>
          <a:xfrm>
            <a:off x="539496" y="1289304"/>
            <a:ext cx="4517000" cy="2724912"/>
          </a:xfrm>
        </p:spPr>
        <p:txBody>
          <a:bodyPr anchor="b">
            <a:normAutofit/>
          </a:bodyPr>
          <a:lstStyle/>
          <a:p>
            <a:r>
              <a:rPr lang="en-US" sz="4000" dirty="0">
                <a:solidFill>
                  <a:srgbClr val="FFFFFF"/>
                </a:solidFill>
                <a:latin typeface="Garamond" panose="02020404030301010803" pitchFamily="18" charset="0"/>
              </a:rPr>
              <a:t>Development Leverage Question:</a:t>
            </a:r>
          </a:p>
        </p:txBody>
      </p:sp>
      <p:sp>
        <p:nvSpPr>
          <p:cNvPr id="3" name="Content Placeholder 2">
            <a:extLst>
              <a:ext uri="{FF2B5EF4-FFF2-40B4-BE49-F238E27FC236}">
                <a16:creationId xmlns:a16="http://schemas.microsoft.com/office/drawing/2014/main" id="{4FA86804-4B18-555F-2323-38F17B49114D}"/>
              </a:ext>
            </a:extLst>
          </p:cNvPr>
          <p:cNvSpPr>
            <a:spLocks noGrp="1"/>
          </p:cNvSpPr>
          <p:nvPr>
            <p:ph idx="1"/>
          </p:nvPr>
        </p:nvSpPr>
        <p:spPr>
          <a:xfrm>
            <a:off x="5994964" y="10141"/>
            <a:ext cx="5846516" cy="6454667"/>
          </a:xfrm>
        </p:spPr>
        <p:txBody>
          <a:bodyPr anchor="ctr">
            <a:normAutofit/>
          </a:bodyPr>
          <a:lstStyle/>
          <a:p>
            <a:pPr marL="0" indent="0">
              <a:buNone/>
            </a:pPr>
            <a:r>
              <a:rPr lang="en-US" dirty="0">
                <a:latin typeface="Garamond" panose="02020404030301010803" pitchFamily="18" charset="0"/>
              </a:rPr>
              <a:t>How much additional climate finance impact can each SDR generate within the context of SSA when rechanneled through Multilateral Development Banks(MDBs) using a hybrid framework?”</a:t>
            </a:r>
          </a:p>
        </p:txBody>
      </p:sp>
    </p:spTree>
    <p:extLst>
      <p:ext uri="{BB962C8B-B14F-4D97-AF65-F5344CB8AC3E}">
        <p14:creationId xmlns:p14="http://schemas.microsoft.com/office/powerpoint/2010/main" val="1400748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5642D-6D0C-CA6A-161D-CFDCA7C0CD06}"/>
              </a:ext>
            </a:extLst>
          </p:cNvPr>
          <p:cNvSpPr>
            <a:spLocks noGrp="1"/>
          </p:cNvSpPr>
          <p:nvPr>
            <p:ph type="title"/>
          </p:nvPr>
        </p:nvSpPr>
        <p:spPr>
          <a:xfrm>
            <a:off x="146304" y="365125"/>
            <a:ext cx="12124944" cy="1152779"/>
          </a:xfrm>
        </p:spPr>
        <p:txBody>
          <a:bodyPr>
            <a:normAutofit fontScale="90000"/>
          </a:bodyPr>
          <a:lstStyle/>
          <a:p>
            <a:br>
              <a:rPr lang="en-US" dirty="0"/>
            </a:br>
            <a:r>
              <a:rPr lang="en-US" sz="3600" b="1" dirty="0">
                <a:latin typeface="Garamond" panose="02020404030301010803" pitchFamily="18" charset="0"/>
              </a:rPr>
              <a:t>Development Leverage of Rechanneling SDRs through MDBs </a:t>
            </a:r>
          </a:p>
        </p:txBody>
      </p:sp>
      <p:sp>
        <p:nvSpPr>
          <p:cNvPr id="3" name="Content Placeholder 2">
            <a:extLst>
              <a:ext uri="{FF2B5EF4-FFF2-40B4-BE49-F238E27FC236}">
                <a16:creationId xmlns:a16="http://schemas.microsoft.com/office/drawing/2014/main" id="{1B7AFC2E-8201-0474-A5C2-3992239A0848}"/>
              </a:ext>
            </a:extLst>
          </p:cNvPr>
          <p:cNvSpPr>
            <a:spLocks noGrp="1"/>
          </p:cNvSpPr>
          <p:nvPr>
            <p:ph idx="1"/>
          </p:nvPr>
        </p:nvSpPr>
        <p:spPr>
          <a:xfrm>
            <a:off x="838200" y="1825625"/>
            <a:ext cx="10747248" cy="4351338"/>
          </a:xfrm>
        </p:spPr>
        <p:txBody>
          <a:bodyPr>
            <a:normAutofit/>
          </a:bodyPr>
          <a:lstStyle/>
          <a:p>
            <a:pPr marL="0" indent="0">
              <a:buNone/>
            </a:pPr>
            <a:endParaRPr lang="en-US" dirty="0"/>
          </a:p>
          <a:p>
            <a:pPr>
              <a:buFont typeface="Wingdings" panose="05000000000000000000" pitchFamily="2" charset="2"/>
              <a:buChar char="Ø"/>
            </a:pPr>
            <a:r>
              <a:rPr lang="en-US" dirty="0">
                <a:latin typeface="Garamond" panose="02020404030301010803" pitchFamily="18" charset="0"/>
              </a:rPr>
              <a:t>Conservative MDB balance sheet management means 1 SDR of hybrid capital → ~4 SDRs of development lending. The high-leverage impact can generate up to $80 billion for climate and development projects in low- and middle-income countries (IMF, 2024).</a:t>
            </a:r>
          </a:p>
          <a:p>
            <a:pPr>
              <a:buFont typeface="Wingdings" panose="05000000000000000000" pitchFamily="2" charset="2"/>
              <a:buChar char="Ø"/>
            </a:pPr>
            <a:r>
              <a:rPr lang="en-US" dirty="0">
                <a:latin typeface="Garamond" panose="02020404030301010803" pitchFamily="18" charset="0"/>
              </a:rPr>
              <a:t>In contrast, 1 SDR lent to PRGT/RST = 1 SDR of final lending; ~ $1.35 </a:t>
            </a:r>
          </a:p>
        </p:txBody>
      </p:sp>
    </p:spTree>
    <p:extLst>
      <p:ext uri="{BB962C8B-B14F-4D97-AF65-F5344CB8AC3E}">
        <p14:creationId xmlns:p14="http://schemas.microsoft.com/office/powerpoint/2010/main" val="3954259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7BEECC-5EAE-44FE-8A4A-81C3D7A69AD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589C5D-F8E4-1E55-0443-D909C5DAF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71D5A07-46F9-A897-5075-D9819C431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3E1F9B4-C2B9-4A83-BA7B-17F2DE09B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59C2FFA-7C41-6C1F-F57E-9890D24C7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8D526F2C-3469-9849-0C64-E03339F1E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1AD48AA8-A7E9-A399-C2FB-928C4A7CF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DF9D364-032B-D839-4ED3-9C9ACB2A4108}"/>
              </a:ext>
            </a:extLst>
          </p:cNvPr>
          <p:cNvSpPr>
            <a:spLocks noGrp="1"/>
          </p:cNvSpPr>
          <p:nvPr>
            <p:ph type="title"/>
          </p:nvPr>
        </p:nvSpPr>
        <p:spPr>
          <a:xfrm>
            <a:off x="118871" y="737535"/>
            <a:ext cx="5303521" cy="3358977"/>
          </a:xfrm>
        </p:spPr>
        <p:txBody>
          <a:bodyPr anchor="b">
            <a:normAutofit/>
          </a:bodyPr>
          <a:lstStyle/>
          <a:p>
            <a:r>
              <a:rPr lang="en-US" sz="3600" b="1" dirty="0">
                <a:solidFill>
                  <a:srgbClr val="FFFFFF"/>
                </a:solidFill>
                <a:latin typeface="Garamond" panose="02020404030301010803" pitchFamily="18" charset="0"/>
              </a:rPr>
              <a:t>Policy Insights from Nigeria: Pathways for Optimizing the Rechanneling of SDRs for Climate Finance in SSA</a:t>
            </a:r>
          </a:p>
        </p:txBody>
      </p:sp>
      <p:sp>
        <p:nvSpPr>
          <p:cNvPr id="3" name="Content Placeholder 2">
            <a:extLst>
              <a:ext uri="{FF2B5EF4-FFF2-40B4-BE49-F238E27FC236}">
                <a16:creationId xmlns:a16="http://schemas.microsoft.com/office/drawing/2014/main" id="{F1160B22-3C76-6391-EBD5-35CBEDA87059}"/>
              </a:ext>
            </a:extLst>
          </p:cNvPr>
          <p:cNvSpPr>
            <a:spLocks noGrp="1"/>
          </p:cNvSpPr>
          <p:nvPr>
            <p:ph idx="1"/>
          </p:nvPr>
        </p:nvSpPr>
        <p:spPr>
          <a:xfrm>
            <a:off x="5876858" y="28703"/>
            <a:ext cx="6196271" cy="6327648"/>
          </a:xfrm>
        </p:spPr>
        <p:txBody>
          <a:bodyPr anchor="ctr">
            <a:normAutofit/>
          </a:bodyPr>
          <a:lstStyle/>
          <a:p>
            <a:pPr>
              <a:buFont typeface="Wingdings" panose="05000000000000000000" pitchFamily="2" charset="2"/>
              <a:buChar char="Ø"/>
            </a:pPr>
            <a:r>
              <a:rPr lang="en-US" sz="3600" dirty="0">
                <a:latin typeface="Garamond" panose="02020404030301010803" pitchFamily="18" charset="0"/>
              </a:rPr>
              <a:t>NSIA-Vitol Climate Finance Initiative </a:t>
            </a:r>
          </a:p>
          <a:p>
            <a:pPr>
              <a:buFont typeface="Wingdings" panose="05000000000000000000" pitchFamily="2" charset="2"/>
              <a:buChar char="Ø"/>
            </a:pPr>
            <a:r>
              <a:rPr lang="en-US" sz="3600" dirty="0">
                <a:latin typeface="Garamond" panose="02020404030301010803" pitchFamily="18" charset="0"/>
              </a:rPr>
              <a:t>Proposed Framework for rechanneling SDRs in SSA</a:t>
            </a:r>
          </a:p>
          <a:p>
            <a:pPr>
              <a:buFont typeface="Wingdings" panose="05000000000000000000" pitchFamily="2" charset="2"/>
              <a:buChar char="Ø"/>
            </a:pPr>
            <a:r>
              <a:rPr lang="en-US" sz="3600" dirty="0">
                <a:latin typeface="Garamond" panose="02020404030301010803" pitchFamily="18" charset="0"/>
              </a:rPr>
              <a:t>Outlook and Policy Implications</a:t>
            </a:r>
          </a:p>
          <a:p>
            <a:endParaRPr lang="en-US" sz="2000" dirty="0"/>
          </a:p>
        </p:txBody>
      </p:sp>
    </p:spTree>
    <p:extLst>
      <p:ext uri="{BB962C8B-B14F-4D97-AF65-F5344CB8AC3E}">
        <p14:creationId xmlns:p14="http://schemas.microsoft.com/office/powerpoint/2010/main" val="543087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AAE678-5A7B-08C7-4DAC-6EB1EB0F1BF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40578-F4C5-6B36-8263-51F2A7455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ECDF45E-6E9C-92B2-6860-6031BFFA3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55FFAA4-BF84-3EF2-D2D2-1F5F436F8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8C54B49E-AD8D-2E10-368B-3339CC848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C3E22E95-5DA5-E303-DEBF-CBBFAE754D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6136D02B-81E1-0E31-6629-2AF4C517B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CD763E0-D133-F868-D420-5226FBEDE68C}"/>
              </a:ext>
            </a:extLst>
          </p:cNvPr>
          <p:cNvSpPr>
            <a:spLocks noGrp="1"/>
          </p:cNvSpPr>
          <p:nvPr>
            <p:ph type="title"/>
          </p:nvPr>
        </p:nvSpPr>
        <p:spPr>
          <a:xfrm>
            <a:off x="1" y="2212849"/>
            <a:ext cx="5528016" cy="1719072"/>
          </a:xfrm>
        </p:spPr>
        <p:txBody>
          <a:bodyPr anchor="b">
            <a:normAutofit/>
          </a:bodyPr>
          <a:lstStyle/>
          <a:p>
            <a:r>
              <a:rPr lang="en-US" sz="3600" b="1" dirty="0">
                <a:solidFill>
                  <a:srgbClr val="FFFFFF"/>
                </a:solidFill>
                <a:latin typeface="Garamond" panose="02020404030301010803" pitchFamily="18" charset="0"/>
              </a:rPr>
              <a:t>Nigeria and the NSIA-Vitol Climate Finance Initiative </a:t>
            </a:r>
          </a:p>
        </p:txBody>
      </p:sp>
      <p:sp>
        <p:nvSpPr>
          <p:cNvPr id="3" name="Content Placeholder 2">
            <a:extLst>
              <a:ext uri="{FF2B5EF4-FFF2-40B4-BE49-F238E27FC236}">
                <a16:creationId xmlns:a16="http://schemas.microsoft.com/office/drawing/2014/main" id="{A6E28CF3-6E6F-EDE0-F8BC-7544DF9A810A}"/>
              </a:ext>
            </a:extLst>
          </p:cNvPr>
          <p:cNvSpPr>
            <a:spLocks noGrp="1"/>
          </p:cNvSpPr>
          <p:nvPr>
            <p:ph idx="1"/>
          </p:nvPr>
        </p:nvSpPr>
        <p:spPr>
          <a:xfrm>
            <a:off x="5876858" y="228600"/>
            <a:ext cx="6196271" cy="6373368"/>
          </a:xfrm>
        </p:spPr>
        <p:txBody>
          <a:bodyPr anchor="ctr">
            <a:normAutofit/>
          </a:bodyPr>
          <a:lstStyle/>
          <a:p>
            <a:pPr>
              <a:buFont typeface="Wingdings" panose="05000000000000000000" pitchFamily="2" charset="2"/>
              <a:buChar char="Ø"/>
            </a:pPr>
            <a:r>
              <a:rPr lang="en-US" sz="1800" b="1" dirty="0">
                <a:latin typeface="Garamond" panose="02020404030301010803" pitchFamily="18" charset="0"/>
              </a:rPr>
              <a:t>Why Nigeria?</a:t>
            </a:r>
          </a:p>
          <a:p>
            <a:pPr marL="457200" lvl="1" indent="0">
              <a:buNone/>
            </a:pPr>
            <a:r>
              <a:rPr lang="en-US" sz="1600" dirty="0">
                <a:latin typeface="Garamond" panose="02020404030301010803" pitchFamily="18" charset="0"/>
              </a:rPr>
              <a:t>Africa’s largest economy; 255.8m - 400m+ population by 2050</a:t>
            </a:r>
          </a:p>
          <a:p>
            <a:pPr marL="457200" lvl="1" indent="0">
              <a:buNone/>
            </a:pPr>
            <a:r>
              <a:rPr lang="en-US" sz="1600" dirty="0">
                <a:latin typeface="Garamond" panose="02020404030301010803" pitchFamily="18" charset="0"/>
              </a:rPr>
              <a:t>High climate vulnerability + fiscal constraints</a:t>
            </a:r>
          </a:p>
          <a:p>
            <a:pPr>
              <a:buFont typeface="Wingdings" panose="05000000000000000000" pitchFamily="2" charset="2"/>
              <a:buChar char="Ø"/>
            </a:pPr>
            <a:r>
              <a:rPr lang="en-US" sz="1800" b="1" dirty="0">
                <a:latin typeface="Garamond" panose="02020404030301010803" pitchFamily="18" charset="0"/>
              </a:rPr>
              <a:t>The Initiative</a:t>
            </a:r>
          </a:p>
          <a:p>
            <a:pPr marL="457200" lvl="1" indent="0" algn="just">
              <a:buNone/>
            </a:pPr>
            <a:r>
              <a:rPr lang="en-US" sz="1600" dirty="0">
                <a:latin typeface="Garamond" panose="02020404030301010803" pitchFamily="18" charset="0"/>
              </a:rPr>
              <a:t>$50m blended finance platform (NSIA $20m | Vitol $30m)</a:t>
            </a:r>
          </a:p>
          <a:p>
            <a:pPr marL="457200" lvl="1" indent="0" algn="just">
              <a:buNone/>
            </a:pPr>
            <a:r>
              <a:rPr lang="en-US" sz="1600" dirty="0">
                <a:latin typeface="Garamond" panose="02020404030301010803" pitchFamily="18" charset="0"/>
              </a:rPr>
              <a:t>Public capital de-risks projects and crowds in private finance</a:t>
            </a:r>
          </a:p>
          <a:p>
            <a:pPr marL="457200" lvl="1" indent="0" algn="just">
              <a:buNone/>
            </a:pPr>
            <a:r>
              <a:rPr lang="en-US" sz="1600" dirty="0">
                <a:latin typeface="Garamond" panose="02020404030301010803" pitchFamily="18" charset="0"/>
              </a:rPr>
              <a:t>200,000 clean-cooking &amp; water-filtration devices (flagship)</a:t>
            </a:r>
            <a:endParaRPr lang="en-US" sz="2000" dirty="0"/>
          </a:p>
          <a:p>
            <a:pPr>
              <a:buFont typeface="Wingdings" panose="05000000000000000000" pitchFamily="2" charset="2"/>
              <a:buChar char="Ø"/>
            </a:pPr>
            <a:r>
              <a:rPr lang="en-US" sz="1800" b="1" dirty="0">
                <a:latin typeface="Garamond" panose="02020404030301010803" pitchFamily="18" charset="0"/>
              </a:rPr>
              <a:t>Political Economy Mechanism</a:t>
            </a:r>
          </a:p>
          <a:p>
            <a:pPr marL="457200" lvl="1" indent="0">
              <a:buNone/>
            </a:pPr>
            <a:r>
              <a:rPr lang="en-US" sz="1600" dirty="0">
                <a:latin typeface="Garamond" panose="02020404030301010803" pitchFamily="18" charset="0"/>
              </a:rPr>
              <a:t>Governance </a:t>
            </a:r>
            <a:r>
              <a:rPr lang="en-US" sz="1600" b="1" dirty="0">
                <a:latin typeface="Garamond" panose="02020404030301010803" pitchFamily="18" charset="0"/>
              </a:rPr>
              <a:t>→</a:t>
            </a:r>
            <a:r>
              <a:rPr lang="en-US" sz="1600" dirty="0">
                <a:latin typeface="Garamond" panose="02020404030301010803" pitchFamily="18" charset="0"/>
              </a:rPr>
              <a:t> hybrid capital mechanism </a:t>
            </a:r>
            <a:r>
              <a:rPr lang="en-US" sz="1600" b="1" dirty="0">
                <a:latin typeface="Garamond" panose="02020404030301010803" pitchFamily="18" charset="0"/>
              </a:rPr>
              <a:t>→</a:t>
            </a:r>
            <a:r>
              <a:rPr lang="en-US" sz="1600" dirty="0">
                <a:latin typeface="Garamond" panose="02020404030301010803" pitchFamily="18" charset="0"/>
              </a:rPr>
              <a:t> investment flows </a:t>
            </a:r>
            <a:r>
              <a:rPr lang="en-US" sz="1600" b="1" dirty="0">
                <a:latin typeface="Garamond" panose="02020404030301010803" pitchFamily="18" charset="0"/>
              </a:rPr>
              <a:t>→</a:t>
            </a:r>
            <a:r>
              <a:rPr lang="en-US" sz="1600" dirty="0">
                <a:latin typeface="Garamond" panose="02020404030301010803" pitchFamily="18" charset="0"/>
              </a:rPr>
              <a:t> climate mitigation outcomes</a:t>
            </a:r>
            <a:endParaRPr lang="en-US" sz="2000" dirty="0"/>
          </a:p>
          <a:p>
            <a:pPr>
              <a:buFont typeface="Wingdings" panose="05000000000000000000" pitchFamily="2" charset="2"/>
              <a:buChar char="Ø"/>
            </a:pPr>
            <a:r>
              <a:rPr lang="en-US" sz="1800" b="1" dirty="0">
                <a:latin typeface="Garamond" panose="02020404030301010803" pitchFamily="18" charset="0"/>
              </a:rPr>
              <a:t>Key Constraints</a:t>
            </a:r>
          </a:p>
          <a:p>
            <a:pPr marL="0" indent="0">
              <a:buNone/>
            </a:pPr>
            <a:r>
              <a:rPr lang="en-US" sz="1600" dirty="0">
                <a:latin typeface="Garamond" panose="02020404030301010803" pitchFamily="18" charset="0"/>
              </a:rPr>
              <a:t>Carbon-credit regulation delays </a:t>
            </a:r>
            <a:r>
              <a:rPr lang="en-US" sz="2000" b="1" dirty="0">
                <a:latin typeface="Garamond" panose="02020404030301010803" pitchFamily="18" charset="0"/>
              </a:rPr>
              <a:t>|</a:t>
            </a:r>
            <a:r>
              <a:rPr lang="en-US" sz="1600" dirty="0">
                <a:latin typeface="Garamond" panose="02020404030301010803" pitchFamily="18" charset="0"/>
              </a:rPr>
              <a:t> Institutional capacity gaps</a:t>
            </a:r>
            <a:endParaRPr lang="en-US" sz="2000" dirty="0"/>
          </a:p>
          <a:p>
            <a:pPr>
              <a:buFont typeface="Wingdings" panose="05000000000000000000" pitchFamily="2" charset="2"/>
              <a:buChar char="Ø"/>
            </a:pPr>
            <a:r>
              <a:rPr lang="en-US" sz="1800" b="1" dirty="0">
                <a:latin typeface="Garamond" panose="02020404030301010803" pitchFamily="18" charset="0"/>
              </a:rPr>
              <a:t>Core Insight</a:t>
            </a:r>
          </a:p>
          <a:p>
            <a:pPr marL="0" indent="0">
              <a:buNone/>
            </a:pPr>
            <a:r>
              <a:rPr lang="en-US" sz="1600" dirty="0">
                <a:latin typeface="Garamond" panose="02020404030301010803" pitchFamily="18" charset="0"/>
              </a:rPr>
              <a:t>Blended Finance </a:t>
            </a:r>
            <a:r>
              <a:rPr lang="en-US" sz="1600" b="1" dirty="0">
                <a:latin typeface="Garamond" panose="02020404030301010803" pitchFamily="18" charset="0"/>
              </a:rPr>
              <a:t>+</a:t>
            </a:r>
            <a:r>
              <a:rPr lang="en-US" sz="1600" dirty="0">
                <a:latin typeface="Garamond" panose="02020404030301010803" pitchFamily="18" charset="0"/>
              </a:rPr>
              <a:t> Strong Governance </a:t>
            </a:r>
            <a:r>
              <a:rPr lang="en-US" sz="1600" b="1" dirty="0">
                <a:latin typeface="Garamond" panose="02020404030301010803" pitchFamily="18" charset="0"/>
              </a:rPr>
              <a:t>+</a:t>
            </a:r>
            <a:r>
              <a:rPr lang="en-US" sz="1600" dirty="0">
                <a:latin typeface="Garamond" panose="02020404030301010803" pitchFamily="18" charset="0"/>
              </a:rPr>
              <a:t> SDR Liquidity </a:t>
            </a:r>
            <a:r>
              <a:rPr lang="en-US" sz="1600" b="1" dirty="0">
                <a:latin typeface="Garamond" panose="02020404030301010803" pitchFamily="18" charset="0"/>
              </a:rPr>
              <a:t>= </a:t>
            </a:r>
            <a:r>
              <a:rPr lang="en-US" sz="1600" dirty="0">
                <a:latin typeface="Garamond" panose="02020404030301010803" pitchFamily="18" charset="0"/>
              </a:rPr>
              <a:t>Scalable and Equitable Climate Investment</a:t>
            </a:r>
          </a:p>
        </p:txBody>
      </p:sp>
    </p:spTree>
    <p:extLst>
      <p:ext uri="{BB962C8B-B14F-4D97-AF65-F5344CB8AC3E}">
        <p14:creationId xmlns:p14="http://schemas.microsoft.com/office/powerpoint/2010/main" val="1056217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E56E5D-2FEA-A11A-F50F-94B974718510}"/>
              </a:ext>
            </a:extLst>
          </p:cNvPr>
          <p:cNvSpPr>
            <a:spLocks noGrp="1"/>
          </p:cNvSpPr>
          <p:nvPr>
            <p:ph idx="1"/>
          </p:nvPr>
        </p:nvSpPr>
        <p:spPr/>
        <p:txBody>
          <a:bodyPr/>
          <a:lstStyle/>
          <a:p>
            <a:endParaRPr lang="en-US"/>
          </a:p>
        </p:txBody>
      </p:sp>
      <p:pic>
        <p:nvPicPr>
          <p:cNvPr id="3074" name="Picture 2">
            <a:extLst>
              <a:ext uri="{FF2B5EF4-FFF2-40B4-BE49-F238E27FC236}">
                <a16:creationId xmlns:a16="http://schemas.microsoft.com/office/drawing/2014/main" id="{0552307D-7E1F-CFFB-2E49-3667BC39E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7675"/>
            <a:ext cx="1219200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414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29A181-2129-14D6-34FC-A480881243F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9DADA6D-FD13-DF5E-1708-13C88468B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3FCAA40-1C71-D236-BC5B-DBB2385B00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734751B-9397-9311-9C5B-788E9EE33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6B491BF-42DC-5251-0141-775D1FBD0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C1AAB8D-A971-6689-1020-214C9B7990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B548FA2-7167-FAC9-F4FF-189D2926A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DA955C-47A4-ED9E-BCF2-37BD336AE33C}"/>
              </a:ext>
            </a:extLst>
          </p:cNvPr>
          <p:cNvSpPr>
            <a:spLocks noGrp="1"/>
          </p:cNvSpPr>
          <p:nvPr>
            <p:ph type="title"/>
          </p:nvPr>
        </p:nvSpPr>
        <p:spPr>
          <a:xfrm>
            <a:off x="131063" y="1188720"/>
            <a:ext cx="5396953" cy="3621024"/>
          </a:xfrm>
        </p:spPr>
        <p:txBody>
          <a:bodyPr anchor="b">
            <a:normAutofit/>
          </a:bodyPr>
          <a:lstStyle/>
          <a:p>
            <a:r>
              <a:rPr lang="en-US" sz="3600" b="1" dirty="0">
                <a:solidFill>
                  <a:srgbClr val="FFFFFF"/>
                </a:solidFill>
                <a:latin typeface="Garamond" panose="02020404030301010803" pitchFamily="18" charset="0"/>
              </a:rPr>
              <a:t>Contextual Veracity: </a:t>
            </a:r>
            <a:r>
              <a:rPr lang="en-US" sz="3600" dirty="0">
                <a:solidFill>
                  <a:srgbClr val="FFFFFF"/>
                </a:solidFill>
                <a:latin typeface="Garamond" panose="02020404030301010803" pitchFamily="18" charset="0"/>
              </a:rPr>
              <a:t>Conceptual Foundations of the Proposed Framework for Rechanneling SDRs for Climate Finance in SSA</a:t>
            </a:r>
          </a:p>
        </p:txBody>
      </p:sp>
      <p:sp>
        <p:nvSpPr>
          <p:cNvPr id="3" name="Content Placeholder 2">
            <a:extLst>
              <a:ext uri="{FF2B5EF4-FFF2-40B4-BE49-F238E27FC236}">
                <a16:creationId xmlns:a16="http://schemas.microsoft.com/office/drawing/2014/main" id="{EA9CE952-56D2-984A-AA2B-1A9668838220}"/>
              </a:ext>
            </a:extLst>
          </p:cNvPr>
          <p:cNvSpPr>
            <a:spLocks noGrp="1"/>
          </p:cNvSpPr>
          <p:nvPr>
            <p:ph idx="1"/>
          </p:nvPr>
        </p:nvSpPr>
        <p:spPr>
          <a:xfrm>
            <a:off x="5733288" y="256032"/>
            <a:ext cx="6327648" cy="6300216"/>
          </a:xfrm>
        </p:spPr>
        <p:txBody>
          <a:bodyPr anchor="ctr">
            <a:normAutofit fontScale="92500" lnSpcReduction="10000"/>
          </a:bodyPr>
          <a:lstStyle/>
          <a:p>
            <a:pPr>
              <a:buFont typeface="Wingdings" panose="05000000000000000000" pitchFamily="2" charset="2"/>
              <a:buChar char="Ø"/>
            </a:pPr>
            <a:r>
              <a:rPr lang="en-US" dirty="0">
                <a:latin typeface="Garamond" panose="02020404030301010803" pitchFamily="18" charset="0"/>
              </a:rPr>
              <a:t>The framework develops and applies the concept of </a:t>
            </a:r>
            <a:r>
              <a:rPr lang="en-US" i="1" dirty="0">
                <a:latin typeface="Garamond" panose="02020404030301010803" pitchFamily="18" charset="0"/>
              </a:rPr>
              <a:t>contextual veracity </a:t>
            </a:r>
            <a:r>
              <a:rPr lang="en-US" dirty="0">
                <a:latin typeface="Garamond" panose="02020404030301010803" pitchFamily="18" charset="0"/>
              </a:rPr>
              <a:t>as an analytical lens for evaluating policy options, theoretical approaches, and institutional arrangements for rechanneling SDRs. Rather than assessing these mechanisms against abstract, universal, or idealized benchmarks, it examines their alignment with the political, institutional, historical, and macroeconomic conditions specific to SSA countries </a:t>
            </a:r>
            <a:r>
              <a:rPr lang="en-US" dirty="0">
                <a:solidFill>
                  <a:schemeClr val="tx2">
                    <a:lumMod val="50000"/>
                    <a:lumOff val="50000"/>
                  </a:schemeClr>
                </a:solidFill>
                <a:latin typeface="Garamond" panose="02020404030301010803" pitchFamily="18" charset="0"/>
              </a:rPr>
              <a:t>(David, 2025).</a:t>
            </a:r>
          </a:p>
          <a:p>
            <a:pPr>
              <a:buFont typeface="Wingdings" panose="05000000000000000000" pitchFamily="2" charset="2"/>
              <a:buChar char="Ø"/>
            </a:pPr>
            <a:r>
              <a:rPr lang="en-US" dirty="0">
                <a:latin typeface="Garamond" panose="02020404030301010803" pitchFamily="18" charset="0"/>
              </a:rPr>
              <a:t>In contrast to approaches that ask, “Does this rechanneling mechanism conform with the pre-existing institutional arrangements?”, contextual veracity asks: are there workable improvements to  pre-existing institutional arrangements that are equitable, feasible, and effective, given the actual constraints, incentives, and power relations in this setting?”</a:t>
            </a:r>
          </a:p>
        </p:txBody>
      </p:sp>
    </p:spTree>
    <p:extLst>
      <p:ext uri="{BB962C8B-B14F-4D97-AF65-F5344CB8AC3E}">
        <p14:creationId xmlns:p14="http://schemas.microsoft.com/office/powerpoint/2010/main" val="732918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AF8A6F-E459-A5C4-3188-045A0BB32C3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4FA58DB-1E79-60BA-DC31-C9DEDDCBDE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A6681288-D3FA-C805-AB34-35F8EF463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349EF49-B450-C6EF-EF91-EDC2CB05D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ED05DDD4-7316-F1F3-64AB-2664B0EDE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61EA535D-A48F-8998-8608-837CF75D6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5EDA1A89-CFD0-94F4-EFEF-45BE573E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319C4B9-503C-04BA-80B3-BC45BD0EE32F}"/>
              </a:ext>
            </a:extLst>
          </p:cNvPr>
          <p:cNvSpPr>
            <a:spLocks noGrp="1"/>
          </p:cNvSpPr>
          <p:nvPr>
            <p:ph type="title"/>
          </p:nvPr>
        </p:nvSpPr>
        <p:spPr>
          <a:xfrm>
            <a:off x="118871" y="737535"/>
            <a:ext cx="5457207" cy="3285826"/>
          </a:xfrm>
        </p:spPr>
        <p:txBody>
          <a:bodyPr anchor="b">
            <a:normAutofit/>
          </a:bodyPr>
          <a:lstStyle/>
          <a:p>
            <a:r>
              <a:rPr lang="en-US" sz="3600" b="1" dirty="0">
                <a:solidFill>
                  <a:srgbClr val="FFFFFF"/>
                </a:solidFill>
                <a:latin typeface="Garamond" panose="02020404030301010803" pitchFamily="18" charset="0"/>
              </a:rPr>
              <a:t>Framework for Rechanneling SDRs for Climate Finance in SSA</a:t>
            </a:r>
          </a:p>
        </p:txBody>
      </p:sp>
      <p:sp>
        <p:nvSpPr>
          <p:cNvPr id="3" name="Content Placeholder 2">
            <a:extLst>
              <a:ext uri="{FF2B5EF4-FFF2-40B4-BE49-F238E27FC236}">
                <a16:creationId xmlns:a16="http://schemas.microsoft.com/office/drawing/2014/main" id="{610F5DAC-6A66-12D5-FB86-493E62737D28}"/>
              </a:ext>
            </a:extLst>
          </p:cNvPr>
          <p:cNvSpPr>
            <a:spLocks noGrp="1"/>
          </p:cNvSpPr>
          <p:nvPr>
            <p:ph idx="1"/>
          </p:nvPr>
        </p:nvSpPr>
        <p:spPr>
          <a:xfrm>
            <a:off x="5567937" y="274320"/>
            <a:ext cx="6623297" cy="6327648"/>
          </a:xfrm>
        </p:spPr>
        <p:txBody>
          <a:bodyPr anchor="ctr">
            <a:normAutofit/>
          </a:bodyPr>
          <a:lstStyle/>
          <a:p>
            <a:pPr algn="just">
              <a:buFont typeface="Wingdings" panose="05000000000000000000" pitchFamily="2" charset="2"/>
              <a:buChar char="Ø"/>
            </a:pPr>
            <a:r>
              <a:rPr lang="en-US" sz="1800" b="1" dirty="0">
                <a:latin typeface="Garamond" panose="02020404030301010803" pitchFamily="18" charset="0"/>
              </a:rPr>
              <a:t>Core Logic: </a:t>
            </a:r>
            <a:r>
              <a:rPr lang="en-US" sz="1800" dirty="0">
                <a:latin typeface="Garamond" panose="02020404030301010803" pitchFamily="18" charset="0"/>
              </a:rPr>
              <a:t>The paper advances an integrated framework that can be employed to </a:t>
            </a:r>
            <a:r>
              <a:rPr lang="en-US" sz="1800" dirty="0" err="1">
                <a:latin typeface="Garamond" panose="02020404030301010803" pitchFamily="18" charset="0"/>
              </a:rPr>
              <a:t>rechannel</a:t>
            </a:r>
            <a:r>
              <a:rPr lang="en-US" sz="1800" dirty="0">
                <a:latin typeface="Garamond" panose="02020404030301010803" pitchFamily="18" charset="0"/>
              </a:rPr>
              <a:t> unused SDRs into scalable climate finance through investment de-risking mechanisms tailored to SSA’s institutional and political-economy constraints.</a:t>
            </a:r>
          </a:p>
          <a:p>
            <a:pPr>
              <a:buFont typeface="Wingdings" panose="05000000000000000000" pitchFamily="2" charset="2"/>
              <a:buChar char="Ø"/>
            </a:pPr>
            <a:r>
              <a:rPr lang="en-US" sz="1800" b="1" dirty="0">
                <a:latin typeface="Garamond" panose="02020404030301010803" pitchFamily="18" charset="0"/>
              </a:rPr>
              <a:t>Six Operational Pillars: From SDRs to Climate Impact</a:t>
            </a:r>
          </a:p>
          <a:p>
            <a:pPr marL="457200" lvl="1" indent="0">
              <a:buNone/>
            </a:pPr>
            <a:r>
              <a:rPr lang="en-US" sz="1600" b="1" dirty="0">
                <a:latin typeface="Garamond" panose="02020404030301010803" pitchFamily="18" charset="0"/>
              </a:rPr>
              <a:t>Strategic SDR Reallocation: </a:t>
            </a:r>
            <a:r>
              <a:rPr lang="en-US" sz="1600" dirty="0">
                <a:latin typeface="Garamond" panose="02020404030301010803" pitchFamily="18" charset="0"/>
              </a:rPr>
              <a:t>Voluntary transfer of SDRs to MDBs with explicit climate mandates</a:t>
            </a:r>
          </a:p>
          <a:p>
            <a:pPr marL="457200" lvl="1" indent="0">
              <a:buNone/>
            </a:pPr>
            <a:r>
              <a:rPr lang="en-US" sz="1600" b="1" dirty="0">
                <a:latin typeface="Garamond" panose="02020404030301010803" pitchFamily="18" charset="0"/>
              </a:rPr>
              <a:t>MDB Intermediation &amp; Governance: </a:t>
            </a:r>
            <a:r>
              <a:rPr lang="en-US" sz="1600" dirty="0">
                <a:latin typeface="Garamond" panose="02020404030301010803" pitchFamily="18" charset="0"/>
              </a:rPr>
              <a:t>Due diligence, underwriting, and joint MDB–SWF accountability frameworks</a:t>
            </a:r>
          </a:p>
          <a:p>
            <a:pPr marL="457200" lvl="1" indent="0">
              <a:buNone/>
            </a:pPr>
            <a:r>
              <a:rPr lang="en-US" sz="1600" b="1" dirty="0">
                <a:latin typeface="Garamond" panose="02020404030301010803" pitchFamily="18" charset="0"/>
              </a:rPr>
              <a:t>SWF Climate Deployment: </a:t>
            </a:r>
            <a:r>
              <a:rPr lang="en-US" sz="1600" dirty="0">
                <a:latin typeface="Garamond" panose="02020404030301010803" pitchFamily="18" charset="0"/>
              </a:rPr>
              <a:t>Domestic investment in renewable energy, infrastructure, and resilience</a:t>
            </a:r>
          </a:p>
          <a:p>
            <a:pPr marL="457200" lvl="1" indent="0">
              <a:buNone/>
            </a:pPr>
            <a:r>
              <a:rPr lang="en-US" sz="1600" b="1" dirty="0">
                <a:latin typeface="Garamond" panose="02020404030301010803" pitchFamily="18" charset="0"/>
              </a:rPr>
              <a:t>PPP Leverage: </a:t>
            </a:r>
            <a:r>
              <a:rPr lang="en-US" sz="1600" dirty="0">
                <a:latin typeface="Garamond" panose="02020404030301010803" pitchFamily="18" charset="0"/>
              </a:rPr>
              <a:t>Blended finance structures to crowd in private capital and expertise</a:t>
            </a:r>
          </a:p>
          <a:p>
            <a:pPr marL="457200" lvl="1" indent="0">
              <a:buNone/>
            </a:pPr>
            <a:r>
              <a:rPr lang="en-US" sz="1600" b="1" dirty="0">
                <a:latin typeface="Garamond" panose="02020404030301010803" pitchFamily="18" charset="0"/>
              </a:rPr>
              <a:t>Reimbursement Facility: </a:t>
            </a:r>
            <a:r>
              <a:rPr lang="en-US" sz="1600" dirty="0">
                <a:latin typeface="Garamond" panose="02020404030301010803" pitchFamily="18" charset="0"/>
              </a:rPr>
              <a:t>Preservation of SDR reserve-asset status and macro-financial stability</a:t>
            </a:r>
          </a:p>
          <a:p>
            <a:pPr marL="457200" lvl="1" indent="0">
              <a:buNone/>
            </a:pPr>
            <a:r>
              <a:rPr lang="en-US" sz="1600" b="1" dirty="0">
                <a:latin typeface="Garamond" panose="02020404030301010803" pitchFamily="18" charset="0"/>
              </a:rPr>
              <a:t>Recycling &amp; Reinforcement: </a:t>
            </a:r>
            <a:r>
              <a:rPr lang="en-US" sz="1600" dirty="0">
                <a:latin typeface="Garamond" panose="02020404030301010803" pitchFamily="18" charset="0"/>
              </a:rPr>
              <a:t>Reinvestment of returns and carbon revenues to scale impact and sustain financing</a:t>
            </a:r>
          </a:p>
          <a:p>
            <a:pPr algn="just">
              <a:buFont typeface="Wingdings" panose="05000000000000000000" pitchFamily="2" charset="2"/>
              <a:buChar char="Ø"/>
            </a:pPr>
            <a:r>
              <a:rPr lang="en-US" sz="1800" b="1" dirty="0">
                <a:latin typeface="Garamond" panose="02020404030301010803" pitchFamily="18" charset="0"/>
              </a:rPr>
              <a:t>Outcome: </a:t>
            </a:r>
            <a:r>
              <a:rPr lang="en-US" sz="1800" dirty="0">
                <a:latin typeface="Garamond" panose="02020404030301010803" pitchFamily="18" charset="0"/>
              </a:rPr>
              <a:t>An institutionally credible pathway that aligns SSA’s climate priorities with the rechanneling of SDRs, safeguarding reserve assets, supporting long-term investment, and social sustainability.</a:t>
            </a:r>
          </a:p>
        </p:txBody>
      </p:sp>
    </p:spTree>
    <p:extLst>
      <p:ext uri="{BB962C8B-B14F-4D97-AF65-F5344CB8AC3E}">
        <p14:creationId xmlns:p14="http://schemas.microsoft.com/office/powerpoint/2010/main" val="1666577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1B1C531-234B-0CFD-13D4-9CBF7FFD85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8576" y="96483"/>
            <a:ext cx="11134847" cy="6665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640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020D2-000C-66E1-963C-A9D60EA96574}"/>
              </a:ext>
            </a:extLst>
          </p:cNvPr>
          <p:cNvSpPr>
            <a:spLocks noGrp="1"/>
          </p:cNvSpPr>
          <p:nvPr>
            <p:ph type="title"/>
          </p:nvPr>
        </p:nvSpPr>
        <p:spPr>
          <a:xfrm>
            <a:off x="838200" y="365125"/>
            <a:ext cx="10515600" cy="604139"/>
          </a:xfrm>
        </p:spPr>
        <p:txBody>
          <a:bodyPr>
            <a:normAutofit fontScale="90000"/>
          </a:bodyPr>
          <a:lstStyle/>
          <a:p>
            <a:r>
              <a:rPr lang="en-US" b="1" dirty="0">
                <a:latin typeface="Garamond" panose="02020404030301010803" pitchFamily="18" charset="0"/>
              </a:rPr>
              <a:t>Outlook and Policy Implications</a:t>
            </a:r>
            <a:br>
              <a:rPr lang="en-US" dirty="0"/>
            </a:br>
            <a:endParaRPr lang="en-US" dirty="0"/>
          </a:p>
        </p:txBody>
      </p:sp>
      <p:sp>
        <p:nvSpPr>
          <p:cNvPr id="3" name="Content Placeholder 2">
            <a:extLst>
              <a:ext uri="{FF2B5EF4-FFF2-40B4-BE49-F238E27FC236}">
                <a16:creationId xmlns:a16="http://schemas.microsoft.com/office/drawing/2014/main" id="{2A5ED110-40F7-7511-20B1-061140BB0405}"/>
              </a:ext>
            </a:extLst>
          </p:cNvPr>
          <p:cNvSpPr>
            <a:spLocks noGrp="1"/>
          </p:cNvSpPr>
          <p:nvPr>
            <p:ph idx="1"/>
          </p:nvPr>
        </p:nvSpPr>
        <p:spPr>
          <a:xfrm>
            <a:off x="374904" y="704088"/>
            <a:ext cx="10978896" cy="5980176"/>
          </a:xfrm>
        </p:spPr>
        <p:txBody>
          <a:bodyPr>
            <a:normAutofit/>
          </a:bodyPr>
          <a:lstStyle/>
          <a:p>
            <a:pPr algn="just"/>
            <a:r>
              <a:rPr lang="en-US" b="1" dirty="0">
                <a:latin typeface="Garamond" panose="02020404030301010803" pitchFamily="18" charset="0"/>
              </a:rPr>
              <a:t>Integrate Finance Channels:</a:t>
            </a:r>
            <a:r>
              <a:rPr lang="en-US" dirty="0">
                <a:latin typeface="Garamond" panose="02020404030301010803" pitchFamily="18" charset="0"/>
              </a:rPr>
              <a:t> Coordinate SDRs, MDBs, and SWFs to create unified climate-finance pathways that strengthen liquidity, fiscal stability, and development outcomes across SSA.</a:t>
            </a:r>
          </a:p>
          <a:p>
            <a:pPr algn="just"/>
            <a:r>
              <a:rPr lang="en-US" b="1" dirty="0">
                <a:latin typeface="Garamond" panose="02020404030301010803" pitchFamily="18" charset="0"/>
              </a:rPr>
              <a:t>Test Rechanneling Models:</a:t>
            </a:r>
            <a:r>
              <a:rPr lang="en-US" dirty="0">
                <a:latin typeface="Garamond" panose="02020404030301010803" pitchFamily="18" charset="0"/>
              </a:rPr>
              <a:t> Conduct empirical evaluations of SDR rechanneling mechanisms, including reimbursement facilities, to identify scalable, financially secure solutions tailored to regional contexts.</a:t>
            </a:r>
          </a:p>
          <a:p>
            <a:pPr algn="just"/>
            <a:r>
              <a:rPr lang="en-US" b="1" dirty="0">
                <a:latin typeface="Garamond" panose="02020404030301010803" pitchFamily="18" charset="0"/>
              </a:rPr>
              <a:t>Enhance SWF Governance:</a:t>
            </a:r>
            <a:r>
              <a:rPr lang="en-US" dirty="0">
                <a:latin typeface="Garamond" panose="02020404030301010803" pitchFamily="18" charset="0"/>
              </a:rPr>
              <a:t> Strengthen oversight to ensure transparency, fiduciary integrity, and alignment with national climate-finance mandates.</a:t>
            </a:r>
          </a:p>
          <a:p>
            <a:pPr algn="just"/>
            <a:r>
              <a:rPr lang="en-US" b="1" dirty="0">
                <a:latin typeface="Garamond" panose="02020404030301010803" pitchFamily="18" charset="0"/>
              </a:rPr>
              <a:t>Regulate Carbon Markets:</a:t>
            </a:r>
            <a:r>
              <a:rPr lang="en-US" dirty="0">
                <a:latin typeface="Garamond" panose="02020404030301010803" pitchFamily="18" charset="0"/>
              </a:rPr>
              <a:t> Leverage lessons from Nigeria’s Carbon Vista to develop robust carbon-market frameworks that maintain credit integrity, investor confidence, and market liquidity.</a:t>
            </a:r>
          </a:p>
          <a:p>
            <a:pPr algn="just"/>
            <a:r>
              <a:rPr lang="en-US" b="1" dirty="0">
                <a:latin typeface="Garamond" panose="02020404030301010803" pitchFamily="18" charset="0"/>
              </a:rPr>
              <a:t>Build Resilient Financial Architecture:</a:t>
            </a:r>
            <a:r>
              <a:rPr lang="en-US" dirty="0">
                <a:latin typeface="Garamond" panose="02020404030301010803" pitchFamily="18" charset="0"/>
              </a:rPr>
              <a:t> Establish stable structures for voluntary carbon markets to generate long-term revenue, attract institutional investment, and enhance SSA’s role in global climate-finance governance.</a:t>
            </a:r>
          </a:p>
          <a:p>
            <a:endParaRPr lang="en-US" dirty="0"/>
          </a:p>
        </p:txBody>
      </p:sp>
    </p:spTree>
    <p:extLst>
      <p:ext uri="{BB962C8B-B14F-4D97-AF65-F5344CB8AC3E}">
        <p14:creationId xmlns:p14="http://schemas.microsoft.com/office/powerpoint/2010/main" val="2099118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3E559-92A6-8308-4C18-14DCD0B85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1CC3B-4FFA-5699-F162-0B8390E3F634}"/>
              </a:ext>
            </a:extLst>
          </p:cNvPr>
          <p:cNvSpPr>
            <a:spLocks noGrp="1"/>
          </p:cNvSpPr>
          <p:nvPr>
            <p:ph type="title"/>
          </p:nvPr>
        </p:nvSpPr>
        <p:spPr>
          <a:xfrm>
            <a:off x="530352" y="402018"/>
            <a:ext cx="10978896" cy="604139"/>
          </a:xfrm>
        </p:spPr>
        <p:txBody>
          <a:bodyPr>
            <a:normAutofit fontScale="90000"/>
          </a:bodyPr>
          <a:lstStyle/>
          <a:p>
            <a:r>
              <a:rPr lang="en-US" sz="3100" b="1" dirty="0">
                <a:latin typeface="Garamond" panose="02020404030301010803" pitchFamily="18" charset="0"/>
              </a:rPr>
              <a:t>References </a:t>
            </a:r>
            <a:br>
              <a:rPr lang="en-US" dirty="0"/>
            </a:br>
            <a:endParaRPr lang="en-US" dirty="0"/>
          </a:p>
        </p:txBody>
      </p:sp>
      <p:sp>
        <p:nvSpPr>
          <p:cNvPr id="3" name="Content Placeholder 2">
            <a:extLst>
              <a:ext uri="{FF2B5EF4-FFF2-40B4-BE49-F238E27FC236}">
                <a16:creationId xmlns:a16="http://schemas.microsoft.com/office/drawing/2014/main" id="{0C12E528-66C4-61E3-7A37-61635D92259F}"/>
              </a:ext>
            </a:extLst>
          </p:cNvPr>
          <p:cNvSpPr>
            <a:spLocks noGrp="1"/>
          </p:cNvSpPr>
          <p:nvPr>
            <p:ph idx="1"/>
          </p:nvPr>
        </p:nvSpPr>
        <p:spPr>
          <a:xfrm>
            <a:off x="201168" y="704088"/>
            <a:ext cx="11896344" cy="6044184"/>
          </a:xfrm>
        </p:spPr>
        <p:txBody>
          <a:bodyPr>
            <a:normAutofit/>
          </a:bodyPr>
          <a:lstStyle/>
          <a:p>
            <a:r>
              <a:rPr lang="en-US" sz="2600" dirty="0">
                <a:latin typeface="Garamond" panose="02020404030301010803" pitchFamily="18" charset="0"/>
              </a:rPr>
              <a:t>David, O., 2025. </a:t>
            </a:r>
            <a:r>
              <a:rPr lang="en-US" sz="2600" i="1" dirty="0">
                <a:latin typeface="Garamond" panose="02020404030301010803" pitchFamily="18" charset="0"/>
              </a:rPr>
              <a:t>Toward a theory of contextual veracity: Reconceptualizing the policy and practice gap in socioeconomic sustainability initiatives in Sub-Saharan Africa</a:t>
            </a:r>
            <a:r>
              <a:rPr lang="en-US" sz="2600" dirty="0">
                <a:latin typeface="Garamond" panose="02020404030301010803" pitchFamily="18" charset="0"/>
              </a:rPr>
              <a:t>. Working paper. School of Business and Economics, Maastricht Graduate School of Governance, Maastricht University, Netherlands. </a:t>
            </a:r>
          </a:p>
          <a:p>
            <a:r>
              <a:rPr lang="en-US" sz="2600" dirty="0">
                <a:latin typeface="Garamond" panose="02020404030301010803" pitchFamily="18" charset="0"/>
              </a:rPr>
              <a:t>Gallagher, K.P., Ocampo, J.A. and Volz, U., 2022. </a:t>
            </a:r>
            <a:r>
              <a:rPr lang="en-US" sz="2600" i="1" dirty="0">
                <a:latin typeface="Garamond" panose="02020404030301010803" pitchFamily="18" charset="0"/>
              </a:rPr>
              <a:t>Rechanneling special drawing rights to advance global health and climate goals</a:t>
            </a:r>
            <a:r>
              <a:rPr lang="en-US" sz="2600" dirty="0">
                <a:latin typeface="Garamond" panose="02020404030301010803" pitchFamily="18" charset="0"/>
              </a:rPr>
              <a:t>. Boston: Boston University Global Development Policy Center, Task Force on Climate, Development and the IMF.</a:t>
            </a:r>
          </a:p>
          <a:p>
            <a:r>
              <a:rPr lang="en-US" sz="2600" dirty="0">
                <a:latin typeface="Garamond" panose="02020404030301010803" pitchFamily="18" charset="0"/>
              </a:rPr>
              <a:t>Guzmán, M., Ocampo, J.A. and Stiglitz, J.E., 2016. </a:t>
            </a:r>
            <a:r>
              <a:rPr lang="en-US" sz="2600" i="1" dirty="0">
                <a:latin typeface="Garamond" panose="02020404030301010803" pitchFamily="18" charset="0"/>
              </a:rPr>
              <a:t>Too little, too late: The quest to resolve sovereign debt crises</a:t>
            </a:r>
            <a:r>
              <a:rPr lang="en-US" sz="2600" dirty="0">
                <a:latin typeface="Garamond" panose="02020404030301010803" pitchFamily="18" charset="0"/>
              </a:rPr>
              <a:t>. New York: Columbia University Press.</a:t>
            </a:r>
          </a:p>
          <a:p>
            <a:r>
              <a:rPr lang="en-US" sz="2600" dirty="0">
                <a:latin typeface="Garamond" panose="02020404030301010803" pitchFamily="18" charset="0"/>
              </a:rPr>
              <a:t>Rodrik, D., 2007. </a:t>
            </a:r>
            <a:r>
              <a:rPr lang="en-US" sz="2600" i="1" dirty="0">
                <a:latin typeface="Garamond" panose="02020404030301010803" pitchFamily="18" charset="0"/>
              </a:rPr>
              <a:t>One economics, many recipes: Globalization, institutions, and economic growth</a:t>
            </a:r>
            <a:r>
              <a:rPr lang="en-US" sz="2600" dirty="0">
                <a:latin typeface="Garamond" panose="02020404030301010803" pitchFamily="18" charset="0"/>
              </a:rPr>
              <a:t>. Princeton, NJ: Princeton University Press.</a:t>
            </a:r>
          </a:p>
          <a:p>
            <a:r>
              <a:rPr lang="en-US" sz="2600" dirty="0">
                <a:latin typeface="Garamond" panose="02020404030301010803" pitchFamily="18" charset="0"/>
              </a:rPr>
              <a:t>Stiglitz, J.E., 1999. Knowledge as a global public good. In: I. Kaul, I. Grunberg and M.A. Stern, eds. </a:t>
            </a:r>
            <a:r>
              <a:rPr lang="en-US" sz="2600" i="1" dirty="0">
                <a:latin typeface="Garamond" panose="02020404030301010803" pitchFamily="18" charset="0"/>
              </a:rPr>
              <a:t>Global public goods: International cooperation in the 21st century</a:t>
            </a:r>
            <a:r>
              <a:rPr lang="en-US" sz="2600" dirty="0">
                <a:latin typeface="Garamond" panose="02020404030301010803" pitchFamily="18" charset="0"/>
              </a:rPr>
              <a:t>. New York: Oxford University Press.</a:t>
            </a:r>
          </a:p>
          <a:p>
            <a:pPr marL="0" indent="0">
              <a:buNone/>
            </a:pPr>
            <a:endParaRPr lang="en-US" dirty="0"/>
          </a:p>
        </p:txBody>
      </p:sp>
    </p:spTree>
    <p:extLst>
      <p:ext uri="{BB962C8B-B14F-4D97-AF65-F5344CB8AC3E}">
        <p14:creationId xmlns:p14="http://schemas.microsoft.com/office/powerpoint/2010/main" val="192343586"/>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40491</TotalTime>
  <Words>1549</Words>
  <Application>Microsoft Office PowerPoint</Application>
  <PresentationFormat>Widescreen</PresentationFormat>
  <Paragraphs>92</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Garamond</vt:lpstr>
      <vt:lpstr>Wingdings</vt:lpstr>
      <vt:lpstr>Office Theme</vt:lpstr>
      <vt:lpstr>Political Economy of Rechanneling Special Drawing Rights for Climate Finance in Sub-Saharan Africa: Policy Insights from Nigeria   </vt:lpstr>
      <vt:lpstr>Why do SDRs Matter for Sub-Saharan Africa? </vt:lpstr>
      <vt:lpstr>SSA’s Allocation Gap and Disproportionate Share in the 2021 SDR Issuance </vt:lpstr>
      <vt:lpstr>PowerPoint Presentation</vt:lpstr>
      <vt:lpstr>Why does Rechanneling SDRs for climate finance make economic sense for SSA?</vt:lpstr>
      <vt:lpstr>What are the current arrangements for Rechanneling SDRs for Climate Finance in SSA?</vt:lpstr>
      <vt:lpstr>Key Constraints of the Resilience and Sustainability Trust (RST) for Climate Finance in SSA</vt:lpstr>
      <vt:lpstr>Current Context of RSF Approvals in SSA and SDR Allocations</vt:lpstr>
      <vt:lpstr>Is rechanneling SDRs through RST sufficient for Climate Financing in SSA? </vt:lpstr>
      <vt:lpstr>Hybrid Framework for Rechanneling SDRs for Climate Finance in SSA</vt:lpstr>
      <vt:lpstr>Development Leverage Question:</vt:lpstr>
      <vt:lpstr> Development Leverage of Rechanneling SDRs through MDBs </vt:lpstr>
      <vt:lpstr>Policy Insights from Nigeria: Pathways for Optimizing the Rechanneling of SDRs for Climate Finance in SSA</vt:lpstr>
      <vt:lpstr>Nigeria and the NSIA-Vitol Climate Finance Initiative </vt:lpstr>
      <vt:lpstr>PowerPoint Presentation</vt:lpstr>
      <vt:lpstr>Contextual Veracity: Conceptual Foundations of the Proposed Framework for Rechanneling SDRs for Climate Finance in SSA</vt:lpstr>
      <vt:lpstr>Framework for Rechanneling SDRs for Climate Finance in SSA</vt:lpstr>
      <vt:lpstr>PowerPoint Presentation</vt:lpstr>
      <vt:lpstr>Outlook and Policy Implications </vt:lpstr>
      <vt:lpstr>References  </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Political Economy of Rechanneling Special Drawing Rights for Climate Finance in Sub-Saharan Africa: Lessons from Nigeria</dc:title>
  <dc:creator>David, Olamide</dc:creator>
  <cp:lastModifiedBy>David, Olamide</cp:lastModifiedBy>
  <cp:revision>6</cp:revision>
  <cp:lastPrinted>2025-12-05T17:12:30Z</cp:lastPrinted>
  <dcterms:created xsi:type="dcterms:W3CDTF">2025-11-28T18:24:47Z</dcterms:created>
  <dcterms:modified xsi:type="dcterms:W3CDTF">2026-02-17T15:37:21Z</dcterms:modified>
</cp:coreProperties>
</file>