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311" r:id="rId4"/>
    <p:sldId id="312" r:id="rId5"/>
    <p:sldId id="314" r:id="rId6"/>
    <p:sldId id="380" r:id="rId7"/>
    <p:sldId id="382" r:id="rId8"/>
    <p:sldId id="393" r:id="rId9"/>
    <p:sldId id="384" r:id="rId10"/>
    <p:sldId id="385" r:id="rId11"/>
    <p:sldId id="386" r:id="rId12"/>
    <p:sldId id="388" r:id="rId13"/>
    <p:sldId id="389" r:id="rId1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16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942" y="1240790"/>
            <a:ext cx="5955792" cy="335013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042"/>
            <a:ext cx="5438140" cy="3908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8FB079-DF90-4F46-A47C-36FBA3116E83}" type="datetimeFigureOut">
              <a:rPr lang="fr-BE" smtClean="0"/>
              <a:t>09-02-26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9CF092-75AC-4993-AEF2-0A2D639B9EE6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2000" y="1842453"/>
            <a:ext cx="10474960" cy="2387600"/>
          </a:xfrm>
        </p:spPr>
        <p:txBody>
          <a:bodyPr>
            <a:normAutofit fontScale="90000"/>
          </a:bodyPr>
          <a:lstStyle/>
          <a:p>
            <a:r>
              <a:rPr lang="fr-BE" sz="4000" dirty="0"/>
              <a:t>Columbia </a:t>
            </a:r>
            <a:r>
              <a:rPr lang="fr-BE" sz="4000" dirty="0" err="1"/>
              <a:t>University</a:t>
            </a:r>
            <a:br>
              <a:rPr lang="fr-BE" dirty="0"/>
            </a:br>
            <a:r>
              <a:rPr lang="fr-BE" sz="2700" dirty="0"/>
              <a:t>The </a:t>
            </a:r>
            <a:r>
              <a:rPr lang="fr-BE" sz="2700" dirty="0" err="1"/>
              <a:t>Role</a:t>
            </a:r>
            <a:r>
              <a:rPr lang="fr-BE" sz="2700" dirty="0"/>
              <a:t> of </a:t>
            </a:r>
            <a:r>
              <a:rPr lang="fr-BE" sz="2700" dirty="0" err="1"/>
              <a:t>SDRs</a:t>
            </a:r>
            <a:r>
              <a:rPr lang="fr-BE" sz="2700" dirty="0"/>
              <a:t> for Global </a:t>
            </a:r>
            <a:r>
              <a:rPr lang="fr-BE" sz="2700" dirty="0" err="1"/>
              <a:t>Stability</a:t>
            </a:r>
            <a:r>
              <a:rPr lang="fr-BE" sz="2700" dirty="0"/>
              <a:t> and </a:t>
            </a:r>
            <a:r>
              <a:rPr lang="fr-BE" sz="2700" dirty="0" err="1"/>
              <a:t>Sustainable</a:t>
            </a:r>
            <a:r>
              <a:rPr lang="fr-BE" sz="2700" dirty="0"/>
              <a:t> </a:t>
            </a:r>
            <a:r>
              <a:rPr lang="fr-BE" sz="2700" dirty="0" err="1"/>
              <a:t>Economic</a:t>
            </a:r>
            <a:r>
              <a:rPr lang="fr-BE" sz="2700" dirty="0"/>
              <a:t> Transformation</a:t>
            </a:r>
            <a:br>
              <a:rPr lang="fr-BE" dirty="0"/>
            </a:br>
            <a:r>
              <a:rPr lang="fr-BE" dirty="0">
                <a:solidFill>
                  <a:srgbClr val="FF0000"/>
                </a:solidFill>
              </a:rPr>
              <a:t>SDR-</a:t>
            </a:r>
            <a:r>
              <a:rPr lang="fr-BE" dirty="0" err="1">
                <a:solidFill>
                  <a:srgbClr val="FF0000"/>
                </a:solidFill>
              </a:rPr>
              <a:t>Anchored</a:t>
            </a:r>
            <a:r>
              <a:rPr lang="fr-BE" dirty="0">
                <a:solidFill>
                  <a:srgbClr val="FF0000"/>
                </a:solidFill>
              </a:rPr>
              <a:t> </a:t>
            </a:r>
            <a:r>
              <a:rPr lang="fr-BE" dirty="0" err="1">
                <a:solidFill>
                  <a:srgbClr val="FF0000"/>
                </a:solidFill>
              </a:rPr>
              <a:t>Stablecoins</a:t>
            </a:r>
            <a:br>
              <a:rPr lang="fr-BE" dirty="0">
                <a:solidFill>
                  <a:srgbClr val="FF0000"/>
                </a:solidFill>
              </a:rPr>
            </a:br>
            <a:r>
              <a:rPr lang="fr-BE" dirty="0">
                <a:solidFill>
                  <a:srgbClr val="FF0000"/>
                </a:solidFill>
              </a:rPr>
              <a:t> to Restore </a:t>
            </a:r>
            <a:r>
              <a:rPr lang="fr-BE" dirty="0" err="1">
                <a:solidFill>
                  <a:srgbClr val="FF0000"/>
                </a:solidFill>
              </a:rPr>
              <a:t>Multilateralism</a:t>
            </a:r>
            <a:endParaRPr lang="fr-BE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483418"/>
            <a:ext cx="9144000" cy="1655762"/>
          </a:xfrm>
        </p:spPr>
        <p:txBody>
          <a:bodyPr>
            <a:normAutofit fontScale="60000" lnSpcReduction="20000"/>
          </a:bodyPr>
          <a:lstStyle/>
          <a:p>
            <a:r>
              <a:rPr lang="fr-BE" sz="3300" dirty="0"/>
              <a:t>5th </a:t>
            </a:r>
            <a:r>
              <a:rPr lang="fr-BE" sz="3300" dirty="0" err="1"/>
              <a:t>December</a:t>
            </a:r>
            <a:r>
              <a:rPr lang="fr-BE" sz="3300" dirty="0"/>
              <a:t> 2025</a:t>
            </a:r>
          </a:p>
          <a:p>
            <a:r>
              <a:rPr lang="fr-BE" sz="5600" dirty="0"/>
              <a:t>Bernard Snoy</a:t>
            </a:r>
            <a:r>
              <a:rPr lang="fr-FR" altLang="fr-BE" sz="5600" dirty="0"/>
              <a:t> (&amp; C. Ghymers)</a:t>
            </a:r>
            <a:endParaRPr lang="fr-BE" sz="5600" dirty="0"/>
          </a:p>
          <a:p>
            <a:r>
              <a:rPr lang="fr-BE" sz="4100" dirty="0"/>
              <a:t>Chairman of Robert Triffin International (RTI)</a:t>
            </a:r>
          </a:p>
          <a:p>
            <a:r>
              <a:rPr lang="fr-BE" sz="4100" dirty="0"/>
              <a:t>Professor, UCLouvain, Belgium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84" y="71120"/>
            <a:ext cx="1323975" cy="12954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0" y="1329690"/>
            <a:ext cx="2816225" cy="368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66700">
              <a:lnSpc>
                <a:spcPct val="113000"/>
              </a:lnSpc>
            </a:pPr>
            <a:r>
              <a:rPr sz="1600" b="1" i="1" dirty="0">
                <a:latin typeface="Palatino Linotype" panose="02040502050505030304"/>
                <a:ea typeface="Calibri" panose="020F0502020204030204"/>
              </a:rPr>
              <a:t> Robert Triffin International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28" y="557349"/>
            <a:ext cx="3976437" cy="601839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421" y="1071153"/>
            <a:ext cx="4958770" cy="529641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331131" y="557349"/>
            <a:ext cx="524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/>
              <a:t>Robert Triffin 1911-1993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                    Robert Triffin (1911-1993)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6780" y="1268730"/>
            <a:ext cx="10446385" cy="4857115"/>
          </a:xfrm>
        </p:spPr>
        <p:txBody>
          <a:bodyPr>
            <a:normAutofit lnSpcReduction="10000"/>
          </a:bodyPr>
          <a:lstStyle/>
          <a:p>
            <a:pPr algn="just"/>
            <a:r>
              <a:rPr lang="fr-BE" dirty="0" err="1"/>
              <a:t>Belgian</a:t>
            </a:r>
            <a:r>
              <a:rPr lang="fr-BE" dirty="0"/>
              <a:t>-American </a:t>
            </a:r>
            <a:r>
              <a:rPr lang="fr-BE" dirty="0" err="1"/>
              <a:t>economist</a:t>
            </a:r>
            <a:r>
              <a:rPr lang="fr-BE" dirty="0"/>
              <a:t>, </a:t>
            </a:r>
            <a:r>
              <a:rPr lang="fr-BE" dirty="0" err="1"/>
              <a:t>taught</a:t>
            </a:r>
            <a:r>
              <a:rPr lang="fr-BE" dirty="0"/>
              <a:t> at Harvard, Yale, Louvain, </a:t>
            </a:r>
            <a:r>
              <a:rPr lang="fr-BE" dirty="0" err="1"/>
              <a:t>served</a:t>
            </a:r>
            <a:r>
              <a:rPr lang="fr-BE" dirty="0"/>
              <a:t> in IMF, </a:t>
            </a:r>
            <a:r>
              <a:rPr lang="fr-FR" altLang="fr-BE" dirty="0"/>
              <a:t>FED, </a:t>
            </a:r>
            <a:r>
              <a:rPr lang="fr-BE" dirty="0"/>
              <a:t>Marshall Plan, Kennedy Administration, European Commission, etc. </a:t>
            </a:r>
          </a:p>
          <a:p>
            <a:pPr algn="just"/>
            <a:r>
              <a:rPr lang="fr-BE" dirty="0"/>
              <a:t>Key contributions to European Payments Union, conception of the SDR and </a:t>
            </a:r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Economic</a:t>
            </a:r>
            <a:r>
              <a:rPr lang="fr-FR" dirty="0"/>
              <a:t> and </a:t>
            </a:r>
            <a:r>
              <a:rPr lang="fr-FR" dirty="0" err="1"/>
              <a:t>Monetary</a:t>
            </a:r>
            <a:r>
              <a:rPr lang="fr-FR" dirty="0"/>
              <a:t> Union</a:t>
            </a:r>
            <a:r>
              <a:rPr lang="fr-BE" dirty="0"/>
              <a:t>.</a:t>
            </a:r>
          </a:p>
          <a:p>
            <a:pPr algn="just"/>
            <a:r>
              <a:rPr lang="fr-FR" altLang="fr-BE" dirty="0" err="1"/>
              <a:t>Denounced</a:t>
            </a:r>
            <a:r>
              <a:rPr lang="fr-FR" altLang="fr-BE" dirty="0"/>
              <a:t> the Bretton Woods System </a:t>
            </a:r>
            <a:r>
              <a:rPr lang="fr-FR" altLang="fr-BE" dirty="0" err="1"/>
              <a:t>incoherence</a:t>
            </a:r>
            <a:r>
              <a:rPr lang="fr-FR" altLang="fr-BE" dirty="0"/>
              <a:t>: the «</a:t>
            </a:r>
            <a:r>
              <a:rPr lang="fr-FR" altLang="fr-BE" b="1" dirty="0" err="1"/>
              <a:t>built-in</a:t>
            </a:r>
            <a:r>
              <a:rPr lang="fr-FR" altLang="fr-BE" b="1" dirty="0"/>
              <a:t> </a:t>
            </a:r>
            <a:r>
              <a:rPr lang="fr-FR" altLang="fr-BE" b="1" dirty="0" err="1"/>
              <a:t>destabilizer</a:t>
            </a:r>
            <a:r>
              <a:rPr lang="fr-FR" altLang="fr-BE" dirty="0"/>
              <a:t>» (</a:t>
            </a:r>
            <a:r>
              <a:rPr lang="fr-FR" altLang="fr-BE" dirty="0" err="1"/>
              <a:t>Testimony</a:t>
            </a:r>
            <a:r>
              <a:rPr lang="fr-FR" altLang="fr-BE" dirty="0"/>
              <a:t> at US </a:t>
            </a:r>
            <a:r>
              <a:rPr lang="fr-FR" altLang="fr-BE" dirty="0" err="1"/>
              <a:t>Congress</a:t>
            </a:r>
            <a:r>
              <a:rPr lang="fr-FR" altLang="fr-BE" dirty="0"/>
              <a:t> </a:t>
            </a:r>
            <a:r>
              <a:rPr lang="fr-FR" altLang="fr-BE" dirty="0" err="1"/>
              <a:t>October</a:t>
            </a:r>
            <a:r>
              <a:rPr lang="fr-FR" altLang="fr-BE" dirty="0"/>
              <a:t> 1959) and publications </a:t>
            </a:r>
            <a:r>
              <a:rPr lang="fr-BE" dirty="0" err="1"/>
              <a:t>predicting</a:t>
            </a:r>
            <a:r>
              <a:rPr lang="fr-BE" dirty="0"/>
              <a:t> the collapse of th</a:t>
            </a:r>
            <a:r>
              <a:rPr lang="fr-FR" altLang="fr-BE" dirty="0"/>
              <a:t>is </a:t>
            </a:r>
            <a:r>
              <a:rPr lang="fr-BE" dirty="0"/>
              <a:t>System</a:t>
            </a:r>
          </a:p>
          <a:p>
            <a:pPr algn="just"/>
            <a:r>
              <a:rPr lang="fr-BE" dirty="0" err="1"/>
              <a:t>Enunciated</a:t>
            </a:r>
            <a:r>
              <a:rPr lang="fr-BE" dirty="0"/>
              <a:t> the </a:t>
            </a:r>
            <a:r>
              <a:rPr lang="fr-BE" b="1" dirty="0"/>
              <a:t>Triffin </a:t>
            </a:r>
            <a:r>
              <a:rPr lang="fr-BE" b="1" dirty="0" err="1"/>
              <a:t>Dilemma</a:t>
            </a:r>
            <a:r>
              <a:rPr lang="fr-BE" dirty="0"/>
              <a:t> (TD) :  « </a:t>
            </a:r>
            <a:r>
              <a:rPr lang="fr-BE" i="1" dirty="0" err="1"/>
              <a:t>it</a:t>
            </a:r>
            <a:r>
              <a:rPr lang="fr-BE" i="1" dirty="0"/>
              <a:t> </a:t>
            </a:r>
            <a:r>
              <a:rPr lang="fr-BE" i="1" dirty="0" err="1"/>
              <a:t>is</a:t>
            </a:r>
            <a:r>
              <a:rPr lang="fr-BE" i="1" dirty="0"/>
              <a:t> impossible for a national </a:t>
            </a:r>
            <a:r>
              <a:rPr lang="fr-BE" i="1" dirty="0" err="1"/>
              <a:t>currency</a:t>
            </a:r>
            <a:r>
              <a:rPr lang="fr-BE" i="1" dirty="0"/>
              <a:t> </a:t>
            </a:r>
            <a:r>
              <a:rPr lang="fr-BE" i="1" dirty="0" err="1"/>
              <a:t>used</a:t>
            </a:r>
            <a:r>
              <a:rPr lang="fr-BE" i="1" dirty="0"/>
              <a:t> as a world </a:t>
            </a:r>
            <a:r>
              <a:rPr lang="fr-BE" i="1" dirty="0" err="1"/>
              <a:t>currency</a:t>
            </a:r>
            <a:r>
              <a:rPr lang="fr-BE" i="1" dirty="0"/>
              <a:t> to serve </a:t>
            </a:r>
            <a:r>
              <a:rPr lang="fr-BE" i="1" dirty="0" err="1"/>
              <a:t>properly</a:t>
            </a:r>
            <a:r>
              <a:rPr lang="fr-BE" i="1" dirty="0"/>
              <a:t> </a:t>
            </a:r>
            <a:r>
              <a:rPr lang="fr-BE" i="1" dirty="0" err="1"/>
              <a:t>both</a:t>
            </a:r>
            <a:r>
              <a:rPr lang="fr-BE" i="1" dirty="0"/>
              <a:t> the </a:t>
            </a:r>
            <a:r>
              <a:rPr lang="fr-BE" i="1" dirty="0" err="1"/>
              <a:t>needs</a:t>
            </a:r>
            <a:r>
              <a:rPr lang="fr-BE" i="1" dirty="0"/>
              <a:t> of the national </a:t>
            </a:r>
            <a:r>
              <a:rPr lang="fr-BE" i="1" dirty="0" err="1"/>
              <a:t>economy</a:t>
            </a:r>
            <a:r>
              <a:rPr lang="fr-BE" i="1" dirty="0"/>
              <a:t> of the country </a:t>
            </a:r>
            <a:r>
              <a:rPr lang="fr-BE" i="1" dirty="0" err="1"/>
              <a:t>issuing</a:t>
            </a:r>
            <a:r>
              <a:rPr lang="fr-BE" i="1" dirty="0"/>
              <a:t> </a:t>
            </a:r>
            <a:r>
              <a:rPr lang="fr-BE" i="1" dirty="0" err="1"/>
              <a:t>that</a:t>
            </a:r>
            <a:r>
              <a:rPr lang="fr-BE" i="1" dirty="0"/>
              <a:t> </a:t>
            </a:r>
            <a:r>
              <a:rPr lang="fr-BE" i="1" dirty="0" err="1"/>
              <a:t>currency</a:t>
            </a:r>
            <a:r>
              <a:rPr lang="fr-BE" i="1" dirty="0"/>
              <a:t> and the </a:t>
            </a:r>
            <a:r>
              <a:rPr lang="fr-BE" i="1" dirty="0" err="1"/>
              <a:t>needs</a:t>
            </a:r>
            <a:r>
              <a:rPr lang="fr-BE" i="1" dirty="0"/>
              <a:t> of the international </a:t>
            </a:r>
            <a:r>
              <a:rPr lang="fr-BE" i="1" dirty="0" err="1"/>
              <a:t>economy</a:t>
            </a:r>
            <a:r>
              <a:rPr lang="fr-BE" dirty="0"/>
              <a:t> »</a:t>
            </a:r>
          </a:p>
          <a:p>
            <a:pPr algn="just"/>
            <a:endParaRPr lang="fr-B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pPr algn="ctr"/>
            <a:r>
              <a:rPr lang="fr-BE" dirty="0"/>
              <a:t>       Successive </a:t>
            </a:r>
            <a:r>
              <a:rPr lang="fr-BE" dirty="0" err="1"/>
              <a:t>forms</a:t>
            </a:r>
            <a:r>
              <a:rPr lang="fr-BE" dirty="0"/>
              <a:t> of the Triffin </a:t>
            </a:r>
            <a:r>
              <a:rPr lang="fr-BE" dirty="0" err="1"/>
              <a:t>Dilemma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3720" y="1417320"/>
            <a:ext cx="10961370" cy="501523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altLang="fr-BE" dirty="0" err="1"/>
              <a:t>Unresolved </a:t>
            </a:r>
            <a:r>
              <a:rPr lang="fr-FR" altLang="fr-BE" b="1" dirty="0" err="1"/>
              <a:t>trade-off</a:t>
            </a:r>
            <a:r>
              <a:rPr lang="fr-FR" altLang="fr-BE" dirty="0" err="1"/>
              <a:t> between domestic stability and global stability</a:t>
            </a:r>
          </a:p>
          <a:p>
            <a:pPr algn="just"/>
            <a:r>
              <a:rPr lang="fr-BE" dirty="0"/>
              <a:t>« exorbitant </a:t>
            </a:r>
            <a:r>
              <a:rPr lang="fr-BE" dirty="0" err="1"/>
              <a:t>privilege</a:t>
            </a:r>
            <a:r>
              <a:rPr lang="fr-BE" dirty="0"/>
              <a:t> »</a:t>
            </a:r>
            <a:r>
              <a:rPr lang="fr-FR" altLang="fr-BE" dirty="0"/>
              <a:t>: </a:t>
            </a:r>
            <a:r>
              <a:rPr lang="fr-FR" altLang="fr-BE" b="1" dirty="0"/>
              <a:t>no US external constraint</a:t>
            </a:r>
            <a:r>
              <a:rPr lang="fr-FR" altLang="fr-BE" dirty="0"/>
              <a:t> at the </a:t>
            </a:r>
            <a:r>
              <a:rPr lang="fr-FR" altLang="fr-BE" dirty="0" err="1"/>
              <a:t>cost</a:t>
            </a:r>
            <a:r>
              <a:rPr lang="fr-FR" altLang="fr-BE" dirty="0"/>
              <a:t> of US $ </a:t>
            </a:r>
            <a:r>
              <a:rPr lang="fr-FR" altLang="fr-BE" dirty="0" err="1"/>
              <a:t>overvaluation</a:t>
            </a:r>
            <a:r>
              <a:rPr lang="fr-FR" altLang="fr-BE" dirty="0"/>
              <a:t>, </a:t>
            </a:r>
            <a:r>
              <a:rPr lang="fr-FR" altLang="fr-BE" dirty="0" err="1"/>
              <a:t>linked</a:t>
            </a:r>
            <a:r>
              <a:rPr lang="fr-FR" altLang="fr-BE" dirty="0"/>
              <a:t> to</a:t>
            </a:r>
            <a:r>
              <a:rPr lang="fr-BE" dirty="0"/>
              <a:t> </a:t>
            </a:r>
            <a:r>
              <a:rPr lang="fr-BE" dirty="0" err="1"/>
              <a:t>role</a:t>
            </a:r>
            <a:r>
              <a:rPr lang="fr-BE" dirty="0"/>
              <a:t> of </a:t>
            </a:r>
            <a:r>
              <a:rPr lang="fr-BE" dirty="0" err="1"/>
              <a:t>lender</a:t>
            </a:r>
            <a:r>
              <a:rPr lang="fr-BE" dirty="0"/>
              <a:t>/consumer of last </a:t>
            </a:r>
            <a:r>
              <a:rPr lang="fr-BE" dirty="0" err="1"/>
              <a:t>resort</a:t>
            </a:r>
            <a:r>
              <a:rPr lang="fr-FR" altLang="fr-BE" dirty="0"/>
              <a:t> + </a:t>
            </a:r>
            <a:r>
              <a:rPr lang="fr-FR" altLang="fr-BE" dirty="0" err="1"/>
              <a:t>weaponization</a:t>
            </a:r>
            <a:r>
              <a:rPr lang="fr-FR" altLang="fr-BE" dirty="0"/>
              <a:t> option</a:t>
            </a:r>
            <a:r>
              <a:rPr lang="fr-BE" dirty="0"/>
              <a:t>. </a:t>
            </a:r>
          </a:p>
          <a:p>
            <a:pPr algn="just"/>
            <a:r>
              <a:rPr lang="fr-BE" dirty="0"/>
              <a:t>« </a:t>
            </a:r>
            <a:r>
              <a:rPr lang="fr-BE" b="1" dirty="0" err="1"/>
              <a:t>Built-in</a:t>
            </a:r>
            <a:r>
              <a:rPr lang="fr-BE" b="1" dirty="0"/>
              <a:t> </a:t>
            </a:r>
            <a:r>
              <a:rPr lang="fr-BE" b="1" dirty="0" err="1"/>
              <a:t>destabilizer</a:t>
            </a:r>
            <a:r>
              <a:rPr lang="fr-BE" dirty="0"/>
              <a:t> » :  </a:t>
            </a:r>
            <a:r>
              <a:rPr lang="fr-BE" dirty="0" err="1"/>
              <a:t>asymmetry</a:t>
            </a:r>
            <a:r>
              <a:rPr lang="fr-BE" dirty="0"/>
              <a:t> in impact of US </a:t>
            </a:r>
            <a:r>
              <a:rPr lang="fr-BE" dirty="0" err="1"/>
              <a:t>monetary</a:t>
            </a:r>
            <a:r>
              <a:rPr lang="fr-BE" dirty="0"/>
              <a:t> </a:t>
            </a:r>
            <a:r>
              <a:rPr lang="fr-BE" dirty="0" err="1"/>
              <a:t>policy</a:t>
            </a:r>
            <a:r>
              <a:rPr lang="fr-BE" dirty="0"/>
              <a:t> on </a:t>
            </a:r>
            <a:r>
              <a:rPr lang="fr-BE" dirty="0" err="1"/>
              <a:t>other</a:t>
            </a:r>
            <a:r>
              <a:rPr lang="fr-BE" dirty="0"/>
              <a:t> countries </a:t>
            </a:r>
            <a:r>
              <a:rPr lang="fr-FR" altLang="fr-BE" dirty="0"/>
              <a:t>creating </a:t>
            </a:r>
            <a:r>
              <a:rPr lang="fr-BE" dirty="0"/>
              <a:t>global </a:t>
            </a:r>
            <a:r>
              <a:rPr lang="fr-BE" dirty="0" err="1"/>
              <a:t>liquidity</a:t>
            </a:r>
            <a:r>
              <a:rPr lang="fr-BE" dirty="0"/>
              <a:t> </a:t>
            </a:r>
            <a:r>
              <a:rPr lang="fr-BE" dirty="0" err="1"/>
              <a:t>waves</a:t>
            </a:r>
            <a:r>
              <a:rPr lang="fr-FR" altLang="fr-BE" dirty="0"/>
              <a:t>=&gt;pro-cyclical spillovers and financial instability</a:t>
            </a:r>
          </a:p>
          <a:p>
            <a:pPr marL="0" indent="457200" algn="just">
              <a:buNone/>
            </a:pPr>
            <a:r>
              <a:rPr lang="fr-FR" altLang="fr-BE" dirty="0"/>
              <a:t>=&gt; absorption of </a:t>
            </a:r>
            <a:r>
              <a:rPr lang="fr-BE" dirty="0" err="1"/>
              <a:t>savings</a:t>
            </a:r>
            <a:r>
              <a:rPr lang="fr-BE" dirty="0"/>
              <a:t> of </a:t>
            </a:r>
            <a:r>
              <a:rPr lang="fr-BE" dirty="0" err="1"/>
              <a:t>Emerging</a:t>
            </a:r>
            <a:r>
              <a:rPr lang="fr-BE" dirty="0"/>
              <a:t> Economies</a:t>
            </a:r>
            <a:r>
              <a:rPr lang="fr-FR" altLang="fr-BE" dirty="0"/>
              <a:t> =&gt;</a:t>
            </a:r>
            <a:r>
              <a:rPr lang="fr-BE" dirty="0" err="1"/>
              <a:t>hinder</a:t>
            </a:r>
            <a:r>
              <a:rPr lang="fr-FR" altLang="fr-BE" dirty="0" err="1"/>
              <a:t>ing</a:t>
            </a:r>
            <a:r>
              <a:rPr lang="fr-BE" dirty="0"/>
              <a:t> </a:t>
            </a:r>
            <a:r>
              <a:rPr lang="fr-BE" dirty="0" err="1"/>
              <a:t>financing</a:t>
            </a:r>
            <a:r>
              <a:rPr lang="fr-BE" dirty="0"/>
              <a:t> of </a:t>
            </a:r>
            <a:r>
              <a:rPr lang="fr-FR" altLang="fr-BE" dirty="0"/>
              <a:t>decarbonization &amp; </a:t>
            </a:r>
            <a:r>
              <a:rPr lang="fr-BE" dirty="0" err="1"/>
              <a:t>SDGs</a:t>
            </a:r>
            <a:endParaRPr lang="fr-BE" dirty="0"/>
          </a:p>
          <a:p>
            <a:pPr algn="just"/>
            <a:r>
              <a:rPr lang="fr-FR" altLang="fr-BE" dirty="0"/>
              <a:t>Growing </a:t>
            </a:r>
            <a:r>
              <a:rPr lang="fr-FR" altLang="fr-BE" b="1" dirty="0"/>
              <a:t>scarcity of dollar-safe assets</a:t>
            </a:r>
            <a:r>
              <a:rPr lang="fr-FR" altLang="fr-BE" dirty="0"/>
              <a:t> (</a:t>
            </a:r>
            <a:r>
              <a:rPr lang="fr-FR" altLang="fr-BE" dirty="0" err="1"/>
              <a:t>shrinking</a:t>
            </a:r>
            <a:r>
              <a:rPr lang="fr-FR" altLang="fr-BE" dirty="0"/>
              <a:t> relative US size facing fast </a:t>
            </a:r>
            <a:r>
              <a:rPr lang="fr-FR" altLang="fr-BE" dirty="0" err="1"/>
              <a:t>growing</a:t>
            </a:r>
            <a:r>
              <a:rPr lang="fr-FR" altLang="fr-BE" dirty="0"/>
              <a:t> </a:t>
            </a:r>
            <a:r>
              <a:rPr lang="fr-FR" altLang="fr-BE" dirty="0" err="1"/>
              <a:t>demand</a:t>
            </a:r>
            <a:r>
              <a:rPr lang="fr-FR" altLang="fr-BE" dirty="0"/>
              <a:t>, e.g. </a:t>
            </a:r>
            <a:r>
              <a:rPr lang="fr-FR" altLang="fr-BE" dirty="0" err="1"/>
              <a:t>demand</a:t>
            </a:r>
            <a:r>
              <a:rPr lang="fr-FR" altLang="fr-BE" dirty="0"/>
              <a:t> of Non Bank Financial </a:t>
            </a:r>
            <a:r>
              <a:rPr lang="fr-FR" altLang="fr-BE" dirty="0" err="1"/>
              <a:t>Intermediaries</a:t>
            </a:r>
            <a:r>
              <a:rPr lang="fr-FR" altLang="fr-BE" dirty="0"/>
              <a:t> (NBFI) for dollar </a:t>
            </a:r>
            <a:r>
              <a:rPr lang="fr-FR" altLang="fr-BE" dirty="0" err="1"/>
              <a:t>collaterals</a:t>
            </a:r>
            <a:r>
              <a:rPr lang="fr-FR" altLang="fr-BE" dirty="0"/>
              <a:t> in repo </a:t>
            </a:r>
            <a:r>
              <a:rPr lang="fr-FR" altLang="fr-BE" dirty="0" err="1"/>
              <a:t>markets</a:t>
            </a:r>
            <a:r>
              <a:rPr lang="fr-FR" altLang="fr-BE" dirty="0"/>
              <a:t>) =&gt; financial </a:t>
            </a:r>
            <a:r>
              <a:rPr lang="fr-FR" altLang="fr-BE" dirty="0" err="1"/>
              <a:t>fragilities</a:t>
            </a:r>
            <a:r>
              <a:rPr lang="fr-FR" altLang="fr-BE" dirty="0"/>
              <a:t> </a:t>
            </a:r>
            <a:r>
              <a:rPr lang="fr-BE" dirty="0"/>
              <a:t>. </a:t>
            </a:r>
          </a:p>
          <a:p>
            <a:pPr algn="just"/>
            <a:endParaRPr lang="fr-B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188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 err="1"/>
              <a:t>Yet</a:t>
            </a:r>
            <a:r>
              <a:rPr lang="fr-BE" b="1" dirty="0"/>
              <a:t> </a:t>
            </a:r>
            <a:r>
              <a:rPr lang="fr-BE" b="1" dirty="0" err="1"/>
              <a:t>there</a:t>
            </a:r>
            <a:r>
              <a:rPr lang="fr-BE" b="1" dirty="0"/>
              <a:t> </a:t>
            </a:r>
            <a:r>
              <a:rPr lang="fr-BE" b="1" dirty="0" err="1"/>
              <a:t>is</a:t>
            </a:r>
            <a:r>
              <a:rPr lang="fr-BE" b="1" dirty="0"/>
              <a:t> a solution :</a:t>
            </a:r>
            <a:r>
              <a:rPr lang="fr-FR" altLang="fr-BE" sz="4000" b="1" dirty="0"/>
              <a:t> IMF issuing a multilateral currency as single monetary base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1300" y="1574276"/>
            <a:ext cx="11698605" cy="5283724"/>
          </a:xfrm>
        </p:spPr>
        <p:txBody>
          <a:bodyPr>
            <a:normAutofit fontScale="90000" lnSpcReduction="10000"/>
          </a:bodyPr>
          <a:lstStyle/>
          <a:p>
            <a:pPr algn="just"/>
            <a:r>
              <a:rPr lang="fr-FR" altLang="fr-BE" b="1" dirty="0"/>
              <a:t>In 2010 RTI </a:t>
            </a:r>
            <a:r>
              <a:rPr lang="fr-FR" altLang="fr-BE" b="1" dirty="0" err="1"/>
              <a:t>supported</a:t>
            </a:r>
            <a:r>
              <a:rPr lang="fr-FR" altLang="fr-BE" b="1" dirty="0"/>
              <a:t> </a:t>
            </a:r>
            <a:r>
              <a:rPr lang="fr-BE" b="1" dirty="0"/>
              <a:t>Palais Royal Initiative (PRI) on </a:t>
            </a:r>
            <a:r>
              <a:rPr lang="fr-BE" b="1" dirty="0" err="1"/>
              <a:t>reform</a:t>
            </a:r>
            <a:r>
              <a:rPr lang="fr-BE" b="1" dirty="0"/>
              <a:t> of International </a:t>
            </a:r>
            <a:r>
              <a:rPr lang="fr-BE" b="1" dirty="0" err="1"/>
              <a:t>Monetary</a:t>
            </a:r>
            <a:r>
              <a:rPr lang="fr-BE" b="1" dirty="0"/>
              <a:t> System (IMS)  </a:t>
            </a:r>
            <a:r>
              <a:rPr lang="fr-BE" dirty="0" err="1"/>
              <a:t>launched</a:t>
            </a:r>
            <a:r>
              <a:rPr lang="fr-BE" dirty="0"/>
              <a:t> by Camdessus, Lamfalussy, </a:t>
            </a:r>
            <a:r>
              <a:rPr lang="fr-BE" dirty="0" err="1"/>
              <a:t>Padoa-Schioppa</a:t>
            </a:r>
            <a:r>
              <a:rPr lang="fr-BE" dirty="0"/>
              <a:t>; report in 2011 </a:t>
            </a:r>
            <a:r>
              <a:rPr lang="fr-BE" dirty="0" err="1"/>
              <a:t>endorsed</a:t>
            </a:r>
            <a:r>
              <a:rPr lang="fr-BE" dirty="0"/>
              <a:t> by 18 high </a:t>
            </a:r>
            <a:r>
              <a:rPr lang="fr-BE" dirty="0" err="1"/>
              <a:t>level</a:t>
            </a:r>
            <a:r>
              <a:rPr lang="fr-BE" dirty="0"/>
              <a:t> </a:t>
            </a:r>
            <a:r>
              <a:rPr lang="fr-BE" dirty="0" err="1"/>
              <a:t>officials</a:t>
            </a:r>
            <a:r>
              <a:rPr lang="fr-BE" dirty="0"/>
              <a:t>, </a:t>
            </a:r>
            <a:r>
              <a:rPr lang="fr-BE" dirty="0" err="1"/>
              <a:t>including</a:t>
            </a:r>
            <a:r>
              <a:rPr lang="fr-BE" dirty="0"/>
              <a:t> Paul Volcker, </a:t>
            </a:r>
            <a:r>
              <a:rPr lang="fr-BE" dirty="0" err="1"/>
              <a:t>highlighting</a:t>
            </a:r>
            <a:r>
              <a:rPr lang="fr-BE" dirty="0"/>
              <a:t> the </a:t>
            </a:r>
            <a:r>
              <a:rPr lang="fr-BE" dirty="0" err="1"/>
              <a:t>link</a:t>
            </a:r>
            <a:r>
              <a:rPr lang="fr-BE" dirty="0"/>
              <a:t> </a:t>
            </a:r>
            <a:r>
              <a:rPr lang="fr-BE" dirty="0" err="1"/>
              <a:t>between</a:t>
            </a:r>
            <a:r>
              <a:rPr lang="fr-BE" dirty="0"/>
              <a:t> the 2008 </a:t>
            </a:r>
            <a:r>
              <a:rPr lang="fr-BE" dirty="0" err="1"/>
              <a:t>crisis</a:t>
            </a:r>
            <a:r>
              <a:rPr lang="fr-BE" dirty="0"/>
              <a:t> and </a:t>
            </a:r>
            <a:r>
              <a:rPr lang="fr-FR" altLang="fr-BE" dirty="0"/>
              <a:t>un-</a:t>
            </a:r>
            <a:r>
              <a:rPr lang="fr-FR" altLang="fr-BE" dirty="0" err="1"/>
              <a:t>addressed</a:t>
            </a:r>
            <a:r>
              <a:rPr lang="fr-FR" altLang="fr-BE" dirty="0"/>
              <a:t> TD </a:t>
            </a:r>
          </a:p>
          <a:p>
            <a:pPr algn="just"/>
            <a:r>
              <a:rPr lang="fr-FR" altLang="fr-BE" b="1" dirty="0"/>
              <a:t>Solution:</a:t>
            </a:r>
            <a:r>
              <a:rPr lang="fr-FR" altLang="fr-BE" dirty="0"/>
              <a:t> IMF as a </a:t>
            </a:r>
            <a:r>
              <a:rPr lang="fr-BE" dirty="0"/>
              <a:t>supranational </a:t>
            </a:r>
            <a:r>
              <a:rPr lang="fr-BE" dirty="0" err="1"/>
              <a:t>bank</a:t>
            </a:r>
            <a:r>
              <a:rPr lang="fr-BE" dirty="0"/>
              <a:t>, </a:t>
            </a:r>
            <a:r>
              <a:rPr lang="fr-BE" dirty="0" err="1"/>
              <a:t>issuing</a:t>
            </a:r>
            <a:r>
              <a:rPr lang="fr-BE" dirty="0"/>
              <a:t> a </a:t>
            </a:r>
            <a:r>
              <a:rPr lang="fr-BE" b="1" dirty="0" err="1"/>
              <a:t>mulilateral</a:t>
            </a:r>
            <a:r>
              <a:rPr lang="fr-BE" b="1" dirty="0"/>
              <a:t> </a:t>
            </a:r>
            <a:r>
              <a:rPr lang="fr-BE" b="1" dirty="0" err="1"/>
              <a:t>currency</a:t>
            </a:r>
            <a:r>
              <a:rPr lang="fr-BE" dirty="0"/>
              <a:t> – a </a:t>
            </a:r>
            <a:r>
              <a:rPr lang="fr-BE" dirty="0" err="1"/>
              <a:t>revamped</a:t>
            </a:r>
            <a:r>
              <a:rPr lang="fr-BE" dirty="0"/>
              <a:t> SDR – a </a:t>
            </a:r>
            <a:r>
              <a:rPr lang="fr-BE" dirty="0" err="1"/>
              <a:t>liquid</a:t>
            </a:r>
            <a:r>
              <a:rPr lang="fr-BE" dirty="0"/>
              <a:t> </a:t>
            </a:r>
            <a:r>
              <a:rPr lang="fr-BE" dirty="0" err="1"/>
              <a:t>liability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would</a:t>
            </a:r>
            <a:r>
              <a:rPr lang="fr-BE" dirty="0"/>
              <a:t> not </a:t>
            </a:r>
            <a:r>
              <a:rPr lang="fr-BE" dirty="0" err="1"/>
              <a:t>be</a:t>
            </a:r>
            <a:r>
              <a:rPr lang="fr-BE" dirty="0"/>
              <a:t> a </a:t>
            </a:r>
            <a:r>
              <a:rPr lang="fr-BE" dirty="0" err="1"/>
              <a:t>debt</a:t>
            </a:r>
            <a:r>
              <a:rPr lang="fr-BE" dirty="0"/>
              <a:t> of </a:t>
            </a:r>
            <a:r>
              <a:rPr lang="fr-BE" dirty="0" err="1"/>
              <a:t>any</a:t>
            </a:r>
            <a:r>
              <a:rPr lang="fr-BE" dirty="0"/>
              <a:t> </a:t>
            </a:r>
            <a:r>
              <a:rPr lang="fr-BE" dirty="0" err="1"/>
              <a:t>individual</a:t>
            </a:r>
            <a:r>
              <a:rPr lang="fr-BE" dirty="0"/>
              <a:t> country</a:t>
            </a:r>
            <a:r>
              <a:rPr lang="fr-FR" altLang="fr-BE" dirty="0"/>
              <a:t> but an </a:t>
            </a:r>
            <a:r>
              <a:rPr lang="fr-FR" altLang="fr-BE" b="1" dirty="0"/>
              <a:t>(n+1)th currency</a:t>
            </a:r>
            <a:r>
              <a:rPr lang="fr-BE" dirty="0"/>
              <a:t> </a:t>
            </a:r>
            <a:r>
              <a:rPr lang="fr-FR" altLang="fr-BE" dirty="0"/>
              <a:t>providing a tool for managing global </a:t>
            </a:r>
            <a:r>
              <a:rPr lang="fr-FR" altLang="fr-BE" dirty="0" err="1"/>
              <a:t>liquidity</a:t>
            </a:r>
            <a:r>
              <a:rPr lang="fr-FR" altLang="fr-BE" dirty="0"/>
              <a:t>. </a:t>
            </a:r>
            <a:r>
              <a:rPr lang="fr-FR" altLang="fr-BE" b="1" dirty="0" err="1"/>
              <a:t>Why</a:t>
            </a:r>
            <a:r>
              <a:rPr lang="fr-FR" altLang="fr-BE" b="1" dirty="0"/>
              <a:t>?</a:t>
            </a:r>
            <a:r>
              <a:rPr lang="fr-FR" altLang="fr-BE" dirty="0"/>
              <a:t> Need for a </a:t>
            </a:r>
            <a:r>
              <a:rPr lang="fr-FR" altLang="fr-BE" b="1" dirty="0"/>
              <a:t>global single monetary base,</a:t>
            </a:r>
            <a:r>
              <a:rPr lang="fr-FR" altLang="fr-BE" dirty="0"/>
              <a:t> exogenous to national currencies (as </a:t>
            </a:r>
            <a:r>
              <a:rPr lang="fr-FR" altLang="fr-BE" dirty="0" err="1"/>
              <a:t>is</a:t>
            </a:r>
            <a:r>
              <a:rPr lang="fr-FR" altLang="fr-BE" dirty="0"/>
              <a:t> the case at national level with a two-tier system: Central Bank and Deposit Bank </a:t>
            </a:r>
            <a:r>
              <a:rPr lang="fr-FR" altLang="fr-BE" dirty="0" err="1"/>
              <a:t>moneys</a:t>
            </a:r>
            <a:r>
              <a:rPr lang="fr-FR" altLang="fr-BE" dirty="0"/>
              <a:t>) </a:t>
            </a:r>
            <a:r>
              <a:rPr lang="fr-BE" dirty="0"/>
              <a:t>   </a:t>
            </a:r>
          </a:p>
          <a:p>
            <a:pPr algn="just"/>
            <a:r>
              <a:rPr lang="fr-FR" altLang="fr-BE" b="1" dirty="0"/>
              <a:t>2014 </a:t>
            </a:r>
            <a:r>
              <a:rPr lang="fr-BE" b="1" dirty="0"/>
              <a:t>RTI</a:t>
            </a:r>
            <a:r>
              <a:rPr lang="fr-BE" dirty="0"/>
              <a:t> report</a:t>
            </a:r>
            <a:r>
              <a:rPr lang="fr-FR" altLang="fr-BE" dirty="0"/>
              <a:t> </a:t>
            </a:r>
            <a:r>
              <a:rPr lang="fr-BE" dirty="0" err="1"/>
              <a:t>promotin</a:t>
            </a:r>
            <a:r>
              <a:rPr lang="fr-FR" altLang="fr-BE" dirty="0"/>
              <a:t>g </a:t>
            </a:r>
            <a:r>
              <a:rPr lang="fr-FR" altLang="fr-BE" dirty="0" err="1"/>
              <a:t>concrete</a:t>
            </a:r>
            <a:r>
              <a:rPr lang="fr-FR" altLang="fr-BE" dirty="0"/>
              <a:t> </a:t>
            </a:r>
            <a:r>
              <a:rPr lang="fr-FR" altLang="fr-BE" dirty="0" err="1"/>
              <a:t>steps</a:t>
            </a:r>
            <a:r>
              <a:rPr lang="fr-FR" altLang="fr-BE" dirty="0"/>
              <a:t> to </a:t>
            </a:r>
            <a:r>
              <a:rPr lang="fr-FR" altLang="fr-BE" dirty="0" err="1"/>
              <a:t>enhance</a:t>
            </a:r>
            <a:r>
              <a:rPr lang="fr-FR" altLang="fr-BE" dirty="0"/>
              <a:t> </a:t>
            </a:r>
            <a:r>
              <a:rPr lang="fr-FR" altLang="fr-BE" dirty="0" err="1"/>
              <a:t>development</a:t>
            </a:r>
            <a:r>
              <a:rPr lang="fr-FR" altLang="fr-BE" dirty="0"/>
              <a:t> of official and </a:t>
            </a:r>
            <a:r>
              <a:rPr lang="fr-FR" altLang="fr-BE" dirty="0" err="1"/>
              <a:t>private</a:t>
            </a:r>
            <a:r>
              <a:rPr lang="fr-FR" altLang="fr-BE" dirty="0"/>
              <a:t> SDR</a:t>
            </a:r>
            <a:r>
              <a:rPr lang="fr-BE" dirty="0"/>
              <a:t>. </a:t>
            </a:r>
          </a:p>
          <a:p>
            <a:pPr algn="just"/>
            <a:r>
              <a:rPr lang="fr-FR" altLang="fr-BE" b="1" dirty="0"/>
              <a:t>2016 </a:t>
            </a:r>
            <a:r>
              <a:rPr lang="fr-BE" b="1" dirty="0">
                <a:sym typeface="+mn-ea"/>
              </a:rPr>
              <a:t>Camdessus </a:t>
            </a:r>
            <a:r>
              <a:rPr lang="fr-FR" altLang="fr-BE" b="1" dirty="0">
                <a:sym typeface="+mn-ea"/>
              </a:rPr>
              <a:t>&amp;</a:t>
            </a:r>
            <a:r>
              <a:rPr lang="fr-BE" b="1" dirty="0">
                <a:sym typeface="+mn-ea"/>
              </a:rPr>
              <a:t> Singh</a:t>
            </a:r>
            <a:r>
              <a:rPr lang="fr-FR" altLang="fr-BE" dirty="0">
                <a:sym typeface="+mn-ea"/>
              </a:rPr>
              <a:t>: three stages Roadmap to </a:t>
            </a:r>
            <a:r>
              <a:rPr lang="fr-FR" altLang="fr-BE" dirty="0" err="1">
                <a:sym typeface="+mn-ea"/>
              </a:rPr>
              <a:t>implement</a:t>
            </a:r>
            <a:r>
              <a:rPr lang="fr-FR" altLang="fr-BE" dirty="0">
                <a:sym typeface="+mn-ea"/>
              </a:rPr>
              <a:t>  PRI</a:t>
            </a:r>
            <a:r>
              <a:rPr lang="fr-BE" dirty="0">
                <a:sym typeface="+mn-ea"/>
              </a:rPr>
              <a:t> report</a:t>
            </a:r>
          </a:p>
          <a:p>
            <a:pPr algn="just"/>
            <a:r>
              <a:rPr lang="fr-FR" altLang="fr-BE" b="1" dirty="0" err="1">
                <a:sym typeface="+mn-ea"/>
              </a:rPr>
              <a:t>Now</a:t>
            </a:r>
            <a:r>
              <a:rPr lang="fr-FR" altLang="fr-BE" b="1" dirty="0">
                <a:sym typeface="+mn-ea"/>
              </a:rPr>
              <a:t> RTI proposes</a:t>
            </a:r>
            <a:r>
              <a:rPr lang="fr-FR" altLang="fr-BE" dirty="0">
                <a:sym typeface="+mn-ea"/>
              </a:rPr>
              <a:t> a second-best approach: </a:t>
            </a:r>
            <a:r>
              <a:rPr lang="fr-FR" altLang="fr-BE" b="1" dirty="0">
                <a:sym typeface="+mn-ea"/>
              </a:rPr>
              <a:t>a «private» SDR stablecoin </a:t>
            </a:r>
            <a:r>
              <a:rPr lang="fr-FR" altLang="fr-BE" dirty="0">
                <a:sym typeface="+mn-ea"/>
              </a:rPr>
              <a:t>as a common multilateral safe asset</a:t>
            </a:r>
            <a:endParaRPr lang="fr-BE" dirty="0"/>
          </a:p>
          <a:p>
            <a:pPr algn="just"/>
            <a:endParaRPr lang="fr-BE" sz="2400" dirty="0"/>
          </a:p>
          <a:p>
            <a:pPr algn="just"/>
            <a:endParaRPr lang="fr-BE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" y="1617419"/>
            <a:ext cx="3061750" cy="4720096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45" y="1154940"/>
            <a:ext cx="2203617" cy="25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430" y="696400"/>
            <a:ext cx="1722632" cy="248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75" y="346724"/>
            <a:ext cx="1927337" cy="253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840" y="3977467"/>
            <a:ext cx="1470772" cy="191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101823" y="3727228"/>
            <a:ext cx="2603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/>
              <a:t>Michel Camdessus</a:t>
            </a:r>
          </a:p>
          <a:p>
            <a:r>
              <a:rPr lang="fr-BE" sz="1600" dirty="0"/>
              <a:t>Born in 1933</a:t>
            </a:r>
          </a:p>
          <a:p>
            <a:r>
              <a:rPr lang="fr-BE" sz="1600" dirty="0"/>
              <a:t>Governor of Banque de France 1984-87,  </a:t>
            </a:r>
            <a:r>
              <a:rPr lang="fr-BE" sz="1600" dirty="0" err="1"/>
              <a:t>Managing</a:t>
            </a:r>
            <a:r>
              <a:rPr lang="fr-BE" sz="1600" dirty="0"/>
              <a:t> </a:t>
            </a:r>
            <a:r>
              <a:rPr lang="fr-BE" sz="1600" dirty="0" err="1"/>
              <a:t>Director</a:t>
            </a:r>
            <a:r>
              <a:rPr lang="fr-BE" sz="1600" dirty="0"/>
              <a:t> of  IMF 1987-2000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767430" y="3178556"/>
            <a:ext cx="22908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/>
              <a:t>Alexandre Lamfalussy</a:t>
            </a:r>
          </a:p>
          <a:p>
            <a:r>
              <a:rPr lang="fr-BE" sz="1600" dirty="0"/>
              <a:t>(1929-2015)</a:t>
            </a:r>
          </a:p>
          <a:p>
            <a:r>
              <a:rPr lang="fr-BE" sz="1600" dirty="0" err="1"/>
              <a:t>Managing</a:t>
            </a:r>
            <a:r>
              <a:rPr lang="fr-BE" sz="1600" dirty="0"/>
              <a:t> </a:t>
            </a:r>
            <a:r>
              <a:rPr lang="fr-BE" sz="1600" dirty="0" err="1"/>
              <a:t>Director</a:t>
            </a:r>
            <a:r>
              <a:rPr lang="fr-BE" sz="1600" dirty="0"/>
              <a:t> of the Bank for International </a:t>
            </a:r>
            <a:r>
              <a:rPr lang="fr-BE" sz="1600" dirty="0" err="1"/>
              <a:t>Settlements</a:t>
            </a:r>
            <a:r>
              <a:rPr lang="fr-BE" sz="1600" dirty="0"/>
              <a:t> 1985-93,</a:t>
            </a:r>
          </a:p>
          <a:p>
            <a:r>
              <a:rPr lang="fr-BE" sz="1600" dirty="0" err="1"/>
              <a:t>President</a:t>
            </a:r>
            <a:r>
              <a:rPr lang="fr-BE" sz="1600" dirty="0"/>
              <a:t> of European Monetary Institute 1994-97</a:t>
            </a:r>
          </a:p>
          <a:p>
            <a:r>
              <a:rPr lang="fr-BE" sz="1600" dirty="0"/>
              <a:t>Chairman of RTI 2000-14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196470" y="2809875"/>
            <a:ext cx="21522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(1940-2010)</a:t>
            </a:r>
          </a:p>
          <a:p>
            <a:r>
              <a:rPr lang="fr-BE" sz="1400" dirty="0" err="1"/>
              <a:t>Member</a:t>
            </a:r>
            <a:r>
              <a:rPr lang="fr-BE" sz="1400" dirty="0"/>
              <a:t> of the </a:t>
            </a:r>
            <a:r>
              <a:rPr lang="fr-BE" sz="1400" dirty="0" err="1"/>
              <a:t>Executive</a:t>
            </a:r>
            <a:r>
              <a:rPr lang="fr-BE" sz="1400" dirty="0"/>
              <a:t> </a:t>
            </a:r>
            <a:r>
              <a:rPr lang="fr-BE" sz="1400" dirty="0" err="1"/>
              <a:t>Board</a:t>
            </a:r>
            <a:r>
              <a:rPr lang="fr-BE" sz="1400" dirty="0"/>
              <a:t> of ECB 1998-2005, </a:t>
            </a:r>
            <a:r>
              <a:rPr lang="fr-BE" sz="1400" dirty="0" err="1"/>
              <a:t>Minister</a:t>
            </a:r>
            <a:r>
              <a:rPr lang="fr-BE" sz="1400" dirty="0"/>
              <a:t> of Finance of </a:t>
            </a:r>
            <a:r>
              <a:rPr lang="fr-BE" sz="1400" dirty="0" err="1"/>
              <a:t>Italy</a:t>
            </a:r>
            <a:r>
              <a:rPr lang="fr-BE" sz="1400" dirty="0"/>
              <a:t> 2006-2008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863551" y="5991226"/>
            <a:ext cx="3061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Paul Volcker (1927-2019)</a:t>
            </a:r>
          </a:p>
          <a:p>
            <a:r>
              <a:rPr lang="fr-BE" sz="1400" dirty="0"/>
              <a:t>Chairman of  </a:t>
            </a:r>
            <a:r>
              <a:rPr lang="fr-BE" sz="1400" dirty="0" err="1"/>
              <a:t>Federal</a:t>
            </a:r>
            <a:r>
              <a:rPr lang="fr-BE" sz="1400" dirty="0"/>
              <a:t> Reserve</a:t>
            </a:r>
          </a:p>
          <a:p>
            <a:r>
              <a:rPr lang="fr-BE" sz="1400" dirty="0"/>
              <a:t>USA 1979-87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43280" y="740229"/>
            <a:ext cx="330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The </a:t>
            </a:r>
            <a:r>
              <a:rPr lang="fr-BE" dirty="0" err="1"/>
              <a:t>blueprint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available</a:t>
            </a:r>
            <a:r>
              <a:rPr lang="fr-BE" dirty="0"/>
              <a:t> in the </a:t>
            </a:r>
          </a:p>
          <a:p>
            <a:r>
              <a:rPr lang="fr-BE" dirty="0"/>
              <a:t>Palais Royal Initiative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5420"/>
            <a:ext cx="10515600" cy="975995"/>
          </a:xfrm>
        </p:spPr>
        <p:txBody>
          <a:bodyPr>
            <a:normAutofit fontScale="90000"/>
          </a:bodyPr>
          <a:lstStyle/>
          <a:p>
            <a:pPr algn="ctr"/>
            <a:r>
              <a:rPr lang="fr-BE" dirty="0"/>
              <a:t>The </a:t>
            </a:r>
            <a:r>
              <a:rPr lang="fr-BE" dirty="0" err="1"/>
              <a:t>present</a:t>
            </a:r>
            <a:r>
              <a:rPr lang="fr-BE" dirty="0"/>
              <a:t> situation </a:t>
            </a:r>
            <a:r>
              <a:rPr lang="fr-BE" dirty="0" err="1"/>
              <a:t>involves</a:t>
            </a:r>
            <a:r>
              <a:rPr lang="fr-BE" dirty="0"/>
              <a:t> </a:t>
            </a:r>
            <a:r>
              <a:rPr lang="fr-FR" altLang="fr-BE" dirty="0"/>
              <a:t>high risks of global financial crisis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5305" y="1341120"/>
            <a:ext cx="11074400" cy="5423535"/>
          </a:xfrm>
        </p:spPr>
        <p:txBody>
          <a:bodyPr>
            <a:normAutofit fontScale="82500" lnSpcReduction="20000"/>
          </a:bodyPr>
          <a:lstStyle/>
          <a:p>
            <a:pPr algn="just"/>
            <a:r>
              <a:rPr lang="fr-BE" dirty="0"/>
              <a:t>Trump </a:t>
            </a:r>
            <a:r>
              <a:rPr lang="fr-BE" dirty="0" err="1"/>
              <a:t>Administration’s</a:t>
            </a:r>
            <a:r>
              <a:rPr lang="fr-BE" dirty="0"/>
              <a:t> </a:t>
            </a:r>
            <a:r>
              <a:rPr lang="fr-BE" dirty="0" err="1"/>
              <a:t>determination</a:t>
            </a:r>
            <a:r>
              <a:rPr lang="fr-BE" dirty="0"/>
              <a:t> to </a:t>
            </a:r>
            <a:r>
              <a:rPr lang="fr-BE" dirty="0" err="1"/>
              <a:t>maintain</a:t>
            </a:r>
            <a:r>
              <a:rPr lang="fr-BE" dirty="0"/>
              <a:t>/</a:t>
            </a:r>
            <a:r>
              <a:rPr lang="fr-BE" dirty="0" err="1"/>
              <a:t>enhance</a:t>
            </a:r>
            <a:r>
              <a:rPr lang="fr-BE" dirty="0"/>
              <a:t> $ dominant </a:t>
            </a:r>
            <a:r>
              <a:rPr lang="fr-BE" dirty="0" err="1"/>
              <a:t>role</a:t>
            </a:r>
            <a:r>
              <a:rPr lang="fr-BE" dirty="0"/>
              <a:t> and </a:t>
            </a:r>
            <a:r>
              <a:rPr lang="fr-BE" dirty="0" err="1"/>
              <a:t>weaponization</a:t>
            </a:r>
            <a:r>
              <a:rPr lang="fr-BE" dirty="0"/>
              <a:t> </a:t>
            </a:r>
            <a:r>
              <a:rPr lang="fr-BE" dirty="0" err="1"/>
              <a:t>despite</a:t>
            </a:r>
            <a:r>
              <a:rPr lang="fr-BE" dirty="0"/>
              <a:t> the TD (Stephen </a:t>
            </a:r>
            <a:r>
              <a:rPr lang="fr-BE" dirty="0" err="1"/>
              <a:t>Miran’s</a:t>
            </a:r>
            <a:r>
              <a:rPr lang="fr-BE" dirty="0"/>
              <a:t> </a:t>
            </a:r>
            <a:r>
              <a:rPr lang="fr-BE" dirty="0" err="1"/>
              <a:t>paper</a:t>
            </a:r>
            <a:r>
              <a:rPr lang="fr-BE" dirty="0"/>
              <a:t>); </a:t>
            </a:r>
            <a:r>
              <a:rPr lang="fr-BE" dirty="0" err="1"/>
              <a:t>conditioning</a:t>
            </a:r>
            <a:r>
              <a:rPr lang="fr-BE" dirty="0"/>
              <a:t> of </a:t>
            </a:r>
            <a:r>
              <a:rPr lang="fr-BE" dirty="0" err="1"/>
              <a:t>access</a:t>
            </a:r>
            <a:r>
              <a:rPr lang="fr-BE" dirty="0"/>
              <a:t> to US </a:t>
            </a:r>
            <a:r>
              <a:rPr lang="fr-BE" dirty="0" err="1"/>
              <a:t>market</a:t>
            </a:r>
            <a:r>
              <a:rPr lang="fr-BE" dirty="0"/>
              <a:t>, </a:t>
            </a:r>
            <a:r>
              <a:rPr lang="fr-BE" dirty="0" err="1"/>
              <a:t>financial</a:t>
            </a:r>
            <a:r>
              <a:rPr lang="fr-BE" dirty="0"/>
              <a:t> and </a:t>
            </a:r>
            <a:r>
              <a:rPr lang="fr-BE" dirty="0" err="1"/>
              <a:t>military</a:t>
            </a:r>
            <a:r>
              <a:rPr lang="fr-BE" dirty="0"/>
              <a:t> protection to </a:t>
            </a:r>
            <a:r>
              <a:rPr lang="fr-BE" dirty="0" err="1"/>
              <a:t>accepting</a:t>
            </a:r>
            <a:r>
              <a:rPr lang="fr-BE" dirty="0"/>
              <a:t> US </a:t>
            </a:r>
            <a:r>
              <a:rPr lang="fr-BE" dirty="0" err="1"/>
              <a:t>unilateral</a:t>
            </a:r>
            <a:r>
              <a:rPr lang="fr-BE" dirty="0"/>
              <a:t> </a:t>
            </a:r>
            <a:r>
              <a:rPr lang="fr-BE" dirty="0" err="1"/>
              <a:t>requests</a:t>
            </a:r>
            <a:r>
              <a:rPr lang="fr-BE" dirty="0"/>
              <a:t>.</a:t>
            </a:r>
          </a:p>
          <a:p>
            <a:pPr algn="just"/>
            <a:r>
              <a:rPr lang="fr-FR" altLang="fr-BE" dirty="0"/>
              <a:t>US policy-mix unable to balance budget and </a:t>
            </a:r>
            <a:r>
              <a:rPr lang="fr-FR" altLang="fr-BE" dirty="0" err="1"/>
              <a:t>external</a:t>
            </a:r>
            <a:r>
              <a:rPr lang="fr-FR" altLang="fr-BE" dirty="0"/>
              <a:t> </a:t>
            </a:r>
            <a:r>
              <a:rPr lang="fr-FR" altLang="fr-BE" dirty="0" err="1"/>
              <a:t>deficits</a:t>
            </a:r>
            <a:r>
              <a:rPr lang="fr-FR" altLang="fr-BE" dirty="0"/>
              <a:t> and </a:t>
            </a:r>
            <a:r>
              <a:rPr lang="fr-FR" altLang="fr-BE" dirty="0" err="1"/>
              <a:t>threats</a:t>
            </a:r>
            <a:r>
              <a:rPr lang="fr-FR" altLang="fr-BE" dirty="0"/>
              <a:t> to</a:t>
            </a:r>
            <a:r>
              <a:rPr lang="fr-BE" dirty="0"/>
              <a:t>  </a:t>
            </a:r>
            <a:r>
              <a:rPr lang="fr-BE" dirty="0" err="1"/>
              <a:t>independence</a:t>
            </a:r>
            <a:r>
              <a:rPr lang="fr-BE" dirty="0"/>
              <a:t> of </a:t>
            </a:r>
            <a:r>
              <a:rPr lang="fr-BE" dirty="0" err="1"/>
              <a:t>Federal</a:t>
            </a:r>
            <a:r>
              <a:rPr lang="fr-BE" dirty="0"/>
              <a:t> Reserve</a:t>
            </a:r>
            <a:r>
              <a:rPr lang="fr-FR" altLang="fr-BE" dirty="0"/>
              <a:t> </a:t>
            </a:r>
            <a:r>
              <a:rPr lang="fr-FR" altLang="fr-BE" dirty="0" err="1"/>
              <a:t>raising</a:t>
            </a:r>
            <a:r>
              <a:rPr lang="fr-BE" dirty="0"/>
              <a:t> </a:t>
            </a:r>
            <a:r>
              <a:rPr lang="fr-BE" dirty="0" err="1"/>
              <a:t>doubts</a:t>
            </a:r>
            <a:r>
              <a:rPr lang="fr-BE" dirty="0"/>
              <a:t> on $  </a:t>
            </a:r>
            <a:r>
              <a:rPr lang="fr-BE" dirty="0" err="1"/>
              <a:t>role</a:t>
            </a:r>
            <a:r>
              <a:rPr lang="fr-BE" dirty="0"/>
              <a:t> as</a:t>
            </a:r>
            <a:r>
              <a:rPr lang="fr-FR" altLang="fr-BE" dirty="0"/>
              <a:t> </a:t>
            </a:r>
            <a:r>
              <a:rPr lang="fr-BE" dirty="0" err="1"/>
              <a:t>safe</a:t>
            </a:r>
            <a:r>
              <a:rPr lang="fr-BE" dirty="0"/>
              <a:t> </a:t>
            </a:r>
            <a:r>
              <a:rPr lang="fr-BE" dirty="0" err="1"/>
              <a:t>haven</a:t>
            </a:r>
            <a:r>
              <a:rPr lang="fr-BE" dirty="0"/>
              <a:t>.</a:t>
            </a:r>
          </a:p>
          <a:p>
            <a:pPr algn="just"/>
            <a:r>
              <a:rPr lang="fr-BE" dirty="0" err="1"/>
              <a:t>Worsening</a:t>
            </a:r>
            <a:r>
              <a:rPr lang="fr-BE" dirty="0"/>
              <a:t> </a:t>
            </a:r>
            <a:r>
              <a:rPr lang="fr-BE" dirty="0" err="1"/>
              <a:t>scarcity</a:t>
            </a:r>
            <a:r>
              <a:rPr lang="fr-BE" dirty="0"/>
              <a:t> of US </a:t>
            </a:r>
            <a:r>
              <a:rPr lang="fr-BE" dirty="0" err="1"/>
              <a:t>safe</a:t>
            </a:r>
            <a:r>
              <a:rPr lang="fr-BE" dirty="0"/>
              <a:t> assets, </a:t>
            </a:r>
            <a:r>
              <a:rPr lang="fr-BE" dirty="0" err="1"/>
              <a:t>getting</a:t>
            </a:r>
            <a:r>
              <a:rPr lang="fr-BE" dirty="0"/>
              <a:t> </a:t>
            </a:r>
            <a:r>
              <a:rPr lang="fr-BE" dirty="0" err="1"/>
              <a:t>used</a:t>
            </a:r>
            <a:r>
              <a:rPr lang="fr-BE" dirty="0"/>
              <a:t> as </a:t>
            </a:r>
            <a:r>
              <a:rPr lang="fr-BE" dirty="0" err="1"/>
              <a:t>collateral</a:t>
            </a:r>
            <a:r>
              <a:rPr lang="fr-BE" dirty="0"/>
              <a:t> in </a:t>
            </a:r>
            <a:r>
              <a:rPr lang="fr-BE" dirty="0" err="1"/>
              <a:t>booming</a:t>
            </a:r>
            <a:r>
              <a:rPr lang="fr-BE" dirty="0"/>
              <a:t>  </a:t>
            </a:r>
            <a:r>
              <a:rPr lang="fr-BE" dirty="0" err="1"/>
              <a:t>wholesale</a:t>
            </a:r>
            <a:r>
              <a:rPr lang="fr-BE" dirty="0"/>
              <a:t> money </a:t>
            </a:r>
            <a:r>
              <a:rPr lang="fr-BE" dirty="0" err="1"/>
              <a:t>markets</a:t>
            </a:r>
            <a:r>
              <a:rPr lang="fr-BE" dirty="0"/>
              <a:t>,  </a:t>
            </a:r>
            <a:r>
              <a:rPr lang="fr-BE" dirty="0" err="1"/>
              <a:t>increasing</a:t>
            </a:r>
            <a:r>
              <a:rPr lang="fr-BE" dirty="0"/>
              <a:t>  </a:t>
            </a:r>
            <a:r>
              <a:rPr lang="fr-BE" dirty="0" err="1"/>
              <a:t>procyclical</a:t>
            </a:r>
            <a:r>
              <a:rPr lang="fr-BE" dirty="0"/>
              <a:t> global </a:t>
            </a:r>
            <a:r>
              <a:rPr lang="fr-BE" dirty="0" err="1"/>
              <a:t>liquidity</a:t>
            </a:r>
            <a:r>
              <a:rPr lang="fr-BE" dirty="0"/>
              <a:t> and </a:t>
            </a:r>
            <a:r>
              <a:rPr lang="fr-BE" dirty="0" err="1"/>
              <a:t>financial</a:t>
            </a:r>
            <a:r>
              <a:rPr lang="fr-BE" dirty="0"/>
              <a:t> </a:t>
            </a:r>
            <a:r>
              <a:rPr lang="fr-BE" dirty="0" err="1"/>
              <a:t>instability</a:t>
            </a:r>
            <a:endParaRPr lang="fr-BE" dirty="0"/>
          </a:p>
          <a:p>
            <a:pPr algn="just"/>
            <a:r>
              <a:rPr lang="fr-BE" dirty="0" err="1"/>
              <a:t>Emerging</a:t>
            </a:r>
            <a:r>
              <a:rPr lang="fr-BE" dirty="0"/>
              <a:t> </a:t>
            </a:r>
            <a:r>
              <a:rPr lang="fr-BE" dirty="0" err="1"/>
              <a:t>financial</a:t>
            </a:r>
            <a:r>
              <a:rPr lang="fr-BE" dirty="0"/>
              <a:t> fragmentation </a:t>
            </a:r>
            <a:r>
              <a:rPr lang="fr-BE" dirty="0" err="1"/>
              <a:t>leading</a:t>
            </a:r>
            <a:r>
              <a:rPr lang="fr-BE" dirty="0"/>
              <a:t> to a multi </a:t>
            </a:r>
            <a:r>
              <a:rPr lang="fr-BE" dirty="0" err="1"/>
              <a:t>reserve</a:t>
            </a:r>
            <a:r>
              <a:rPr lang="fr-BE" dirty="0"/>
              <a:t> </a:t>
            </a:r>
            <a:r>
              <a:rPr lang="fr-BE" dirty="0" err="1"/>
              <a:t>currency</a:t>
            </a:r>
            <a:r>
              <a:rPr lang="fr-BE" dirty="0"/>
              <a:t> world,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could</a:t>
            </a:r>
            <a:r>
              <a:rPr lang="fr-BE" dirty="0"/>
              <a:t> end up in high exchange rate </a:t>
            </a:r>
            <a:r>
              <a:rPr lang="fr-BE" dirty="0" err="1"/>
              <a:t>instability</a:t>
            </a:r>
            <a:r>
              <a:rPr lang="fr-BE" dirty="0"/>
              <a:t>, </a:t>
            </a:r>
            <a:r>
              <a:rPr lang="fr-BE" dirty="0" err="1"/>
              <a:t>even</a:t>
            </a:r>
            <a:r>
              <a:rPr lang="fr-BE" dirty="0"/>
              <a:t> </a:t>
            </a:r>
            <a:r>
              <a:rPr lang="fr-BE" dirty="0" err="1"/>
              <a:t>currency</a:t>
            </a:r>
            <a:r>
              <a:rPr lang="fr-BE" dirty="0"/>
              <a:t> </a:t>
            </a:r>
            <a:r>
              <a:rPr lang="fr-BE" dirty="0" err="1"/>
              <a:t>wars</a:t>
            </a:r>
            <a:r>
              <a:rPr lang="fr-BE" dirty="0"/>
              <a:t>, as </a:t>
            </a:r>
            <a:r>
              <a:rPr lang="fr-BE" dirty="0" err="1"/>
              <a:t>even</a:t>
            </a:r>
            <a:r>
              <a:rPr lang="fr-BE" dirty="0"/>
              <a:t> </a:t>
            </a:r>
            <a:r>
              <a:rPr lang="fr-BE" dirty="0" err="1"/>
              <a:t>small</a:t>
            </a:r>
            <a:r>
              <a:rPr lang="fr-BE" dirty="0"/>
              <a:t> divergences in </a:t>
            </a:r>
            <a:r>
              <a:rPr lang="fr-BE" dirty="0" err="1"/>
              <a:t>policy</a:t>
            </a:r>
            <a:r>
              <a:rPr lang="fr-BE" dirty="0"/>
              <a:t> mixes </a:t>
            </a: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generate</a:t>
            </a:r>
            <a:r>
              <a:rPr lang="fr-BE" dirty="0"/>
              <a:t> brutal portfolio </a:t>
            </a:r>
            <a:r>
              <a:rPr lang="fr-BE" dirty="0" err="1"/>
              <a:t>reallocations</a:t>
            </a:r>
            <a:r>
              <a:rPr lang="fr-BE" dirty="0"/>
              <a:t>.</a:t>
            </a:r>
            <a:endParaRPr lang="fr-FR" altLang="fr-BE" dirty="0"/>
          </a:p>
          <a:p>
            <a:pPr algn="just"/>
            <a:r>
              <a:rPr lang="fr-FR" altLang="fr-BE" dirty="0"/>
              <a:t>Multi-reserve currency system implies competition either to </a:t>
            </a:r>
            <a:r>
              <a:rPr lang="fr-BE" dirty="0" err="1"/>
              <a:t>incur</a:t>
            </a:r>
            <a:r>
              <a:rPr lang="fr-BE" dirty="0"/>
              <a:t> </a:t>
            </a:r>
            <a:r>
              <a:rPr lang="fr-BE" dirty="0" err="1"/>
              <a:t>wide</a:t>
            </a:r>
            <a:r>
              <a:rPr lang="fr-BE" dirty="0"/>
              <a:t> </a:t>
            </a:r>
            <a:r>
              <a:rPr lang="fr-BE" dirty="0" err="1"/>
              <a:t>external</a:t>
            </a:r>
            <a:r>
              <a:rPr lang="fr-BE" dirty="0"/>
              <a:t> </a:t>
            </a:r>
            <a:r>
              <a:rPr lang="fr-BE" dirty="0" err="1"/>
              <a:t>deficits</a:t>
            </a:r>
            <a:r>
              <a:rPr lang="fr-BE" dirty="0"/>
              <a:t> </a:t>
            </a:r>
            <a:r>
              <a:rPr lang="fr-FR" altLang="fr-BE" dirty="0"/>
              <a:t>or to play the world banker, but </a:t>
            </a:r>
            <a:r>
              <a:rPr lang="fr-FR" altLang="fr-BE" u="sng" dirty="0"/>
              <a:t>lack of singleness of </a:t>
            </a:r>
            <a:r>
              <a:rPr lang="fr-FR" altLang="fr-BE" u="sng" dirty="0" err="1"/>
              <a:t>reserve</a:t>
            </a:r>
            <a:r>
              <a:rPr lang="fr-FR" altLang="fr-BE" u="sng" dirty="0"/>
              <a:t> </a:t>
            </a:r>
            <a:r>
              <a:rPr lang="fr-FR" altLang="fr-BE" u="sng" dirty="0" err="1"/>
              <a:t>currency</a:t>
            </a:r>
            <a:r>
              <a:rPr lang="fr-FR" altLang="fr-BE" u="sng" dirty="0"/>
              <a:t>  </a:t>
            </a:r>
            <a:r>
              <a:rPr lang="fr-FR" altLang="fr-BE" u="sng" dirty="0" err="1"/>
              <a:t>perpetuates</a:t>
            </a:r>
            <a:r>
              <a:rPr lang="fr-FR" altLang="fr-BE" u="sng" dirty="0"/>
              <a:t> the TD</a:t>
            </a:r>
          </a:p>
          <a:p>
            <a:pPr algn="just"/>
            <a:r>
              <a:rPr lang="fr-BE" dirty="0"/>
              <a:t>Emergence of </a:t>
            </a:r>
            <a:r>
              <a:rPr lang="fr-FR" altLang="fr-BE" dirty="0"/>
              <a:t>private </a:t>
            </a:r>
            <a:r>
              <a:rPr lang="fr-BE" dirty="0"/>
              <a:t>crypto-assets, </a:t>
            </a:r>
            <a:r>
              <a:rPr lang="fr-BE" dirty="0" err="1"/>
              <a:t>challenging</a:t>
            </a:r>
            <a:r>
              <a:rPr lang="fr-BE" dirty="0"/>
              <a:t> monetary </a:t>
            </a:r>
            <a:r>
              <a:rPr lang="fr-BE" dirty="0" err="1"/>
              <a:t>sovereignty</a:t>
            </a:r>
            <a:r>
              <a:rPr lang="fr-BE" dirty="0"/>
              <a:t>, and </a:t>
            </a:r>
            <a:r>
              <a:rPr lang="fr-BE" dirty="0" err="1"/>
              <a:t>rapid</a:t>
            </a:r>
            <a:r>
              <a:rPr lang="fr-BE" dirty="0"/>
              <a:t> </a:t>
            </a:r>
            <a:r>
              <a:rPr lang="fr-BE" dirty="0" err="1"/>
              <a:t>development</a:t>
            </a:r>
            <a:r>
              <a:rPr lang="fr-BE" dirty="0"/>
              <a:t> of $ </a:t>
            </a:r>
            <a:r>
              <a:rPr lang="fr-BE" dirty="0" err="1"/>
              <a:t>stablecoins</a:t>
            </a:r>
            <a:r>
              <a:rPr lang="fr-BE" dirty="0"/>
              <a:t>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divert</a:t>
            </a:r>
            <a:r>
              <a:rPr lang="fr-BE" dirty="0"/>
              <a:t> and </a:t>
            </a:r>
            <a:r>
              <a:rPr lang="fr-BE" dirty="0" err="1"/>
              <a:t>absorb</a:t>
            </a:r>
            <a:r>
              <a:rPr lang="fr-BE" dirty="0"/>
              <a:t> world </a:t>
            </a:r>
            <a:r>
              <a:rPr lang="fr-BE" dirty="0" err="1"/>
              <a:t>savings</a:t>
            </a:r>
            <a:r>
              <a:rPr lang="fr-BE" dirty="0"/>
              <a:t>  to finance US </a:t>
            </a:r>
            <a:r>
              <a:rPr lang="fr-BE" dirty="0" err="1"/>
              <a:t>unsustainable</a:t>
            </a:r>
            <a:r>
              <a:rPr lang="fr-BE" dirty="0"/>
              <a:t> </a:t>
            </a:r>
            <a:r>
              <a:rPr lang="fr-BE" dirty="0" err="1"/>
              <a:t>deficits</a:t>
            </a:r>
            <a:r>
              <a:rPr lang="fr-BE" sz="2400" dirty="0"/>
              <a:t>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CC1067-FE69-A610-E9AD-EA13AFB3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pPr algn="ctr"/>
            <a:r>
              <a:rPr lang="fr-BE" dirty="0"/>
              <a:t>but </a:t>
            </a:r>
            <a:r>
              <a:rPr lang="fr-BE" dirty="0" err="1"/>
              <a:t>also</a:t>
            </a:r>
            <a:r>
              <a:rPr lang="fr-BE" dirty="0"/>
              <a:t> new </a:t>
            </a:r>
            <a:r>
              <a:rPr lang="fr-BE" dirty="0" err="1"/>
              <a:t>opportunities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D7BBD8-D61A-92B9-1294-02C55EF2E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8080"/>
            <a:ext cx="10515600" cy="502888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BE" sz="2400" dirty="0" err="1"/>
              <a:t>Resuscitated</a:t>
            </a:r>
            <a:r>
              <a:rPr lang="fr-BE" sz="2400" dirty="0"/>
              <a:t> attention to TD, </a:t>
            </a:r>
            <a:r>
              <a:rPr lang="fr-BE" sz="2400" dirty="0" err="1"/>
              <a:t>realization</a:t>
            </a:r>
            <a:r>
              <a:rPr lang="fr-BE" sz="2400" dirty="0"/>
              <a:t> of high </a:t>
            </a:r>
            <a:r>
              <a:rPr lang="fr-BE" sz="2400" dirty="0" err="1"/>
              <a:t>cost</a:t>
            </a:r>
            <a:r>
              <a:rPr lang="fr-BE" sz="2400" dirty="0"/>
              <a:t> </a:t>
            </a:r>
            <a:r>
              <a:rPr lang="fr-BE" sz="2400" dirty="0" err="1"/>
              <a:t>involved</a:t>
            </a:r>
            <a:r>
              <a:rPr lang="fr-BE" sz="2400" dirty="0"/>
              <a:t> in </a:t>
            </a:r>
            <a:r>
              <a:rPr lang="fr-BE" sz="2400" dirty="0" err="1"/>
              <a:t>lack</a:t>
            </a:r>
            <a:r>
              <a:rPr lang="fr-BE" sz="2400" dirty="0"/>
              <a:t> of </a:t>
            </a:r>
            <a:r>
              <a:rPr lang="fr-BE" sz="2400" dirty="0" err="1"/>
              <a:t>response</a:t>
            </a:r>
            <a:r>
              <a:rPr lang="fr-BE" sz="2400" dirty="0"/>
              <a:t> or </a:t>
            </a:r>
            <a:r>
              <a:rPr lang="fr-BE" sz="2400" dirty="0" err="1"/>
              <a:t>distorted</a:t>
            </a:r>
            <a:r>
              <a:rPr lang="fr-BE" sz="2400" dirty="0"/>
              <a:t> </a:t>
            </a:r>
            <a:r>
              <a:rPr lang="fr-BE" sz="2400" dirty="0" err="1"/>
              <a:t>response</a:t>
            </a:r>
            <a:r>
              <a:rPr lang="fr-BE" sz="2400" dirty="0"/>
              <a:t> as </a:t>
            </a:r>
            <a:r>
              <a:rPr lang="fr-BE" sz="2400" dirty="0" err="1"/>
              <a:t>proposed</a:t>
            </a:r>
            <a:r>
              <a:rPr lang="fr-BE" sz="2400" dirty="0"/>
              <a:t> by US Administration (Stephen </a:t>
            </a:r>
            <a:r>
              <a:rPr lang="fr-BE" sz="2400" dirty="0" err="1"/>
              <a:t>Miran</a:t>
            </a:r>
            <a:r>
              <a:rPr lang="fr-BE" sz="2400" dirty="0"/>
              <a:t>) .</a:t>
            </a:r>
          </a:p>
          <a:p>
            <a:pPr algn="just"/>
            <a:r>
              <a:rPr lang="fr-BE" sz="2400" dirty="0" err="1"/>
              <a:t>Aggressive</a:t>
            </a:r>
            <a:r>
              <a:rPr lang="fr-BE" sz="2400" dirty="0"/>
              <a:t> US </a:t>
            </a:r>
            <a:r>
              <a:rPr lang="fr-BE" sz="2400" dirty="0" err="1"/>
              <a:t>policies</a:t>
            </a:r>
            <a:r>
              <a:rPr lang="fr-BE" sz="2400" dirty="0"/>
              <a:t> </a:t>
            </a:r>
            <a:r>
              <a:rPr lang="fr-BE" sz="2400" dirty="0" err="1"/>
              <a:t>motivate</a:t>
            </a:r>
            <a:r>
              <a:rPr lang="fr-BE" sz="2400" dirty="0"/>
              <a:t> </a:t>
            </a:r>
            <a:r>
              <a:rPr lang="fr-BE" sz="2400" dirty="0" err="1"/>
              <a:t>partners</a:t>
            </a:r>
            <a:r>
              <a:rPr lang="fr-BE" sz="2400" dirty="0"/>
              <a:t> to </a:t>
            </a:r>
            <a:r>
              <a:rPr lang="fr-BE" sz="2400" dirty="0" err="1"/>
              <a:t>seek</a:t>
            </a:r>
            <a:r>
              <a:rPr lang="fr-BE" sz="2400" dirty="0"/>
              <a:t> to </a:t>
            </a:r>
            <a:r>
              <a:rPr lang="fr-BE" sz="2400" dirty="0" err="1"/>
              <a:t>limit</a:t>
            </a:r>
            <a:r>
              <a:rPr lang="fr-BE" sz="2400" dirty="0"/>
              <a:t> </a:t>
            </a:r>
            <a:r>
              <a:rPr lang="fr-BE" sz="2400" dirty="0" err="1"/>
              <a:t>costs</a:t>
            </a:r>
            <a:r>
              <a:rPr lang="fr-BE" sz="2400" dirty="0"/>
              <a:t> the US </a:t>
            </a:r>
            <a:r>
              <a:rPr lang="fr-BE" sz="2400" dirty="0" err="1"/>
              <a:t>is</a:t>
            </a:r>
            <a:r>
              <a:rPr lang="fr-BE" sz="2400" dirty="0"/>
              <a:t> </a:t>
            </a:r>
            <a:r>
              <a:rPr lang="fr-BE" sz="2400" dirty="0" err="1"/>
              <a:t>trying</a:t>
            </a:r>
            <a:r>
              <a:rPr lang="fr-BE" sz="2400" dirty="0"/>
              <a:t> to impose on </a:t>
            </a:r>
            <a:r>
              <a:rPr lang="fr-BE" sz="2400" dirty="0" err="1"/>
              <a:t>them</a:t>
            </a:r>
            <a:r>
              <a:rPr lang="fr-BE" sz="2400" dirty="0"/>
              <a:t>. </a:t>
            </a:r>
            <a:r>
              <a:rPr lang="fr-BE" sz="2400" dirty="0" err="1"/>
              <a:t>Search</a:t>
            </a:r>
            <a:r>
              <a:rPr lang="fr-BE" sz="2400" dirty="0"/>
              <a:t> for alternative </a:t>
            </a:r>
            <a:r>
              <a:rPr lang="fr-BE" sz="2400" dirty="0" err="1"/>
              <a:t>trade</a:t>
            </a:r>
            <a:r>
              <a:rPr lang="fr-BE" sz="2400" dirty="0"/>
              <a:t> and monetary arrangements  as </a:t>
            </a:r>
            <a:r>
              <a:rPr lang="fr-BE" sz="2400" dirty="0" err="1"/>
              <a:t>well</a:t>
            </a:r>
            <a:r>
              <a:rPr lang="fr-BE" sz="2400" dirty="0"/>
              <a:t> as for possible </a:t>
            </a:r>
            <a:r>
              <a:rPr lang="fr-BE" sz="2400" dirty="0" err="1"/>
              <a:t>regional</a:t>
            </a:r>
            <a:r>
              <a:rPr lang="fr-BE" sz="2400" dirty="0"/>
              <a:t> or </a:t>
            </a:r>
            <a:r>
              <a:rPr lang="fr-BE" sz="2400" dirty="0" err="1"/>
              <a:t>interregional</a:t>
            </a:r>
            <a:r>
              <a:rPr lang="fr-BE" sz="2400" dirty="0"/>
              <a:t> « coalitions of the </a:t>
            </a:r>
            <a:r>
              <a:rPr lang="fr-BE" sz="2400" dirty="0" err="1"/>
              <a:t>willing</a:t>
            </a:r>
            <a:r>
              <a:rPr lang="fr-BE" sz="2400" dirty="0"/>
              <a:t> » and to </a:t>
            </a:r>
            <a:r>
              <a:rPr lang="fr-BE" sz="2400" dirty="0" err="1"/>
              <a:t>keep</a:t>
            </a:r>
            <a:r>
              <a:rPr lang="fr-BE" sz="2400" dirty="0"/>
              <a:t> alive </a:t>
            </a:r>
            <a:r>
              <a:rPr lang="fr-BE" sz="2400" dirty="0" err="1"/>
              <a:t>multilateral</a:t>
            </a:r>
            <a:r>
              <a:rPr lang="fr-BE" sz="2400" dirty="0"/>
              <a:t> arrangements: SDR </a:t>
            </a:r>
            <a:r>
              <a:rPr lang="fr-BE" sz="2400" dirty="0" err="1"/>
              <a:t>is</a:t>
            </a:r>
            <a:r>
              <a:rPr lang="fr-BE" sz="2400" dirty="0"/>
              <a:t> one </a:t>
            </a:r>
            <a:r>
              <a:rPr lang="fr-BE" sz="2400" dirty="0" err="1"/>
              <a:t>among</a:t>
            </a:r>
            <a:r>
              <a:rPr lang="fr-BE" sz="2400" dirty="0"/>
              <a:t> </a:t>
            </a:r>
            <a:r>
              <a:rPr lang="fr-BE" sz="2400" dirty="0" err="1"/>
              <a:t>other</a:t>
            </a:r>
            <a:r>
              <a:rPr lang="fr-BE" sz="2400" dirty="0"/>
              <a:t> </a:t>
            </a:r>
            <a:r>
              <a:rPr lang="fr-BE" sz="2400" dirty="0" err="1"/>
              <a:t>potential</a:t>
            </a:r>
            <a:r>
              <a:rPr lang="fr-BE" sz="2400" dirty="0"/>
              <a:t> instruments to escape $ domination.</a:t>
            </a:r>
          </a:p>
          <a:p>
            <a:pPr algn="just"/>
            <a:r>
              <a:rPr lang="fr-BE" sz="2400" dirty="0" err="1"/>
              <a:t>Realization</a:t>
            </a:r>
            <a:r>
              <a:rPr lang="fr-BE" sz="2400" dirty="0"/>
              <a:t> </a:t>
            </a:r>
            <a:r>
              <a:rPr lang="fr-BE" sz="2400" dirty="0" err="1"/>
              <a:t>that</a:t>
            </a:r>
            <a:r>
              <a:rPr lang="fr-BE" sz="2400" dirty="0"/>
              <a:t> Multi Reserve Currency System </a:t>
            </a:r>
            <a:r>
              <a:rPr lang="fr-BE" sz="2400" dirty="0" err="1"/>
              <a:t>is</a:t>
            </a:r>
            <a:r>
              <a:rPr lang="fr-BE" sz="2400" dirty="0"/>
              <a:t> not a </a:t>
            </a:r>
            <a:r>
              <a:rPr lang="fr-BE" sz="2400" dirty="0" err="1"/>
              <a:t>promising</a:t>
            </a:r>
            <a:r>
              <a:rPr lang="fr-BE" sz="2400" dirty="0"/>
              <a:t> solution as </a:t>
            </a:r>
            <a:r>
              <a:rPr lang="fr-BE" sz="2400" dirty="0" err="1"/>
              <a:t>it</a:t>
            </a:r>
            <a:r>
              <a:rPr lang="fr-BE" sz="2400" dirty="0"/>
              <a:t> destroys the </a:t>
            </a:r>
            <a:r>
              <a:rPr lang="fr-BE" sz="2400" dirty="0" err="1"/>
              <a:t>singleness</a:t>
            </a:r>
            <a:r>
              <a:rPr lang="fr-BE" sz="2400" dirty="0"/>
              <a:t> of the international monetary base and entails high </a:t>
            </a:r>
            <a:r>
              <a:rPr lang="fr-BE" sz="2400" dirty="0" err="1"/>
              <a:t>risks</a:t>
            </a:r>
            <a:r>
              <a:rPr lang="fr-BE" sz="2400" dirty="0"/>
              <a:t> of exchange rate and monetary </a:t>
            </a:r>
            <a:r>
              <a:rPr lang="fr-BE" sz="2400" dirty="0" err="1"/>
              <a:t>policy</a:t>
            </a:r>
            <a:r>
              <a:rPr lang="fr-BE" sz="2400" dirty="0"/>
              <a:t> </a:t>
            </a:r>
            <a:r>
              <a:rPr lang="fr-BE" sz="2400" dirty="0" err="1"/>
              <a:t>instability</a:t>
            </a:r>
            <a:r>
              <a:rPr lang="fr-BE" sz="2400" dirty="0"/>
              <a:t>.  </a:t>
            </a:r>
          </a:p>
          <a:p>
            <a:pPr algn="just"/>
            <a:r>
              <a:rPr lang="fr-BE" sz="2400" dirty="0"/>
              <a:t>Most </a:t>
            </a:r>
            <a:r>
              <a:rPr lang="fr-BE" sz="2400" dirty="0" err="1"/>
              <a:t>promising</a:t>
            </a:r>
            <a:r>
              <a:rPr lang="fr-BE" sz="2400" dirty="0"/>
              <a:t> </a:t>
            </a:r>
            <a:r>
              <a:rPr lang="fr-BE" sz="2400" dirty="0" err="1"/>
              <a:t>development</a:t>
            </a:r>
            <a:r>
              <a:rPr lang="fr-BE" sz="2400" dirty="0"/>
              <a:t> : Distributed </a:t>
            </a:r>
            <a:r>
              <a:rPr lang="fr-BE" sz="2400" dirty="0" err="1"/>
              <a:t>Ledger</a:t>
            </a:r>
            <a:r>
              <a:rPr lang="fr-BE" sz="2400" dirty="0"/>
              <a:t> </a:t>
            </a:r>
            <a:r>
              <a:rPr lang="fr-BE" sz="2400" dirty="0" err="1"/>
              <a:t>Technology</a:t>
            </a:r>
            <a:r>
              <a:rPr lang="fr-BE" sz="2400" dirty="0"/>
              <a:t> (DLT) </a:t>
            </a:r>
            <a:r>
              <a:rPr lang="fr-BE" sz="2400" dirty="0" err="1"/>
              <a:t>behind</a:t>
            </a:r>
            <a:r>
              <a:rPr lang="fr-BE" sz="2400" dirty="0"/>
              <a:t> Central Bank Digital </a:t>
            </a:r>
            <a:r>
              <a:rPr lang="fr-BE" sz="2400" dirty="0" err="1"/>
              <a:t>Currencies</a:t>
            </a:r>
            <a:r>
              <a:rPr lang="fr-BE" sz="2400" dirty="0"/>
              <a:t> (</a:t>
            </a:r>
            <a:r>
              <a:rPr lang="fr-BE" sz="2400" dirty="0" err="1"/>
              <a:t>CBDCs</a:t>
            </a:r>
            <a:r>
              <a:rPr lang="fr-BE" sz="2400" dirty="0"/>
              <a:t>) and </a:t>
            </a:r>
            <a:r>
              <a:rPr lang="fr-BE" sz="2400" dirty="0" err="1"/>
              <a:t>stablecoins</a:t>
            </a:r>
            <a:r>
              <a:rPr lang="fr-BE" sz="2400" dirty="0"/>
              <a:t>, </a:t>
            </a:r>
            <a:r>
              <a:rPr lang="fr-BE" sz="2400" dirty="0" err="1"/>
              <a:t>reducing</a:t>
            </a:r>
            <a:r>
              <a:rPr lang="fr-BE" sz="2400" dirty="0"/>
              <a:t> transaction </a:t>
            </a:r>
            <a:r>
              <a:rPr lang="fr-BE" sz="2400" dirty="0" err="1"/>
              <a:t>costs</a:t>
            </a:r>
            <a:r>
              <a:rPr lang="fr-BE" sz="2400" dirty="0"/>
              <a:t> and </a:t>
            </a:r>
            <a:r>
              <a:rPr lang="fr-BE" sz="2400" dirty="0" err="1"/>
              <a:t>allowing</a:t>
            </a:r>
            <a:r>
              <a:rPr lang="fr-BE" sz="2400" dirty="0"/>
              <a:t> </a:t>
            </a:r>
            <a:r>
              <a:rPr lang="fr-BE" sz="2400" dirty="0" err="1"/>
              <a:t>interoprability</a:t>
            </a:r>
            <a:r>
              <a:rPr lang="fr-BE" sz="2400" dirty="0"/>
              <a:t>.  </a:t>
            </a:r>
          </a:p>
          <a:p>
            <a:pPr algn="just"/>
            <a:r>
              <a:rPr lang="fr-BE" sz="2400" dirty="0" err="1"/>
              <a:t>RTI’s</a:t>
            </a:r>
            <a:r>
              <a:rPr lang="fr-BE" sz="2400" dirty="0"/>
              <a:t> </a:t>
            </a:r>
            <a:r>
              <a:rPr lang="fr-BE" sz="2400" dirty="0" err="1"/>
              <a:t>proposal</a:t>
            </a:r>
            <a:r>
              <a:rPr lang="fr-BE" sz="2400" dirty="0"/>
              <a:t> : </a:t>
            </a:r>
            <a:r>
              <a:rPr lang="fr-BE" sz="2400" dirty="0" err="1"/>
              <a:t>using</a:t>
            </a:r>
            <a:r>
              <a:rPr lang="fr-BE" sz="2400" dirty="0"/>
              <a:t> DLT for </a:t>
            </a:r>
            <a:r>
              <a:rPr lang="fr-BE" sz="2400" dirty="0" err="1"/>
              <a:t>costless</a:t>
            </a:r>
            <a:r>
              <a:rPr lang="fr-BE" sz="2400" dirty="0"/>
              <a:t> </a:t>
            </a:r>
            <a:r>
              <a:rPr lang="fr-BE" sz="2400" dirty="0" err="1"/>
              <a:t>bundling</a:t>
            </a:r>
            <a:r>
              <a:rPr lang="fr-BE" sz="2400" dirty="0"/>
              <a:t> and </a:t>
            </a:r>
            <a:r>
              <a:rPr lang="fr-BE" sz="2400" dirty="0" err="1"/>
              <a:t>unbundling</a:t>
            </a:r>
            <a:r>
              <a:rPr lang="fr-BE" sz="2400" dirty="0"/>
              <a:t> of « </a:t>
            </a:r>
            <a:r>
              <a:rPr lang="fr-BE" sz="2400" dirty="0" err="1"/>
              <a:t>private</a:t>
            </a:r>
            <a:r>
              <a:rPr lang="fr-BE" sz="2400" dirty="0"/>
              <a:t> » SDR as a </a:t>
            </a:r>
            <a:r>
              <a:rPr lang="fr-BE" sz="2400" dirty="0" err="1"/>
              <a:t>potential</a:t>
            </a:r>
            <a:r>
              <a:rPr lang="fr-BE" sz="2400" dirty="0"/>
              <a:t> instrument to </a:t>
            </a:r>
            <a:r>
              <a:rPr lang="fr-BE" sz="2400" dirty="0" err="1"/>
              <a:t>organize</a:t>
            </a:r>
            <a:r>
              <a:rPr lang="fr-BE" sz="2400" dirty="0"/>
              <a:t> a soft-</a:t>
            </a:r>
            <a:r>
              <a:rPr lang="fr-BE" sz="2400" dirty="0" err="1"/>
              <a:t>dedollarization</a:t>
            </a:r>
            <a:r>
              <a:rPr lang="fr-BE" sz="2400" dirty="0"/>
              <a:t> </a:t>
            </a:r>
            <a:r>
              <a:rPr lang="fr-BE" sz="2400" dirty="0" err="1"/>
              <a:t>through</a:t>
            </a:r>
            <a:r>
              <a:rPr lang="fr-BE" sz="2400" dirty="0"/>
              <a:t> a </a:t>
            </a:r>
            <a:r>
              <a:rPr lang="fr-BE" sz="2400" dirty="0" err="1"/>
              <a:t>defacto</a:t>
            </a:r>
            <a:r>
              <a:rPr lang="fr-BE" sz="2400" dirty="0"/>
              <a:t> (n+1)th </a:t>
            </a:r>
            <a:r>
              <a:rPr lang="fr-BE" sz="2400" dirty="0" err="1"/>
              <a:t>reserve</a:t>
            </a:r>
            <a:r>
              <a:rPr lang="fr-BE" sz="2400" dirty="0"/>
              <a:t> </a:t>
            </a:r>
            <a:r>
              <a:rPr lang="fr-BE" sz="2400" dirty="0" err="1"/>
              <a:t>currency</a:t>
            </a:r>
            <a:r>
              <a:rPr lang="fr-BE" sz="2400" dirty="0"/>
              <a:t>, </a:t>
            </a:r>
            <a:r>
              <a:rPr lang="fr-BE" sz="2400" dirty="0" err="1"/>
              <a:t>resolving</a:t>
            </a:r>
            <a:r>
              <a:rPr lang="fr-BE" sz="2400" dirty="0"/>
              <a:t> the </a:t>
            </a:r>
            <a:r>
              <a:rPr lang="fr-BE" sz="2400" dirty="0" err="1"/>
              <a:t>scarcity</a:t>
            </a:r>
            <a:r>
              <a:rPr lang="fr-BE" sz="2400" dirty="0"/>
              <a:t> of dollar </a:t>
            </a:r>
            <a:r>
              <a:rPr lang="fr-BE" sz="2400" dirty="0" err="1"/>
              <a:t>safe</a:t>
            </a:r>
            <a:r>
              <a:rPr lang="fr-BE" sz="2400" dirty="0"/>
              <a:t> assets. </a:t>
            </a:r>
          </a:p>
          <a:p>
            <a:pPr algn="just"/>
            <a:endParaRPr lang="fr-BE" sz="2400" dirty="0"/>
          </a:p>
          <a:p>
            <a:pPr algn="just"/>
            <a:endParaRPr lang="fr-BE" sz="2400" dirty="0"/>
          </a:p>
          <a:p>
            <a:pPr algn="just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3248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915" y="156845"/>
            <a:ext cx="11017885" cy="1026795"/>
          </a:xfrm>
        </p:spPr>
        <p:txBody>
          <a:bodyPr>
            <a:normAutofit fontScale="90000"/>
          </a:bodyPr>
          <a:lstStyle/>
          <a:p>
            <a:pPr algn="ctr"/>
            <a:r>
              <a:rPr lang="fr-BE" sz="3600" dirty="0" err="1"/>
              <a:t>Regional</a:t>
            </a:r>
            <a:r>
              <a:rPr lang="fr-BE" sz="3600" dirty="0"/>
              <a:t> </a:t>
            </a:r>
            <a:r>
              <a:rPr lang="fr-BE" sz="3600" dirty="0" err="1"/>
              <a:t>Approach</a:t>
            </a:r>
            <a:r>
              <a:rPr lang="fr-BE" sz="3600" dirty="0"/>
              <a:t> </a:t>
            </a:r>
            <a:r>
              <a:rPr lang="fr-BE" sz="3600" dirty="0" err="1"/>
              <a:t>Towards</a:t>
            </a:r>
            <a:r>
              <a:rPr lang="fr-BE" sz="3600" dirty="0"/>
              <a:t> </a:t>
            </a:r>
            <a:r>
              <a:rPr lang="fr-BE" sz="3600" dirty="0" err="1"/>
              <a:t>Keeping</a:t>
            </a:r>
            <a:r>
              <a:rPr lang="fr-BE" sz="3600" dirty="0"/>
              <a:t> Alive </a:t>
            </a:r>
            <a:r>
              <a:rPr lang="fr-BE" sz="3600" dirty="0" err="1"/>
              <a:t>Multilateralism</a:t>
            </a:r>
            <a:r>
              <a:rPr lang="fr-BE" sz="3600" dirty="0"/>
              <a:t> </a:t>
            </a:r>
            <a:br>
              <a:rPr lang="fr-BE" sz="3600" dirty="0"/>
            </a:br>
            <a:r>
              <a:rPr lang="fr-BE" sz="3600" dirty="0"/>
              <a:t>and </a:t>
            </a:r>
            <a:r>
              <a:rPr lang="fr-BE" sz="3600" dirty="0" err="1"/>
              <a:t>Developing</a:t>
            </a:r>
            <a:r>
              <a:rPr lang="fr-BE" sz="3600" dirty="0"/>
              <a:t> the </a:t>
            </a:r>
            <a:r>
              <a:rPr lang="fr-BE" sz="3600" dirty="0" err="1"/>
              <a:t>Role</a:t>
            </a:r>
            <a:r>
              <a:rPr lang="fr-BE" sz="3600" dirty="0"/>
              <a:t> of the SDR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9105" y="1183640"/>
            <a:ext cx="11149330" cy="4916805"/>
          </a:xfrm>
        </p:spPr>
        <p:txBody>
          <a:bodyPr>
            <a:noAutofit/>
          </a:bodyPr>
          <a:lstStyle/>
          <a:p>
            <a:pPr algn="just"/>
            <a:r>
              <a:rPr lang="fr-BE" sz="2300" dirty="0" err="1"/>
              <a:t>Regional</a:t>
            </a:r>
            <a:r>
              <a:rPr lang="fr-BE" sz="2300" dirty="0"/>
              <a:t> monetary arrangements to </a:t>
            </a:r>
            <a:r>
              <a:rPr lang="fr-BE" sz="2300" dirty="0" err="1"/>
              <a:t>reduce</a:t>
            </a:r>
            <a:r>
              <a:rPr lang="fr-BE" sz="2300" dirty="0"/>
              <a:t> countries’ </a:t>
            </a:r>
            <a:r>
              <a:rPr lang="fr-BE" sz="2300" dirty="0" err="1"/>
              <a:t>dependence</a:t>
            </a:r>
            <a:r>
              <a:rPr lang="fr-BE" sz="2300" dirty="0"/>
              <a:t> on the $ : ASEAN, Chiang Mai Initiative, Latin American Reserve </a:t>
            </a:r>
            <a:r>
              <a:rPr lang="fr-BE" sz="2300" dirty="0" err="1"/>
              <a:t>Fund</a:t>
            </a:r>
            <a:r>
              <a:rPr lang="fr-BE" sz="2300" dirty="0"/>
              <a:t> (FLAR), Western </a:t>
            </a:r>
            <a:r>
              <a:rPr lang="fr-BE" sz="2300" dirty="0" err="1"/>
              <a:t>Africa</a:t>
            </a:r>
            <a:r>
              <a:rPr lang="fr-BE" sz="2300" dirty="0"/>
              <a:t> </a:t>
            </a:r>
            <a:r>
              <a:rPr lang="fr-BE" sz="2300" dirty="0" err="1"/>
              <a:t>Economic</a:t>
            </a:r>
            <a:r>
              <a:rPr lang="fr-BE" sz="2300" dirty="0"/>
              <a:t> and Monetary Union, etc. </a:t>
            </a:r>
          </a:p>
          <a:p>
            <a:pPr algn="just"/>
            <a:r>
              <a:rPr lang="fr-BE" sz="2300" dirty="0"/>
              <a:t>Limited de-</a:t>
            </a:r>
            <a:r>
              <a:rPr lang="fr-BE" sz="2300" dirty="0" err="1"/>
              <a:t>dollarization</a:t>
            </a:r>
            <a:r>
              <a:rPr lang="fr-BE" sz="2300" dirty="0"/>
              <a:t> for cross-border </a:t>
            </a:r>
            <a:r>
              <a:rPr lang="fr-BE" sz="2300" dirty="0" err="1"/>
              <a:t>payments</a:t>
            </a:r>
            <a:r>
              <a:rPr lang="fr-BE" sz="2300" dirty="0"/>
              <a:t>, </a:t>
            </a:r>
            <a:r>
              <a:rPr lang="fr-BE" sz="2300" dirty="0" err="1"/>
              <a:t>regional</a:t>
            </a:r>
            <a:r>
              <a:rPr lang="fr-BE" sz="2300" dirty="0"/>
              <a:t> </a:t>
            </a:r>
            <a:r>
              <a:rPr lang="fr-BE" sz="2300" dirty="0" err="1"/>
              <a:t>safety</a:t>
            </a:r>
            <a:r>
              <a:rPr lang="fr-BE" sz="2300" dirty="0"/>
              <a:t> nets, trend </a:t>
            </a:r>
            <a:r>
              <a:rPr lang="fr-BE" sz="2300" dirty="0" err="1"/>
              <a:t>towards</a:t>
            </a:r>
            <a:r>
              <a:rPr lang="fr-BE" sz="2300" dirty="0"/>
              <a:t> </a:t>
            </a:r>
            <a:r>
              <a:rPr lang="fr-BE" sz="2300" dirty="0" err="1"/>
              <a:t>economic</a:t>
            </a:r>
            <a:r>
              <a:rPr lang="fr-BE" sz="2300" dirty="0"/>
              <a:t> convergence and monetary </a:t>
            </a:r>
            <a:r>
              <a:rPr lang="fr-BE" sz="2300" dirty="0" err="1"/>
              <a:t>integration</a:t>
            </a:r>
            <a:r>
              <a:rPr lang="fr-BE" sz="2300" dirty="0"/>
              <a:t> but </a:t>
            </a:r>
            <a:r>
              <a:rPr lang="fr-BE" sz="2300" dirty="0" err="1"/>
              <a:t>so</a:t>
            </a:r>
            <a:r>
              <a:rPr lang="fr-BE" sz="2300" dirty="0"/>
              <a:t> far </a:t>
            </a:r>
            <a:r>
              <a:rPr lang="fr-BE" sz="2300" dirty="0" err="1"/>
              <a:t>limited</a:t>
            </a:r>
            <a:r>
              <a:rPr lang="fr-BE" sz="2300" dirty="0"/>
              <a:t> use of </a:t>
            </a:r>
            <a:r>
              <a:rPr lang="fr-BE" sz="2300" dirty="0" err="1"/>
              <a:t>common</a:t>
            </a:r>
            <a:r>
              <a:rPr lang="fr-BE" sz="2300" dirty="0"/>
              <a:t> </a:t>
            </a:r>
            <a:r>
              <a:rPr lang="fr-BE" sz="2300" dirty="0" err="1"/>
              <a:t>safe</a:t>
            </a:r>
            <a:r>
              <a:rPr lang="fr-BE" sz="2300" dirty="0"/>
              <a:t> assets.  </a:t>
            </a:r>
          </a:p>
          <a:p>
            <a:pPr algn="just"/>
            <a:r>
              <a:rPr lang="fr-FR" altLang="fr-BE" sz="2300" dirty="0"/>
              <a:t>But the $ domination relies on </a:t>
            </a:r>
            <a:r>
              <a:rPr lang="fr-FR" altLang="fr-BE" sz="2300" dirty="0" err="1"/>
              <a:t>safe</a:t>
            </a:r>
            <a:r>
              <a:rPr lang="fr-FR" altLang="fr-BE" sz="2300" dirty="0"/>
              <a:t> assets </a:t>
            </a:r>
            <a:r>
              <a:rPr lang="fr-FR" altLang="fr-BE" sz="2300" dirty="0" err="1"/>
              <a:t>role</a:t>
            </a:r>
            <a:r>
              <a:rPr lang="fr-FR" altLang="fr-BE" sz="2300" dirty="0"/>
              <a:t> in </a:t>
            </a:r>
            <a:r>
              <a:rPr lang="fr-FR" altLang="fr-BE" sz="2300" dirty="0" err="1"/>
              <a:t>private</a:t>
            </a:r>
            <a:r>
              <a:rPr lang="fr-FR" altLang="fr-BE" sz="2300" dirty="0"/>
              <a:t> </a:t>
            </a:r>
            <a:r>
              <a:rPr lang="fr-FR" altLang="fr-BE" sz="2300" dirty="0" err="1"/>
              <a:t>markets</a:t>
            </a:r>
            <a:r>
              <a:rPr lang="fr-FR" altLang="fr-BE" sz="2300" dirty="0"/>
              <a:t>. </a:t>
            </a:r>
            <a:r>
              <a:rPr lang="fr-FR" altLang="fr-BE" sz="2300" dirty="0" err="1"/>
              <a:t>Therefore</a:t>
            </a:r>
            <a:r>
              <a:rPr lang="fr-FR" altLang="fr-BE" sz="2300" dirty="0"/>
              <a:t>, solution </a:t>
            </a:r>
            <a:r>
              <a:rPr lang="fr-FR" altLang="fr-BE" sz="2300" dirty="0" err="1"/>
              <a:t>requires</a:t>
            </a:r>
            <a:r>
              <a:rPr lang="fr-FR" altLang="fr-BE" sz="2300" dirty="0"/>
              <a:t> to </a:t>
            </a:r>
            <a:r>
              <a:rPr lang="fr-FR" altLang="fr-BE" sz="2300" dirty="0" err="1"/>
              <a:t>provide</a:t>
            </a:r>
            <a:r>
              <a:rPr lang="fr-FR" altLang="fr-BE" sz="2300" dirty="0"/>
              <a:t> an alternative to $-</a:t>
            </a:r>
            <a:r>
              <a:rPr lang="fr-FR" altLang="fr-BE" sz="2300" dirty="0" err="1"/>
              <a:t>safe</a:t>
            </a:r>
            <a:r>
              <a:rPr lang="fr-FR" altLang="fr-BE" sz="2300" dirty="0"/>
              <a:t> assets. SDR basket </a:t>
            </a:r>
            <a:r>
              <a:rPr lang="fr-FR" altLang="fr-BE" sz="2300" dirty="0" err="1"/>
              <a:t>safe</a:t>
            </a:r>
            <a:r>
              <a:rPr lang="fr-FR" altLang="fr-BE" sz="2300" dirty="0"/>
              <a:t> assets </a:t>
            </a:r>
            <a:r>
              <a:rPr lang="fr-FR" altLang="fr-BE" sz="2300" dirty="0" err="1"/>
              <a:t>could</a:t>
            </a:r>
            <a:r>
              <a:rPr lang="fr-FR" altLang="fr-BE" sz="2300" dirty="0"/>
              <a:t> </a:t>
            </a:r>
            <a:r>
              <a:rPr lang="fr-FR" altLang="fr-BE" sz="2300" dirty="0" err="1"/>
              <a:t>provide</a:t>
            </a:r>
            <a:r>
              <a:rPr lang="fr-FR" altLang="fr-BE" sz="2300" dirty="0"/>
              <a:t> </a:t>
            </a:r>
            <a:r>
              <a:rPr lang="fr-FR" altLang="fr-BE" sz="2300" dirty="0" err="1"/>
              <a:t>such</a:t>
            </a:r>
            <a:r>
              <a:rPr lang="fr-FR" altLang="fr-BE" sz="2300" dirty="0"/>
              <a:t> an alternative; but </a:t>
            </a:r>
            <a:r>
              <a:rPr lang="fr-FR" altLang="fr-BE" sz="2300" dirty="0" err="1"/>
              <a:t>creation</a:t>
            </a:r>
            <a:r>
              <a:rPr lang="fr-FR" altLang="fr-BE" sz="2300" dirty="0"/>
              <a:t> and </a:t>
            </a:r>
            <a:r>
              <a:rPr lang="fr-FR" altLang="fr-BE" sz="2300" dirty="0" err="1"/>
              <a:t>wider</a:t>
            </a:r>
            <a:r>
              <a:rPr lang="fr-FR" altLang="fr-BE" sz="2300" dirty="0"/>
              <a:t> use of official </a:t>
            </a:r>
            <a:r>
              <a:rPr lang="fr-FR" altLang="fr-BE" sz="2300" dirty="0" err="1"/>
              <a:t>SDRs</a:t>
            </a:r>
            <a:r>
              <a:rPr lang="fr-FR" altLang="fr-BE" sz="2300" dirty="0"/>
              <a:t> are </a:t>
            </a:r>
            <a:r>
              <a:rPr lang="fr-FR" altLang="fr-BE" sz="2300" dirty="0" err="1"/>
              <a:t>frozen</a:t>
            </a:r>
            <a:r>
              <a:rPr lang="fr-FR" altLang="fr-BE" sz="2300" dirty="0"/>
              <a:t>. </a:t>
            </a:r>
          </a:p>
          <a:p>
            <a:pPr algn="just"/>
            <a:r>
              <a:rPr lang="fr-FR" altLang="fr-BE" sz="2000" dirty="0" err="1"/>
              <a:t>Second best solution: d</a:t>
            </a:r>
            <a:r>
              <a:rPr lang="fr-BE" sz="2000" dirty="0" err="1"/>
              <a:t>raw</a:t>
            </a:r>
            <a:r>
              <a:rPr lang="fr-FR" altLang="fr-BE" sz="2000" dirty="0" err="1"/>
              <a:t>ing</a:t>
            </a:r>
            <a:r>
              <a:rPr lang="fr-BE" sz="2000" dirty="0"/>
              <a:t> on </a:t>
            </a:r>
            <a:r>
              <a:rPr lang="fr-BE" sz="2000" dirty="0" err="1"/>
              <a:t>regional</a:t>
            </a:r>
            <a:r>
              <a:rPr lang="fr-BE" sz="2000" dirty="0"/>
              <a:t> and </a:t>
            </a:r>
            <a:r>
              <a:rPr lang="fr-BE" sz="2000" dirty="0" err="1"/>
              <a:t>private</a:t>
            </a:r>
            <a:r>
              <a:rPr lang="fr-BE" sz="2000" dirty="0"/>
              <a:t> </a:t>
            </a:r>
            <a:r>
              <a:rPr lang="fr-BE" sz="2000" dirty="0" err="1"/>
              <a:t>markets</a:t>
            </a:r>
            <a:r>
              <a:rPr lang="fr-BE" sz="2000" dirty="0"/>
              <a:t>  </a:t>
            </a:r>
            <a:r>
              <a:rPr lang="fr-FR" altLang="fr-BE" sz="2000" dirty="0"/>
              <a:t>reaction </a:t>
            </a:r>
            <a:r>
              <a:rPr lang="fr-BE" sz="2000" dirty="0" err="1"/>
              <a:t>dynamics</a:t>
            </a:r>
            <a:r>
              <a:rPr lang="fr-FR" altLang="fr-BE" sz="2000" dirty="0"/>
              <a:t>, a joint adoption of </a:t>
            </a:r>
            <a:r>
              <a:rPr lang="fr-FR" altLang="fr-BE" sz="2000" dirty="0" err="1"/>
              <a:t>private</a:t>
            </a:r>
            <a:r>
              <a:rPr lang="fr-FR" altLang="fr-BE" sz="2000" dirty="0"/>
              <a:t> SDR assets,  </a:t>
            </a:r>
            <a:r>
              <a:rPr lang="fr-FR" altLang="fr-BE" sz="2000" dirty="0" err="1"/>
              <a:t>through</a:t>
            </a:r>
            <a:r>
              <a:rPr lang="fr-FR" altLang="fr-BE" sz="2000" dirty="0"/>
              <a:t> </a:t>
            </a:r>
            <a:r>
              <a:rPr lang="fr-FR" altLang="fr-BE" sz="2000" dirty="0" err="1"/>
              <a:t>swapping</a:t>
            </a:r>
            <a:r>
              <a:rPr lang="fr-FR" altLang="fr-BE" sz="2000" dirty="0"/>
              <a:t> of central </a:t>
            </a:r>
            <a:r>
              <a:rPr lang="fr-FR" altLang="fr-BE" sz="2000" dirty="0" err="1"/>
              <a:t>bank</a:t>
            </a:r>
            <a:r>
              <a:rPr lang="fr-FR" altLang="fr-BE" sz="2000" dirty="0"/>
              <a:t> </a:t>
            </a:r>
            <a:r>
              <a:rPr lang="fr-FR" altLang="fr-BE" sz="2000" dirty="0" err="1"/>
              <a:t>reserves</a:t>
            </a:r>
            <a:r>
              <a:rPr lang="fr-FR" altLang="fr-BE" sz="2000" dirty="0"/>
              <a:t>,  </a:t>
            </a:r>
            <a:r>
              <a:rPr lang="fr-FR" altLang="fr-BE" sz="2000" dirty="0" err="1"/>
              <a:t>used</a:t>
            </a:r>
            <a:r>
              <a:rPr lang="fr-FR" altLang="fr-BE" sz="2000" dirty="0"/>
              <a:t> for </a:t>
            </a:r>
            <a:r>
              <a:rPr lang="fr-FR" altLang="fr-BE" sz="2000" dirty="0" err="1"/>
              <a:t>regional</a:t>
            </a:r>
            <a:r>
              <a:rPr lang="fr-FR" altLang="fr-BE" sz="2000" dirty="0"/>
              <a:t> and </a:t>
            </a:r>
            <a:r>
              <a:rPr lang="fr-FR" altLang="fr-BE" sz="2000" dirty="0" err="1"/>
              <a:t>interregional</a:t>
            </a:r>
            <a:r>
              <a:rPr lang="fr-FR" altLang="fr-BE" sz="2000" dirty="0"/>
              <a:t> transactions, </a:t>
            </a:r>
            <a:r>
              <a:rPr lang="fr-FR" altLang="fr-BE" sz="2000" dirty="0" err="1"/>
              <a:t>would</a:t>
            </a:r>
            <a:r>
              <a:rPr lang="fr-FR" altLang="fr-BE" sz="2000" dirty="0"/>
              <a:t> </a:t>
            </a:r>
            <a:r>
              <a:rPr lang="fr-FR" altLang="fr-BE" sz="2000" dirty="0" err="1"/>
              <a:t>provide</a:t>
            </a:r>
            <a:r>
              <a:rPr lang="fr-FR" altLang="fr-BE" sz="2000" dirty="0"/>
              <a:t> an alternative for </a:t>
            </a:r>
            <a:r>
              <a:rPr lang="fr-FR" altLang="fr-BE" sz="2000" dirty="0" err="1"/>
              <a:t>issuing</a:t>
            </a:r>
            <a:r>
              <a:rPr lang="fr-FR" altLang="fr-BE" sz="2000" dirty="0"/>
              <a:t> more stable </a:t>
            </a:r>
            <a:r>
              <a:rPr lang="fr-FR" altLang="fr-BE" sz="2000" dirty="0" err="1"/>
              <a:t>safe</a:t>
            </a:r>
            <a:r>
              <a:rPr lang="fr-FR" altLang="fr-BE" sz="2000" dirty="0"/>
              <a:t> assets</a:t>
            </a:r>
          </a:p>
          <a:p>
            <a:pPr algn="just"/>
            <a:r>
              <a:rPr lang="fr-FR" altLang="fr-BE" sz="2000" dirty="0" err="1"/>
              <a:t>Creation</a:t>
            </a:r>
            <a:r>
              <a:rPr lang="fr-FR" altLang="fr-BE" sz="2000" dirty="0"/>
              <a:t> of </a:t>
            </a:r>
            <a:r>
              <a:rPr lang="fr-BE" sz="2000" dirty="0"/>
              <a:t>a de facto </a:t>
            </a:r>
            <a:r>
              <a:rPr lang="fr-BE" sz="2000" dirty="0" err="1"/>
              <a:t>multilateral</a:t>
            </a:r>
            <a:r>
              <a:rPr lang="fr-BE" sz="2000" dirty="0"/>
              <a:t> </a:t>
            </a:r>
            <a:r>
              <a:rPr lang="fr-BE" sz="2000" dirty="0" err="1"/>
              <a:t>safe</a:t>
            </a:r>
            <a:r>
              <a:rPr lang="fr-BE" sz="2000" dirty="0"/>
              <a:t> asset </a:t>
            </a:r>
            <a:r>
              <a:rPr lang="fr-BE" sz="2000" dirty="0" err="1"/>
              <a:t>could</a:t>
            </a:r>
            <a:r>
              <a:rPr lang="fr-BE" sz="2000" dirty="0"/>
              <a:t> </a:t>
            </a:r>
            <a:r>
              <a:rPr lang="fr-BE" sz="2000" dirty="0" err="1"/>
              <a:t>provide</a:t>
            </a:r>
            <a:r>
              <a:rPr lang="fr-BE" sz="2000" dirty="0"/>
              <a:t> the basis </a:t>
            </a:r>
            <a:r>
              <a:rPr lang="fr-BE" sz="2000" dirty="0" err="1"/>
              <a:t>upon</a:t>
            </a:r>
            <a:r>
              <a:rPr lang="fr-BE" sz="2000" dirty="0"/>
              <a:t> </a:t>
            </a:r>
            <a:r>
              <a:rPr lang="fr-BE" sz="2000" dirty="0" err="1"/>
              <a:t>which</a:t>
            </a:r>
            <a:r>
              <a:rPr lang="fr-BE" sz="2000" dirty="0"/>
              <a:t> </a:t>
            </a:r>
            <a:r>
              <a:rPr lang="fr-FR" altLang="fr-BE" sz="2000" dirty="0"/>
              <a:t>IMS/IMF </a:t>
            </a:r>
            <a:r>
              <a:rPr lang="fr-BE" sz="2000" dirty="0" err="1"/>
              <a:t>reform</a:t>
            </a:r>
            <a:r>
              <a:rPr lang="fr-FR" altLang="fr-BE" sz="2000" dirty="0" err="1"/>
              <a:t>s </a:t>
            </a:r>
            <a:r>
              <a:rPr lang="fr-BE" sz="2000" dirty="0" err="1"/>
              <a:t>could</a:t>
            </a:r>
            <a:r>
              <a:rPr lang="fr-BE" sz="2000" dirty="0"/>
              <a:t> </a:t>
            </a:r>
            <a:r>
              <a:rPr lang="fr-BE" sz="2000" dirty="0" err="1"/>
              <a:t>progressively</a:t>
            </a:r>
            <a:r>
              <a:rPr lang="fr-BE" sz="2000" dirty="0"/>
              <a:t>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achieved</a:t>
            </a:r>
            <a:r>
              <a:rPr lang="fr-BE" sz="2000" dirty="0"/>
              <a:t> </a:t>
            </a:r>
            <a:r>
              <a:rPr lang="fr-BE" sz="2000" dirty="0" err="1"/>
              <a:t>with</a:t>
            </a:r>
            <a:r>
              <a:rPr lang="fr-BE" sz="2000" dirty="0"/>
              <a:t> </a:t>
            </a:r>
            <a:r>
              <a:rPr lang="fr-BE" sz="2000" dirty="0" err="1"/>
              <a:t>cooperation</a:t>
            </a:r>
            <a:r>
              <a:rPr lang="fr-BE" sz="2000" dirty="0"/>
              <a:t> of central </a:t>
            </a:r>
            <a:r>
              <a:rPr lang="fr-BE" sz="2000" dirty="0" err="1"/>
              <a:t>banks</a:t>
            </a:r>
            <a:r>
              <a:rPr lang="fr-BE" sz="2000" dirty="0"/>
              <a:t>, in a </a:t>
            </a:r>
            <a:r>
              <a:rPr lang="fr-BE" sz="2000" dirty="0" err="1"/>
              <a:t>groping</a:t>
            </a:r>
            <a:r>
              <a:rPr lang="fr-BE" sz="2000" dirty="0"/>
              <a:t> process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00330"/>
            <a:ext cx="10515600" cy="843915"/>
          </a:xfrm>
        </p:spPr>
        <p:txBody>
          <a:bodyPr/>
          <a:lstStyle/>
          <a:p>
            <a:pPr algn="ctr"/>
            <a:r>
              <a:rPr lang="fr-BE" dirty="0"/>
              <a:t>How </a:t>
            </a:r>
            <a:r>
              <a:rPr lang="fr-BE" dirty="0" err="1"/>
              <a:t>would</a:t>
            </a:r>
            <a:r>
              <a:rPr lang="fr-BE" dirty="0"/>
              <a:t>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work</a:t>
            </a:r>
            <a:r>
              <a:rPr lang="fr-BE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630" y="812800"/>
            <a:ext cx="11245215" cy="6045200"/>
          </a:xfrm>
        </p:spPr>
        <p:txBody>
          <a:bodyPr>
            <a:noAutofit/>
          </a:bodyPr>
          <a:lstStyle/>
          <a:p>
            <a:pPr algn="just"/>
            <a:r>
              <a:rPr lang="fr-BE" sz="2000" dirty="0"/>
              <a:t>Countries of a </a:t>
            </a:r>
            <a:r>
              <a:rPr lang="fr-BE" sz="2000" dirty="0" err="1"/>
              <a:t>particular</a:t>
            </a:r>
            <a:r>
              <a:rPr lang="fr-BE" sz="2000" dirty="0"/>
              <a:t> </a:t>
            </a:r>
            <a:r>
              <a:rPr lang="fr-BE" sz="2000" dirty="0" err="1"/>
              <a:t>region</a:t>
            </a:r>
            <a:r>
              <a:rPr lang="fr-BE" sz="2000" dirty="0"/>
              <a:t> </a:t>
            </a:r>
            <a:r>
              <a:rPr lang="fr-BE" sz="2000" dirty="0" err="1"/>
              <a:t>would</a:t>
            </a:r>
            <a:r>
              <a:rPr lang="fr-BE" sz="2000" dirty="0"/>
              <a:t> pool by swaps part of </a:t>
            </a:r>
            <a:r>
              <a:rPr lang="fr-BE" sz="2000" dirty="0" err="1"/>
              <a:t>their</a:t>
            </a:r>
            <a:r>
              <a:rPr lang="fr-BE" sz="2000" dirty="0"/>
              <a:t> national central </a:t>
            </a:r>
            <a:r>
              <a:rPr lang="fr-BE" sz="2000" dirty="0" err="1"/>
              <a:t>bank</a:t>
            </a:r>
            <a:r>
              <a:rPr lang="fr-BE" sz="2000" dirty="0"/>
              <a:t> </a:t>
            </a:r>
            <a:r>
              <a:rPr lang="fr-BE" sz="2000" dirty="0" err="1"/>
              <a:t>reserves</a:t>
            </a:r>
            <a:r>
              <a:rPr lang="fr-BE" sz="2000" dirty="0"/>
              <a:t>, </a:t>
            </a:r>
            <a:r>
              <a:rPr lang="fr-BE" sz="2000" dirty="0" err="1"/>
              <a:t>held</a:t>
            </a:r>
            <a:r>
              <a:rPr lang="fr-BE" sz="2000" dirty="0"/>
              <a:t> in the 5 </a:t>
            </a:r>
            <a:r>
              <a:rPr lang="fr-BE" sz="2000" dirty="0" err="1"/>
              <a:t>currencies</a:t>
            </a:r>
            <a:r>
              <a:rPr lang="fr-BE" sz="2000" dirty="0"/>
              <a:t> </a:t>
            </a:r>
            <a:r>
              <a:rPr lang="fr-BE" sz="2000" dirty="0" err="1"/>
              <a:t>composing</a:t>
            </a:r>
            <a:r>
              <a:rPr lang="fr-BE" sz="2000" dirty="0"/>
              <a:t> SDR, and </a:t>
            </a:r>
            <a:r>
              <a:rPr lang="fr-BE" sz="2000" dirty="0" err="1"/>
              <a:t>create</a:t>
            </a:r>
            <a:r>
              <a:rPr lang="fr-BE" sz="2000" dirty="0"/>
              <a:t> a </a:t>
            </a:r>
            <a:r>
              <a:rPr lang="fr-BE" sz="2000" dirty="0" err="1"/>
              <a:t>Regional</a:t>
            </a:r>
            <a:r>
              <a:rPr lang="fr-BE" sz="2000" dirty="0"/>
              <a:t> Monetary </a:t>
            </a:r>
            <a:r>
              <a:rPr lang="fr-BE" sz="2000" dirty="0" err="1"/>
              <a:t>Fund</a:t>
            </a:r>
            <a:r>
              <a:rPr lang="fr-BE" sz="2000" dirty="0"/>
              <a:t>(RMF) in </a:t>
            </a:r>
            <a:r>
              <a:rPr lang="fr-BE" sz="2000" dirty="0" err="1"/>
              <a:t>which</a:t>
            </a:r>
            <a:r>
              <a:rPr lang="fr-BE" sz="2000" dirty="0"/>
              <a:t> </a:t>
            </a:r>
            <a:r>
              <a:rPr lang="fr-BE" sz="2000" dirty="0" err="1"/>
              <a:t>these</a:t>
            </a:r>
            <a:r>
              <a:rPr lang="fr-BE" sz="2000" dirty="0"/>
              <a:t> </a:t>
            </a:r>
            <a:r>
              <a:rPr lang="fr-BE" sz="2000" dirty="0" err="1"/>
              <a:t>reserves</a:t>
            </a:r>
            <a:r>
              <a:rPr lang="fr-BE" sz="2000" dirty="0"/>
              <a:t> </a:t>
            </a:r>
            <a:r>
              <a:rPr lang="fr-BE" sz="2000" dirty="0" err="1"/>
              <a:t>would</a:t>
            </a:r>
            <a:r>
              <a:rPr lang="fr-BE" sz="2000" dirty="0"/>
              <a:t>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deposited</a:t>
            </a:r>
            <a:r>
              <a:rPr lang="fr-BE" sz="2000" dirty="0"/>
              <a:t>.</a:t>
            </a:r>
          </a:p>
          <a:p>
            <a:pPr algn="just"/>
            <a:r>
              <a:rPr lang="fr-BE" sz="2000" dirty="0" err="1"/>
              <a:t>Each</a:t>
            </a:r>
            <a:r>
              <a:rPr lang="fr-BE" sz="2000" dirty="0"/>
              <a:t> RMF </a:t>
            </a:r>
            <a:r>
              <a:rPr lang="fr-BE" sz="2000" dirty="0" err="1"/>
              <a:t>would</a:t>
            </a:r>
            <a:r>
              <a:rPr lang="fr-BE" sz="2000" dirty="0"/>
              <a:t> </a:t>
            </a:r>
            <a:r>
              <a:rPr lang="fr-BE" sz="2000" dirty="0" err="1"/>
              <a:t>convert</a:t>
            </a:r>
            <a:r>
              <a:rPr lang="fr-BE" sz="2000" dirty="0"/>
              <a:t> </a:t>
            </a:r>
            <a:r>
              <a:rPr lang="fr-BE" sz="2000" dirty="0" err="1"/>
              <a:t>these</a:t>
            </a:r>
            <a:r>
              <a:rPr lang="fr-BE" sz="2000" dirty="0"/>
              <a:t> </a:t>
            </a:r>
            <a:r>
              <a:rPr lang="fr-BE" sz="2000" dirty="0" err="1"/>
              <a:t>reserves</a:t>
            </a:r>
            <a:r>
              <a:rPr lang="fr-BE" sz="2000" dirty="0"/>
              <a:t> to </a:t>
            </a:r>
            <a:r>
              <a:rPr lang="fr-BE" sz="2000" dirty="0" err="1"/>
              <a:t>extent</a:t>
            </a:r>
            <a:r>
              <a:rPr lang="fr-BE" sz="2000" dirty="0"/>
              <a:t> </a:t>
            </a:r>
            <a:r>
              <a:rPr lang="fr-BE" sz="2000" dirty="0" err="1"/>
              <a:t>needed</a:t>
            </a:r>
            <a:r>
              <a:rPr lang="fr-BE" sz="2000" dirty="0"/>
              <a:t> to </a:t>
            </a:r>
            <a:r>
              <a:rPr lang="fr-BE" sz="2000" dirty="0" err="1"/>
              <a:t>get</a:t>
            </a:r>
            <a:r>
              <a:rPr lang="fr-BE" sz="2000" dirty="0"/>
              <a:t> at </a:t>
            </a:r>
            <a:r>
              <a:rPr lang="fr-BE" sz="2000" dirty="0" err="1"/>
              <a:t>regional</a:t>
            </a:r>
            <a:r>
              <a:rPr lang="fr-BE" sz="2000" dirty="0"/>
              <a:t> </a:t>
            </a:r>
            <a:r>
              <a:rPr lang="fr-BE" sz="2000" dirty="0" err="1"/>
              <a:t>level</a:t>
            </a:r>
            <a:r>
              <a:rPr lang="fr-BE" sz="2000" dirty="0"/>
              <a:t> exact proportions of key </a:t>
            </a:r>
            <a:r>
              <a:rPr lang="fr-BE" sz="2000" dirty="0" err="1"/>
              <a:t>currencies</a:t>
            </a:r>
            <a:r>
              <a:rPr lang="fr-BE" sz="2000" dirty="0"/>
              <a:t> </a:t>
            </a:r>
            <a:r>
              <a:rPr lang="fr-BE" sz="2000" dirty="0" err="1"/>
              <a:t>composing</a:t>
            </a:r>
            <a:r>
              <a:rPr lang="fr-BE" sz="2000" dirty="0"/>
              <a:t> official SDR basket; swap system </a:t>
            </a:r>
            <a:r>
              <a:rPr lang="fr-BE" sz="2000" dirty="0" err="1"/>
              <a:t>within</a:t>
            </a:r>
            <a:r>
              <a:rPr lang="fr-BE" sz="2000" dirty="0"/>
              <a:t> and </a:t>
            </a:r>
            <a:r>
              <a:rPr lang="fr-BE" sz="2000" dirty="0" err="1"/>
              <a:t>between</a:t>
            </a:r>
            <a:r>
              <a:rPr lang="fr-BE" sz="2000" dirty="0"/>
              <a:t> </a:t>
            </a:r>
            <a:r>
              <a:rPr lang="fr-BE" sz="2000" dirty="0" err="1"/>
              <a:t>regions</a:t>
            </a:r>
            <a:r>
              <a:rPr lang="fr-BE" sz="2000" dirty="0"/>
              <a:t> </a:t>
            </a:r>
            <a:r>
              <a:rPr lang="fr-BE" sz="2000" dirty="0" err="1"/>
              <a:t>should</a:t>
            </a:r>
            <a:r>
              <a:rPr lang="fr-BE" sz="2000" dirty="0"/>
              <a:t> </a:t>
            </a:r>
            <a:r>
              <a:rPr lang="fr-BE" sz="2000" dirty="0" err="1"/>
              <a:t>make</a:t>
            </a:r>
            <a:r>
              <a:rPr lang="fr-BE" sz="2000" dirty="0"/>
              <a:t> </a:t>
            </a:r>
            <a:r>
              <a:rPr lang="fr-BE" sz="2000" dirty="0" err="1"/>
              <a:t>this</a:t>
            </a:r>
            <a:r>
              <a:rPr lang="fr-BE" sz="2000" dirty="0"/>
              <a:t> </a:t>
            </a:r>
            <a:r>
              <a:rPr lang="fr-BE" sz="2000" dirty="0" err="1"/>
              <a:t>adjustment</a:t>
            </a:r>
            <a:r>
              <a:rPr lang="fr-BE" sz="2000" dirty="0"/>
              <a:t> </a:t>
            </a:r>
            <a:r>
              <a:rPr lang="fr-BE" sz="2000" dirty="0" err="1"/>
              <a:t>easy</a:t>
            </a:r>
            <a:r>
              <a:rPr lang="fr-BE" sz="2000" dirty="0"/>
              <a:t> by </a:t>
            </a:r>
            <a:r>
              <a:rPr lang="fr-BE" sz="2000" dirty="0" err="1"/>
              <a:t>transferring</a:t>
            </a:r>
            <a:r>
              <a:rPr lang="fr-BE" sz="2000" dirty="0"/>
              <a:t>  </a:t>
            </a:r>
            <a:r>
              <a:rPr lang="fr-BE" sz="2000" dirty="0" err="1"/>
              <a:t>excess</a:t>
            </a:r>
            <a:r>
              <a:rPr lang="fr-BE" sz="2000" dirty="0"/>
              <a:t> of one </a:t>
            </a:r>
            <a:r>
              <a:rPr lang="fr-BE" sz="2000" dirty="0" err="1"/>
              <a:t>currency</a:t>
            </a:r>
            <a:r>
              <a:rPr lang="fr-BE" sz="2000" dirty="0"/>
              <a:t> to </a:t>
            </a:r>
            <a:r>
              <a:rPr lang="fr-BE" sz="2000" dirty="0" err="1"/>
              <a:t>those</a:t>
            </a:r>
            <a:r>
              <a:rPr lang="fr-BE" sz="2000" dirty="0"/>
              <a:t> </a:t>
            </a:r>
            <a:r>
              <a:rPr lang="fr-BE" sz="2000" dirty="0" err="1"/>
              <a:t>missing</a:t>
            </a:r>
            <a:r>
              <a:rPr lang="fr-BE" sz="2000" dirty="0"/>
              <a:t> </a:t>
            </a:r>
            <a:r>
              <a:rPr lang="fr-BE" sz="2000" dirty="0" err="1"/>
              <a:t>it</a:t>
            </a:r>
            <a:r>
              <a:rPr lang="fr-BE" sz="2000" dirty="0"/>
              <a:t>. </a:t>
            </a:r>
          </a:p>
          <a:p>
            <a:pPr algn="just"/>
            <a:r>
              <a:rPr lang="fr-BE" sz="2000" dirty="0" err="1"/>
              <a:t>Each</a:t>
            </a:r>
            <a:r>
              <a:rPr lang="fr-BE" sz="2000" dirty="0"/>
              <a:t> RMF </a:t>
            </a:r>
            <a:r>
              <a:rPr lang="fr-BE" sz="2000" dirty="0" err="1"/>
              <a:t>could</a:t>
            </a:r>
            <a:r>
              <a:rPr lang="fr-BE" sz="2000" dirty="0"/>
              <a:t> </a:t>
            </a:r>
            <a:r>
              <a:rPr lang="fr-BE" sz="2000" dirty="0" err="1"/>
              <a:t>then</a:t>
            </a:r>
            <a:r>
              <a:rPr lang="fr-BE" sz="2000" dirty="0"/>
              <a:t> </a:t>
            </a:r>
            <a:r>
              <a:rPr lang="fr-BE" sz="2000" b="1" dirty="0"/>
              <a:t>issue </a:t>
            </a:r>
            <a:r>
              <a:rPr lang="fr-BE" sz="2000" b="1" dirty="0" err="1"/>
              <a:t>same</a:t>
            </a:r>
            <a:r>
              <a:rPr lang="fr-BE" sz="2000" b="1" dirty="0"/>
              <a:t> SDR-</a:t>
            </a:r>
            <a:r>
              <a:rPr lang="fr-BE" sz="2000" b="1" dirty="0" err="1"/>
              <a:t>Stablecoin</a:t>
            </a:r>
            <a:r>
              <a:rPr lang="fr-BE" sz="2000" dirty="0"/>
              <a:t>, </a:t>
            </a:r>
            <a:r>
              <a:rPr lang="fr-BE" sz="2000" dirty="0" err="1"/>
              <a:t>backed</a:t>
            </a:r>
            <a:r>
              <a:rPr lang="fr-BE" sz="2000" dirty="0"/>
              <a:t> one-for-one by </a:t>
            </a:r>
            <a:r>
              <a:rPr lang="fr-BE" sz="2000" dirty="0" err="1"/>
              <a:t>pooled</a:t>
            </a:r>
            <a:r>
              <a:rPr lang="fr-BE" sz="2000" dirty="0"/>
              <a:t> key </a:t>
            </a:r>
            <a:r>
              <a:rPr lang="fr-BE" sz="2000" dirty="0" err="1"/>
              <a:t>currency</a:t>
            </a:r>
            <a:r>
              <a:rPr lang="fr-BE" sz="2000" dirty="0"/>
              <a:t> </a:t>
            </a:r>
            <a:r>
              <a:rPr lang="fr-BE" sz="2000" dirty="0" err="1"/>
              <a:t>safe</a:t>
            </a:r>
            <a:r>
              <a:rPr lang="fr-BE" sz="2000" dirty="0"/>
              <a:t> assets, </a:t>
            </a:r>
            <a:r>
              <a:rPr lang="fr-BE" sz="2000" dirty="0" err="1"/>
              <a:t>making</a:t>
            </a:r>
            <a:r>
              <a:rPr lang="fr-BE" sz="2000" dirty="0"/>
              <a:t> sure </a:t>
            </a:r>
            <a:r>
              <a:rPr lang="fr-BE" sz="2000" dirty="0" err="1"/>
              <a:t>that</a:t>
            </a:r>
            <a:r>
              <a:rPr lang="fr-BE" sz="2000" dirty="0"/>
              <a:t> </a:t>
            </a:r>
            <a:r>
              <a:rPr lang="fr-BE" sz="2000" dirty="0" err="1"/>
              <a:t>MiCA</a:t>
            </a:r>
            <a:r>
              <a:rPr lang="fr-BE" sz="2000" dirty="0"/>
              <a:t> and/or </a:t>
            </a:r>
            <a:r>
              <a:rPr lang="fr-BE" sz="2000" dirty="0" err="1"/>
              <a:t>other</a:t>
            </a:r>
            <a:r>
              <a:rPr lang="fr-BE" sz="2000" dirty="0"/>
              <a:t> </a:t>
            </a:r>
            <a:r>
              <a:rPr lang="fr-BE" sz="2000" dirty="0" err="1"/>
              <a:t>equivalent</a:t>
            </a:r>
            <a:r>
              <a:rPr lang="fr-BE" sz="2000" dirty="0"/>
              <a:t> </a:t>
            </a:r>
            <a:r>
              <a:rPr lang="fr-BE" sz="2000" dirty="0" err="1"/>
              <a:t>stablecoin</a:t>
            </a:r>
            <a:r>
              <a:rPr lang="fr-BE" sz="2000" dirty="0"/>
              <a:t> </a:t>
            </a:r>
            <a:r>
              <a:rPr lang="fr-BE" sz="2000" dirty="0" err="1"/>
              <a:t>regulation</a:t>
            </a:r>
            <a:r>
              <a:rPr lang="fr-BE" sz="2000" dirty="0"/>
              <a:t> are </a:t>
            </a:r>
            <a:r>
              <a:rPr lang="fr-BE" sz="2000" dirty="0" err="1"/>
              <a:t>respected</a:t>
            </a:r>
            <a:r>
              <a:rPr lang="fr-BE" sz="2000" dirty="0"/>
              <a:t>.</a:t>
            </a:r>
          </a:p>
          <a:p>
            <a:pPr algn="just"/>
            <a:r>
              <a:rPr lang="fr-BE" sz="2000" dirty="0"/>
              <a:t>Setting up of a </a:t>
            </a:r>
            <a:r>
              <a:rPr lang="fr-BE" sz="2000" dirty="0" err="1"/>
              <a:t>regional</a:t>
            </a:r>
            <a:r>
              <a:rPr lang="fr-BE" sz="2000" dirty="0"/>
              <a:t> </a:t>
            </a:r>
            <a:r>
              <a:rPr lang="fr-BE" sz="2000" dirty="0" err="1"/>
              <a:t>collegial</a:t>
            </a:r>
            <a:r>
              <a:rPr lang="fr-BE" sz="2000" dirty="0"/>
              <a:t> monitoring, </a:t>
            </a:r>
            <a:r>
              <a:rPr lang="fr-BE" sz="2000" dirty="0" err="1"/>
              <a:t>involving</a:t>
            </a:r>
            <a:r>
              <a:rPr lang="fr-BE" sz="2000" dirty="0"/>
              <a:t> </a:t>
            </a:r>
            <a:r>
              <a:rPr lang="fr-BE" sz="2000" dirty="0" err="1"/>
              <a:t>both</a:t>
            </a:r>
            <a:r>
              <a:rPr lang="fr-BE" sz="2000" dirty="0"/>
              <a:t> national Central Banks and </a:t>
            </a:r>
            <a:r>
              <a:rPr lang="fr-BE" sz="2000" dirty="0" err="1"/>
              <a:t>Treasury</a:t>
            </a:r>
            <a:r>
              <a:rPr lang="fr-BE" sz="2000" dirty="0"/>
              <a:t> </a:t>
            </a:r>
            <a:r>
              <a:rPr lang="fr-BE" sz="2000" dirty="0" err="1"/>
              <a:t>authorities</a:t>
            </a:r>
            <a:r>
              <a:rPr lang="fr-BE" sz="2000" dirty="0"/>
              <a:t>, </a:t>
            </a:r>
            <a:r>
              <a:rPr lang="fr-BE" sz="2000" dirty="0" err="1"/>
              <a:t>entrusted</a:t>
            </a:r>
            <a:r>
              <a:rPr lang="fr-BE" sz="2000" dirty="0"/>
              <a:t> to set up objective </a:t>
            </a:r>
            <a:r>
              <a:rPr lang="fr-BE" sz="2000" dirty="0" err="1"/>
              <a:t>criteria</a:t>
            </a:r>
            <a:r>
              <a:rPr lang="fr-BE" sz="2000" dirty="0"/>
              <a:t> for </a:t>
            </a:r>
            <a:r>
              <a:rPr lang="fr-BE" sz="2000" dirty="0" err="1"/>
              <a:t>exploiting</a:t>
            </a:r>
            <a:r>
              <a:rPr lang="fr-BE" sz="2000" dirty="0"/>
              <a:t>  </a:t>
            </a:r>
            <a:r>
              <a:rPr lang="fr-BE" sz="2000" dirty="0" err="1"/>
              <a:t>potential</a:t>
            </a:r>
            <a:r>
              <a:rPr lang="fr-BE" sz="2000" dirty="0"/>
              <a:t> use of </a:t>
            </a:r>
            <a:r>
              <a:rPr lang="fr-BE" sz="2000" dirty="0" err="1"/>
              <a:t>common</a:t>
            </a:r>
            <a:r>
              <a:rPr lang="fr-BE" sz="2000" dirty="0"/>
              <a:t> SDR-crypto </a:t>
            </a:r>
            <a:r>
              <a:rPr lang="fr-BE" sz="2000" dirty="0" err="1"/>
              <a:t>safe</a:t>
            </a:r>
            <a:r>
              <a:rPr lang="fr-BE" sz="2000" dirty="0"/>
              <a:t> assets. Possible </a:t>
            </a:r>
            <a:r>
              <a:rPr lang="fr-BE" sz="2000" dirty="0" err="1"/>
              <a:t>decentralization</a:t>
            </a:r>
            <a:r>
              <a:rPr lang="fr-BE" sz="2000" dirty="0"/>
              <a:t> of IMF </a:t>
            </a:r>
            <a:r>
              <a:rPr lang="fr-BE" sz="2000" dirty="0" err="1"/>
              <a:t>function</a:t>
            </a:r>
            <a:r>
              <a:rPr lang="fr-BE" sz="2000" dirty="0"/>
              <a:t>. </a:t>
            </a:r>
          </a:p>
          <a:p>
            <a:pPr algn="just"/>
            <a:r>
              <a:rPr lang="fr-BE" sz="2000" dirty="0"/>
              <a:t>Process to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repeated</a:t>
            </a:r>
            <a:r>
              <a:rPr lang="fr-BE" sz="2000" dirty="0"/>
              <a:t> for </a:t>
            </a:r>
            <a:r>
              <a:rPr lang="fr-BE" sz="2000" dirty="0" err="1"/>
              <a:t>interregional</a:t>
            </a:r>
            <a:r>
              <a:rPr lang="fr-BE" sz="2000" dirty="0"/>
              <a:t> </a:t>
            </a:r>
            <a:r>
              <a:rPr lang="fr-BE" sz="2000" dirty="0" err="1"/>
              <a:t>cooperation</a:t>
            </a:r>
            <a:r>
              <a:rPr lang="fr-BE" sz="2000" dirty="0"/>
              <a:t>. </a:t>
            </a:r>
          </a:p>
          <a:p>
            <a:pPr algn="just"/>
            <a:r>
              <a:rPr lang="fr-BE" sz="2000" dirty="0"/>
              <a:t>DLT </a:t>
            </a:r>
            <a:r>
              <a:rPr lang="fr-BE" sz="2000" dirty="0" err="1"/>
              <a:t>technology</a:t>
            </a:r>
            <a:r>
              <a:rPr lang="fr-BE" sz="2000" dirty="0"/>
              <a:t> </a:t>
            </a:r>
            <a:r>
              <a:rPr lang="fr-BE" sz="2000" dirty="0" err="1"/>
              <a:t>allowing</a:t>
            </a:r>
            <a:r>
              <a:rPr lang="fr-BE" sz="2000" dirty="0"/>
              <a:t> for </a:t>
            </a:r>
            <a:r>
              <a:rPr lang="fr-BE" sz="2000" dirty="0" err="1"/>
              <a:t>bundling</a:t>
            </a:r>
            <a:r>
              <a:rPr lang="fr-BE" sz="2000" dirty="0"/>
              <a:t> and </a:t>
            </a:r>
            <a:r>
              <a:rPr lang="fr-BE" sz="2000" dirty="0" err="1"/>
              <a:t>unbundling</a:t>
            </a:r>
            <a:r>
              <a:rPr lang="fr-BE" sz="2000" dirty="0"/>
              <a:t> of SDR </a:t>
            </a:r>
            <a:r>
              <a:rPr lang="fr-BE" sz="2000" dirty="0" err="1"/>
              <a:t>Stablecoin</a:t>
            </a:r>
            <a:r>
              <a:rPr lang="fr-BE" sz="2000" dirty="0"/>
              <a:t> </a:t>
            </a:r>
            <a:r>
              <a:rPr lang="fr-BE" sz="2000" dirty="0" err="1"/>
              <a:t>costless</a:t>
            </a:r>
            <a:r>
              <a:rPr lang="fr-BE" sz="2000" dirty="0"/>
              <a:t> at </a:t>
            </a:r>
            <a:r>
              <a:rPr lang="fr-BE" sz="2000" dirty="0" err="1"/>
              <a:t>any</a:t>
            </a:r>
            <a:r>
              <a:rPr lang="fr-BE" sz="2000" dirty="0"/>
              <a:t> time, e.g. </a:t>
            </a:r>
            <a:r>
              <a:rPr lang="fr-BE" sz="2000" dirty="0" err="1"/>
              <a:t>into</a:t>
            </a:r>
            <a:r>
              <a:rPr lang="fr-BE" sz="2000" dirty="0"/>
              <a:t> dollars ( 44.38% of SDR basket) or euro (20.31%) or </a:t>
            </a:r>
            <a:r>
              <a:rPr lang="fr-BE" sz="2000" dirty="0" err="1"/>
              <a:t>other</a:t>
            </a:r>
            <a:r>
              <a:rPr lang="fr-BE" sz="2000" dirty="0"/>
              <a:t> SDR component.</a:t>
            </a:r>
          </a:p>
          <a:p>
            <a:pPr algn="just"/>
            <a:r>
              <a:rPr lang="fr-FR" altLang="fr-BE" sz="2000" dirty="0"/>
              <a:t>= a soft de-dollarization allowing for dealers to work in $ but eradicating its present </a:t>
            </a:r>
            <a:r>
              <a:rPr lang="fr-FR" altLang="fr-BE" sz="2000" dirty="0" err="1"/>
              <a:t>asymmetry</a:t>
            </a:r>
            <a:r>
              <a:rPr lang="fr-FR" altLang="fr-BE" sz="2000" dirty="0"/>
              <a:t>  and </a:t>
            </a:r>
            <a:r>
              <a:rPr lang="fr-FR" altLang="fr-BE" sz="2000" dirty="0" err="1"/>
              <a:t>reducing</a:t>
            </a:r>
            <a:r>
              <a:rPr lang="fr-FR" altLang="fr-BE" sz="2000" dirty="0"/>
              <a:t> exchange-rate </a:t>
            </a:r>
            <a:r>
              <a:rPr lang="fr-FR" altLang="fr-BE" sz="2000" dirty="0" err="1"/>
              <a:t>risk</a:t>
            </a:r>
            <a:r>
              <a:rPr lang="fr-FR" altLang="fr-BE" sz="2000" dirty="0"/>
              <a:t> as SDR by </a:t>
            </a:r>
            <a:r>
              <a:rPr lang="fr-FR" altLang="fr-BE" sz="2000" dirty="0" err="1"/>
              <a:t>definition</a:t>
            </a:r>
            <a:r>
              <a:rPr lang="fr-FR" altLang="fr-BE" sz="2000" dirty="0"/>
              <a:t> more stable </a:t>
            </a:r>
            <a:r>
              <a:rPr lang="fr-FR" altLang="fr-BE" sz="2000" dirty="0" err="1"/>
              <a:t>than</a:t>
            </a:r>
            <a:r>
              <a:rPr lang="fr-FR" altLang="fr-BE" sz="2000" dirty="0"/>
              <a:t> </a:t>
            </a:r>
            <a:r>
              <a:rPr lang="fr-FR" altLang="fr-BE" sz="2000" dirty="0" err="1"/>
              <a:t>its</a:t>
            </a:r>
            <a:r>
              <a:rPr lang="fr-FR" altLang="fr-BE" sz="2000" dirty="0"/>
              <a:t> components. </a:t>
            </a:r>
            <a:r>
              <a:rPr lang="fr-BE" sz="2000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04470"/>
            <a:ext cx="10515600" cy="813435"/>
          </a:xfrm>
        </p:spPr>
        <p:txBody>
          <a:bodyPr>
            <a:normAutofit fontScale="90000"/>
          </a:bodyPr>
          <a:lstStyle/>
          <a:p>
            <a:pPr algn="ctr"/>
            <a:r>
              <a:rPr lang="fr-BE" sz="3600" dirty="0"/>
              <a:t>How </a:t>
            </a:r>
            <a:r>
              <a:rPr lang="fr-BE" sz="3600" dirty="0" err="1"/>
              <a:t>regional</a:t>
            </a:r>
            <a:r>
              <a:rPr lang="fr-BE" sz="3600" dirty="0"/>
              <a:t> </a:t>
            </a:r>
            <a:r>
              <a:rPr lang="fr-BE" sz="3600" dirty="0" err="1"/>
              <a:t>creation</a:t>
            </a:r>
            <a:r>
              <a:rPr lang="fr-BE" sz="3600" dirty="0"/>
              <a:t> and use of </a:t>
            </a:r>
            <a:r>
              <a:rPr lang="fr-BE" sz="3600" dirty="0" err="1"/>
              <a:t>common</a:t>
            </a:r>
            <a:r>
              <a:rPr lang="fr-BE" sz="3600" dirty="0"/>
              <a:t> </a:t>
            </a:r>
            <a:r>
              <a:rPr lang="fr-BE" sz="3600" dirty="0" err="1"/>
              <a:t>private</a:t>
            </a:r>
            <a:r>
              <a:rPr lang="fr-BE" sz="3600" dirty="0"/>
              <a:t> SDR </a:t>
            </a:r>
            <a:r>
              <a:rPr lang="fr-BE" sz="3600" dirty="0" err="1"/>
              <a:t>Stablecoins</a:t>
            </a:r>
            <a:r>
              <a:rPr lang="fr-BE" sz="3600" dirty="0"/>
              <a:t> </a:t>
            </a:r>
            <a:r>
              <a:rPr lang="fr-BE" sz="3600" dirty="0" err="1"/>
              <a:t>could</a:t>
            </a:r>
            <a:r>
              <a:rPr lang="fr-BE" sz="3600" dirty="0"/>
              <a:t> launch a </a:t>
            </a:r>
            <a:r>
              <a:rPr lang="fr-BE" sz="3600" dirty="0" err="1"/>
              <a:t>smooth</a:t>
            </a:r>
            <a:r>
              <a:rPr lang="fr-BE" sz="3600" dirty="0"/>
              <a:t> de-</a:t>
            </a:r>
            <a:r>
              <a:rPr lang="fr-BE" sz="3600" dirty="0" err="1"/>
              <a:t>dollarization</a:t>
            </a:r>
            <a:endParaRPr lang="fr-BE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7365" y="1118870"/>
            <a:ext cx="11168380" cy="5569585"/>
          </a:xfrm>
        </p:spPr>
        <p:txBody>
          <a:bodyPr>
            <a:normAutofit fontScale="97500" lnSpcReduction="10000"/>
          </a:bodyPr>
          <a:lstStyle/>
          <a:p>
            <a:pPr algn="just"/>
            <a:r>
              <a:rPr lang="fr-BE" b="1" dirty="0"/>
              <a:t>Crisis </a:t>
            </a:r>
            <a:r>
              <a:rPr lang="fr-BE" b="1" dirty="0" err="1"/>
              <a:t>tool</a:t>
            </a:r>
            <a:r>
              <a:rPr lang="fr-BE" dirty="0"/>
              <a:t> for </a:t>
            </a:r>
            <a:r>
              <a:rPr lang="fr-BE" dirty="0" err="1"/>
              <a:t>resisting</a:t>
            </a:r>
            <a:r>
              <a:rPr lang="fr-BE" dirty="0"/>
              <a:t> possible </a:t>
            </a:r>
            <a:r>
              <a:rPr lang="fr-BE" dirty="0" err="1"/>
              <a:t>political</a:t>
            </a:r>
            <a:r>
              <a:rPr lang="fr-BE" dirty="0"/>
              <a:t> </a:t>
            </a:r>
            <a:r>
              <a:rPr lang="fr-BE" dirty="0" err="1"/>
              <a:t>blackmail</a:t>
            </a:r>
            <a:r>
              <a:rPr lang="fr-BE" dirty="0"/>
              <a:t> or </a:t>
            </a:r>
            <a:r>
              <a:rPr lang="fr-BE" dirty="0" err="1"/>
              <a:t>potential</a:t>
            </a:r>
            <a:r>
              <a:rPr lang="fr-BE" dirty="0"/>
              <a:t> dollar </a:t>
            </a:r>
            <a:r>
              <a:rPr lang="fr-BE" dirty="0" err="1"/>
              <a:t>liquidity</a:t>
            </a:r>
            <a:r>
              <a:rPr lang="fr-BE" dirty="0"/>
              <a:t> </a:t>
            </a:r>
            <a:r>
              <a:rPr lang="fr-BE" dirty="0" err="1"/>
              <a:t>crunch</a:t>
            </a:r>
            <a:r>
              <a:rPr lang="fr-BE" dirty="0"/>
              <a:t>.</a:t>
            </a:r>
          </a:p>
          <a:p>
            <a:pPr algn="just"/>
            <a:r>
              <a:rPr lang="fr-BE" dirty="0"/>
              <a:t>Tool to </a:t>
            </a:r>
            <a:r>
              <a:rPr lang="fr-BE" dirty="0" err="1"/>
              <a:t>achieve</a:t>
            </a:r>
            <a:r>
              <a:rPr lang="fr-BE" dirty="0"/>
              <a:t> and </a:t>
            </a:r>
            <a:r>
              <a:rPr lang="fr-BE" dirty="0" err="1"/>
              <a:t>maintain</a:t>
            </a:r>
            <a:r>
              <a:rPr lang="fr-BE" dirty="0"/>
              <a:t> </a:t>
            </a:r>
            <a:r>
              <a:rPr lang="fr-BE" dirty="0" err="1"/>
              <a:t>regional</a:t>
            </a:r>
            <a:r>
              <a:rPr lang="fr-BE" dirty="0"/>
              <a:t> </a:t>
            </a:r>
            <a:r>
              <a:rPr lang="fr-BE" dirty="0" err="1"/>
              <a:t>financial</a:t>
            </a:r>
            <a:r>
              <a:rPr lang="fr-BE" dirty="0"/>
              <a:t> </a:t>
            </a:r>
            <a:r>
              <a:rPr lang="fr-BE" dirty="0" err="1"/>
              <a:t>credibility</a:t>
            </a:r>
            <a:r>
              <a:rPr lang="fr-BE" dirty="0"/>
              <a:t>, </a:t>
            </a:r>
            <a:r>
              <a:rPr lang="fr-BE" dirty="0" err="1"/>
              <a:t>with</a:t>
            </a:r>
            <a:r>
              <a:rPr lang="fr-BE" dirty="0"/>
              <a:t> possible  </a:t>
            </a:r>
            <a:r>
              <a:rPr lang="fr-BE" dirty="0" err="1"/>
              <a:t>leverage</a:t>
            </a:r>
            <a:r>
              <a:rPr lang="fr-BE" dirty="0"/>
              <a:t> to </a:t>
            </a:r>
            <a:r>
              <a:rPr lang="fr-BE" dirty="0" err="1"/>
              <a:t>create</a:t>
            </a:r>
            <a:r>
              <a:rPr lang="fr-BE" dirty="0"/>
              <a:t> « </a:t>
            </a:r>
            <a:r>
              <a:rPr lang="fr-BE" dirty="0" err="1"/>
              <a:t>regional</a:t>
            </a:r>
            <a:r>
              <a:rPr lang="fr-BE" dirty="0"/>
              <a:t> public </a:t>
            </a:r>
            <a:r>
              <a:rPr lang="fr-BE" dirty="0" err="1"/>
              <a:t>goods</a:t>
            </a:r>
            <a:r>
              <a:rPr lang="fr-BE" dirty="0"/>
              <a:t> » </a:t>
            </a:r>
          </a:p>
          <a:p>
            <a:pPr algn="just"/>
            <a:r>
              <a:rPr lang="fr-BE" dirty="0"/>
              <a:t>Under strict conditions, </a:t>
            </a:r>
            <a:r>
              <a:rPr lang="fr-BE" dirty="0" err="1"/>
              <a:t>creation</a:t>
            </a:r>
            <a:r>
              <a:rPr lang="fr-BE" dirty="0"/>
              <a:t> of </a:t>
            </a:r>
            <a:r>
              <a:rPr lang="fr-BE" b="1" dirty="0" err="1"/>
              <a:t>additional</a:t>
            </a:r>
            <a:r>
              <a:rPr lang="fr-BE" b="1" dirty="0"/>
              <a:t> </a:t>
            </a:r>
            <a:r>
              <a:rPr lang="fr-BE" b="1" dirty="0" err="1"/>
              <a:t>liquidity</a:t>
            </a:r>
            <a:r>
              <a:rPr lang="fr-BE" dirty="0"/>
              <a:t> by </a:t>
            </a:r>
            <a:r>
              <a:rPr lang="fr-BE" dirty="0" err="1"/>
              <a:t>borrowing</a:t>
            </a:r>
            <a:r>
              <a:rPr lang="fr-BE" dirty="0"/>
              <a:t> </a:t>
            </a:r>
            <a:r>
              <a:rPr lang="fr-BE" dirty="0" err="1"/>
              <a:t>reserves</a:t>
            </a:r>
            <a:r>
              <a:rPr lang="fr-BE" dirty="0"/>
              <a:t> </a:t>
            </a:r>
            <a:r>
              <a:rPr lang="fr-BE" dirty="0" err="1"/>
              <a:t>cheaper</a:t>
            </a:r>
            <a:r>
              <a:rPr lang="fr-BE" dirty="0"/>
              <a:t> on </a:t>
            </a:r>
            <a:r>
              <a:rPr lang="fr-BE" dirty="0" err="1"/>
              <a:t>financial</a:t>
            </a:r>
            <a:r>
              <a:rPr lang="fr-BE" dirty="0"/>
              <a:t> </a:t>
            </a:r>
            <a:r>
              <a:rPr lang="fr-BE" dirty="0" err="1"/>
              <a:t>markets</a:t>
            </a:r>
            <a:r>
              <a:rPr lang="fr-BE" dirty="0"/>
              <a:t> in SDR </a:t>
            </a:r>
            <a:r>
              <a:rPr lang="fr-BE" dirty="0" err="1"/>
              <a:t>Stablecoin</a:t>
            </a:r>
            <a:r>
              <a:rPr lang="fr-BE" dirty="0"/>
              <a:t> and us</a:t>
            </a:r>
            <a:r>
              <a:rPr lang="fr-FR" altLang="fr-BE" dirty="0"/>
              <a:t>ing</a:t>
            </a:r>
            <a:r>
              <a:rPr lang="fr-BE" dirty="0"/>
              <a:t>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external</a:t>
            </a:r>
            <a:r>
              <a:rPr lang="fr-BE" dirty="0"/>
              <a:t> </a:t>
            </a:r>
            <a:r>
              <a:rPr lang="fr-BE" dirty="0" err="1"/>
              <a:t>resources</a:t>
            </a:r>
            <a:r>
              <a:rPr lang="fr-BE" dirty="0"/>
              <a:t> to </a:t>
            </a:r>
            <a:r>
              <a:rPr lang="fr-BE" dirty="0" err="1"/>
              <a:t>buy</a:t>
            </a:r>
            <a:r>
              <a:rPr lang="fr-BE" dirty="0"/>
              <a:t> </a:t>
            </a:r>
            <a:r>
              <a:rPr lang="fr-BE" dirty="0" err="1"/>
              <a:t>member</a:t>
            </a:r>
            <a:r>
              <a:rPr lang="fr-BE" dirty="0"/>
              <a:t> States T-bills. </a:t>
            </a:r>
          </a:p>
          <a:p>
            <a:pPr algn="just"/>
            <a:r>
              <a:rPr lang="fr-BE" dirty="0" err="1"/>
              <a:t>Extending</a:t>
            </a:r>
            <a:r>
              <a:rPr lang="fr-BE" dirty="0"/>
              <a:t> swaps to </a:t>
            </a:r>
            <a:r>
              <a:rPr lang="fr-BE" dirty="0" err="1"/>
              <a:t>other</a:t>
            </a:r>
            <a:r>
              <a:rPr lang="fr-BE" dirty="0"/>
              <a:t> </a:t>
            </a:r>
            <a:r>
              <a:rPr lang="fr-BE" dirty="0" err="1"/>
              <a:t>regions</a:t>
            </a:r>
            <a:r>
              <a:rPr lang="fr-BE" dirty="0"/>
              <a:t> and </a:t>
            </a:r>
            <a:r>
              <a:rPr lang="fr-BE" dirty="0" err="1"/>
              <a:t>issuers</a:t>
            </a:r>
            <a:r>
              <a:rPr lang="fr-BE" dirty="0"/>
              <a:t> of non-dollar </a:t>
            </a:r>
            <a:r>
              <a:rPr lang="fr-BE" dirty="0" err="1"/>
              <a:t>currencies</a:t>
            </a:r>
            <a:endParaRPr lang="fr-BE" dirty="0"/>
          </a:p>
          <a:p>
            <a:pPr algn="just"/>
            <a:r>
              <a:rPr lang="fr-BE" dirty="0" err="1"/>
              <a:t>Ultimately</a:t>
            </a:r>
            <a:r>
              <a:rPr lang="fr-BE" dirty="0"/>
              <a:t> </a:t>
            </a:r>
            <a:r>
              <a:rPr lang="fr-BE" b="1" dirty="0" err="1"/>
              <a:t>merging</a:t>
            </a:r>
            <a:r>
              <a:rPr lang="fr-BE" dirty="0"/>
              <a:t> official SDR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FR" altLang="fr-BE" dirty="0"/>
              <a:t>«private» </a:t>
            </a:r>
            <a:r>
              <a:rPr lang="fr-BE" dirty="0"/>
              <a:t>SDR </a:t>
            </a:r>
            <a:r>
              <a:rPr lang="fr-BE" dirty="0" err="1"/>
              <a:t>Stablecoin</a:t>
            </a:r>
            <a:r>
              <a:rPr lang="fr-BE" dirty="0"/>
              <a:t>, </a:t>
            </a:r>
            <a:r>
              <a:rPr lang="fr-BE" dirty="0" err="1"/>
              <a:t>transforming</a:t>
            </a:r>
            <a:r>
              <a:rPr lang="fr-BE" dirty="0"/>
              <a:t> IMF </a:t>
            </a:r>
            <a:r>
              <a:rPr lang="fr-BE" dirty="0" err="1"/>
              <a:t>into</a:t>
            </a:r>
            <a:r>
              <a:rPr lang="fr-BE" dirty="0"/>
              <a:t> a Global Monetary </a:t>
            </a:r>
            <a:r>
              <a:rPr lang="fr-BE" dirty="0" err="1"/>
              <a:t>Fund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would</a:t>
            </a:r>
            <a:r>
              <a:rPr lang="fr-BE" dirty="0"/>
              <a:t> cover </a:t>
            </a:r>
            <a:r>
              <a:rPr lang="fr-BE" dirty="0" err="1"/>
              <a:t>different</a:t>
            </a:r>
            <a:r>
              <a:rPr lang="fr-BE" dirty="0"/>
              <a:t> </a:t>
            </a:r>
            <a:r>
              <a:rPr lang="fr-BE" dirty="0" err="1"/>
              <a:t>RMFs</a:t>
            </a:r>
            <a:r>
              <a:rPr lang="fr-BE" dirty="0"/>
              <a:t> and </a:t>
            </a:r>
            <a:r>
              <a:rPr lang="fr-BE" dirty="0" err="1"/>
              <a:t>play</a:t>
            </a:r>
            <a:r>
              <a:rPr lang="fr-BE" dirty="0"/>
              <a:t> the </a:t>
            </a:r>
            <a:r>
              <a:rPr lang="fr-BE" dirty="0" err="1"/>
              <a:t>role</a:t>
            </a:r>
            <a:r>
              <a:rPr lang="fr-BE"/>
              <a:t> of </a:t>
            </a:r>
            <a:r>
              <a:rPr lang="fr-BE" dirty="0" err="1"/>
              <a:t>genuine</a:t>
            </a:r>
            <a:r>
              <a:rPr lang="fr-BE" dirty="0"/>
              <a:t> </a:t>
            </a:r>
            <a:r>
              <a:rPr lang="fr-BE" dirty="0" err="1"/>
              <a:t>multilateral</a:t>
            </a:r>
            <a:r>
              <a:rPr lang="fr-BE" dirty="0"/>
              <a:t> LOLR. </a:t>
            </a:r>
          </a:p>
          <a:p>
            <a:pPr algn="just"/>
            <a:r>
              <a:rPr lang="fr-BE" dirty="0"/>
              <a:t>Concomitant </a:t>
            </a:r>
            <a:r>
              <a:rPr lang="fr-BE" dirty="0" err="1"/>
              <a:t>benefits</a:t>
            </a:r>
            <a:r>
              <a:rPr lang="fr-BE" dirty="0"/>
              <a:t> in </a:t>
            </a:r>
            <a:r>
              <a:rPr lang="fr-BE" dirty="0" err="1"/>
              <a:t>terms</a:t>
            </a:r>
            <a:r>
              <a:rPr lang="fr-BE" dirty="0"/>
              <a:t> of trust and </a:t>
            </a:r>
            <a:r>
              <a:rPr lang="fr-BE" b="1" dirty="0"/>
              <a:t>institution building</a:t>
            </a:r>
            <a:r>
              <a:rPr lang="fr-BE" dirty="0"/>
              <a:t>, </a:t>
            </a:r>
            <a:r>
              <a:rPr lang="fr-BE" dirty="0" err="1"/>
              <a:t>promoting</a:t>
            </a:r>
            <a:r>
              <a:rPr lang="fr-BE" dirty="0"/>
              <a:t> </a:t>
            </a:r>
            <a:r>
              <a:rPr lang="fr-BE" dirty="0" err="1"/>
              <a:t>better</a:t>
            </a:r>
            <a:r>
              <a:rPr lang="fr-BE" dirty="0"/>
              <a:t> </a:t>
            </a:r>
            <a:r>
              <a:rPr lang="fr-BE" dirty="0" err="1"/>
              <a:t>macroeconomic</a:t>
            </a:r>
            <a:r>
              <a:rPr lang="fr-BE" dirty="0"/>
              <a:t> </a:t>
            </a:r>
            <a:r>
              <a:rPr lang="fr-BE" dirty="0" err="1"/>
              <a:t>governance</a:t>
            </a:r>
            <a:r>
              <a:rPr lang="fr-BE" dirty="0"/>
              <a:t> at national, </a:t>
            </a:r>
            <a:r>
              <a:rPr lang="fr-BE" dirty="0" err="1"/>
              <a:t>regional</a:t>
            </a:r>
            <a:r>
              <a:rPr lang="fr-BE" dirty="0"/>
              <a:t> and global </a:t>
            </a:r>
            <a:r>
              <a:rPr lang="fr-BE" dirty="0" err="1"/>
              <a:t>levels</a:t>
            </a:r>
            <a:r>
              <a:rPr lang="fr-FR" altLang="fr-BE" dirty="0" err="1"/>
              <a:t>, spurring </a:t>
            </a:r>
            <a:r>
              <a:rPr lang="fr-FR" altLang="fr-BE" b="1" dirty="0" err="1"/>
              <a:t>regional integration</a:t>
            </a:r>
            <a:r>
              <a:rPr lang="fr-BE" dirty="0"/>
              <a:t>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9925" y="69850"/>
            <a:ext cx="10433050" cy="463550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Annex: the basic instinct of monetary order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03910" y="686435"/>
            <a:ext cx="10401935" cy="5789930"/>
          </a:xfrm>
        </p:spPr>
        <p:txBody>
          <a:bodyPr>
            <a:noAutofit/>
          </a:bodyPr>
          <a:lstStyle/>
          <a:p>
            <a:pPr algn="just"/>
            <a:r>
              <a:rPr lang="fr-FR" alt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efficient monetary system requires to ensure the singleness of money</a:t>
            </a:r>
          </a:p>
          <a:p>
            <a:pPr algn="just"/>
            <a:r>
              <a:rPr lang="fr-FR" alt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was enforced at national level through the institutionalization of a </a:t>
            </a:r>
            <a:r>
              <a:rPr lang="en-US" alt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two-tier structure of money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: the need for a (n+1)th currency = the c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entral bank money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, necessary for making compatible and giving the same value to all national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deposit bank money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s (transfert of reserves   and managing liquidity (LoLR).</a:t>
            </a:r>
          </a:p>
          <a:p>
            <a:pPr algn="just"/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At the international level this systemic progress has not yet have been possible and the dollar has been using this role in a more and more </a:t>
            </a:r>
            <a:r>
              <a:rPr lang="fr-FR" alt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imperfect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manner (</a:t>
            </a:r>
            <a:r>
              <a:rPr lang="fr-FR" alt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Triffin Dilemma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= growing scarcity of dollar-safe assets + US </a:t>
            </a:r>
            <a:r>
              <a:rPr lang="fr-FR" alt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weaponization</a:t>
            </a:r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of the dollar =&gt; financial fragilities)</a:t>
            </a:r>
          </a:p>
          <a:p>
            <a:pPr algn="just"/>
            <a:r>
              <a:rPr lang="fr-FR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The emerging trend towards dedollarization has been limited to trade payments and invoices, but not in its key-role in the interbank transactions and private reserves in safe assets: the currency hierarchy remains a dollar monopolistic position in global finance through the </a:t>
            </a:r>
            <a:r>
              <a:rPr lang="fr-FR" alt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global role of dollar-safe assets, since markets needs a single instrument    </a:t>
            </a:r>
            <a:r>
              <a:rPr lang="fr-FR" alt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1395" y="-59690"/>
            <a:ext cx="9998075" cy="676910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Annex: the basic instinct of monetary order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3889" y="617855"/>
            <a:ext cx="11076141" cy="6098540"/>
          </a:xfrm>
        </p:spPr>
        <p:txBody>
          <a:bodyPr>
            <a:noAutofit/>
          </a:bodyPr>
          <a:lstStyle/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The necessary reform of IMS needs to satisfy this «basic instinct»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It ensures the need for the singleness of global monetary base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The dollar cannot satisfy efficiently this basic need because it is national currency i.e. it cannot provide the missing degree of freedom in a system of «n» currencies (asymmetry-scarcity of safe assets-risks)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A multi-currency world cannot </a:t>
            </a:r>
            <a:r>
              <a:rPr lang="fr-FR" altLang="en-US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either</a:t>
            </a:r>
            <a:r>
              <a:rPr lang="fr-FR" altLang="en-US" sz="25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: likely</a:t>
            </a:r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to </a:t>
            </a:r>
            <a:r>
              <a:rPr lang="fr-FR" altLang="en-US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degenerate</a:t>
            </a:r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in </a:t>
            </a:r>
            <a:r>
              <a:rPr lang="fr-FR" altLang="en-US" sz="2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currency</a:t>
            </a:r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war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Only an exogenous currency - a (n+1)th one, like gold in the past - can do it, restablishing «n» degrees of freedom and </a:t>
            </a:r>
            <a:r>
              <a:rPr lang="fr-FR" altLang="en-US" sz="25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sovereignties</a:t>
            </a:r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 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This (n+1)th currency does exist with the SDR if it would be issued by IMF as a multilateral safe asset created against buying key-currency safe assets (national T-Bills issued by the 5 components of the SDR basket)</a:t>
            </a:r>
          </a:p>
          <a:p>
            <a:pPr algn="just"/>
            <a:r>
              <a:rPr lang="fr-FR" altLang="en-U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+mn-ea"/>
              </a:rPr>
              <a:t>The institutional paralysis at IMF could be bypassed with the help of ECB (and supported by other regional monetary agreements) by promoting the issuance of private SDR-safe assets or SDR-stablecoins for using them as the vehicle for clearing their payments, making it the single monetary base   </a:t>
            </a:r>
            <a:r>
              <a:rPr lang="fr-FR" altLang="en-US" sz="2500" dirty="0">
                <a:solidFill>
                  <a:srgbClr val="0031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1936</Words>
  <Application>Microsoft Office PowerPoint</Application>
  <PresentationFormat>Grand écran</PresentationFormat>
  <Paragraphs>87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Palatino Linotype</vt:lpstr>
      <vt:lpstr>Tahoma</vt:lpstr>
      <vt:lpstr>Thème Office</vt:lpstr>
      <vt:lpstr>Columbia University The Role of SDRs for Global Stability and Sustainable Economic Transformation SDR-Anchored Stablecoins  to Restore Multilateralism</vt:lpstr>
      <vt:lpstr>Présentation PowerPoint</vt:lpstr>
      <vt:lpstr>                    Robert Triffin (1911-1993)</vt:lpstr>
      <vt:lpstr>       Successive forms of the Triffin Dilemma</vt:lpstr>
      <vt:lpstr>Yet there is a solution : IMF issuing a multilateral currency as single monetary base</vt:lpstr>
      <vt:lpstr>Présentation PowerPoint</vt:lpstr>
      <vt:lpstr>The present situation involves high risks of global financial crisis</vt:lpstr>
      <vt:lpstr>but also new opportunities</vt:lpstr>
      <vt:lpstr>Regional Approach Towards Keeping Alive Multilateralism  and Developing the Role of the SDR</vt:lpstr>
      <vt:lpstr>How would this work?</vt:lpstr>
      <vt:lpstr>How regional creation and use of common private SDR Stablecoins could launch a smooth de-dollarization</vt:lpstr>
      <vt:lpstr>Annex: the basic instinct of monetary order</vt:lpstr>
      <vt:lpstr>Annex: the basic instinct of monetary order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Bernard Snoy</dc:creator>
  <cp:lastModifiedBy>Bernard Snoy</cp:lastModifiedBy>
  <cp:revision>15</cp:revision>
  <cp:lastPrinted>2025-11-27T12:41:00Z</cp:lastPrinted>
  <dcterms:created xsi:type="dcterms:W3CDTF">2025-11-25T15:42:00Z</dcterms:created>
  <dcterms:modified xsi:type="dcterms:W3CDTF">2026-02-10T10:10:36Z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828CB2269A18464AA812DBD357711D3E_13</vt:lpwstr>
  </property>
  <property fmtid="{D5CDD505-2E9C-101B-9397-08002B2CF9AE}" pid="3" name="KSOProductBuildVer">
    <vt:lpwstr>1033-12.2.0.23155</vt:lpwstr>
  </property>
</Properties>
</file>