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Roboto"/>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35313B2-ECD8-4210-B7AA-D92453882130}">
  <a:tblStyle styleId="{B35313B2-ECD8-4210-B7AA-D9245388213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oboto-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uments1.worldbank.org/curated/en/715591468338348090/pdf/41281.pdf" TargetMode="External"/><Relationship Id="rId3" Type="http://schemas.openxmlformats.org/officeDocument/2006/relationships/hyperlink" Target="https://thedocs.worldbank.org/en/doc/660501586358616454-0040012020/original/IDAFinancialStatementsJune2015.pdf"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years.in"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c6f73a04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c6f73a0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ad57981760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ad5798176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be fair, the 1959 IBRD GCI was done as 0% callable because the objective was to raise funding from markets – IBRD had already issued bonds, but the callable was a signal of IBRD’s reliability as a borrower. </a:t>
            </a:r>
            <a:r>
              <a:rPr b="1" lang="en"/>
              <a:t>This doesn’t apply to IDA of course</a:t>
            </a:r>
            <a:endParaRPr b="1"/>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ad57981760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ad5798176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be fair, the 1959 IBRD GCI was done as 0% callable because the objective was to raise funding from markets – IBRD had already issued bonds, but the callable was a signal of IBRD’s reliability as a borrower. </a:t>
            </a:r>
            <a:r>
              <a:rPr b="1" lang="en"/>
              <a:t>This doesn’t apply to IDA of course</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c6f73a04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c6f73a04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ad57981760_0_1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ad5798176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be fair, the 1959 IBRD GCI was done as 0% callable because the objective was to raise funding from markets – IBRD had already issued bonds, but the callable was a signal of IBRD’s reliability as a borrower. </a:t>
            </a:r>
            <a:r>
              <a:rPr b="1" lang="en"/>
              <a:t>This doesn’t apply to IDA of course</a:t>
            </a:r>
            <a:endParaRPr b="1"/>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c6f73a04f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c6f73a04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be fair, the 1959 IBRD GCI was done as 0% callable because the objective was to raise funding from markets – IBRD had already issued bonds, but the callable was a signal of IBRD’s reliability as a borrower. </a:t>
            </a:r>
            <a:r>
              <a:rPr b="1" lang="en"/>
              <a:t>This doesn’t apply to IDA of course</a:t>
            </a:r>
            <a:endParaRPr b="1"/>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9efb2827a6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9efb2827a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They tried again to stretch IDA-1 to 5 years, but they committed and earmarked all available funds by 1966 – kicking off IDA-2. It took a while to get IDA-2 fully committed, so in 1967 IDA’s lending volume collapsed to $106.6 million (from $353m the year before). IDA-2 was operationalized in 1968, covering 1968-1971. Then IDA-3 rolled around in 1971, covering 1971-4. https://timeline.worldbank.org/en/timeline/eventdetail/2971</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ad57981760_0_2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ad57981760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They tried again to stretch IDA-1 to 5 years, but they committed and earmarked all available funds by 1966 – kicking off IDA-2. It took a while to get IDA-2 fully committed, so in 1967 IDA’s lending volume collapsed to $106.6 million (from $353m the year before). IDA-2 was operationalized in 1968, covering 1968-1971. Then IDA-3 rolled around in 1971, covering 1971-4. https://timeline.worldbank.org/en/timeline/eventdetail/2971</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fb2827a6_0_1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fb2827a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2. IBRD net income transfer – it’s totaled $17.3 billion since 1964</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3. The Multilateral Debt Relief Initiative was established in 2005 and IDA authorized participation in it in 2006. IDA would provide debt cancellation for Heavily Indebted Poor Countries, which would be compensated for by additional contributions from shareholders. Those “MDRI Contributions” are intended to fully compensate IDA’s debt forgiveness under MDRI. The first MDRI contributions were scheduled for IDA-14 in 2007.</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MDRI contributions are projected to total $24.8bn and run through 2044 – we’re in the belly of MDRI contributions now (from FY21-FY30 they are $1-1.2bn)</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4. There was another IFC transfer done in 2021 for $213m. World Bank Board voted to authorize the IFC net income transfer in 2007 as part of IDA-15: </a:t>
            </a:r>
            <a:r>
              <a:rPr lang="en" u="sng">
                <a:solidFill>
                  <a:schemeClr val="hlink"/>
                </a:solidFill>
                <a:latin typeface="Times New Roman"/>
                <a:ea typeface="Times New Roman"/>
                <a:cs typeface="Times New Roman"/>
                <a:sym typeface="Times New Roman"/>
                <a:hlinkClick r:id="rId2"/>
              </a:rPr>
              <a:t>https://documents1.worldbank.org/curated/en/715591468338348090/pdf/41281.pdf</a:t>
            </a:r>
            <a:r>
              <a:rPr lang="en">
                <a:solidFill>
                  <a:schemeClr val="dk1"/>
                </a:solidFill>
                <a:latin typeface="Times New Roman"/>
                <a:ea typeface="Times New Roman"/>
                <a:cs typeface="Times New Roman"/>
                <a:sym typeface="Times New Roman"/>
              </a:rPr>
              <a:t>. This was discontinued to create the IDA Private Sector Window under IDA-18. This was a very bad deal for IDA — not only did it deprive IDA of a meaningful grant contribution source ($3.89bn total), it also consumed a portion of IDA’s balance sheet — the IDA “set aside” that was the equity base for the IFC’s PSW investments.</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5. IDA created CPLs in 2014 as part of IDA17: IDA introduced long term borrowings through concessional partner loans for the first time under IDA17, which commenced on July 1, 2014. The borrowing terms of the concessional partner loans aim to match the concessional features of IDA’s loans. These borrowings are unsecured and unsubordinated fixed rate debt in SDR component currencies. IDA may prepay some or the entire outstanding amounts without penalty. These borrowings are carried and reported at amortized cost…. </a:t>
            </a:r>
            <a:r>
              <a:rPr lang="en" sz="1200">
                <a:solidFill>
                  <a:schemeClr val="dk1"/>
                </a:solidFill>
                <a:latin typeface="Times New Roman"/>
                <a:ea typeface="Times New Roman"/>
                <a:cs typeface="Times New Roman"/>
                <a:sym typeface="Times New Roman"/>
              </a:rPr>
              <a:t>It constituted </a:t>
            </a:r>
            <a:r>
              <a:rPr lang="en" sz="12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7%</a:t>
            </a:r>
            <a:r>
              <a:rPr lang="en" sz="1200">
                <a:solidFill>
                  <a:schemeClr val="dk1"/>
                </a:solidFill>
                <a:latin typeface="Times New Roman"/>
                <a:ea typeface="Times New Roman"/>
                <a:cs typeface="Times New Roman"/>
                <a:sym typeface="Times New Roman"/>
              </a:rPr>
              <a:t> of the IDA-17 envelope. IDA’s current outstanding CPLs at amortized cost are $7.6bn — relative to market borrowings at amortized cost of $18.1bn, and total fair value borrowings of $45.1bn. IDA’s CPL’s have a weighted average coupon of 1.9%.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6. In 2017 as part of IDA-18, IDA introduced a market borrowing program</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9fd13d7624_0_2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9fd13d762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Weighted average coupon on IDA bond was 1.25% in 2019, which was really when the hybrid finance model got going (only one issue in 2018)</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Then it dropped to 0.66% and 0.65% in 2020-2021.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The weighted average coupon of just 1% in 2022 masks the fact that IDA was essentially entirely locked out of international capital markets that year – did not issue</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When it returned in 2023 it was 4.99%, climbing to 5.27% in 2024, before settling at 4.27% last year</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
                <a:solidFill>
                  <a:schemeClr val="dk1"/>
                </a:solidFill>
                <a:latin typeface="Times New Roman"/>
                <a:ea typeface="Times New Roman"/>
                <a:cs typeface="Times New Roman"/>
                <a:sym typeface="Times New Roman"/>
              </a:rPr>
              <a:t>IDA can blend down a coupon of 0.6-1% to lend at SDR equivalent of 75bps … can it do the same for </a:t>
            </a:r>
            <a:r>
              <a:rPr b="1" lang="en">
                <a:solidFill>
                  <a:schemeClr val="dk1"/>
                </a:solidFill>
                <a:latin typeface="Times New Roman"/>
                <a:ea typeface="Times New Roman"/>
                <a:cs typeface="Times New Roman"/>
                <a:sym typeface="Times New Roman"/>
              </a:rPr>
              <a:t>coupons</a:t>
            </a:r>
            <a:r>
              <a:rPr b="1" lang="en">
                <a:solidFill>
                  <a:schemeClr val="dk1"/>
                </a:solidFill>
                <a:latin typeface="Times New Roman"/>
                <a:ea typeface="Times New Roman"/>
                <a:cs typeface="Times New Roman"/>
                <a:sym typeface="Times New Roman"/>
              </a:rPr>
              <a:t> of 4-5%? Not without quickly burning through equity</a:t>
            </a:r>
            <a:endParaRPr b="1">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ad57981760_0_4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ad5798176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Weighted average coupon on IDA bond was 1.25% in 2019, which was really when the hybrid finance model got going (only one issue in 2018)</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Then it dropped to 0.66% and 0.65% in 2020-2021.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The weighted average coupon of just 1% in 2022 masks the fact that IDA was essentially entirely locked out of international capital markets that year – did not issue</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When it returned in 2023 it was 4.99%, climbing to 5.27% in 2024, before settling at 4.27% last year</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
                <a:solidFill>
                  <a:schemeClr val="dk1"/>
                </a:solidFill>
                <a:latin typeface="Times New Roman"/>
                <a:ea typeface="Times New Roman"/>
                <a:cs typeface="Times New Roman"/>
                <a:sym typeface="Times New Roman"/>
              </a:rPr>
              <a:t>IDA can blend down a coupon of 0.6-1% to lend at SDR equivalent of 75bps … can it do the same for coupons of 4-5%? Not without quickly burning through equity</a:t>
            </a:r>
            <a:endParaRPr b="1">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6fbed079a1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6fbed079a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It was $800m in 2007 when the IFC net income transfer was introduced… cruising at $800m to $600m until 2015, before collapsing to $123m in 2017 and hovering in the $2-300 range for the next few </a:t>
            </a:r>
            <a:r>
              <a:rPr lang="en" u="sng">
                <a:solidFill>
                  <a:schemeClr val="hlink"/>
                </a:solidFill>
                <a:latin typeface="Times New Roman"/>
                <a:ea typeface="Times New Roman"/>
                <a:cs typeface="Times New Roman"/>
                <a:sym typeface="Times New Roman"/>
                <a:hlinkClick r:id="rId2"/>
              </a:rPr>
              <a:t>years.</a:t>
            </a:r>
            <a:r>
              <a:rPr lang="en"/>
              <a:t> In 2022 when IDA was locked out of capital markets it collapsed to $117m. Terrible!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Worth remembering that IDA 15 (which covered 2007-2010) was $41.6 billion. The IBRD transfers over that period were $1.98 billion. So it covered 4.75% of the replenishment figure which is pretty significant. Compare that to IDA 18 (which covered 2017-2020) and was $75bn. The IBRD transfers totaled $630m, just 1.4% of the total replenishment.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9fd13d7624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9fd13d762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This is a very unattractive chart</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IFC transfers hit $650 in 2008 and $600 in 2011. They were steady in the ~$300m range from 2012 to 2016 before being yanked down to $101m in 2017 and $80m in 2018, discontinued altogether, brought back as a one-off in 2021, and discontinued again.</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a:solidFill>
                  <a:schemeClr val="dk1"/>
                </a:solidFill>
                <a:latin typeface="Times New Roman"/>
                <a:ea typeface="Times New Roman"/>
                <a:cs typeface="Times New Roman"/>
                <a:sym typeface="Times New Roman"/>
              </a:rPr>
              <a:t>It’s worth noting that in 2008 and 2011, combined IBRD/IFC transfers to IDA were roughly $1bn. That would have been more than any shareholder contribution during those years.</a:t>
            </a:r>
            <a:endParaRPr>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9fd13d7624_0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9fd13d762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ad57981760_0_7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ad57981760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ad57981760_0_8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ad57981760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ad57981760_0_9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ad57981760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ad57981760_0_10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ad57981760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ad57981760_0_1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ad57981760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ad57981760_0_1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ad57981760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a0e2af4d1e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a0e2af4d1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102875" y="2333705"/>
            <a:ext cx="8964000" cy="2026200"/>
          </a:xfrm>
          <a:prstGeom prst="rect">
            <a:avLst/>
          </a:prstGeom>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5000"/>
              <a:t>Financing Development In A </a:t>
            </a:r>
            <a:r>
              <a:rPr b="1" lang="en" sz="5000" u="sng"/>
              <a:t>Higher-for-Longer World</a:t>
            </a:r>
            <a:endParaRPr b="1" sz="500" u="sng"/>
          </a:p>
          <a:p>
            <a:pPr indent="0" lvl="0" marL="0" rtl="0" algn="ctr">
              <a:lnSpc>
                <a:spcPct val="115000"/>
              </a:lnSpc>
              <a:spcBef>
                <a:spcPts val="0"/>
              </a:spcBef>
              <a:spcAft>
                <a:spcPts val="0"/>
              </a:spcAft>
              <a:buNone/>
            </a:pPr>
            <a:r>
              <a:rPr b="1" lang="en" sz="500" u="sng"/>
              <a:t> </a:t>
            </a:r>
            <a:endParaRPr b="1" sz="500" u="sng"/>
          </a:p>
          <a:p>
            <a:pPr indent="0" lvl="0" marL="0" rtl="0" algn="ctr">
              <a:lnSpc>
                <a:spcPct val="100000"/>
              </a:lnSpc>
              <a:spcBef>
                <a:spcPts val="0"/>
              </a:spcBef>
              <a:spcAft>
                <a:spcPts val="0"/>
              </a:spcAft>
              <a:buNone/>
            </a:pPr>
            <a:r>
              <a:rPr b="1" lang="en" sz="2900"/>
              <a:t>The Evolution of the World Bank’s Funding Model, </a:t>
            </a:r>
            <a:endParaRPr b="1" sz="2900"/>
          </a:p>
          <a:p>
            <a:pPr indent="0" lvl="0" marL="0" rtl="0" algn="ctr">
              <a:lnSpc>
                <a:spcPct val="100000"/>
              </a:lnSpc>
              <a:spcBef>
                <a:spcPts val="0"/>
              </a:spcBef>
              <a:spcAft>
                <a:spcPts val="0"/>
              </a:spcAft>
              <a:buNone/>
            </a:pPr>
            <a:r>
              <a:rPr b="1" lang="en" sz="2900"/>
              <a:t>the Challenge of Elevated Interest Rates, </a:t>
            </a:r>
            <a:endParaRPr b="1" sz="2900"/>
          </a:p>
          <a:p>
            <a:pPr indent="0" lvl="0" marL="0" rtl="0" algn="ctr">
              <a:lnSpc>
                <a:spcPct val="100000"/>
              </a:lnSpc>
              <a:spcBef>
                <a:spcPts val="0"/>
              </a:spcBef>
              <a:spcAft>
                <a:spcPts val="0"/>
              </a:spcAft>
              <a:buNone/>
            </a:pPr>
            <a:r>
              <a:rPr b="1" lang="en" sz="2900"/>
              <a:t>and a Role for Special Drawing Rights</a:t>
            </a:r>
            <a:endParaRPr sz="2900"/>
          </a:p>
          <a:p>
            <a:pPr indent="0" lvl="0" marL="0" rtl="0" algn="l">
              <a:spcBef>
                <a:spcPts val="0"/>
              </a:spcBef>
              <a:spcAft>
                <a:spcPts val="0"/>
              </a:spcAft>
              <a:buNone/>
            </a:pPr>
            <a:r>
              <a:t/>
            </a:r>
            <a:endParaRPr b="1" sz="3000"/>
          </a:p>
        </p:txBody>
      </p:sp>
      <p:sp>
        <p:nvSpPr>
          <p:cNvPr id="68" name="Google Shape;68;p13"/>
          <p:cNvSpPr txBox="1"/>
          <p:nvPr>
            <p:ph idx="1" type="subTitle"/>
          </p:nvPr>
        </p:nvSpPr>
        <p:spPr>
          <a:xfrm>
            <a:off x="339075" y="4025412"/>
            <a:ext cx="8222100" cy="8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Stephen Paduano | University of Oxford, Finance for Development Lab</a:t>
            </a:r>
            <a:endParaRPr sz="2000"/>
          </a:p>
          <a:p>
            <a:pPr indent="0" lvl="0" marL="0" rtl="0" algn="l">
              <a:spcBef>
                <a:spcPts val="0"/>
              </a:spcBef>
              <a:spcAft>
                <a:spcPts val="0"/>
              </a:spcAft>
              <a:buNone/>
            </a:pPr>
            <a:r>
              <a:rPr lang="en" sz="2000"/>
              <a:t>Brad Setser | Council on Foreign Relations</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t>An Overview of the Problem: The IDA Cliff</a:t>
            </a:r>
            <a:endParaRPr b="1"/>
          </a:p>
        </p:txBody>
      </p:sp>
      <p:sp>
        <p:nvSpPr>
          <p:cNvPr id="74" name="Google Shape;74;p14"/>
          <p:cNvSpPr txBox="1"/>
          <p:nvPr>
            <p:ph idx="1" type="body"/>
          </p:nvPr>
        </p:nvSpPr>
        <p:spPr>
          <a:xfrm>
            <a:off x="138000" y="1671900"/>
            <a:ext cx="8944800" cy="357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t>The World Bank’s financial model has undergone continuous change since 1947, adapting to challenges and opportunities as they arise.</a:t>
            </a:r>
            <a:endParaRPr sz="1500"/>
          </a:p>
          <a:p>
            <a:pPr indent="0" lvl="0" marL="0" rtl="0" algn="l">
              <a:lnSpc>
                <a:spcPct val="100000"/>
              </a:lnSpc>
              <a:spcBef>
                <a:spcPts val="1600"/>
              </a:spcBef>
              <a:spcAft>
                <a:spcPts val="0"/>
              </a:spcAft>
              <a:buNone/>
            </a:pPr>
            <a:r>
              <a:rPr lang="en" sz="1500"/>
              <a:t>The most recent evolution was the establishment of IDA’s market borrowing program in 2018, which has enabled a 230% increase in IDA’s annual gross disbursement volumes.</a:t>
            </a:r>
            <a:endParaRPr sz="1500"/>
          </a:p>
          <a:p>
            <a:pPr indent="0" lvl="0" marL="0" rtl="0" algn="l">
              <a:lnSpc>
                <a:spcPct val="100000"/>
              </a:lnSpc>
              <a:spcBef>
                <a:spcPts val="1600"/>
              </a:spcBef>
              <a:spcAft>
                <a:spcPts val="0"/>
              </a:spcAft>
              <a:buNone/>
            </a:pPr>
            <a:r>
              <a:rPr lang="en" sz="1500"/>
              <a:t>However IDA’s market borrowing program was established for the low-for-long interest rate environment: it came into effect when the weighted average coupon on IDA’s bonds was 0.6%.</a:t>
            </a:r>
            <a:endParaRPr sz="1500"/>
          </a:p>
          <a:p>
            <a:pPr indent="0" lvl="0" marL="0" rtl="0" algn="l">
              <a:lnSpc>
                <a:spcPct val="100000"/>
              </a:lnSpc>
              <a:spcBef>
                <a:spcPts val="1600"/>
              </a:spcBef>
              <a:spcAft>
                <a:spcPts val="0"/>
              </a:spcAft>
              <a:buNone/>
            </a:pPr>
            <a:r>
              <a:rPr lang="en" sz="1500"/>
              <a:t>The global monetary tightening of 2022 and the apparent departure from the low-for-long environment has upended IDA’s market borrowing program — creating a widening asset-liability interest rate mismatch — and depleted IDA’s Deployable Strategic Capital.</a:t>
            </a:r>
            <a:endParaRPr sz="1500"/>
          </a:p>
          <a:p>
            <a:pPr indent="0" lvl="0" marL="0" rtl="0" algn="l">
              <a:lnSpc>
                <a:spcPct val="100000"/>
              </a:lnSpc>
              <a:spcBef>
                <a:spcPts val="1600"/>
              </a:spcBef>
              <a:spcAft>
                <a:spcPts val="1600"/>
              </a:spcAft>
              <a:buNone/>
            </a:pPr>
            <a:r>
              <a:rPr lang="en" sz="1500"/>
              <a:t>The World Bank requires another evolution to insulate IDA from its market borrowing pressures, stabilize lending volumes, and identify new ways to scale up concessional financing capacity. </a:t>
            </a:r>
            <a:endParaRPr sz="1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t>An Overview of the Solution: The SDR Bond</a:t>
            </a:r>
            <a:endParaRPr b="1"/>
          </a:p>
        </p:txBody>
      </p:sp>
      <p:sp>
        <p:nvSpPr>
          <p:cNvPr id="80" name="Google Shape;80;p15"/>
          <p:cNvSpPr txBox="1"/>
          <p:nvPr>
            <p:ph idx="1" type="body"/>
          </p:nvPr>
        </p:nvSpPr>
        <p:spPr>
          <a:xfrm>
            <a:off x="150550" y="1671900"/>
            <a:ext cx="8919600" cy="356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50"/>
              <a:t>The world’s pool of SDR 660bn ($900bn) is mostly idle and held by rich countries that neither need nor use them. The G-20 sit on SDR 461bn ($629bn).</a:t>
            </a:r>
            <a:endParaRPr sz="1450"/>
          </a:p>
          <a:p>
            <a:pPr indent="0" lvl="0" marL="0" rtl="0" algn="l">
              <a:lnSpc>
                <a:spcPct val="100000"/>
              </a:lnSpc>
              <a:spcBef>
                <a:spcPts val="1600"/>
              </a:spcBef>
              <a:spcAft>
                <a:spcPts val="0"/>
              </a:spcAft>
              <a:buNone/>
            </a:pPr>
            <a:r>
              <a:rPr lang="en" sz="1450"/>
              <a:t>The G-20 pledged to rechannel $100bn of those SDRs in 2021 — however the existing SDR rechanneling infrastructure (PRGT and RST) only has absorptive capacity for $63bn in SDRs.</a:t>
            </a:r>
            <a:endParaRPr sz="1450"/>
          </a:p>
          <a:p>
            <a:pPr indent="0" lvl="0" marL="0" rtl="0" algn="l">
              <a:lnSpc>
                <a:spcPct val="100000"/>
              </a:lnSpc>
              <a:spcBef>
                <a:spcPts val="1600"/>
              </a:spcBef>
              <a:spcAft>
                <a:spcPts val="0"/>
              </a:spcAft>
              <a:buNone/>
            </a:pPr>
            <a:r>
              <a:rPr lang="en" sz="1450"/>
              <a:t>This leaves the G-20 pledge unfillable and 90% of the G-20’s SDRs functionally unusable.</a:t>
            </a:r>
            <a:endParaRPr sz="1450"/>
          </a:p>
          <a:p>
            <a:pPr indent="0" lvl="0" marL="0" rtl="0" algn="l">
              <a:lnSpc>
                <a:spcPct val="100000"/>
              </a:lnSpc>
              <a:spcBef>
                <a:spcPts val="1600"/>
              </a:spcBef>
              <a:spcAft>
                <a:spcPts val="0"/>
              </a:spcAft>
              <a:buNone/>
            </a:pPr>
            <a:r>
              <a:rPr lang="en" sz="1450"/>
              <a:t>Rechanneling SDRs as hybrid capital hit a wall due to the reserve management rules of key SDR holders</a:t>
            </a:r>
            <a:endParaRPr sz="1450"/>
          </a:p>
          <a:p>
            <a:pPr indent="0" lvl="0" marL="0" rtl="0" algn="l">
              <a:lnSpc>
                <a:spcPct val="100000"/>
              </a:lnSpc>
              <a:spcBef>
                <a:spcPts val="1600"/>
              </a:spcBef>
              <a:spcAft>
                <a:spcPts val="0"/>
              </a:spcAft>
              <a:buNone/>
            </a:pPr>
            <a:r>
              <a:rPr lang="en" sz="1450"/>
              <a:t>An SDR-denominated, cash-settled bond issued by IDA — a senior debt instrument issued by a AAA-rated entity — would satisfy reserve management rules and trade as a conventional reserve asset</a:t>
            </a:r>
            <a:endParaRPr sz="1450"/>
          </a:p>
          <a:p>
            <a:pPr indent="0" lvl="0" marL="0" rtl="0" algn="l">
              <a:lnSpc>
                <a:spcPct val="100000"/>
              </a:lnSpc>
              <a:spcBef>
                <a:spcPts val="1600"/>
              </a:spcBef>
              <a:spcAft>
                <a:spcPts val="1600"/>
              </a:spcAft>
              <a:buNone/>
            </a:pPr>
            <a:r>
              <a:rPr lang="en" sz="1450"/>
              <a:t>In turn, SDR funding would provide IDA lower-cost and longer-tenor debt than what markets can provide, insulating it from market borrowing pressures and closing its interest rate and duration mismatches</a:t>
            </a:r>
            <a:endParaRPr sz="145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6"/>
          <p:cNvSpPr txBox="1"/>
          <p:nvPr>
            <p:ph type="title"/>
          </p:nvPr>
        </p:nvSpPr>
        <p:spPr>
          <a:xfrm>
            <a:off x="363900" y="650500"/>
            <a:ext cx="8222100" cy="101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Agenda</a:t>
            </a:r>
            <a:endParaRPr b="1"/>
          </a:p>
        </p:txBody>
      </p:sp>
      <p:sp>
        <p:nvSpPr>
          <p:cNvPr id="86" name="Google Shape;86;p16"/>
          <p:cNvSpPr txBox="1"/>
          <p:nvPr/>
        </p:nvSpPr>
        <p:spPr>
          <a:xfrm>
            <a:off x="1022700" y="2362975"/>
            <a:ext cx="6904500" cy="12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solidFill>
                <a:schemeClr val="lt2"/>
              </a:solidFill>
              <a:latin typeface="Roboto"/>
              <a:ea typeface="Roboto"/>
              <a:cs typeface="Roboto"/>
              <a:sym typeface="Roboto"/>
            </a:endParaRPr>
          </a:p>
        </p:txBody>
      </p:sp>
      <p:sp>
        <p:nvSpPr>
          <p:cNvPr id="87" name="Google Shape;87;p16"/>
          <p:cNvSpPr txBox="1"/>
          <p:nvPr/>
        </p:nvSpPr>
        <p:spPr>
          <a:xfrm>
            <a:off x="363900" y="1782364"/>
            <a:ext cx="7226100" cy="2493600"/>
          </a:xfrm>
          <a:prstGeom prst="rect">
            <a:avLst/>
          </a:prstGeom>
          <a:noFill/>
          <a:ln>
            <a:noFill/>
          </a:ln>
        </p:spPr>
        <p:txBody>
          <a:bodyPr anchorCtr="0" anchor="t" bIns="91425" lIns="91425" spcFirstLastPara="1" rIns="91425" wrap="square" tIns="91425">
            <a:spAutoFit/>
          </a:bodyPr>
          <a:lstStyle/>
          <a:p>
            <a:pPr indent="-387350" lvl="0" marL="457200" rtl="0" algn="l">
              <a:spcBef>
                <a:spcPts val="0"/>
              </a:spcBef>
              <a:spcAft>
                <a:spcPts val="0"/>
              </a:spcAft>
              <a:buClr>
                <a:schemeClr val="lt1"/>
              </a:buClr>
              <a:buSzPts val="2500"/>
              <a:buFont typeface="Roboto"/>
              <a:buAutoNum type="arabicPeriod"/>
            </a:pPr>
            <a:r>
              <a:rPr lang="en" sz="2500">
                <a:solidFill>
                  <a:schemeClr val="lt1"/>
                </a:solidFill>
                <a:latin typeface="Roboto"/>
                <a:ea typeface="Roboto"/>
                <a:cs typeface="Roboto"/>
                <a:sym typeface="Roboto"/>
              </a:rPr>
              <a:t>A (brief) history of the World Bank’s funding models</a:t>
            </a:r>
            <a:endParaRPr sz="2500">
              <a:solidFill>
                <a:schemeClr val="lt1"/>
              </a:solidFill>
              <a:latin typeface="Roboto"/>
              <a:ea typeface="Roboto"/>
              <a:cs typeface="Roboto"/>
              <a:sym typeface="Roboto"/>
            </a:endParaRPr>
          </a:p>
          <a:p>
            <a:pPr indent="0" lvl="0" marL="0" rtl="0" algn="l">
              <a:spcBef>
                <a:spcPts val="0"/>
              </a:spcBef>
              <a:spcAft>
                <a:spcPts val="0"/>
              </a:spcAft>
              <a:buNone/>
            </a:pPr>
            <a:r>
              <a:t/>
            </a:r>
            <a:endParaRPr sz="2500">
              <a:solidFill>
                <a:schemeClr val="lt1"/>
              </a:solidFill>
              <a:latin typeface="Roboto"/>
              <a:ea typeface="Roboto"/>
              <a:cs typeface="Roboto"/>
              <a:sym typeface="Roboto"/>
            </a:endParaRPr>
          </a:p>
          <a:p>
            <a:pPr indent="-387350" lvl="0" marL="457200" rtl="0" algn="l">
              <a:spcBef>
                <a:spcPts val="0"/>
              </a:spcBef>
              <a:spcAft>
                <a:spcPts val="0"/>
              </a:spcAft>
              <a:buClr>
                <a:schemeClr val="lt1"/>
              </a:buClr>
              <a:buSzPts val="2500"/>
              <a:buFont typeface="Roboto"/>
              <a:buAutoNum type="arabicPeriod"/>
            </a:pPr>
            <a:r>
              <a:rPr lang="en" sz="2500">
                <a:solidFill>
                  <a:schemeClr val="lt1"/>
                </a:solidFill>
                <a:latin typeface="Roboto"/>
                <a:ea typeface="Roboto"/>
                <a:cs typeface="Roboto"/>
                <a:sym typeface="Roboto"/>
              </a:rPr>
              <a:t>The emergence of the “IDA cliff”</a:t>
            </a:r>
            <a:endParaRPr sz="2500">
              <a:solidFill>
                <a:schemeClr val="lt1"/>
              </a:solidFill>
              <a:latin typeface="Roboto"/>
              <a:ea typeface="Roboto"/>
              <a:cs typeface="Roboto"/>
              <a:sym typeface="Roboto"/>
            </a:endParaRPr>
          </a:p>
          <a:p>
            <a:pPr indent="0" lvl="0" marL="0" rtl="0" algn="l">
              <a:spcBef>
                <a:spcPts val="0"/>
              </a:spcBef>
              <a:spcAft>
                <a:spcPts val="0"/>
              </a:spcAft>
              <a:buNone/>
            </a:pPr>
            <a:r>
              <a:t/>
            </a:r>
            <a:endParaRPr sz="2500">
              <a:solidFill>
                <a:schemeClr val="lt1"/>
              </a:solidFill>
              <a:latin typeface="Roboto"/>
              <a:ea typeface="Roboto"/>
              <a:cs typeface="Roboto"/>
              <a:sym typeface="Roboto"/>
            </a:endParaRPr>
          </a:p>
          <a:p>
            <a:pPr indent="-387350" lvl="0" marL="457200" rtl="0" algn="l">
              <a:spcBef>
                <a:spcPts val="0"/>
              </a:spcBef>
              <a:spcAft>
                <a:spcPts val="0"/>
              </a:spcAft>
              <a:buClr>
                <a:schemeClr val="lt1"/>
              </a:buClr>
              <a:buSzPts val="2500"/>
              <a:buFont typeface="Roboto"/>
              <a:buAutoNum type="arabicPeriod"/>
            </a:pPr>
            <a:r>
              <a:rPr lang="en" sz="2500">
                <a:solidFill>
                  <a:schemeClr val="lt1"/>
                </a:solidFill>
                <a:latin typeface="Roboto"/>
                <a:ea typeface="Roboto"/>
                <a:cs typeface="Roboto"/>
                <a:sym typeface="Roboto"/>
              </a:rPr>
              <a:t>The mechanics of the SDR bond</a:t>
            </a:r>
            <a:endParaRPr sz="25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431800" lvl="0" marL="457200" rtl="0" algn="l">
              <a:spcBef>
                <a:spcPts val="0"/>
              </a:spcBef>
              <a:spcAft>
                <a:spcPts val="0"/>
              </a:spcAft>
              <a:buSzPts val="3200"/>
              <a:buAutoNum type="arabicPeriod"/>
            </a:pPr>
            <a:r>
              <a:rPr b="1" lang="en"/>
              <a:t>A Brief History of the World Bank’s Funding Model: The Launch</a:t>
            </a:r>
            <a:endParaRPr b="1"/>
          </a:p>
        </p:txBody>
      </p:sp>
      <p:sp>
        <p:nvSpPr>
          <p:cNvPr id="93" name="Google Shape;93;p17"/>
          <p:cNvSpPr txBox="1"/>
          <p:nvPr>
            <p:ph idx="1" type="body"/>
          </p:nvPr>
        </p:nvSpPr>
        <p:spPr>
          <a:xfrm>
            <a:off x="-150550" y="1794900"/>
            <a:ext cx="6140400" cy="3348600"/>
          </a:xfrm>
          <a:prstGeom prst="rect">
            <a:avLst/>
          </a:prstGeom>
        </p:spPr>
        <p:txBody>
          <a:bodyPr anchorCtr="0" anchor="t" bIns="91425" lIns="91425" spcFirstLastPara="1" rIns="91425" wrap="square" tIns="91425">
            <a:noAutofit/>
          </a:bodyPr>
          <a:lstStyle/>
          <a:p>
            <a:pPr indent="-320675" lvl="0" marL="457200" rtl="0" algn="l">
              <a:spcBef>
                <a:spcPts val="0"/>
              </a:spcBef>
              <a:spcAft>
                <a:spcPts val="0"/>
              </a:spcAft>
              <a:buSzPts val="1450"/>
              <a:buChar char="●"/>
            </a:pPr>
            <a:r>
              <a:rPr b="1" lang="en" sz="1450"/>
              <a:t>IBRD’s first loan</a:t>
            </a:r>
            <a:r>
              <a:rPr lang="en" sz="1450"/>
              <a:t>: June 1947, $250 million 30-year at 4.25% to </a:t>
            </a:r>
            <a:r>
              <a:rPr lang="en" sz="1450">
                <a:highlight>
                  <a:srgbClr val="FFFFFF"/>
                </a:highlight>
              </a:rPr>
              <a:t>Crédit National (France)</a:t>
            </a:r>
            <a:endParaRPr sz="1450">
              <a:highlight>
                <a:srgbClr val="FFFFFF"/>
              </a:highlight>
            </a:endParaRPr>
          </a:p>
          <a:p>
            <a:pPr indent="0" lvl="0" marL="0" rtl="0" algn="l">
              <a:spcBef>
                <a:spcPts val="1600"/>
              </a:spcBef>
              <a:spcAft>
                <a:spcPts val="0"/>
              </a:spcAft>
              <a:buNone/>
            </a:pPr>
            <a:r>
              <a:t/>
            </a:r>
            <a:endParaRPr sz="1450">
              <a:highlight>
                <a:srgbClr val="FFFFFF"/>
              </a:highlight>
            </a:endParaRPr>
          </a:p>
          <a:p>
            <a:pPr indent="-320675" lvl="0" marL="457200" rtl="0" algn="l">
              <a:spcBef>
                <a:spcPts val="1600"/>
              </a:spcBef>
              <a:spcAft>
                <a:spcPts val="0"/>
              </a:spcAft>
              <a:buSzPts val="1450"/>
              <a:buChar char="●"/>
            </a:pPr>
            <a:r>
              <a:rPr b="1" lang="en" sz="1450">
                <a:highlight>
                  <a:srgbClr val="FFFFFF"/>
                </a:highlight>
              </a:rPr>
              <a:t>IBRD’s first bond issues</a:t>
            </a:r>
            <a:r>
              <a:rPr lang="en" sz="1450">
                <a:highlight>
                  <a:srgbClr val="FFFFFF"/>
                </a:highlight>
              </a:rPr>
              <a:t>: </a:t>
            </a:r>
            <a:r>
              <a:rPr lang="en" sz="1450"/>
              <a:t> $100 million 10-year at 2.25% and a $150 million 25-year at 3%</a:t>
            </a:r>
            <a:endParaRPr sz="1450"/>
          </a:p>
          <a:p>
            <a:pPr indent="0" lvl="0" marL="0" rtl="0" algn="l">
              <a:spcBef>
                <a:spcPts val="1600"/>
              </a:spcBef>
              <a:spcAft>
                <a:spcPts val="0"/>
              </a:spcAft>
              <a:buNone/>
            </a:pPr>
            <a:r>
              <a:t/>
            </a:r>
            <a:endParaRPr sz="1450"/>
          </a:p>
          <a:p>
            <a:pPr indent="-320675" lvl="0" marL="457200" rtl="0" algn="l">
              <a:spcBef>
                <a:spcPts val="1600"/>
              </a:spcBef>
              <a:spcAft>
                <a:spcPts val="0"/>
              </a:spcAft>
              <a:buSzPts val="1450"/>
              <a:buChar char="●"/>
            </a:pPr>
            <a:r>
              <a:rPr lang="en" sz="1450"/>
              <a:t>With a weighted funding cost of 2.7%,  IBRD was lending at 155 basis points above its borrowing costs.</a:t>
            </a:r>
            <a:endParaRPr sz="1450"/>
          </a:p>
        </p:txBody>
      </p:sp>
      <p:pic>
        <p:nvPicPr>
          <p:cNvPr id="94" name="Google Shape;94;p17" title="Screenshot 2025-12-04 at 11.10.18 AM.png"/>
          <p:cNvPicPr preferRelativeResize="0"/>
          <p:nvPr/>
        </p:nvPicPr>
        <p:blipFill>
          <a:blip r:embed="rId3">
            <a:alphaModFix/>
          </a:blip>
          <a:stretch>
            <a:fillRect/>
          </a:stretch>
        </p:blipFill>
        <p:spPr>
          <a:xfrm>
            <a:off x="5989690" y="1506425"/>
            <a:ext cx="3154309" cy="39507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title"/>
          </p:nvPr>
        </p:nvSpPr>
        <p:spPr>
          <a:xfrm>
            <a:off x="87825" y="738725"/>
            <a:ext cx="9056100" cy="767700"/>
          </a:xfrm>
          <a:prstGeom prst="rect">
            <a:avLst/>
          </a:prstGeom>
        </p:spPr>
        <p:txBody>
          <a:bodyPr anchorCtr="0" anchor="b" bIns="91425" lIns="91425" spcFirstLastPara="1" rIns="91425" wrap="square" tIns="91425">
            <a:noAutofit/>
          </a:bodyPr>
          <a:lstStyle/>
          <a:p>
            <a:pPr indent="-412750" lvl="0" marL="457200" rtl="0" algn="l">
              <a:spcBef>
                <a:spcPts val="0"/>
              </a:spcBef>
              <a:spcAft>
                <a:spcPts val="0"/>
              </a:spcAft>
              <a:buSzPts val="2900"/>
              <a:buAutoNum type="arabicPeriod"/>
            </a:pPr>
            <a:r>
              <a:rPr b="1" lang="en" sz="2900"/>
              <a:t>A Brief History of the World Bank’s Funding Model: Expanding the Market Borrowing Program</a:t>
            </a:r>
            <a:endParaRPr b="1" sz="2900"/>
          </a:p>
        </p:txBody>
      </p:sp>
      <p:pic>
        <p:nvPicPr>
          <p:cNvPr id="100" name="Google Shape;100;p18" title="Screenshot 2025-12-04 at 3.19.15 PM.png"/>
          <p:cNvPicPr preferRelativeResize="0"/>
          <p:nvPr/>
        </p:nvPicPr>
        <p:blipFill>
          <a:blip r:embed="rId3">
            <a:alphaModFix/>
          </a:blip>
          <a:stretch>
            <a:fillRect/>
          </a:stretch>
        </p:blipFill>
        <p:spPr>
          <a:xfrm>
            <a:off x="1" y="1683925"/>
            <a:ext cx="4034422" cy="2575740"/>
          </a:xfrm>
          <a:prstGeom prst="rect">
            <a:avLst/>
          </a:prstGeom>
          <a:noFill/>
          <a:ln>
            <a:noFill/>
          </a:ln>
        </p:spPr>
      </p:pic>
      <p:pic>
        <p:nvPicPr>
          <p:cNvPr id="101" name="Google Shape;101;p18" title="Screenshot 2025-12-04 at 3.15.38 PM.png"/>
          <p:cNvPicPr preferRelativeResize="0"/>
          <p:nvPr/>
        </p:nvPicPr>
        <p:blipFill>
          <a:blip r:embed="rId4">
            <a:alphaModFix/>
          </a:blip>
          <a:stretch>
            <a:fillRect/>
          </a:stretch>
        </p:blipFill>
        <p:spPr>
          <a:xfrm>
            <a:off x="2703725" y="4139900"/>
            <a:ext cx="6440276" cy="951400"/>
          </a:xfrm>
          <a:prstGeom prst="rect">
            <a:avLst/>
          </a:prstGeom>
          <a:noFill/>
          <a:ln>
            <a:noFill/>
          </a:ln>
        </p:spPr>
      </p:pic>
      <p:sp>
        <p:nvSpPr>
          <p:cNvPr id="102" name="Google Shape;102;p18"/>
          <p:cNvSpPr txBox="1"/>
          <p:nvPr/>
        </p:nvSpPr>
        <p:spPr>
          <a:xfrm>
            <a:off x="4127350" y="1994675"/>
            <a:ext cx="4742100" cy="18471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1959 — First General Capital Increase</a:t>
            </a:r>
            <a:endParaRPr sz="1800">
              <a:solidFill>
                <a:schemeClr val="lt2"/>
              </a:solidFill>
              <a:latin typeface="Roboto"/>
              <a:ea typeface="Roboto"/>
              <a:cs typeface="Roboto"/>
              <a:sym typeface="Roboto"/>
            </a:endParaRPr>
          </a:p>
          <a:p>
            <a:pPr indent="0" lvl="0" marL="0" rtl="0" algn="l">
              <a:spcBef>
                <a:spcPts val="0"/>
              </a:spcBef>
              <a:spcAft>
                <a:spcPts val="0"/>
              </a:spcAft>
              <a:buNone/>
            </a:pPr>
            <a:r>
              <a:t/>
            </a:r>
            <a:endParaRPr sz="1800">
              <a:solidFill>
                <a:schemeClr val="lt2"/>
              </a:solidFill>
              <a:latin typeface="Roboto"/>
              <a:ea typeface="Roboto"/>
              <a:cs typeface="Roboto"/>
              <a:sym typeface="Roboto"/>
            </a:endParaRPr>
          </a:p>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Raised $11bn — 99.5% callable capital, 0.5% paid-in capital</a:t>
            </a:r>
            <a:endParaRPr sz="1800">
              <a:solidFill>
                <a:schemeClr val="lt2"/>
              </a:solidFill>
              <a:latin typeface="Roboto"/>
              <a:ea typeface="Roboto"/>
              <a:cs typeface="Roboto"/>
              <a:sym typeface="Roboto"/>
            </a:endParaRPr>
          </a:p>
          <a:p>
            <a:pPr indent="0" lvl="0" marL="0" rtl="0" algn="l">
              <a:spcBef>
                <a:spcPts val="0"/>
              </a:spcBef>
              <a:spcAft>
                <a:spcPts val="0"/>
              </a:spcAft>
              <a:buNone/>
            </a:pPr>
            <a:r>
              <a:t/>
            </a:r>
            <a:endParaRPr sz="1800">
              <a:solidFill>
                <a:schemeClr val="lt2"/>
              </a:solidFill>
              <a:latin typeface="Roboto"/>
              <a:ea typeface="Roboto"/>
              <a:cs typeface="Roboto"/>
              <a:sym typeface="Roboto"/>
            </a:endParaRPr>
          </a:p>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Why?</a:t>
            </a:r>
            <a:endParaRPr sz="1800">
              <a:solidFill>
                <a:schemeClr val="lt2"/>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419100" lvl="0" marL="457200" rtl="0" algn="l">
              <a:spcBef>
                <a:spcPts val="0"/>
              </a:spcBef>
              <a:spcAft>
                <a:spcPts val="0"/>
              </a:spcAft>
              <a:buSzPts val="3000"/>
              <a:buAutoNum type="arabicPeriod"/>
            </a:pPr>
            <a:r>
              <a:rPr b="1" lang="en" sz="3000"/>
              <a:t>A Brief History of the World Bank’s Funding Model: The Creation of IDA</a:t>
            </a:r>
            <a:endParaRPr b="1"/>
          </a:p>
        </p:txBody>
      </p:sp>
      <p:sp>
        <p:nvSpPr>
          <p:cNvPr id="108" name="Google Shape;108;p19"/>
          <p:cNvSpPr txBox="1"/>
          <p:nvPr>
            <p:ph idx="1" type="body"/>
          </p:nvPr>
        </p:nvSpPr>
        <p:spPr>
          <a:xfrm>
            <a:off x="-125450" y="1727625"/>
            <a:ext cx="6297600" cy="3483300"/>
          </a:xfrm>
          <a:prstGeom prst="rect">
            <a:avLst/>
          </a:prstGeom>
        </p:spPr>
        <p:txBody>
          <a:bodyPr anchorCtr="0" anchor="t" bIns="91425" lIns="91425" spcFirstLastPara="1" rIns="91425" wrap="square" tIns="91425">
            <a:noAutofit/>
          </a:bodyPr>
          <a:lstStyle/>
          <a:p>
            <a:pPr indent="-320675" lvl="0" marL="457200" rtl="0" algn="l">
              <a:lnSpc>
                <a:spcPct val="100000"/>
              </a:lnSpc>
              <a:spcBef>
                <a:spcPts val="0"/>
              </a:spcBef>
              <a:spcAft>
                <a:spcPts val="0"/>
              </a:spcAft>
              <a:buSzPts val="1450"/>
              <a:buChar char="●"/>
            </a:pPr>
            <a:r>
              <a:rPr lang="en" sz="1450"/>
              <a:t>Momentum building in 1958-59 for a low-income lending arm</a:t>
            </a:r>
            <a:endParaRPr sz="1450"/>
          </a:p>
          <a:p>
            <a:pPr indent="-320675" lvl="1" marL="914400" rtl="0" algn="l">
              <a:lnSpc>
                <a:spcPct val="100000"/>
              </a:lnSpc>
              <a:spcBef>
                <a:spcPts val="0"/>
              </a:spcBef>
              <a:spcAft>
                <a:spcPts val="0"/>
              </a:spcAft>
              <a:buSzPts val="1450"/>
              <a:buChar char="○"/>
            </a:pPr>
            <a:r>
              <a:rPr lang="en" sz="1450"/>
              <a:t>Senator Mike Monroney (D-OH) joined by JFK and others in proposing a working group to accelerate support to countries that cannot afford IBRD’s lending terms</a:t>
            </a:r>
            <a:endParaRPr sz="1450"/>
          </a:p>
          <a:p>
            <a:pPr indent="0" lvl="0" marL="457200" rtl="0" algn="l">
              <a:lnSpc>
                <a:spcPct val="100000"/>
              </a:lnSpc>
              <a:spcBef>
                <a:spcPts val="1600"/>
              </a:spcBef>
              <a:spcAft>
                <a:spcPts val="0"/>
              </a:spcAft>
              <a:buNone/>
            </a:pPr>
            <a:r>
              <a:t/>
            </a:r>
            <a:endParaRPr sz="100"/>
          </a:p>
          <a:p>
            <a:pPr indent="-320675" lvl="0" marL="457200" rtl="0" algn="l">
              <a:lnSpc>
                <a:spcPct val="100000"/>
              </a:lnSpc>
              <a:spcBef>
                <a:spcPts val="1600"/>
              </a:spcBef>
              <a:spcAft>
                <a:spcPts val="0"/>
              </a:spcAft>
              <a:buSzPts val="1450"/>
              <a:buChar char="●"/>
            </a:pPr>
            <a:r>
              <a:rPr lang="en" sz="1450"/>
              <a:t>IDA established in September 1960</a:t>
            </a:r>
            <a:endParaRPr sz="1450"/>
          </a:p>
          <a:p>
            <a:pPr indent="-320675" lvl="1" marL="914400" rtl="0" algn="l">
              <a:lnSpc>
                <a:spcPct val="100000"/>
              </a:lnSpc>
              <a:spcBef>
                <a:spcPts val="0"/>
              </a:spcBef>
              <a:spcAft>
                <a:spcPts val="0"/>
              </a:spcAft>
              <a:buSzPts val="1450"/>
              <a:buChar char="○"/>
            </a:pPr>
            <a:r>
              <a:rPr lang="en" sz="1450"/>
              <a:t>IDA quickly disburses $101 million in 50-year, zero coupon development credits to Honduras, Sudan, Chile, and India</a:t>
            </a:r>
            <a:endParaRPr sz="1450"/>
          </a:p>
          <a:p>
            <a:pPr indent="0" lvl="0" marL="0" rtl="0" algn="l">
              <a:lnSpc>
                <a:spcPct val="100000"/>
              </a:lnSpc>
              <a:spcBef>
                <a:spcPts val="1600"/>
              </a:spcBef>
              <a:spcAft>
                <a:spcPts val="0"/>
              </a:spcAft>
              <a:buNone/>
            </a:pPr>
            <a:r>
              <a:t/>
            </a:r>
            <a:endParaRPr sz="100"/>
          </a:p>
          <a:p>
            <a:pPr indent="-320675" lvl="0" marL="457200" rtl="0" algn="l">
              <a:lnSpc>
                <a:spcPct val="100000"/>
              </a:lnSpc>
              <a:spcBef>
                <a:spcPts val="1600"/>
              </a:spcBef>
              <a:spcAft>
                <a:spcPts val="0"/>
              </a:spcAft>
              <a:buSzPts val="1450"/>
              <a:buChar char="●"/>
            </a:pPr>
            <a:r>
              <a:rPr lang="en" sz="1450"/>
              <a:t>Market borrowing not possible to finance credits </a:t>
            </a:r>
            <a:endParaRPr sz="1450"/>
          </a:p>
          <a:p>
            <a:pPr indent="-320675" lvl="1" marL="914400" rtl="0" algn="l">
              <a:lnSpc>
                <a:spcPct val="100000"/>
              </a:lnSpc>
              <a:spcBef>
                <a:spcPts val="0"/>
              </a:spcBef>
              <a:spcAft>
                <a:spcPts val="0"/>
              </a:spcAft>
              <a:buSzPts val="1450"/>
              <a:buChar char="○"/>
            </a:pPr>
            <a:r>
              <a:rPr lang="en" sz="1450"/>
              <a:t>Articles of Agreement envision reviews of resource adequacy and capital increases every 5 years</a:t>
            </a:r>
            <a:endParaRPr sz="1450"/>
          </a:p>
        </p:txBody>
      </p:sp>
      <p:pic>
        <p:nvPicPr>
          <p:cNvPr id="109" name="Google Shape;109;p19" title="Screenshot 2025-12-04 at 3.37.13 PM.png"/>
          <p:cNvPicPr preferRelativeResize="0"/>
          <p:nvPr/>
        </p:nvPicPr>
        <p:blipFill>
          <a:blip r:embed="rId3">
            <a:alphaModFix/>
          </a:blip>
          <a:stretch>
            <a:fillRect/>
          </a:stretch>
        </p:blipFill>
        <p:spPr>
          <a:xfrm>
            <a:off x="6117110" y="1672895"/>
            <a:ext cx="3026889" cy="34831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168454" y="738725"/>
            <a:ext cx="8637900" cy="767700"/>
          </a:xfrm>
          <a:prstGeom prst="rect">
            <a:avLst/>
          </a:prstGeom>
        </p:spPr>
        <p:txBody>
          <a:bodyPr anchorCtr="0" anchor="b" bIns="91425" lIns="91425" spcFirstLastPara="1" rIns="91425" wrap="square" tIns="91425">
            <a:noAutofit/>
          </a:bodyPr>
          <a:lstStyle/>
          <a:p>
            <a:pPr indent="-419100" lvl="0" marL="457200" rtl="0" algn="l">
              <a:spcBef>
                <a:spcPts val="0"/>
              </a:spcBef>
              <a:spcAft>
                <a:spcPts val="0"/>
              </a:spcAft>
              <a:buSzPts val="3000"/>
              <a:buAutoNum type="arabicPeriod"/>
            </a:pPr>
            <a:r>
              <a:rPr b="1" lang="en" sz="3000"/>
              <a:t>A Brief History of the World Bank’s Funding Model: The Evolution of IDA Replenishments</a:t>
            </a:r>
            <a:endParaRPr b="1"/>
          </a:p>
        </p:txBody>
      </p:sp>
      <p:sp>
        <p:nvSpPr>
          <p:cNvPr id="115" name="Google Shape;115;p20"/>
          <p:cNvSpPr txBox="1"/>
          <p:nvPr>
            <p:ph idx="1" type="body"/>
          </p:nvPr>
        </p:nvSpPr>
        <p:spPr>
          <a:xfrm>
            <a:off x="-125450" y="1727625"/>
            <a:ext cx="4878000" cy="3483300"/>
          </a:xfrm>
          <a:prstGeom prst="rect">
            <a:avLst/>
          </a:prstGeom>
        </p:spPr>
        <p:txBody>
          <a:bodyPr anchorCtr="0" anchor="t" bIns="91425" lIns="91425" spcFirstLastPara="1" rIns="91425" wrap="square" tIns="91425">
            <a:noAutofit/>
          </a:bodyPr>
          <a:lstStyle/>
          <a:p>
            <a:pPr indent="-320675" lvl="0" marL="457200" rtl="0" algn="l">
              <a:spcBef>
                <a:spcPts val="0"/>
              </a:spcBef>
              <a:spcAft>
                <a:spcPts val="0"/>
              </a:spcAft>
              <a:buSzPts val="1450"/>
              <a:buChar char="●"/>
            </a:pPr>
            <a:r>
              <a:rPr lang="en" sz="1450"/>
              <a:t>After just 3 years IDA needed to initiate its first replenishment (IDA-1)</a:t>
            </a:r>
            <a:endParaRPr sz="1450"/>
          </a:p>
          <a:p>
            <a:pPr indent="0" lvl="0" marL="0" rtl="0" algn="l">
              <a:spcBef>
                <a:spcPts val="1600"/>
              </a:spcBef>
              <a:spcAft>
                <a:spcPts val="0"/>
              </a:spcAft>
              <a:buNone/>
            </a:pPr>
            <a:r>
              <a:t/>
            </a:r>
            <a:endParaRPr sz="100"/>
          </a:p>
          <a:p>
            <a:pPr indent="-320675" lvl="0" marL="457200" rtl="0" algn="l">
              <a:spcBef>
                <a:spcPts val="1600"/>
              </a:spcBef>
              <a:spcAft>
                <a:spcPts val="0"/>
              </a:spcAft>
              <a:buSzPts val="1450"/>
              <a:buChar char="●"/>
            </a:pPr>
            <a:r>
              <a:rPr lang="en" sz="1450"/>
              <a:t>They tried to stretch IDA-1 for 5 years, but committed and earmarked all available funds by 1966 — kicking off IDA-2 </a:t>
            </a:r>
            <a:endParaRPr sz="1450"/>
          </a:p>
          <a:p>
            <a:pPr indent="0" lvl="0" marL="457200" rtl="0" algn="l">
              <a:spcBef>
                <a:spcPts val="1600"/>
              </a:spcBef>
              <a:spcAft>
                <a:spcPts val="0"/>
              </a:spcAft>
              <a:buNone/>
            </a:pPr>
            <a:r>
              <a:t/>
            </a:r>
            <a:endParaRPr sz="100"/>
          </a:p>
          <a:p>
            <a:pPr indent="-320675" lvl="0" marL="457200" rtl="0" algn="l">
              <a:spcBef>
                <a:spcPts val="1600"/>
              </a:spcBef>
              <a:spcAft>
                <a:spcPts val="0"/>
              </a:spcAft>
              <a:buSzPts val="1450"/>
              <a:buChar char="●"/>
            </a:pPr>
            <a:r>
              <a:rPr lang="en" sz="1450"/>
              <a:t>This has created a quasi-tradition of IDA replenishments every three years</a:t>
            </a:r>
            <a:endParaRPr sz="1450"/>
          </a:p>
          <a:p>
            <a:pPr indent="-320675" lvl="1" marL="914400" rtl="0" algn="l">
              <a:spcBef>
                <a:spcPts val="0"/>
              </a:spcBef>
              <a:spcAft>
                <a:spcPts val="0"/>
              </a:spcAft>
              <a:buSzPts val="1450"/>
              <a:buChar char="○"/>
            </a:pPr>
            <a:r>
              <a:rPr lang="en" sz="1450"/>
              <a:t>An exception was made during Covid – IDA-20 pulled forward by a year</a:t>
            </a:r>
            <a:endParaRPr sz="1450"/>
          </a:p>
        </p:txBody>
      </p:sp>
      <p:pic>
        <p:nvPicPr>
          <p:cNvPr id="116" name="Google Shape;116;p20" title="Screenshot 2025-12-04 at 3.54.16 PM.png"/>
          <p:cNvPicPr preferRelativeResize="0"/>
          <p:nvPr/>
        </p:nvPicPr>
        <p:blipFill>
          <a:blip r:embed="rId3">
            <a:alphaModFix/>
          </a:blip>
          <a:stretch>
            <a:fillRect/>
          </a:stretch>
        </p:blipFill>
        <p:spPr>
          <a:xfrm>
            <a:off x="4752450" y="1727628"/>
            <a:ext cx="4391551" cy="2689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1"/>
          <p:cNvSpPr txBox="1"/>
          <p:nvPr>
            <p:ph type="title"/>
          </p:nvPr>
        </p:nvSpPr>
        <p:spPr>
          <a:xfrm>
            <a:off x="190925" y="1001400"/>
            <a:ext cx="8503200" cy="767700"/>
          </a:xfrm>
          <a:prstGeom prst="rect">
            <a:avLst/>
          </a:prstGeom>
        </p:spPr>
        <p:txBody>
          <a:bodyPr anchorCtr="0" anchor="b" bIns="91425" lIns="91425" spcFirstLastPara="1" rIns="91425" wrap="square" tIns="91425">
            <a:noAutofit/>
          </a:bodyPr>
          <a:lstStyle/>
          <a:p>
            <a:pPr indent="-419100" lvl="0" marL="457200" rtl="0" algn="l">
              <a:spcBef>
                <a:spcPts val="0"/>
              </a:spcBef>
              <a:spcAft>
                <a:spcPts val="0"/>
              </a:spcAft>
              <a:buSzPts val="3000"/>
              <a:buAutoNum type="arabicPeriod"/>
            </a:pPr>
            <a:r>
              <a:rPr b="1" lang="en" sz="3000"/>
              <a:t>A Brief History of the World Bank’s Funding Model: The Evolution of IDA Replenishments</a:t>
            </a:r>
            <a:endParaRPr b="1"/>
          </a:p>
          <a:p>
            <a:pPr indent="0" lvl="0" marL="0" rtl="0" algn="l">
              <a:spcBef>
                <a:spcPts val="0"/>
              </a:spcBef>
              <a:spcAft>
                <a:spcPts val="0"/>
              </a:spcAft>
              <a:buNone/>
            </a:pPr>
            <a:r>
              <a:t/>
            </a:r>
            <a:endParaRPr b="1"/>
          </a:p>
        </p:txBody>
      </p:sp>
      <p:sp>
        <p:nvSpPr>
          <p:cNvPr id="122" name="Google Shape;122;p21"/>
          <p:cNvSpPr txBox="1"/>
          <p:nvPr>
            <p:ph idx="1" type="body"/>
          </p:nvPr>
        </p:nvSpPr>
        <p:spPr>
          <a:xfrm>
            <a:off x="0" y="1769100"/>
            <a:ext cx="6147600" cy="3528900"/>
          </a:xfrm>
          <a:prstGeom prst="rect">
            <a:avLst/>
          </a:prstGeom>
        </p:spPr>
        <p:txBody>
          <a:bodyPr anchorCtr="0" anchor="t" bIns="91425" lIns="91425" spcFirstLastPara="1" rIns="91425" wrap="square" tIns="91425">
            <a:noAutofit/>
          </a:bodyPr>
          <a:lstStyle/>
          <a:p>
            <a:pPr indent="-320675" lvl="0" marL="457200" rtl="0" algn="l">
              <a:spcBef>
                <a:spcPts val="0"/>
              </a:spcBef>
              <a:spcAft>
                <a:spcPts val="0"/>
              </a:spcAft>
              <a:buSzPts val="1450"/>
              <a:buChar char="●"/>
            </a:pPr>
            <a:r>
              <a:rPr lang="en" sz="1450"/>
              <a:t>What’s in an IDA replenishment?</a:t>
            </a:r>
            <a:endParaRPr sz="1450"/>
          </a:p>
          <a:p>
            <a:pPr indent="-320675" lvl="0" marL="914400" rtl="0" algn="l">
              <a:spcBef>
                <a:spcPts val="0"/>
              </a:spcBef>
              <a:spcAft>
                <a:spcPts val="0"/>
              </a:spcAft>
              <a:buSzPts val="1450"/>
              <a:buAutoNum type="arabicPeriod"/>
            </a:pPr>
            <a:r>
              <a:rPr lang="en" sz="1450"/>
              <a:t>Shareholder contributions (equity), loan reflows, carry-over</a:t>
            </a:r>
            <a:endParaRPr sz="1450"/>
          </a:p>
          <a:p>
            <a:pPr indent="-320675" lvl="0" marL="914400" rtl="0" algn="l">
              <a:spcBef>
                <a:spcPts val="0"/>
              </a:spcBef>
              <a:spcAft>
                <a:spcPts val="0"/>
              </a:spcAft>
              <a:buSzPts val="1450"/>
              <a:buAutoNum type="arabicPeriod"/>
            </a:pPr>
            <a:r>
              <a:rPr lang="en" sz="1450"/>
              <a:t>IBRD net income transfers (starting in 1964)</a:t>
            </a:r>
            <a:endParaRPr sz="100"/>
          </a:p>
          <a:p>
            <a:pPr indent="-320675" lvl="0" marL="914400" rtl="0" algn="l">
              <a:spcBef>
                <a:spcPts val="0"/>
              </a:spcBef>
              <a:spcAft>
                <a:spcPts val="0"/>
              </a:spcAft>
              <a:buSzPts val="1450"/>
              <a:buAutoNum type="arabicPeriod"/>
            </a:pPr>
            <a:r>
              <a:rPr lang="en" sz="1450"/>
              <a:t>MDRI contributions (starting in 2007)</a:t>
            </a:r>
            <a:endParaRPr sz="1450"/>
          </a:p>
          <a:p>
            <a:pPr indent="-320675" lvl="0" marL="914400" rtl="0" algn="l">
              <a:spcBef>
                <a:spcPts val="0"/>
              </a:spcBef>
              <a:spcAft>
                <a:spcPts val="0"/>
              </a:spcAft>
              <a:buSzPts val="1450"/>
              <a:buAutoNum type="arabicPeriod"/>
            </a:pPr>
            <a:r>
              <a:rPr lang="en" sz="1450"/>
              <a:t>IFC </a:t>
            </a:r>
            <a:r>
              <a:rPr i="1" lang="en" sz="1450"/>
              <a:t>retained earnings </a:t>
            </a:r>
            <a:r>
              <a:rPr lang="en" sz="1450"/>
              <a:t>transfers (starting in 2007, discontinued 2018*)</a:t>
            </a:r>
            <a:endParaRPr sz="1450"/>
          </a:p>
          <a:p>
            <a:pPr indent="-320675" lvl="0" marL="914400" rtl="0" algn="l">
              <a:spcBef>
                <a:spcPts val="0"/>
              </a:spcBef>
              <a:spcAft>
                <a:spcPts val="0"/>
              </a:spcAft>
              <a:buSzPts val="1450"/>
              <a:buAutoNum type="arabicPeriod"/>
            </a:pPr>
            <a:r>
              <a:rPr lang="en" sz="1450"/>
              <a:t>Concessional Partner Loans (starting in 2014)</a:t>
            </a:r>
            <a:endParaRPr sz="1450"/>
          </a:p>
          <a:p>
            <a:pPr indent="-320675" lvl="0" marL="914400" rtl="0" algn="l">
              <a:spcBef>
                <a:spcPts val="0"/>
              </a:spcBef>
              <a:spcAft>
                <a:spcPts val="0"/>
              </a:spcAft>
              <a:buSzPts val="1450"/>
              <a:buAutoNum type="arabicPeriod"/>
            </a:pPr>
            <a:r>
              <a:rPr lang="en" sz="1450"/>
              <a:t>Market borrowing (starting in 2017)</a:t>
            </a:r>
            <a:endParaRPr sz="1450"/>
          </a:p>
          <a:p>
            <a:pPr indent="-317500" lvl="1" marL="1371600" rtl="0" algn="l">
              <a:spcBef>
                <a:spcPts val="0"/>
              </a:spcBef>
              <a:spcAft>
                <a:spcPts val="0"/>
              </a:spcAft>
              <a:buSzPts val="1400"/>
              <a:buChar char="○"/>
            </a:pPr>
            <a:r>
              <a:rPr lang="en"/>
              <a:t>D</a:t>
            </a:r>
            <a:r>
              <a:rPr lang="en"/>
              <a:t>ebut issuance a $1.5bn, 5yr USD bond at 2.75% in 2018</a:t>
            </a:r>
            <a:endParaRPr/>
          </a:p>
          <a:p>
            <a:pPr indent="-317500" lvl="1" marL="1371600" rtl="0" algn="l">
              <a:lnSpc>
                <a:spcPct val="100000"/>
              </a:lnSpc>
              <a:spcBef>
                <a:spcPts val="0"/>
              </a:spcBef>
              <a:spcAft>
                <a:spcPts val="0"/>
              </a:spcAft>
              <a:buSzPts val="1400"/>
              <a:buChar char="○"/>
            </a:pPr>
            <a:r>
              <a:rPr lang="en"/>
              <a:t>Returned to the market in 2019 with €1.25, 7yr EUR bond at 0.0%</a:t>
            </a:r>
            <a:endParaRPr/>
          </a:p>
          <a:p>
            <a:pPr indent="-317500" lvl="1" marL="1371600" rtl="0" algn="l">
              <a:lnSpc>
                <a:spcPct val="100000"/>
              </a:lnSpc>
              <a:spcBef>
                <a:spcPts val="0"/>
              </a:spcBef>
              <a:spcAft>
                <a:spcPts val="0"/>
              </a:spcAft>
              <a:buSzPts val="1400"/>
              <a:buChar char="○"/>
            </a:pPr>
            <a:r>
              <a:rPr lang="en"/>
              <a:t>Launches program in earnest in 2020-21 with weighted average coupons of 0.6%</a:t>
            </a:r>
            <a:endParaRPr sz="1450"/>
          </a:p>
        </p:txBody>
      </p:sp>
      <p:pic>
        <p:nvPicPr>
          <p:cNvPr id="123" name="Google Shape;123;p21" title="Screenshot 2025-12-04 at 4.01.41 PM.png"/>
          <p:cNvPicPr preferRelativeResize="0"/>
          <p:nvPr/>
        </p:nvPicPr>
        <p:blipFill>
          <a:blip r:embed="rId3">
            <a:alphaModFix/>
          </a:blip>
          <a:stretch>
            <a:fillRect/>
          </a:stretch>
        </p:blipFill>
        <p:spPr>
          <a:xfrm>
            <a:off x="6147601" y="2156873"/>
            <a:ext cx="2996324" cy="298662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228600" y="1187278"/>
            <a:ext cx="9041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t>2. The Emergence of the “IDA Cliff”: A Market Borrowing Crisis</a:t>
            </a:r>
            <a:endParaRPr b="1"/>
          </a:p>
          <a:p>
            <a:pPr indent="0" lvl="0" marL="0" rtl="0" algn="l">
              <a:spcBef>
                <a:spcPts val="0"/>
              </a:spcBef>
              <a:spcAft>
                <a:spcPts val="0"/>
              </a:spcAft>
              <a:buNone/>
            </a:pPr>
            <a:r>
              <a:t/>
            </a:r>
            <a:endParaRPr b="1"/>
          </a:p>
        </p:txBody>
      </p:sp>
      <p:pic>
        <p:nvPicPr>
          <p:cNvPr id="129" name="Google Shape;129;p22" title="Chart"/>
          <p:cNvPicPr preferRelativeResize="0"/>
          <p:nvPr/>
        </p:nvPicPr>
        <p:blipFill>
          <a:blip r:embed="rId3">
            <a:alphaModFix/>
          </a:blip>
          <a:stretch>
            <a:fillRect/>
          </a:stretch>
        </p:blipFill>
        <p:spPr>
          <a:xfrm>
            <a:off x="3143300" y="1698261"/>
            <a:ext cx="6000710" cy="3467700"/>
          </a:xfrm>
          <a:prstGeom prst="rect">
            <a:avLst/>
          </a:prstGeom>
          <a:noFill/>
          <a:ln>
            <a:noFill/>
          </a:ln>
        </p:spPr>
      </p:pic>
      <p:sp>
        <p:nvSpPr>
          <p:cNvPr id="130" name="Google Shape;130;p22"/>
          <p:cNvSpPr txBox="1"/>
          <p:nvPr/>
        </p:nvSpPr>
        <p:spPr>
          <a:xfrm>
            <a:off x="-101075" y="1841775"/>
            <a:ext cx="3335400" cy="32343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Global monetary tightening of 2022 locks IDA out of international capital markets for 13 months</a:t>
            </a:r>
            <a:endParaRPr sz="1500">
              <a:solidFill>
                <a:schemeClr val="lt2"/>
              </a:solidFill>
              <a:latin typeface="Roboto"/>
              <a:ea typeface="Roboto"/>
              <a:cs typeface="Roboto"/>
              <a:sym typeface="Roboto"/>
            </a:endParaRPr>
          </a:p>
          <a:p>
            <a:pPr indent="0" lvl="0" marL="0" rtl="0" algn="l">
              <a:spcBef>
                <a:spcPts val="0"/>
              </a:spcBef>
              <a:spcAft>
                <a:spcPts val="0"/>
              </a:spcAft>
              <a:buNone/>
            </a:pPr>
            <a:r>
              <a:t/>
            </a:r>
            <a:endParaRPr sz="1500">
              <a:solidFill>
                <a:schemeClr val="lt2"/>
              </a:solidFill>
              <a:latin typeface="Roboto"/>
              <a:ea typeface="Roboto"/>
              <a:cs typeface="Roboto"/>
              <a:sym typeface="Roboto"/>
            </a:endParaRPr>
          </a:p>
          <a:p>
            <a:pPr indent="-323850" lvl="0" marL="4572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When IDA returns, its weighted average </a:t>
            </a:r>
            <a:r>
              <a:rPr lang="en" sz="1500">
                <a:solidFill>
                  <a:schemeClr val="lt2"/>
                </a:solidFill>
                <a:latin typeface="Roboto"/>
                <a:ea typeface="Roboto"/>
                <a:cs typeface="Roboto"/>
                <a:sym typeface="Roboto"/>
              </a:rPr>
              <a:t>coupons</a:t>
            </a:r>
            <a:r>
              <a:rPr lang="en" sz="1500">
                <a:solidFill>
                  <a:schemeClr val="lt2"/>
                </a:solidFill>
                <a:latin typeface="Roboto"/>
                <a:ea typeface="Roboto"/>
                <a:cs typeface="Roboto"/>
                <a:sym typeface="Roboto"/>
              </a:rPr>
              <a:t> have been:</a:t>
            </a:r>
            <a:endParaRPr sz="1500">
              <a:solidFill>
                <a:schemeClr val="lt2"/>
              </a:solidFill>
              <a:latin typeface="Roboto"/>
              <a:ea typeface="Roboto"/>
              <a:cs typeface="Roboto"/>
              <a:sym typeface="Roboto"/>
            </a:endParaRPr>
          </a:p>
          <a:p>
            <a:pPr indent="-323850" lvl="1" marL="9144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2023: 4.99%</a:t>
            </a:r>
            <a:endParaRPr sz="1500">
              <a:solidFill>
                <a:schemeClr val="lt2"/>
              </a:solidFill>
              <a:latin typeface="Roboto"/>
              <a:ea typeface="Roboto"/>
              <a:cs typeface="Roboto"/>
              <a:sym typeface="Roboto"/>
            </a:endParaRPr>
          </a:p>
          <a:p>
            <a:pPr indent="-323850" lvl="1" marL="9144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2024: 5.27%</a:t>
            </a:r>
            <a:endParaRPr sz="1500">
              <a:solidFill>
                <a:schemeClr val="lt2"/>
              </a:solidFill>
              <a:latin typeface="Roboto"/>
              <a:ea typeface="Roboto"/>
              <a:cs typeface="Roboto"/>
              <a:sym typeface="Roboto"/>
            </a:endParaRPr>
          </a:p>
          <a:p>
            <a:pPr indent="-323850" lvl="1" marL="9144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2025: 4.27%</a:t>
            </a:r>
            <a:endParaRPr sz="1500">
              <a:solidFill>
                <a:schemeClr val="lt2"/>
              </a:solidFill>
              <a:latin typeface="Roboto"/>
              <a:ea typeface="Roboto"/>
              <a:cs typeface="Roboto"/>
              <a:sym typeface="Roboto"/>
            </a:endParaRPr>
          </a:p>
          <a:p>
            <a:pPr indent="0" lvl="0" marL="0" rtl="0" algn="l">
              <a:spcBef>
                <a:spcPts val="0"/>
              </a:spcBef>
              <a:spcAft>
                <a:spcPts val="0"/>
              </a:spcAft>
              <a:buNone/>
            </a:pPr>
            <a:r>
              <a:t/>
            </a:r>
            <a:endParaRPr sz="1500">
              <a:solidFill>
                <a:schemeClr val="lt2"/>
              </a:solidFill>
              <a:latin typeface="Roboto"/>
              <a:ea typeface="Roboto"/>
              <a:cs typeface="Roboto"/>
              <a:sym typeface="Roboto"/>
            </a:endParaRPr>
          </a:p>
          <a:p>
            <a:pPr indent="-323850" lvl="0" marL="4572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Growing WB concern to IDA’s asset-liability interest rate mismatch</a:t>
            </a:r>
            <a:endParaRPr sz="1500">
              <a:solidFill>
                <a:schemeClr val="lt2"/>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3"/>
          <p:cNvSpPr txBox="1"/>
          <p:nvPr>
            <p:ph type="title"/>
          </p:nvPr>
        </p:nvSpPr>
        <p:spPr>
          <a:xfrm>
            <a:off x="228600" y="1187278"/>
            <a:ext cx="9041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t>2. The Emergence of the “IDA Cliff”: </a:t>
            </a:r>
            <a:endParaRPr b="1"/>
          </a:p>
          <a:p>
            <a:pPr indent="0" lvl="0" marL="0" rtl="0" algn="l">
              <a:spcBef>
                <a:spcPts val="0"/>
              </a:spcBef>
              <a:spcAft>
                <a:spcPts val="0"/>
              </a:spcAft>
              <a:buNone/>
            </a:pPr>
            <a:r>
              <a:rPr b="1" lang="en"/>
              <a:t>Added Pressures</a:t>
            </a:r>
            <a:endParaRPr b="1"/>
          </a:p>
          <a:p>
            <a:pPr indent="0" lvl="0" marL="0" rtl="0" algn="l">
              <a:spcBef>
                <a:spcPts val="0"/>
              </a:spcBef>
              <a:spcAft>
                <a:spcPts val="0"/>
              </a:spcAft>
              <a:buNone/>
            </a:pPr>
            <a:r>
              <a:t/>
            </a:r>
            <a:endParaRPr b="1"/>
          </a:p>
        </p:txBody>
      </p:sp>
      <p:sp>
        <p:nvSpPr>
          <p:cNvPr id="136" name="Google Shape;136;p23"/>
          <p:cNvSpPr txBox="1"/>
          <p:nvPr/>
        </p:nvSpPr>
        <p:spPr>
          <a:xfrm>
            <a:off x="228600" y="1808100"/>
            <a:ext cx="8766900" cy="3234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The hybrid finance models has an embedded interest rate mismatch, which external and internal resource channels are meant to cover</a:t>
            </a:r>
            <a:endParaRPr sz="1800">
              <a:solidFill>
                <a:schemeClr val="lt2"/>
              </a:solidFill>
              <a:latin typeface="Roboto"/>
              <a:ea typeface="Roboto"/>
              <a:cs typeface="Roboto"/>
              <a:sym typeface="Roboto"/>
            </a:endParaRPr>
          </a:p>
          <a:p>
            <a:pPr indent="-342900" lvl="1" marL="9144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IDA borrows at market rates but lends at a fixed-rate service charge of 75bps SDR equivalent</a:t>
            </a:r>
            <a:endParaRPr sz="1800">
              <a:solidFill>
                <a:schemeClr val="lt2"/>
              </a:solidFill>
              <a:latin typeface="Roboto"/>
              <a:ea typeface="Roboto"/>
              <a:cs typeface="Roboto"/>
              <a:sym typeface="Roboto"/>
            </a:endParaRPr>
          </a:p>
          <a:p>
            <a:pPr indent="-342900" lvl="1" marL="9144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Internal and external resources cover the difference</a:t>
            </a:r>
            <a:endParaRPr sz="1800">
              <a:solidFill>
                <a:schemeClr val="lt2"/>
              </a:solidFill>
              <a:latin typeface="Roboto"/>
              <a:ea typeface="Roboto"/>
              <a:cs typeface="Roboto"/>
              <a:sym typeface="Roboto"/>
            </a:endParaRPr>
          </a:p>
          <a:p>
            <a:pPr indent="0" lvl="0" marL="0" rtl="0" algn="l">
              <a:spcBef>
                <a:spcPts val="0"/>
              </a:spcBef>
              <a:spcAft>
                <a:spcPts val="0"/>
              </a:spcAft>
              <a:buNone/>
            </a:pPr>
            <a:r>
              <a:t/>
            </a:r>
            <a:endParaRPr sz="1800">
              <a:solidFill>
                <a:schemeClr val="lt2"/>
              </a:solidFill>
              <a:latin typeface="Roboto"/>
              <a:ea typeface="Roboto"/>
              <a:cs typeface="Roboto"/>
              <a:sym typeface="Roboto"/>
            </a:endParaRPr>
          </a:p>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However there have been significant shortfalls in those resource channels</a:t>
            </a:r>
            <a:endParaRPr sz="1800">
              <a:solidFill>
                <a:schemeClr val="lt2"/>
              </a:solidFill>
              <a:latin typeface="Roboto"/>
              <a:ea typeface="Roboto"/>
              <a:cs typeface="Roboto"/>
              <a:sym typeface="Roboto"/>
            </a:endParaRPr>
          </a:p>
          <a:p>
            <a:pPr indent="-342900" lvl="1" marL="9144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External resource shortfall: declining equity share of replenishment</a:t>
            </a:r>
            <a:endParaRPr sz="1800">
              <a:solidFill>
                <a:schemeClr val="lt2"/>
              </a:solidFill>
              <a:latin typeface="Roboto"/>
              <a:ea typeface="Roboto"/>
              <a:cs typeface="Roboto"/>
              <a:sym typeface="Roboto"/>
            </a:endParaRPr>
          </a:p>
          <a:p>
            <a:pPr indent="0" lvl="0" marL="0" rtl="0" algn="l">
              <a:spcBef>
                <a:spcPts val="0"/>
              </a:spcBef>
              <a:spcAft>
                <a:spcPts val="0"/>
              </a:spcAft>
              <a:buNone/>
            </a:pPr>
            <a:r>
              <a:t/>
            </a:r>
            <a:endParaRPr sz="1800">
              <a:solidFill>
                <a:schemeClr val="lt2"/>
              </a:solidFill>
              <a:latin typeface="Roboto"/>
              <a:ea typeface="Roboto"/>
              <a:cs typeface="Roboto"/>
              <a:sym typeface="Roboto"/>
            </a:endParaRPr>
          </a:p>
          <a:p>
            <a:pPr indent="-342900" lvl="1" marL="9144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Internal resource shortfall: discontinuation of the IFC, collapse in IBRD transfer share</a:t>
            </a:r>
            <a:endParaRPr sz="1800">
              <a:solidFill>
                <a:schemeClr val="lt2"/>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4"/>
          <p:cNvSpPr txBox="1"/>
          <p:nvPr>
            <p:ph type="title"/>
          </p:nvPr>
        </p:nvSpPr>
        <p:spPr>
          <a:xfrm>
            <a:off x="124800" y="677075"/>
            <a:ext cx="88944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900"/>
              <a:t>2. The Emergence of the “IDA Cliff”: The Collapse in the Equity Share of IDA Replenishments</a:t>
            </a:r>
            <a:endParaRPr b="1" sz="2900"/>
          </a:p>
        </p:txBody>
      </p:sp>
      <p:graphicFrame>
        <p:nvGraphicFramePr>
          <p:cNvPr id="142" name="Google Shape;142;p24"/>
          <p:cNvGraphicFramePr/>
          <p:nvPr/>
        </p:nvGraphicFramePr>
        <p:xfrm>
          <a:off x="994825" y="2717980"/>
          <a:ext cx="3000000" cy="3000000"/>
        </p:xfrm>
        <a:graphic>
          <a:graphicData uri="http://schemas.openxmlformats.org/drawingml/2006/table">
            <a:tbl>
              <a:tblPr>
                <a:noFill/>
                <a:tableStyleId>{B35313B2-ECD8-4210-B7AA-D92453882130}</a:tableStyleId>
              </a:tblPr>
              <a:tblGrid>
                <a:gridCol w="1896025"/>
                <a:gridCol w="1516825"/>
                <a:gridCol w="1706425"/>
                <a:gridCol w="2035075"/>
              </a:tblGrid>
              <a:tr h="389575">
                <a:tc>
                  <a:txBody>
                    <a:bodyPr/>
                    <a:lstStyle/>
                    <a:p>
                      <a:pPr indent="0" lvl="0" marL="0" rtl="0" algn="ctr">
                        <a:lnSpc>
                          <a:spcPct val="115000"/>
                        </a:lnSpc>
                        <a:spcBef>
                          <a:spcPts val="0"/>
                        </a:spcBef>
                        <a:spcAft>
                          <a:spcPts val="0"/>
                        </a:spcAft>
                        <a:buNone/>
                      </a:pPr>
                      <a:r>
                        <a:rPr b="1" lang="en" sz="1100">
                          <a:solidFill>
                            <a:srgbClr val="FFFFFF"/>
                          </a:solidFill>
                        </a:rPr>
                        <a:t>Replenishment</a:t>
                      </a:r>
                      <a:endParaRPr b="1" sz="1100">
                        <a:solidFill>
                          <a:srgbClr val="FFFFFF"/>
                        </a:solidFill>
                      </a:endParaRPr>
                    </a:p>
                  </a:txBody>
                  <a:tcPr marT="19050" marB="19050" marR="76200" marL="76200" anchor="ctr">
                    <a:lnL cap="flat" cmpd="sng" w="9525">
                      <a:solidFill>
                        <a:srgbClr val="284E3F"/>
                      </a:solidFill>
                      <a:prstDash val="solid"/>
                      <a:round/>
                      <a:headEnd len="sm" w="sm" type="none"/>
                      <a:tailEnd len="sm" w="sm" type="none"/>
                    </a:lnL>
                    <a:lnR cap="flat" cmpd="sng" w="9525">
                      <a:solidFill>
                        <a:srgbClr val="356854"/>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284E3F"/>
                      </a:solidFill>
                      <a:prstDash val="solid"/>
                      <a:round/>
                      <a:headEnd len="sm" w="sm" type="none"/>
                      <a:tailEnd len="sm" w="sm" type="none"/>
                    </a:lnB>
                    <a:solidFill>
                      <a:srgbClr val="356854"/>
                    </a:solidFill>
                  </a:tcPr>
                </a:tc>
                <a:tc>
                  <a:txBody>
                    <a:bodyPr/>
                    <a:lstStyle/>
                    <a:p>
                      <a:pPr indent="0" lvl="0" marL="0" rtl="0" algn="ctr">
                        <a:lnSpc>
                          <a:spcPct val="115000"/>
                        </a:lnSpc>
                        <a:spcBef>
                          <a:spcPts val="0"/>
                        </a:spcBef>
                        <a:spcAft>
                          <a:spcPts val="0"/>
                        </a:spcAft>
                        <a:buNone/>
                      </a:pPr>
                      <a:r>
                        <a:rPr b="1" lang="en" sz="1100">
                          <a:solidFill>
                            <a:srgbClr val="FFFFFF"/>
                          </a:solidFill>
                        </a:rPr>
                        <a:t>Total ($ bn)</a:t>
                      </a:r>
                      <a:endParaRPr b="1" sz="1100">
                        <a:solidFill>
                          <a:srgbClr val="FFFFFF"/>
                        </a:solidFill>
                      </a:endParaRPr>
                    </a:p>
                  </a:txBody>
                  <a:tcPr marT="19050" marB="19050" marR="76200" marL="76200" anchor="ctr">
                    <a:lnL cap="flat" cmpd="sng" w="9525">
                      <a:solidFill>
                        <a:srgbClr val="356854"/>
                      </a:solidFill>
                      <a:prstDash val="solid"/>
                      <a:round/>
                      <a:headEnd len="sm" w="sm" type="none"/>
                      <a:tailEnd len="sm" w="sm" type="none"/>
                    </a:lnL>
                    <a:lnR cap="flat" cmpd="sng" w="9525">
                      <a:solidFill>
                        <a:srgbClr val="356854"/>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284E3F"/>
                      </a:solidFill>
                      <a:prstDash val="solid"/>
                      <a:round/>
                      <a:headEnd len="sm" w="sm" type="none"/>
                      <a:tailEnd len="sm" w="sm" type="none"/>
                    </a:lnB>
                    <a:solidFill>
                      <a:srgbClr val="356854"/>
                    </a:solidFill>
                  </a:tcPr>
                </a:tc>
                <a:tc>
                  <a:txBody>
                    <a:bodyPr/>
                    <a:lstStyle/>
                    <a:p>
                      <a:pPr indent="0" lvl="0" marL="0" rtl="0" algn="ctr">
                        <a:lnSpc>
                          <a:spcPct val="115000"/>
                        </a:lnSpc>
                        <a:spcBef>
                          <a:spcPts val="0"/>
                        </a:spcBef>
                        <a:spcAft>
                          <a:spcPts val="0"/>
                        </a:spcAft>
                        <a:buNone/>
                      </a:pPr>
                      <a:r>
                        <a:rPr b="1" lang="en" sz="1100">
                          <a:solidFill>
                            <a:srgbClr val="FFFFFF"/>
                          </a:solidFill>
                        </a:rPr>
                        <a:t>Equity ($ bn)</a:t>
                      </a:r>
                      <a:endParaRPr b="1" sz="1100">
                        <a:solidFill>
                          <a:srgbClr val="FFFFFF"/>
                        </a:solidFill>
                      </a:endParaRPr>
                    </a:p>
                  </a:txBody>
                  <a:tcPr marT="19050" marB="19050" marR="76200" marL="76200" anchor="ctr">
                    <a:lnL cap="flat" cmpd="sng" w="9525">
                      <a:solidFill>
                        <a:srgbClr val="356854"/>
                      </a:solidFill>
                      <a:prstDash val="solid"/>
                      <a:round/>
                      <a:headEnd len="sm" w="sm" type="none"/>
                      <a:tailEnd len="sm" w="sm" type="none"/>
                    </a:lnL>
                    <a:lnR cap="flat" cmpd="sng" w="9525">
                      <a:solidFill>
                        <a:srgbClr val="356854"/>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284E3F"/>
                      </a:solidFill>
                      <a:prstDash val="solid"/>
                      <a:round/>
                      <a:headEnd len="sm" w="sm" type="none"/>
                      <a:tailEnd len="sm" w="sm" type="none"/>
                    </a:lnB>
                    <a:solidFill>
                      <a:srgbClr val="356854"/>
                    </a:solidFill>
                  </a:tcPr>
                </a:tc>
                <a:tc>
                  <a:txBody>
                    <a:bodyPr/>
                    <a:lstStyle/>
                    <a:p>
                      <a:pPr indent="0" lvl="0" marL="0" rtl="0" algn="ctr">
                        <a:lnSpc>
                          <a:spcPct val="115000"/>
                        </a:lnSpc>
                        <a:spcBef>
                          <a:spcPts val="0"/>
                        </a:spcBef>
                        <a:spcAft>
                          <a:spcPts val="0"/>
                        </a:spcAft>
                        <a:buNone/>
                      </a:pPr>
                      <a:r>
                        <a:rPr b="1" lang="en" sz="1100">
                          <a:solidFill>
                            <a:srgbClr val="FFFFFF"/>
                          </a:solidFill>
                        </a:rPr>
                        <a:t>Equity Share (%)</a:t>
                      </a:r>
                      <a:endParaRPr b="1" sz="1100">
                        <a:solidFill>
                          <a:srgbClr val="FFFFFF"/>
                        </a:solidFill>
                      </a:endParaRPr>
                    </a:p>
                  </a:txBody>
                  <a:tcPr marT="19050" marB="19050" marR="76200" marL="76200" anchor="ctr">
                    <a:lnL cap="flat" cmpd="sng" w="9525">
                      <a:solidFill>
                        <a:srgbClr val="356854"/>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284E3F"/>
                      </a:solidFill>
                      <a:prstDash val="solid"/>
                      <a:round/>
                      <a:headEnd len="sm" w="sm" type="none"/>
                      <a:tailEnd len="sm" w="sm" type="none"/>
                    </a:lnB>
                    <a:solidFill>
                      <a:srgbClr val="356854"/>
                    </a:solidFill>
                  </a:tcPr>
                </a:tc>
              </a:tr>
              <a:tr h="486950">
                <a:tc>
                  <a:txBody>
                    <a:bodyPr/>
                    <a:lstStyle/>
                    <a:p>
                      <a:pPr indent="0" lvl="0" marL="0" rtl="0" algn="ctr">
                        <a:lnSpc>
                          <a:spcPct val="115000"/>
                        </a:lnSpc>
                        <a:spcBef>
                          <a:spcPts val="0"/>
                        </a:spcBef>
                        <a:spcAft>
                          <a:spcPts val="0"/>
                        </a:spcAft>
                        <a:buNone/>
                      </a:pPr>
                      <a:r>
                        <a:rPr lang="en"/>
                        <a:t>IDA18</a:t>
                      </a:r>
                      <a:endParaRPr/>
                    </a:p>
                  </a:txBody>
                  <a:tcPr marT="19050" marB="19050" marR="76200" marL="76200" anchor="ctr">
                    <a:lnL cap="flat" cmpd="sng" w="9525">
                      <a:solidFill>
                        <a:srgbClr val="284E3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a:t>75</a:t>
                      </a:r>
                      <a:endParaRPr/>
                    </a:p>
                  </a:txBody>
                  <a:tcPr marT="19050" marB="19050" marR="76200" marL="76200"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a:t>23.1</a:t>
                      </a:r>
                      <a:endParaRPr/>
                    </a:p>
                  </a:txBody>
                  <a:tcPr marT="19050" marB="19050" marR="76200" marL="76200"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a:t>30.8</a:t>
                      </a:r>
                      <a:endParaRPr/>
                    </a:p>
                  </a:txBody>
                  <a:tcPr marT="19050" marB="19050" marR="76200" marL="76200" anchor="ctr">
                    <a:lnL cap="flat" cmpd="sng" w="9525">
                      <a:solidFill>
                        <a:srgbClr val="FFFFFF"/>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r>
              <a:tr h="486950">
                <a:tc>
                  <a:txBody>
                    <a:bodyPr/>
                    <a:lstStyle/>
                    <a:p>
                      <a:pPr indent="0" lvl="0" marL="0" rtl="0" algn="ctr">
                        <a:lnSpc>
                          <a:spcPct val="115000"/>
                        </a:lnSpc>
                        <a:spcBef>
                          <a:spcPts val="0"/>
                        </a:spcBef>
                        <a:spcAft>
                          <a:spcPts val="0"/>
                        </a:spcAft>
                        <a:buNone/>
                      </a:pPr>
                      <a:r>
                        <a:rPr lang="en"/>
                        <a:t>IDA19</a:t>
                      </a:r>
                      <a:endParaRPr/>
                    </a:p>
                  </a:txBody>
                  <a:tcPr marT="19050" marB="19050" marR="76200" marL="76200" anchor="ctr">
                    <a:lnL cap="flat" cmpd="sng" w="9525">
                      <a:solidFill>
                        <a:srgbClr val="284E3F"/>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6F8F9"/>
                    </a:solidFill>
                  </a:tcPr>
                </a:tc>
                <a:tc>
                  <a:txBody>
                    <a:bodyPr/>
                    <a:lstStyle/>
                    <a:p>
                      <a:pPr indent="0" lvl="0" marL="0" rtl="0" algn="ctr">
                        <a:lnSpc>
                          <a:spcPct val="115000"/>
                        </a:lnSpc>
                        <a:spcBef>
                          <a:spcPts val="0"/>
                        </a:spcBef>
                        <a:spcAft>
                          <a:spcPts val="0"/>
                        </a:spcAft>
                        <a:buNone/>
                      </a:pPr>
                      <a:r>
                        <a:rPr lang="en"/>
                        <a:t>82</a:t>
                      </a:r>
                      <a:endParaRPr/>
                    </a:p>
                  </a:txBody>
                  <a:tcPr marT="19050" marB="19050" marR="76200" marL="76200" anchor="ctr">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6F8F9"/>
                    </a:solidFill>
                  </a:tcPr>
                </a:tc>
                <a:tc>
                  <a:txBody>
                    <a:bodyPr/>
                    <a:lstStyle/>
                    <a:p>
                      <a:pPr indent="0" lvl="0" marL="0" rtl="0" algn="ctr">
                        <a:lnSpc>
                          <a:spcPct val="115000"/>
                        </a:lnSpc>
                        <a:spcBef>
                          <a:spcPts val="0"/>
                        </a:spcBef>
                        <a:spcAft>
                          <a:spcPts val="0"/>
                        </a:spcAft>
                        <a:buNone/>
                      </a:pPr>
                      <a:r>
                        <a:rPr lang="en"/>
                        <a:t>23.5</a:t>
                      </a:r>
                      <a:endParaRPr/>
                    </a:p>
                  </a:txBody>
                  <a:tcPr marT="19050" marB="19050" marR="76200" marL="76200" anchor="ctr">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6F8F9"/>
                    </a:solidFill>
                  </a:tcPr>
                </a:tc>
                <a:tc>
                  <a:txBody>
                    <a:bodyPr/>
                    <a:lstStyle/>
                    <a:p>
                      <a:pPr indent="0" lvl="0" marL="0" rtl="0" algn="ctr">
                        <a:lnSpc>
                          <a:spcPct val="115000"/>
                        </a:lnSpc>
                        <a:spcBef>
                          <a:spcPts val="0"/>
                        </a:spcBef>
                        <a:spcAft>
                          <a:spcPts val="0"/>
                        </a:spcAft>
                        <a:buNone/>
                      </a:pPr>
                      <a:r>
                        <a:rPr lang="en"/>
                        <a:t>28.7</a:t>
                      </a:r>
                      <a:endParaRPr/>
                    </a:p>
                  </a:txBody>
                  <a:tcPr marT="19050" marB="19050" marR="76200" marL="76200" anchor="ctr">
                    <a:lnL cap="flat" cmpd="sng" w="9525">
                      <a:solidFill>
                        <a:srgbClr val="F6F8F9"/>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6F8F9"/>
                    </a:solidFill>
                  </a:tcPr>
                </a:tc>
              </a:tr>
              <a:tr h="486950">
                <a:tc>
                  <a:txBody>
                    <a:bodyPr/>
                    <a:lstStyle/>
                    <a:p>
                      <a:pPr indent="0" lvl="0" marL="0" rtl="0" algn="ctr">
                        <a:lnSpc>
                          <a:spcPct val="115000"/>
                        </a:lnSpc>
                        <a:spcBef>
                          <a:spcPts val="0"/>
                        </a:spcBef>
                        <a:spcAft>
                          <a:spcPts val="0"/>
                        </a:spcAft>
                        <a:buNone/>
                      </a:pPr>
                      <a:r>
                        <a:rPr lang="en"/>
                        <a:t>IDA20</a:t>
                      </a:r>
                      <a:endParaRPr/>
                    </a:p>
                  </a:txBody>
                  <a:tcPr marT="19050" marB="19050" marR="76200" marL="76200" anchor="ctr">
                    <a:lnL cap="flat" cmpd="sng" w="9525">
                      <a:solidFill>
                        <a:srgbClr val="284E3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a:t>93</a:t>
                      </a:r>
                      <a:endParaRPr/>
                    </a:p>
                  </a:txBody>
                  <a:tcPr marT="19050" marB="19050" marR="76200" marL="76200"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a:t>23.5</a:t>
                      </a:r>
                      <a:endParaRPr/>
                    </a:p>
                  </a:txBody>
                  <a:tcPr marT="19050" marB="19050" marR="76200" marL="76200"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a:t>25.3</a:t>
                      </a:r>
                      <a:endParaRPr/>
                    </a:p>
                  </a:txBody>
                  <a:tcPr marT="19050" marB="19050" marR="76200" marL="76200" anchor="ctr">
                    <a:lnL cap="flat" cmpd="sng" w="9525">
                      <a:solidFill>
                        <a:srgbClr val="FFFFFF"/>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r>
              <a:tr h="486950">
                <a:tc>
                  <a:txBody>
                    <a:bodyPr/>
                    <a:lstStyle/>
                    <a:p>
                      <a:pPr indent="0" lvl="0" marL="0" rtl="0" algn="ctr">
                        <a:lnSpc>
                          <a:spcPct val="115000"/>
                        </a:lnSpc>
                        <a:spcBef>
                          <a:spcPts val="0"/>
                        </a:spcBef>
                        <a:spcAft>
                          <a:spcPts val="0"/>
                        </a:spcAft>
                        <a:buNone/>
                      </a:pPr>
                      <a:r>
                        <a:rPr lang="en"/>
                        <a:t>IDA21</a:t>
                      </a:r>
                      <a:endParaRPr/>
                    </a:p>
                  </a:txBody>
                  <a:tcPr marT="19050" marB="19050" marR="76200" marL="76200" anchor="ctr">
                    <a:lnL cap="flat" cmpd="sng" w="9525">
                      <a:solidFill>
                        <a:srgbClr val="284E3F"/>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284E3F"/>
                      </a:solidFill>
                      <a:prstDash val="solid"/>
                      <a:round/>
                      <a:headEnd len="sm" w="sm" type="none"/>
                      <a:tailEnd len="sm" w="sm" type="none"/>
                    </a:lnB>
                    <a:solidFill>
                      <a:srgbClr val="F6F8F9"/>
                    </a:solidFill>
                  </a:tcPr>
                </a:tc>
                <a:tc>
                  <a:txBody>
                    <a:bodyPr/>
                    <a:lstStyle/>
                    <a:p>
                      <a:pPr indent="0" lvl="0" marL="0" rtl="0" algn="ctr">
                        <a:lnSpc>
                          <a:spcPct val="115000"/>
                        </a:lnSpc>
                        <a:spcBef>
                          <a:spcPts val="0"/>
                        </a:spcBef>
                        <a:spcAft>
                          <a:spcPts val="0"/>
                        </a:spcAft>
                        <a:buNone/>
                      </a:pPr>
                      <a:r>
                        <a:rPr lang="en"/>
                        <a:t>100</a:t>
                      </a:r>
                      <a:endParaRPr/>
                    </a:p>
                  </a:txBody>
                  <a:tcPr marT="19050" marB="19050" marR="76200" marL="76200" anchor="ctr">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284E3F"/>
                      </a:solidFill>
                      <a:prstDash val="solid"/>
                      <a:round/>
                      <a:headEnd len="sm" w="sm" type="none"/>
                      <a:tailEnd len="sm" w="sm" type="none"/>
                    </a:lnB>
                    <a:solidFill>
                      <a:srgbClr val="F6F8F9"/>
                    </a:solidFill>
                  </a:tcPr>
                </a:tc>
                <a:tc>
                  <a:txBody>
                    <a:bodyPr/>
                    <a:lstStyle/>
                    <a:p>
                      <a:pPr indent="0" lvl="0" marL="0" rtl="0" algn="ctr">
                        <a:lnSpc>
                          <a:spcPct val="115000"/>
                        </a:lnSpc>
                        <a:spcBef>
                          <a:spcPts val="0"/>
                        </a:spcBef>
                        <a:spcAft>
                          <a:spcPts val="0"/>
                        </a:spcAft>
                        <a:buNone/>
                      </a:pPr>
                      <a:r>
                        <a:rPr lang="en"/>
                        <a:t>23</a:t>
                      </a:r>
                      <a:endParaRPr/>
                    </a:p>
                  </a:txBody>
                  <a:tcPr marT="19050" marB="19050" marR="76200" marL="76200" anchor="ctr">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284E3F"/>
                      </a:solidFill>
                      <a:prstDash val="solid"/>
                      <a:round/>
                      <a:headEnd len="sm" w="sm" type="none"/>
                      <a:tailEnd len="sm" w="sm" type="none"/>
                    </a:lnB>
                    <a:solidFill>
                      <a:srgbClr val="F6F8F9"/>
                    </a:solidFill>
                  </a:tcPr>
                </a:tc>
                <a:tc>
                  <a:txBody>
                    <a:bodyPr/>
                    <a:lstStyle/>
                    <a:p>
                      <a:pPr indent="0" lvl="0" marL="0" rtl="0" algn="ctr">
                        <a:lnSpc>
                          <a:spcPct val="115000"/>
                        </a:lnSpc>
                        <a:spcBef>
                          <a:spcPts val="0"/>
                        </a:spcBef>
                        <a:spcAft>
                          <a:spcPts val="0"/>
                        </a:spcAft>
                        <a:buNone/>
                      </a:pPr>
                      <a:r>
                        <a:rPr lang="en"/>
                        <a:t>23</a:t>
                      </a:r>
                      <a:endParaRPr/>
                    </a:p>
                  </a:txBody>
                  <a:tcPr marT="19050" marB="19050" marR="76200" marL="76200" anchor="ctr">
                    <a:lnL cap="flat" cmpd="sng" w="9525">
                      <a:solidFill>
                        <a:srgbClr val="F6F8F9"/>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284E3F"/>
                      </a:solidFill>
                      <a:prstDash val="solid"/>
                      <a:round/>
                      <a:headEnd len="sm" w="sm" type="none"/>
                      <a:tailEnd len="sm" w="sm" type="none"/>
                    </a:lnB>
                    <a:solidFill>
                      <a:srgbClr val="F6F8F9"/>
                    </a:solidFill>
                  </a:tcPr>
                </a:tc>
              </a:tr>
            </a:tbl>
          </a:graphicData>
        </a:graphic>
      </p:graphicFrame>
      <p:sp>
        <p:nvSpPr>
          <p:cNvPr id="143" name="Google Shape;143;p24"/>
          <p:cNvSpPr txBox="1"/>
          <p:nvPr/>
        </p:nvSpPr>
        <p:spPr>
          <a:xfrm>
            <a:off x="67375" y="1740725"/>
            <a:ext cx="8951700" cy="10158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Headline replenishment figures are going up, but the equity share is collapsing</a:t>
            </a:r>
            <a:endParaRPr sz="1800">
              <a:solidFill>
                <a:schemeClr val="lt2"/>
              </a:solidFill>
              <a:latin typeface="Roboto"/>
              <a:ea typeface="Roboto"/>
              <a:cs typeface="Roboto"/>
              <a:sym typeface="Roboto"/>
            </a:endParaRPr>
          </a:p>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This requires more funding through IDA’s market borrowing</a:t>
            </a:r>
            <a:endParaRPr sz="1800">
              <a:solidFill>
                <a:schemeClr val="lt2"/>
              </a:solidFill>
              <a:latin typeface="Roboto"/>
              <a:ea typeface="Roboto"/>
              <a:cs typeface="Roboto"/>
              <a:sym typeface="Roboto"/>
            </a:endParaRPr>
          </a:p>
          <a:p>
            <a:pPr indent="-342900" lvl="1" marL="9144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Reflects fewer grant resources to blend down IDA’s widening rate mismatch</a:t>
            </a:r>
            <a:endParaRPr sz="1800">
              <a:solidFill>
                <a:schemeClr val="lt2"/>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5"/>
          <p:cNvSpPr txBox="1"/>
          <p:nvPr>
            <p:ph type="title"/>
          </p:nvPr>
        </p:nvSpPr>
        <p:spPr>
          <a:xfrm>
            <a:off x="0" y="129475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900"/>
              <a:t>2. The Emergence of the “IDA Cliff”: The Collapse of IBRD and IFC Internal Transfers</a:t>
            </a:r>
            <a:endParaRPr b="1" sz="2900"/>
          </a:p>
          <a:p>
            <a:pPr indent="0" lvl="0" marL="0" rtl="0" algn="l">
              <a:spcBef>
                <a:spcPts val="0"/>
              </a:spcBef>
              <a:spcAft>
                <a:spcPts val="0"/>
              </a:spcAft>
              <a:buNone/>
            </a:pPr>
            <a:r>
              <a:t/>
            </a:r>
            <a:endParaRPr b="1"/>
          </a:p>
        </p:txBody>
      </p:sp>
      <p:pic>
        <p:nvPicPr>
          <p:cNvPr id="149" name="Google Shape;149;p25" title="Chart"/>
          <p:cNvPicPr preferRelativeResize="0"/>
          <p:nvPr/>
        </p:nvPicPr>
        <p:blipFill>
          <a:blip r:embed="rId3">
            <a:alphaModFix/>
          </a:blip>
          <a:stretch>
            <a:fillRect/>
          </a:stretch>
        </p:blipFill>
        <p:spPr>
          <a:xfrm>
            <a:off x="0" y="2493181"/>
            <a:ext cx="4572000" cy="2650318"/>
          </a:xfrm>
          <a:prstGeom prst="rect">
            <a:avLst/>
          </a:prstGeom>
          <a:noFill/>
          <a:ln>
            <a:noFill/>
          </a:ln>
        </p:spPr>
      </p:pic>
      <p:pic>
        <p:nvPicPr>
          <p:cNvPr id="150" name="Google Shape;150;p25" title="Chart"/>
          <p:cNvPicPr preferRelativeResize="0"/>
          <p:nvPr/>
        </p:nvPicPr>
        <p:blipFill>
          <a:blip r:embed="rId4">
            <a:alphaModFix/>
          </a:blip>
          <a:stretch>
            <a:fillRect/>
          </a:stretch>
        </p:blipFill>
        <p:spPr>
          <a:xfrm>
            <a:off x="4837745" y="2493175"/>
            <a:ext cx="4295594" cy="2650325"/>
          </a:xfrm>
          <a:prstGeom prst="rect">
            <a:avLst/>
          </a:prstGeom>
          <a:noFill/>
          <a:ln>
            <a:noFill/>
          </a:ln>
        </p:spPr>
      </p:pic>
      <p:sp>
        <p:nvSpPr>
          <p:cNvPr id="151" name="Google Shape;151;p25"/>
          <p:cNvSpPr txBox="1"/>
          <p:nvPr/>
        </p:nvSpPr>
        <p:spPr>
          <a:xfrm>
            <a:off x="-157225" y="1684566"/>
            <a:ext cx="94896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The internal resources that can blend down IDA’s funding cost to enable lending have collapsed</a:t>
            </a:r>
            <a:endParaRPr>
              <a:solidFill>
                <a:schemeClr val="lt2"/>
              </a:solidFill>
              <a:latin typeface="Roboto"/>
              <a:ea typeface="Roboto"/>
              <a:cs typeface="Roboto"/>
              <a:sym typeface="Roboto"/>
            </a:endParaRPr>
          </a:p>
          <a:p>
            <a:pPr indent="-317500" lvl="1" marL="9144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IBRD transfer fell from $650m to $123m as the market borrowing program was launched</a:t>
            </a:r>
            <a:endParaRPr>
              <a:solidFill>
                <a:schemeClr val="lt2"/>
              </a:solidFill>
              <a:latin typeface="Roboto"/>
              <a:ea typeface="Roboto"/>
              <a:cs typeface="Roboto"/>
              <a:sym typeface="Roboto"/>
            </a:endParaRPr>
          </a:p>
          <a:p>
            <a:pPr indent="-317500" lvl="1" marL="9144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IFC transfer phased out before being discontinued in 2018, when market borrowing program was launched</a:t>
            </a:r>
            <a:endParaRPr>
              <a:solidFill>
                <a:schemeClr val="lt2"/>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183675" y="648225"/>
            <a:ext cx="8913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500"/>
              <a:t>2. The Emergence of the “IDA Cliff”: Rising Borrowings, Rising Borrowing Costs, and the Depletion of IDA’s DSC</a:t>
            </a:r>
            <a:endParaRPr b="1" sz="2500"/>
          </a:p>
        </p:txBody>
      </p:sp>
      <p:pic>
        <p:nvPicPr>
          <p:cNvPr id="157" name="Google Shape;157;p26" title="Chart"/>
          <p:cNvPicPr preferRelativeResize="0"/>
          <p:nvPr/>
        </p:nvPicPr>
        <p:blipFill>
          <a:blip r:embed="rId3">
            <a:alphaModFix/>
          </a:blip>
          <a:stretch>
            <a:fillRect/>
          </a:stretch>
        </p:blipFill>
        <p:spPr>
          <a:xfrm>
            <a:off x="0" y="2316481"/>
            <a:ext cx="4572000" cy="2827018"/>
          </a:xfrm>
          <a:prstGeom prst="rect">
            <a:avLst/>
          </a:prstGeom>
          <a:noFill/>
          <a:ln>
            <a:noFill/>
          </a:ln>
        </p:spPr>
      </p:pic>
      <p:pic>
        <p:nvPicPr>
          <p:cNvPr id="158" name="Google Shape;158;p26" title="Chart"/>
          <p:cNvPicPr preferRelativeResize="0"/>
          <p:nvPr/>
        </p:nvPicPr>
        <p:blipFill>
          <a:blip r:embed="rId4">
            <a:alphaModFix/>
          </a:blip>
          <a:stretch>
            <a:fillRect/>
          </a:stretch>
        </p:blipFill>
        <p:spPr>
          <a:xfrm>
            <a:off x="4572000" y="2322632"/>
            <a:ext cx="4572000" cy="2820868"/>
          </a:xfrm>
          <a:prstGeom prst="rect">
            <a:avLst/>
          </a:prstGeom>
          <a:noFill/>
          <a:ln>
            <a:noFill/>
          </a:ln>
        </p:spPr>
      </p:pic>
      <p:sp>
        <p:nvSpPr>
          <p:cNvPr id="159" name="Google Shape;159;p26"/>
          <p:cNvSpPr txBox="1"/>
          <p:nvPr/>
        </p:nvSpPr>
        <p:spPr>
          <a:xfrm>
            <a:off x="-112300" y="1737400"/>
            <a:ext cx="9388500" cy="615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IDA’s ability to continue growing its financing to meet global concessional financing needs under severe strain</a:t>
            </a:r>
            <a:endParaRPr>
              <a:solidFill>
                <a:schemeClr val="lt2"/>
              </a:solidFill>
              <a:latin typeface="Roboto"/>
              <a:ea typeface="Roboto"/>
              <a:cs typeface="Roboto"/>
              <a:sym typeface="Roboto"/>
            </a:endParaRPr>
          </a:p>
          <a:p>
            <a:pPr indent="-317500" lvl="0" marL="4572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World Bank officials speak of a 40% decline in IDA’s financing volumes starting in 2030</a:t>
            </a:r>
            <a:endParaRPr>
              <a:solidFill>
                <a:schemeClr val="lt2"/>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7"/>
          <p:cNvSpPr txBox="1"/>
          <p:nvPr>
            <p:ph type="title"/>
          </p:nvPr>
        </p:nvSpPr>
        <p:spPr>
          <a:xfrm>
            <a:off x="183675" y="648225"/>
            <a:ext cx="8913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t>3. The Role of an SDR-Denominated Bond: The Mechanics</a:t>
            </a:r>
            <a:endParaRPr b="1" sz="3000"/>
          </a:p>
        </p:txBody>
      </p:sp>
      <p:sp>
        <p:nvSpPr>
          <p:cNvPr id="165" name="Google Shape;165;p27"/>
          <p:cNvSpPr txBox="1"/>
          <p:nvPr/>
        </p:nvSpPr>
        <p:spPr>
          <a:xfrm>
            <a:off x="-112300" y="1737400"/>
            <a:ext cx="9018000" cy="29784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IDA would issue a series of </a:t>
            </a:r>
            <a:r>
              <a:rPr b="1" lang="en" sz="1800">
                <a:solidFill>
                  <a:schemeClr val="lt2"/>
                </a:solidFill>
                <a:latin typeface="Roboto"/>
                <a:ea typeface="Roboto"/>
                <a:cs typeface="Roboto"/>
                <a:sym typeface="Roboto"/>
              </a:rPr>
              <a:t>SDR-Denominated</a:t>
            </a:r>
            <a:r>
              <a:rPr lang="en" sz="1800">
                <a:solidFill>
                  <a:schemeClr val="lt2"/>
                </a:solidFill>
                <a:latin typeface="Roboto"/>
                <a:ea typeface="Roboto"/>
                <a:cs typeface="Roboto"/>
                <a:sym typeface="Roboto"/>
              </a:rPr>
              <a:t>, </a:t>
            </a:r>
            <a:r>
              <a:rPr b="1" lang="en" sz="1800">
                <a:solidFill>
                  <a:schemeClr val="lt2"/>
                </a:solidFill>
                <a:latin typeface="Roboto"/>
                <a:ea typeface="Roboto"/>
                <a:cs typeface="Roboto"/>
                <a:sym typeface="Roboto"/>
              </a:rPr>
              <a:t>cash-settled </a:t>
            </a:r>
            <a:r>
              <a:rPr lang="en" sz="1800">
                <a:solidFill>
                  <a:schemeClr val="lt2"/>
                </a:solidFill>
                <a:latin typeface="Roboto"/>
                <a:ea typeface="Roboto"/>
                <a:cs typeface="Roboto"/>
                <a:sym typeface="Roboto"/>
              </a:rPr>
              <a:t>bonds </a:t>
            </a:r>
            <a:endParaRPr sz="1800">
              <a:solidFill>
                <a:schemeClr val="lt2"/>
              </a:solidFill>
              <a:latin typeface="Roboto"/>
              <a:ea typeface="Roboto"/>
              <a:cs typeface="Roboto"/>
              <a:sym typeface="Roboto"/>
            </a:endParaRPr>
          </a:p>
          <a:p>
            <a:pPr indent="0" lvl="0" marL="0" rtl="0" algn="l">
              <a:spcBef>
                <a:spcPts val="0"/>
              </a:spcBef>
              <a:spcAft>
                <a:spcPts val="0"/>
              </a:spcAft>
              <a:buNone/>
            </a:pPr>
            <a:r>
              <a:t/>
            </a:r>
            <a:endParaRPr sz="1800">
              <a:solidFill>
                <a:schemeClr val="lt2"/>
              </a:solidFill>
              <a:latin typeface="Roboto"/>
              <a:ea typeface="Roboto"/>
              <a:cs typeface="Roboto"/>
              <a:sym typeface="Roboto"/>
            </a:endParaRPr>
          </a:p>
          <a:p>
            <a:pPr indent="-342900" lvl="1" marL="9144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By virtue of being SDR denominated, they can only be purchased in the primary market by SDR holders and they would come at the SDR interest rate</a:t>
            </a:r>
            <a:endParaRPr sz="1800">
              <a:solidFill>
                <a:schemeClr val="lt2"/>
              </a:solidFill>
              <a:latin typeface="Roboto"/>
              <a:ea typeface="Roboto"/>
              <a:cs typeface="Roboto"/>
              <a:sym typeface="Roboto"/>
            </a:endParaRPr>
          </a:p>
          <a:p>
            <a:pPr indent="0" lvl="0" marL="914400" rtl="0" algn="l">
              <a:spcBef>
                <a:spcPts val="0"/>
              </a:spcBef>
              <a:spcAft>
                <a:spcPts val="0"/>
              </a:spcAft>
              <a:buNone/>
            </a:pPr>
            <a:r>
              <a:t/>
            </a:r>
            <a:endParaRPr sz="100">
              <a:solidFill>
                <a:schemeClr val="lt2"/>
              </a:solidFill>
              <a:latin typeface="Roboto"/>
              <a:ea typeface="Roboto"/>
              <a:cs typeface="Roboto"/>
              <a:sym typeface="Roboto"/>
            </a:endParaRPr>
          </a:p>
          <a:p>
            <a:pPr indent="-342900" lvl="3" marL="1828800" rtl="0" algn="l">
              <a:spcBef>
                <a:spcPts val="0"/>
              </a:spcBef>
              <a:spcAft>
                <a:spcPts val="0"/>
              </a:spcAft>
              <a:buClr>
                <a:schemeClr val="lt2"/>
              </a:buClr>
              <a:buSzPts val="1800"/>
              <a:buFont typeface="Roboto"/>
              <a:buChar char="●"/>
            </a:pPr>
            <a:r>
              <a:rPr b="1" lang="en" sz="1500" u="sng">
                <a:solidFill>
                  <a:schemeClr val="lt2"/>
                </a:solidFill>
                <a:latin typeface="Roboto"/>
                <a:ea typeface="Roboto"/>
                <a:cs typeface="Roboto"/>
                <a:sym typeface="Roboto"/>
              </a:rPr>
              <a:t>Advantages</a:t>
            </a:r>
            <a:r>
              <a:rPr b="1" lang="en" sz="1500">
                <a:solidFill>
                  <a:schemeClr val="lt2"/>
                </a:solidFill>
                <a:latin typeface="Roboto"/>
                <a:ea typeface="Roboto"/>
                <a:cs typeface="Roboto"/>
                <a:sym typeface="Roboto"/>
              </a:rPr>
              <a:t>: tap a large pool of low-cost, long-duration funding</a:t>
            </a:r>
            <a:endParaRPr b="1" sz="1500">
              <a:solidFill>
                <a:schemeClr val="lt2"/>
              </a:solidFill>
              <a:latin typeface="Roboto"/>
              <a:ea typeface="Roboto"/>
              <a:cs typeface="Roboto"/>
              <a:sym typeface="Roboto"/>
            </a:endParaRPr>
          </a:p>
          <a:p>
            <a:pPr indent="0" lvl="0" marL="0" rtl="0" algn="l">
              <a:spcBef>
                <a:spcPts val="0"/>
              </a:spcBef>
              <a:spcAft>
                <a:spcPts val="0"/>
              </a:spcAft>
              <a:buNone/>
            </a:pPr>
            <a:r>
              <a:t/>
            </a:r>
            <a:endParaRPr sz="1800">
              <a:solidFill>
                <a:schemeClr val="lt2"/>
              </a:solidFill>
              <a:latin typeface="Roboto"/>
              <a:ea typeface="Roboto"/>
              <a:cs typeface="Roboto"/>
              <a:sym typeface="Roboto"/>
            </a:endParaRPr>
          </a:p>
          <a:p>
            <a:pPr indent="-342900" lvl="1" marL="9144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By virtue of being cash-settled (USD, EUR, etc.), they can be liquidated for USD, EUR, etc. by selling them into the liquid secondary market for IDA bonds</a:t>
            </a:r>
            <a:endParaRPr sz="1800">
              <a:solidFill>
                <a:schemeClr val="lt2"/>
              </a:solidFill>
              <a:latin typeface="Roboto"/>
              <a:ea typeface="Roboto"/>
              <a:cs typeface="Roboto"/>
              <a:sym typeface="Roboto"/>
            </a:endParaRPr>
          </a:p>
          <a:p>
            <a:pPr indent="0" lvl="0" marL="0" rtl="0" algn="l">
              <a:spcBef>
                <a:spcPts val="0"/>
              </a:spcBef>
              <a:spcAft>
                <a:spcPts val="0"/>
              </a:spcAft>
              <a:buNone/>
            </a:pPr>
            <a:r>
              <a:t/>
            </a:r>
            <a:endParaRPr sz="100">
              <a:solidFill>
                <a:schemeClr val="lt2"/>
              </a:solidFill>
              <a:latin typeface="Roboto"/>
              <a:ea typeface="Roboto"/>
              <a:cs typeface="Roboto"/>
              <a:sym typeface="Roboto"/>
            </a:endParaRPr>
          </a:p>
          <a:p>
            <a:pPr indent="-323850" lvl="3" marL="1828800" rtl="0" algn="l">
              <a:spcBef>
                <a:spcPts val="0"/>
              </a:spcBef>
              <a:spcAft>
                <a:spcPts val="0"/>
              </a:spcAft>
              <a:buClr>
                <a:schemeClr val="lt2"/>
              </a:buClr>
              <a:buSzPts val="1500"/>
              <a:buFont typeface="Roboto"/>
              <a:buChar char="●"/>
            </a:pPr>
            <a:r>
              <a:rPr b="1" lang="en" sz="1500" u="sng">
                <a:solidFill>
                  <a:schemeClr val="lt2"/>
                </a:solidFill>
                <a:latin typeface="Roboto"/>
                <a:ea typeface="Roboto"/>
                <a:cs typeface="Roboto"/>
                <a:sym typeface="Roboto"/>
              </a:rPr>
              <a:t>Advantages:</a:t>
            </a:r>
            <a:r>
              <a:rPr b="1" lang="en" sz="1500">
                <a:solidFill>
                  <a:schemeClr val="lt2"/>
                </a:solidFill>
                <a:latin typeface="Roboto"/>
                <a:ea typeface="Roboto"/>
                <a:cs typeface="Roboto"/>
                <a:sym typeface="Roboto"/>
              </a:rPr>
              <a:t> satisfy key SDR holders reserve management requirements</a:t>
            </a:r>
            <a:endParaRPr b="1" sz="1500">
              <a:solidFill>
                <a:schemeClr val="lt2"/>
              </a:solidFill>
              <a:latin typeface="Roboto"/>
              <a:ea typeface="Roboto"/>
              <a:cs typeface="Roboto"/>
              <a:sym typeface="Roboto"/>
            </a:endParaRPr>
          </a:p>
          <a:p>
            <a:pPr indent="0" lvl="0" marL="0" rtl="0" algn="l">
              <a:spcBef>
                <a:spcPts val="0"/>
              </a:spcBef>
              <a:spcAft>
                <a:spcPts val="0"/>
              </a:spcAft>
              <a:buNone/>
            </a:pPr>
            <a:r>
              <a:t/>
            </a:r>
            <a:endParaRPr sz="1800">
              <a:solidFill>
                <a:schemeClr val="lt2"/>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8"/>
          <p:cNvSpPr txBox="1"/>
          <p:nvPr>
            <p:ph type="title"/>
          </p:nvPr>
        </p:nvSpPr>
        <p:spPr>
          <a:xfrm>
            <a:off x="183675" y="648225"/>
            <a:ext cx="8913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t>3. The Role of an SDR-Denominated Bond: </a:t>
            </a:r>
            <a:endParaRPr b="1" sz="3000"/>
          </a:p>
          <a:p>
            <a:pPr indent="0" lvl="0" marL="0" rtl="0" algn="l">
              <a:spcBef>
                <a:spcPts val="0"/>
              </a:spcBef>
              <a:spcAft>
                <a:spcPts val="0"/>
              </a:spcAft>
              <a:buNone/>
            </a:pPr>
            <a:r>
              <a:rPr b="1" lang="en" sz="3000"/>
              <a:t>IDA’s interest-rate mismatch</a:t>
            </a:r>
            <a:endParaRPr b="1" sz="3000"/>
          </a:p>
        </p:txBody>
      </p:sp>
      <p:sp>
        <p:nvSpPr>
          <p:cNvPr id="171" name="Google Shape;171;p28"/>
          <p:cNvSpPr txBox="1"/>
          <p:nvPr/>
        </p:nvSpPr>
        <p:spPr>
          <a:xfrm>
            <a:off x="-47200" y="1737400"/>
            <a:ext cx="9144000" cy="415500"/>
          </a:xfrm>
          <a:prstGeom prst="rect">
            <a:avLst/>
          </a:prstGeom>
          <a:noFill/>
          <a:ln>
            <a:noFill/>
          </a:ln>
        </p:spPr>
        <p:txBody>
          <a:bodyPr anchorCtr="0" anchor="t" bIns="91425" lIns="91425" spcFirstLastPara="1" rIns="91425" wrap="square" tIns="91425">
            <a:spAutoFit/>
          </a:bodyPr>
          <a:lstStyle/>
          <a:p>
            <a:pPr indent="-323850" lvl="0" marL="9144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An SDR-bond can help close IDA’s asset-liability </a:t>
            </a:r>
            <a:r>
              <a:rPr b="1" lang="en" sz="1500" u="sng">
                <a:solidFill>
                  <a:schemeClr val="lt2"/>
                </a:solidFill>
                <a:latin typeface="Roboto"/>
                <a:ea typeface="Roboto"/>
                <a:cs typeface="Roboto"/>
                <a:sym typeface="Roboto"/>
              </a:rPr>
              <a:t>interest rate mismatch</a:t>
            </a:r>
            <a:r>
              <a:rPr lang="en" sz="1500">
                <a:solidFill>
                  <a:schemeClr val="lt2"/>
                </a:solidFill>
                <a:latin typeface="Roboto"/>
                <a:ea typeface="Roboto"/>
                <a:cs typeface="Roboto"/>
                <a:sym typeface="Roboto"/>
              </a:rPr>
              <a:t> </a:t>
            </a:r>
            <a:endParaRPr b="1" sz="1500" u="sng">
              <a:solidFill>
                <a:schemeClr val="lt2"/>
              </a:solidFill>
              <a:latin typeface="Roboto"/>
              <a:ea typeface="Roboto"/>
              <a:cs typeface="Roboto"/>
              <a:sym typeface="Roboto"/>
            </a:endParaRPr>
          </a:p>
        </p:txBody>
      </p:sp>
      <p:pic>
        <p:nvPicPr>
          <p:cNvPr id="172" name="Google Shape;172;p28" title="Chart"/>
          <p:cNvPicPr preferRelativeResize="0"/>
          <p:nvPr/>
        </p:nvPicPr>
        <p:blipFill>
          <a:blip r:embed="rId3">
            <a:alphaModFix/>
          </a:blip>
          <a:stretch>
            <a:fillRect/>
          </a:stretch>
        </p:blipFill>
        <p:spPr>
          <a:xfrm>
            <a:off x="0" y="2152900"/>
            <a:ext cx="5231521" cy="2990599"/>
          </a:xfrm>
          <a:prstGeom prst="rect">
            <a:avLst/>
          </a:prstGeom>
          <a:noFill/>
          <a:ln>
            <a:noFill/>
          </a:ln>
        </p:spPr>
      </p:pic>
      <p:sp>
        <p:nvSpPr>
          <p:cNvPr id="173" name="Google Shape;173;p28"/>
          <p:cNvSpPr txBox="1"/>
          <p:nvPr/>
        </p:nvSpPr>
        <p:spPr>
          <a:xfrm>
            <a:off x="5117325" y="2234850"/>
            <a:ext cx="3979500" cy="3417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The SDRi has always offered a nominal improvement over IDA’s funding costs</a:t>
            </a:r>
            <a:endParaRPr>
              <a:solidFill>
                <a:schemeClr val="lt2"/>
              </a:solidFill>
              <a:latin typeface="Roboto"/>
              <a:ea typeface="Roboto"/>
              <a:cs typeface="Roboto"/>
              <a:sym typeface="Roboto"/>
            </a:endParaRPr>
          </a:p>
          <a:p>
            <a:pPr indent="-317500" lvl="1" marL="9144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This has grown to 130-140bps in FY24-25</a:t>
            </a:r>
            <a:endParaRPr>
              <a:solidFill>
                <a:schemeClr val="lt2"/>
              </a:solidFill>
              <a:latin typeface="Roboto"/>
              <a:ea typeface="Roboto"/>
              <a:cs typeface="Roboto"/>
              <a:sym typeface="Roboto"/>
            </a:endParaRPr>
          </a:p>
          <a:p>
            <a:pPr indent="-317500" lvl="1" marL="9144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Refinancing IDA’s outstanding borrowings would generate $1bn in savings</a:t>
            </a:r>
            <a:endParaRPr>
              <a:solidFill>
                <a:schemeClr val="lt2"/>
              </a:solidFill>
              <a:latin typeface="Roboto"/>
              <a:ea typeface="Roboto"/>
              <a:cs typeface="Roboto"/>
              <a:sym typeface="Roboto"/>
            </a:endParaRPr>
          </a:p>
          <a:p>
            <a:pPr indent="0" lvl="0" marL="457200" rtl="0" algn="l">
              <a:spcBef>
                <a:spcPts val="0"/>
              </a:spcBef>
              <a:spcAft>
                <a:spcPts val="0"/>
              </a:spcAft>
              <a:buNone/>
            </a:pPr>
            <a:r>
              <a:t/>
            </a:r>
            <a:endParaRPr>
              <a:solidFill>
                <a:schemeClr val="lt2"/>
              </a:solidFill>
              <a:latin typeface="Roboto"/>
              <a:ea typeface="Roboto"/>
              <a:cs typeface="Roboto"/>
              <a:sym typeface="Roboto"/>
            </a:endParaRPr>
          </a:p>
          <a:p>
            <a:pPr indent="-317500" lvl="0" marL="4572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An SDR bond raises at the risk-free rate for SDRs</a:t>
            </a:r>
            <a:endParaRPr>
              <a:solidFill>
                <a:schemeClr val="lt2"/>
              </a:solidFill>
              <a:latin typeface="Roboto"/>
              <a:ea typeface="Roboto"/>
              <a:cs typeface="Roboto"/>
              <a:sym typeface="Roboto"/>
            </a:endParaRPr>
          </a:p>
          <a:p>
            <a:pPr indent="-317500" lvl="1" marL="9144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This provides spread of 0, relative to IDA’s current spreads of ~70bps on longer-dated bonds</a:t>
            </a:r>
            <a:endParaRPr>
              <a:solidFill>
                <a:schemeClr val="lt2"/>
              </a:solidFill>
              <a:latin typeface="Roboto"/>
              <a:ea typeface="Roboto"/>
              <a:cs typeface="Roboto"/>
              <a:sym typeface="Roboto"/>
            </a:endParaRPr>
          </a:p>
          <a:p>
            <a:pPr indent="0" lvl="0" marL="0" rtl="0" algn="l">
              <a:spcBef>
                <a:spcPts val="0"/>
              </a:spcBef>
              <a:spcAft>
                <a:spcPts val="0"/>
              </a:spcAft>
              <a:buNone/>
            </a:pPr>
            <a:r>
              <a:t/>
            </a:r>
            <a:endParaRPr>
              <a:solidFill>
                <a:schemeClr val="lt2"/>
              </a:solidFill>
              <a:latin typeface="Roboto"/>
              <a:ea typeface="Roboto"/>
              <a:cs typeface="Roboto"/>
              <a:sym typeface="Roboto"/>
            </a:endParaRPr>
          </a:p>
          <a:p>
            <a:pPr indent="-317500" lvl="0" marL="457200" rtl="0" algn="l">
              <a:spcBef>
                <a:spcPts val="0"/>
              </a:spcBef>
              <a:spcAft>
                <a:spcPts val="0"/>
              </a:spcAft>
              <a:buClr>
                <a:schemeClr val="lt2"/>
              </a:buClr>
              <a:buSzPts val="1400"/>
              <a:buFont typeface="Roboto"/>
              <a:buChar char="●"/>
            </a:pPr>
            <a:r>
              <a:t/>
            </a:r>
            <a:endParaRPr>
              <a:solidFill>
                <a:schemeClr val="lt2"/>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9"/>
          <p:cNvSpPr txBox="1"/>
          <p:nvPr>
            <p:ph type="title"/>
          </p:nvPr>
        </p:nvSpPr>
        <p:spPr>
          <a:xfrm>
            <a:off x="183675" y="648225"/>
            <a:ext cx="8913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t>3. The Role of an SDR-Denominated Bond: </a:t>
            </a:r>
            <a:endParaRPr b="1" sz="3000"/>
          </a:p>
          <a:p>
            <a:pPr indent="0" lvl="0" marL="0" rtl="0" algn="l">
              <a:spcBef>
                <a:spcPts val="0"/>
              </a:spcBef>
              <a:spcAft>
                <a:spcPts val="0"/>
              </a:spcAft>
              <a:buNone/>
            </a:pPr>
            <a:r>
              <a:rPr b="1" lang="en" sz="3000"/>
              <a:t>IDA’s duration mismatch</a:t>
            </a:r>
            <a:endParaRPr b="1" sz="3000"/>
          </a:p>
        </p:txBody>
      </p:sp>
      <p:sp>
        <p:nvSpPr>
          <p:cNvPr id="179" name="Google Shape;179;p29"/>
          <p:cNvSpPr txBox="1"/>
          <p:nvPr/>
        </p:nvSpPr>
        <p:spPr>
          <a:xfrm>
            <a:off x="-47200" y="1737400"/>
            <a:ext cx="9144000" cy="415500"/>
          </a:xfrm>
          <a:prstGeom prst="rect">
            <a:avLst/>
          </a:prstGeom>
          <a:noFill/>
          <a:ln>
            <a:noFill/>
          </a:ln>
        </p:spPr>
        <p:txBody>
          <a:bodyPr anchorCtr="0" anchor="t" bIns="91425" lIns="91425" spcFirstLastPara="1" rIns="91425" wrap="square" tIns="91425">
            <a:spAutoFit/>
          </a:bodyPr>
          <a:lstStyle/>
          <a:p>
            <a:pPr indent="-323850" lvl="0" marL="9144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An SDR-bond can help close IDA’s asset-liability </a:t>
            </a:r>
            <a:r>
              <a:rPr b="1" lang="en" sz="1500" u="sng">
                <a:solidFill>
                  <a:schemeClr val="lt2"/>
                </a:solidFill>
                <a:latin typeface="Roboto"/>
                <a:ea typeface="Roboto"/>
                <a:cs typeface="Roboto"/>
                <a:sym typeface="Roboto"/>
              </a:rPr>
              <a:t>duration</a:t>
            </a:r>
            <a:r>
              <a:rPr b="1" lang="en" sz="1500" u="sng">
                <a:solidFill>
                  <a:schemeClr val="lt2"/>
                </a:solidFill>
                <a:latin typeface="Roboto"/>
                <a:ea typeface="Roboto"/>
                <a:cs typeface="Roboto"/>
                <a:sym typeface="Roboto"/>
              </a:rPr>
              <a:t> mismatch</a:t>
            </a:r>
            <a:r>
              <a:rPr lang="en" sz="1500">
                <a:solidFill>
                  <a:schemeClr val="lt2"/>
                </a:solidFill>
                <a:latin typeface="Roboto"/>
                <a:ea typeface="Roboto"/>
                <a:cs typeface="Roboto"/>
                <a:sym typeface="Roboto"/>
              </a:rPr>
              <a:t> </a:t>
            </a:r>
            <a:endParaRPr b="1" sz="1500" u="sng">
              <a:solidFill>
                <a:schemeClr val="lt2"/>
              </a:solidFill>
              <a:latin typeface="Roboto"/>
              <a:ea typeface="Roboto"/>
              <a:cs typeface="Roboto"/>
              <a:sym typeface="Roboto"/>
            </a:endParaRPr>
          </a:p>
        </p:txBody>
      </p:sp>
      <p:sp>
        <p:nvSpPr>
          <p:cNvPr id="180" name="Google Shape;180;p29"/>
          <p:cNvSpPr txBox="1"/>
          <p:nvPr/>
        </p:nvSpPr>
        <p:spPr>
          <a:xfrm>
            <a:off x="4772900" y="2066375"/>
            <a:ext cx="4371000" cy="31863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lt2"/>
              </a:buClr>
              <a:buSzPts val="1300"/>
              <a:buFont typeface="Roboto"/>
              <a:buChar char="●"/>
            </a:pPr>
            <a:r>
              <a:rPr lang="en" sz="1300">
                <a:solidFill>
                  <a:schemeClr val="lt2"/>
                </a:solidFill>
                <a:latin typeface="Roboto"/>
                <a:ea typeface="Roboto"/>
                <a:cs typeface="Roboto"/>
                <a:sym typeface="Roboto"/>
              </a:rPr>
              <a:t>IDA borrows at market tenors but lends for up to 50 years</a:t>
            </a:r>
            <a:endParaRPr sz="1300">
              <a:solidFill>
                <a:schemeClr val="lt2"/>
              </a:solidFill>
              <a:latin typeface="Roboto"/>
              <a:ea typeface="Roboto"/>
              <a:cs typeface="Roboto"/>
              <a:sym typeface="Roboto"/>
            </a:endParaRPr>
          </a:p>
          <a:p>
            <a:pPr indent="-311150" lvl="1" marL="914400" rtl="0" algn="l">
              <a:spcBef>
                <a:spcPts val="0"/>
              </a:spcBef>
              <a:spcAft>
                <a:spcPts val="0"/>
              </a:spcAft>
              <a:buClr>
                <a:schemeClr val="lt2"/>
              </a:buClr>
              <a:buSzPts val="1300"/>
              <a:buFont typeface="Roboto"/>
              <a:buChar char="○"/>
            </a:pPr>
            <a:r>
              <a:rPr lang="en" sz="1300">
                <a:solidFill>
                  <a:schemeClr val="lt2"/>
                </a:solidFill>
                <a:latin typeface="Roboto"/>
                <a:ea typeface="Roboto"/>
                <a:cs typeface="Roboto"/>
                <a:sym typeface="Roboto"/>
              </a:rPr>
              <a:t>This creates a natural duration mismatch, which requires IDA to retain more capital than it otherwise would</a:t>
            </a:r>
            <a:endParaRPr sz="1300">
              <a:solidFill>
                <a:schemeClr val="lt2"/>
              </a:solidFill>
              <a:latin typeface="Roboto"/>
              <a:ea typeface="Roboto"/>
              <a:cs typeface="Roboto"/>
              <a:sym typeface="Roboto"/>
            </a:endParaRPr>
          </a:p>
          <a:p>
            <a:pPr indent="0" lvl="0" marL="914400" rtl="0" algn="l">
              <a:spcBef>
                <a:spcPts val="0"/>
              </a:spcBef>
              <a:spcAft>
                <a:spcPts val="0"/>
              </a:spcAft>
              <a:buNone/>
            </a:pPr>
            <a:r>
              <a:t/>
            </a:r>
            <a:endParaRPr sz="1300">
              <a:solidFill>
                <a:schemeClr val="lt2"/>
              </a:solidFill>
              <a:latin typeface="Roboto"/>
              <a:ea typeface="Roboto"/>
              <a:cs typeface="Roboto"/>
              <a:sym typeface="Roboto"/>
            </a:endParaRPr>
          </a:p>
          <a:p>
            <a:pPr indent="-311150" lvl="1" marL="914400" rtl="0" algn="l">
              <a:spcBef>
                <a:spcPts val="0"/>
              </a:spcBef>
              <a:spcAft>
                <a:spcPts val="0"/>
              </a:spcAft>
              <a:buClr>
                <a:schemeClr val="lt2"/>
              </a:buClr>
              <a:buSzPts val="1300"/>
              <a:buFont typeface="Roboto"/>
              <a:buChar char="○"/>
            </a:pPr>
            <a:r>
              <a:rPr lang="en" sz="1300">
                <a:solidFill>
                  <a:schemeClr val="lt2"/>
                </a:solidFill>
                <a:latin typeface="Roboto"/>
                <a:ea typeface="Roboto"/>
                <a:cs typeface="Roboto"/>
                <a:sym typeface="Roboto"/>
              </a:rPr>
              <a:t>This duration mismatch has been exacerbated by IDA surging short-term funding</a:t>
            </a:r>
            <a:endParaRPr sz="1300">
              <a:solidFill>
                <a:schemeClr val="lt2"/>
              </a:solidFill>
              <a:latin typeface="Roboto"/>
              <a:ea typeface="Roboto"/>
              <a:cs typeface="Roboto"/>
              <a:sym typeface="Roboto"/>
            </a:endParaRPr>
          </a:p>
          <a:p>
            <a:pPr indent="0" lvl="0" marL="0" rtl="0" algn="l">
              <a:spcBef>
                <a:spcPts val="0"/>
              </a:spcBef>
              <a:spcAft>
                <a:spcPts val="0"/>
              </a:spcAft>
              <a:buNone/>
            </a:pPr>
            <a:r>
              <a:t/>
            </a:r>
            <a:endParaRPr sz="1300">
              <a:solidFill>
                <a:schemeClr val="lt2"/>
              </a:solidFill>
              <a:latin typeface="Roboto"/>
              <a:ea typeface="Roboto"/>
              <a:cs typeface="Roboto"/>
              <a:sym typeface="Roboto"/>
            </a:endParaRPr>
          </a:p>
          <a:p>
            <a:pPr indent="-311150" lvl="0" marL="457200" rtl="0" algn="l">
              <a:spcBef>
                <a:spcPts val="0"/>
              </a:spcBef>
              <a:spcAft>
                <a:spcPts val="0"/>
              </a:spcAft>
              <a:buClr>
                <a:schemeClr val="lt2"/>
              </a:buClr>
              <a:buSzPts val="1300"/>
              <a:buFont typeface="Roboto"/>
              <a:buChar char="●"/>
            </a:pPr>
            <a:r>
              <a:rPr lang="en" sz="1300">
                <a:solidFill>
                  <a:schemeClr val="lt2"/>
                </a:solidFill>
                <a:latin typeface="Roboto"/>
                <a:ea typeface="Roboto"/>
                <a:cs typeface="Roboto"/>
                <a:sym typeface="Roboto"/>
              </a:rPr>
              <a:t>As an IMF member’s SDR allocation is booked as a perpetual liability, members are incentivized to hold very long-term SDR assets against them</a:t>
            </a:r>
            <a:endParaRPr sz="1300">
              <a:solidFill>
                <a:schemeClr val="lt2"/>
              </a:solidFill>
              <a:latin typeface="Roboto"/>
              <a:ea typeface="Roboto"/>
              <a:cs typeface="Roboto"/>
              <a:sym typeface="Roboto"/>
            </a:endParaRPr>
          </a:p>
          <a:p>
            <a:pPr indent="-311150" lvl="1" marL="914400" rtl="0" algn="l">
              <a:spcBef>
                <a:spcPts val="0"/>
              </a:spcBef>
              <a:spcAft>
                <a:spcPts val="0"/>
              </a:spcAft>
              <a:buClr>
                <a:schemeClr val="lt2"/>
              </a:buClr>
              <a:buSzPts val="1300"/>
              <a:buFont typeface="Roboto"/>
              <a:buChar char="○"/>
            </a:pPr>
            <a:r>
              <a:rPr lang="en" sz="1300">
                <a:solidFill>
                  <a:schemeClr val="lt2"/>
                </a:solidFill>
                <a:latin typeface="Roboto"/>
                <a:ea typeface="Roboto"/>
                <a:cs typeface="Roboto"/>
                <a:sym typeface="Roboto"/>
              </a:rPr>
              <a:t>This enables much longer term SDR funding than what markets can affordably provide</a:t>
            </a:r>
            <a:endParaRPr sz="1300">
              <a:solidFill>
                <a:schemeClr val="lt2"/>
              </a:solidFill>
              <a:latin typeface="Roboto"/>
              <a:ea typeface="Roboto"/>
              <a:cs typeface="Roboto"/>
              <a:sym typeface="Roboto"/>
            </a:endParaRPr>
          </a:p>
        </p:txBody>
      </p:sp>
      <p:pic>
        <p:nvPicPr>
          <p:cNvPr id="181" name="Google Shape;181;p29" title="Chart"/>
          <p:cNvPicPr preferRelativeResize="0"/>
          <p:nvPr/>
        </p:nvPicPr>
        <p:blipFill>
          <a:blip r:embed="rId3">
            <a:alphaModFix/>
          </a:blip>
          <a:stretch>
            <a:fillRect/>
          </a:stretch>
        </p:blipFill>
        <p:spPr>
          <a:xfrm>
            <a:off x="0" y="2152900"/>
            <a:ext cx="4993501" cy="2979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0"/>
          <p:cNvSpPr txBox="1"/>
          <p:nvPr>
            <p:ph type="title"/>
          </p:nvPr>
        </p:nvSpPr>
        <p:spPr>
          <a:xfrm>
            <a:off x="183675" y="648225"/>
            <a:ext cx="8913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t>3. The Role of an SDR-Denominated Bond: </a:t>
            </a:r>
            <a:endParaRPr b="1" sz="3000"/>
          </a:p>
          <a:p>
            <a:pPr indent="0" lvl="0" marL="0" rtl="0" algn="l">
              <a:spcBef>
                <a:spcPts val="0"/>
              </a:spcBef>
              <a:spcAft>
                <a:spcPts val="0"/>
              </a:spcAft>
              <a:buNone/>
            </a:pPr>
            <a:r>
              <a:rPr b="1" lang="en" sz="3000"/>
              <a:t>Providing scale</a:t>
            </a:r>
            <a:endParaRPr b="1" sz="3000"/>
          </a:p>
        </p:txBody>
      </p:sp>
      <p:sp>
        <p:nvSpPr>
          <p:cNvPr id="187" name="Google Shape;187;p30"/>
          <p:cNvSpPr txBox="1"/>
          <p:nvPr/>
        </p:nvSpPr>
        <p:spPr>
          <a:xfrm>
            <a:off x="-47200" y="1681248"/>
            <a:ext cx="9144000" cy="415500"/>
          </a:xfrm>
          <a:prstGeom prst="rect">
            <a:avLst/>
          </a:prstGeom>
          <a:noFill/>
          <a:ln>
            <a:noFill/>
          </a:ln>
        </p:spPr>
        <p:txBody>
          <a:bodyPr anchorCtr="0" anchor="t" bIns="91425" lIns="91425" spcFirstLastPara="1" rIns="91425" wrap="square" tIns="91425">
            <a:spAutoFit/>
          </a:bodyPr>
          <a:lstStyle/>
          <a:p>
            <a:pPr indent="-323850" lvl="0" marL="9144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An SDR bond can enable IDA to expand its market borrowing program to expand its financing</a:t>
            </a:r>
            <a:endParaRPr b="1" sz="1500" u="sng">
              <a:solidFill>
                <a:schemeClr val="lt2"/>
              </a:solidFill>
              <a:latin typeface="Roboto"/>
              <a:ea typeface="Roboto"/>
              <a:cs typeface="Roboto"/>
              <a:sym typeface="Roboto"/>
            </a:endParaRPr>
          </a:p>
        </p:txBody>
      </p:sp>
      <p:sp>
        <p:nvSpPr>
          <p:cNvPr id="188" name="Google Shape;188;p30"/>
          <p:cNvSpPr txBox="1"/>
          <p:nvPr/>
        </p:nvSpPr>
        <p:spPr>
          <a:xfrm>
            <a:off x="-101075" y="3672330"/>
            <a:ext cx="9245100" cy="15855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lt2"/>
              </a:buClr>
              <a:buSzPts val="1300"/>
              <a:buFont typeface="Roboto"/>
              <a:buChar char="●"/>
            </a:pPr>
            <a:r>
              <a:rPr lang="en" sz="1300">
                <a:solidFill>
                  <a:schemeClr val="lt2"/>
                </a:solidFill>
                <a:latin typeface="Roboto"/>
                <a:ea typeface="Roboto"/>
                <a:cs typeface="Roboto"/>
                <a:sym typeface="Roboto"/>
              </a:rPr>
              <a:t>IDA is technically under-leveraged, and it is the only MDB that credit rating agencies have been actively encouraging to increase its leverage in order to increase its lending volumes</a:t>
            </a:r>
            <a:endParaRPr sz="1300">
              <a:solidFill>
                <a:schemeClr val="lt2"/>
              </a:solidFill>
              <a:latin typeface="Roboto"/>
              <a:ea typeface="Roboto"/>
              <a:cs typeface="Roboto"/>
              <a:sym typeface="Roboto"/>
            </a:endParaRPr>
          </a:p>
          <a:p>
            <a:pPr indent="0" lvl="0" marL="0" rtl="0" algn="l">
              <a:spcBef>
                <a:spcPts val="0"/>
              </a:spcBef>
              <a:spcAft>
                <a:spcPts val="0"/>
              </a:spcAft>
              <a:buNone/>
            </a:pPr>
            <a:r>
              <a:t/>
            </a:r>
            <a:endParaRPr sz="1300">
              <a:solidFill>
                <a:schemeClr val="lt2"/>
              </a:solidFill>
              <a:latin typeface="Roboto"/>
              <a:ea typeface="Roboto"/>
              <a:cs typeface="Roboto"/>
              <a:sym typeface="Roboto"/>
            </a:endParaRPr>
          </a:p>
          <a:p>
            <a:pPr indent="-311150" lvl="0" marL="457200" rtl="0" algn="l">
              <a:spcBef>
                <a:spcPts val="0"/>
              </a:spcBef>
              <a:spcAft>
                <a:spcPts val="0"/>
              </a:spcAft>
              <a:buClr>
                <a:schemeClr val="lt2"/>
              </a:buClr>
              <a:buSzPts val="1300"/>
              <a:buFont typeface="Roboto"/>
              <a:buChar char="●"/>
            </a:pPr>
            <a:r>
              <a:rPr lang="en" sz="1300">
                <a:solidFill>
                  <a:schemeClr val="lt2"/>
                </a:solidFill>
                <a:latin typeface="Roboto"/>
                <a:ea typeface="Roboto"/>
                <a:cs typeface="Roboto"/>
                <a:sym typeface="Roboto"/>
              </a:rPr>
              <a:t>While IDA can theoretically increase its </a:t>
            </a:r>
            <a:r>
              <a:rPr lang="en" sz="1300">
                <a:solidFill>
                  <a:schemeClr val="lt2"/>
                </a:solidFill>
                <a:latin typeface="Roboto"/>
                <a:ea typeface="Roboto"/>
                <a:cs typeface="Roboto"/>
                <a:sym typeface="Roboto"/>
              </a:rPr>
              <a:t>leverage</a:t>
            </a:r>
            <a:r>
              <a:rPr lang="en" sz="1300">
                <a:solidFill>
                  <a:schemeClr val="lt2"/>
                </a:solidFill>
                <a:latin typeface="Roboto"/>
                <a:ea typeface="Roboto"/>
                <a:cs typeface="Roboto"/>
                <a:sym typeface="Roboto"/>
              </a:rPr>
              <a:t>, as noted it cannot do so without a faster depletion of its capital</a:t>
            </a:r>
            <a:endParaRPr sz="1300">
              <a:solidFill>
                <a:schemeClr val="lt2"/>
              </a:solidFill>
              <a:latin typeface="Roboto"/>
              <a:ea typeface="Roboto"/>
              <a:cs typeface="Roboto"/>
              <a:sym typeface="Roboto"/>
            </a:endParaRPr>
          </a:p>
          <a:p>
            <a:pPr indent="0" lvl="0" marL="457200" rtl="0" algn="l">
              <a:spcBef>
                <a:spcPts val="0"/>
              </a:spcBef>
              <a:spcAft>
                <a:spcPts val="0"/>
              </a:spcAft>
              <a:buNone/>
            </a:pPr>
            <a:r>
              <a:t/>
            </a:r>
            <a:endParaRPr sz="1300">
              <a:solidFill>
                <a:schemeClr val="lt2"/>
              </a:solidFill>
              <a:latin typeface="Roboto"/>
              <a:ea typeface="Roboto"/>
              <a:cs typeface="Roboto"/>
              <a:sym typeface="Roboto"/>
            </a:endParaRPr>
          </a:p>
          <a:p>
            <a:pPr indent="-311150" lvl="0" marL="457200" rtl="0" algn="l">
              <a:spcBef>
                <a:spcPts val="0"/>
              </a:spcBef>
              <a:spcAft>
                <a:spcPts val="0"/>
              </a:spcAft>
              <a:buClr>
                <a:schemeClr val="lt2"/>
              </a:buClr>
              <a:buSzPts val="1300"/>
              <a:buFont typeface="Roboto"/>
              <a:buChar char="●"/>
            </a:pPr>
            <a:r>
              <a:rPr lang="en" sz="1300">
                <a:solidFill>
                  <a:schemeClr val="lt2"/>
                </a:solidFill>
                <a:latin typeface="Roboto"/>
                <a:ea typeface="Roboto"/>
                <a:cs typeface="Roboto"/>
                <a:sym typeface="Roboto"/>
              </a:rPr>
              <a:t>There appears to be no other available funding source to enable this scaling up besides the large pool of SDRs ($629bn in the G-20) </a:t>
            </a:r>
            <a:endParaRPr sz="1300">
              <a:solidFill>
                <a:schemeClr val="lt2"/>
              </a:solidFill>
              <a:latin typeface="Roboto"/>
              <a:ea typeface="Roboto"/>
              <a:cs typeface="Roboto"/>
              <a:sym typeface="Roboto"/>
            </a:endParaRPr>
          </a:p>
        </p:txBody>
      </p:sp>
      <p:pic>
        <p:nvPicPr>
          <p:cNvPr id="189" name="Google Shape;189;p30" title="Screenshot 2025-12-04 at 9.38.39 PM.png"/>
          <p:cNvPicPr preferRelativeResize="0"/>
          <p:nvPr/>
        </p:nvPicPr>
        <p:blipFill>
          <a:blip r:embed="rId3">
            <a:alphaModFix/>
          </a:blip>
          <a:stretch>
            <a:fillRect/>
          </a:stretch>
        </p:blipFill>
        <p:spPr>
          <a:xfrm>
            <a:off x="0" y="2074277"/>
            <a:ext cx="9144001" cy="165082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1"/>
          <p:cNvSpPr txBox="1"/>
          <p:nvPr>
            <p:ph type="title"/>
          </p:nvPr>
        </p:nvSpPr>
        <p:spPr>
          <a:xfrm>
            <a:off x="183675" y="648225"/>
            <a:ext cx="8913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t>3. The Role of an SDR-Denominated Bond: </a:t>
            </a:r>
            <a:endParaRPr b="1" sz="3000"/>
          </a:p>
          <a:p>
            <a:pPr indent="0" lvl="0" marL="0" rtl="0" algn="l">
              <a:spcBef>
                <a:spcPts val="0"/>
              </a:spcBef>
              <a:spcAft>
                <a:spcPts val="0"/>
              </a:spcAft>
              <a:buNone/>
            </a:pPr>
            <a:r>
              <a:rPr b="1" lang="en" sz="3000"/>
              <a:t>Satisfying SDR holders reserve management rules</a:t>
            </a:r>
            <a:endParaRPr b="1" sz="3000"/>
          </a:p>
        </p:txBody>
      </p:sp>
      <p:sp>
        <p:nvSpPr>
          <p:cNvPr id="195" name="Google Shape;195;p31"/>
          <p:cNvSpPr txBox="1"/>
          <p:nvPr/>
        </p:nvSpPr>
        <p:spPr>
          <a:xfrm>
            <a:off x="-168450" y="1726500"/>
            <a:ext cx="9431100" cy="3509400"/>
          </a:xfrm>
          <a:prstGeom prst="rect">
            <a:avLst/>
          </a:prstGeom>
          <a:noFill/>
          <a:ln>
            <a:noFill/>
          </a:ln>
        </p:spPr>
        <p:txBody>
          <a:bodyPr anchorCtr="0" anchor="t" bIns="91425" lIns="91425" spcFirstLastPara="1" rIns="91425" wrap="square" tIns="91425">
            <a:spAutoFit/>
          </a:bodyPr>
          <a:lstStyle/>
          <a:p>
            <a:pPr indent="-314325" lvl="0" marL="457200" rtl="0" algn="l">
              <a:spcBef>
                <a:spcPts val="0"/>
              </a:spcBef>
              <a:spcAft>
                <a:spcPts val="0"/>
              </a:spcAft>
              <a:buClr>
                <a:schemeClr val="lt2"/>
              </a:buClr>
              <a:buSzPts val="1350"/>
              <a:buFont typeface="Roboto"/>
              <a:buChar char="●"/>
            </a:pPr>
            <a:r>
              <a:rPr b="1" lang="en" sz="1350">
                <a:solidFill>
                  <a:schemeClr val="lt2"/>
                </a:solidFill>
                <a:latin typeface="Roboto"/>
                <a:ea typeface="Roboto"/>
                <a:cs typeface="Roboto"/>
                <a:sym typeface="Roboto"/>
              </a:rPr>
              <a:t>There is a mistaken notion that the IMF’s ruling on the reserve asset eligibility of SDR hybrid capital mattered. It did not — because countries’ reserve management rules are set by legislatures, not by the IMF.</a:t>
            </a:r>
            <a:endParaRPr b="1" sz="1350">
              <a:solidFill>
                <a:schemeClr val="lt2"/>
              </a:solidFill>
              <a:latin typeface="Roboto"/>
              <a:ea typeface="Roboto"/>
              <a:cs typeface="Roboto"/>
              <a:sym typeface="Roboto"/>
            </a:endParaRPr>
          </a:p>
          <a:p>
            <a:pPr indent="0" lvl="0" marL="457200" rtl="0" algn="l">
              <a:spcBef>
                <a:spcPts val="0"/>
              </a:spcBef>
              <a:spcAft>
                <a:spcPts val="0"/>
              </a:spcAft>
              <a:buNone/>
            </a:pPr>
            <a:r>
              <a:t/>
            </a:r>
            <a:endParaRPr b="1" sz="1350">
              <a:solidFill>
                <a:schemeClr val="lt2"/>
              </a:solidFill>
              <a:latin typeface="Roboto"/>
              <a:ea typeface="Roboto"/>
              <a:cs typeface="Roboto"/>
              <a:sym typeface="Roboto"/>
            </a:endParaRPr>
          </a:p>
          <a:p>
            <a:pPr indent="-314325" lvl="1" marL="914400" rtl="0" algn="l">
              <a:spcBef>
                <a:spcPts val="0"/>
              </a:spcBef>
              <a:spcAft>
                <a:spcPts val="0"/>
              </a:spcAft>
              <a:buClr>
                <a:schemeClr val="lt2"/>
              </a:buClr>
              <a:buSzPts val="1350"/>
              <a:buFont typeface="Roboto"/>
              <a:buChar char="○"/>
            </a:pPr>
            <a:r>
              <a:rPr lang="en" sz="1350">
                <a:solidFill>
                  <a:schemeClr val="lt2"/>
                </a:solidFill>
                <a:latin typeface="Roboto"/>
                <a:ea typeface="Roboto"/>
                <a:cs typeface="Roboto"/>
                <a:sym typeface="Roboto"/>
              </a:rPr>
              <a:t>The </a:t>
            </a:r>
            <a:r>
              <a:rPr b="1" lang="en" sz="1350">
                <a:solidFill>
                  <a:schemeClr val="lt2"/>
                </a:solidFill>
                <a:latin typeface="Roboto"/>
                <a:ea typeface="Roboto"/>
                <a:cs typeface="Roboto"/>
                <a:sym typeface="Roboto"/>
              </a:rPr>
              <a:t>$208bn</a:t>
            </a:r>
            <a:r>
              <a:rPr lang="en" sz="1350">
                <a:solidFill>
                  <a:schemeClr val="lt2"/>
                </a:solidFill>
                <a:latin typeface="Roboto"/>
                <a:ea typeface="Roboto"/>
                <a:cs typeface="Roboto"/>
                <a:sym typeface="Roboto"/>
              </a:rPr>
              <a:t> in SDRs under the jurisdiction of the </a:t>
            </a:r>
            <a:r>
              <a:rPr b="1" lang="en" sz="1350" u="sng">
                <a:solidFill>
                  <a:schemeClr val="lt2"/>
                </a:solidFill>
                <a:latin typeface="Roboto"/>
                <a:ea typeface="Roboto"/>
                <a:cs typeface="Roboto"/>
                <a:sym typeface="Roboto"/>
              </a:rPr>
              <a:t>eurosystem</a:t>
            </a:r>
            <a:r>
              <a:rPr lang="en" sz="1350">
                <a:solidFill>
                  <a:schemeClr val="lt2"/>
                </a:solidFill>
                <a:latin typeface="Roboto"/>
                <a:ea typeface="Roboto"/>
                <a:cs typeface="Roboto"/>
                <a:sym typeface="Roboto"/>
              </a:rPr>
              <a:t> can not be rechanneled as hybrid capital</a:t>
            </a:r>
            <a:endParaRPr sz="1350">
              <a:solidFill>
                <a:schemeClr val="lt2"/>
              </a:solidFill>
              <a:latin typeface="Roboto"/>
              <a:ea typeface="Roboto"/>
              <a:cs typeface="Roboto"/>
              <a:sym typeface="Roboto"/>
            </a:endParaRPr>
          </a:p>
          <a:p>
            <a:pPr indent="-314325" lvl="2" marL="1371600" rtl="0" algn="l">
              <a:spcBef>
                <a:spcPts val="0"/>
              </a:spcBef>
              <a:spcAft>
                <a:spcPts val="0"/>
              </a:spcAft>
              <a:buClr>
                <a:schemeClr val="lt2"/>
              </a:buClr>
              <a:buSzPts val="1350"/>
              <a:buFont typeface="Roboto"/>
              <a:buChar char="■"/>
            </a:pPr>
            <a:r>
              <a:rPr lang="en" sz="1350">
                <a:solidFill>
                  <a:schemeClr val="lt2"/>
                </a:solidFill>
                <a:latin typeface="Roboto"/>
                <a:ea typeface="Roboto"/>
                <a:cs typeface="Roboto"/>
                <a:sym typeface="Roboto"/>
              </a:rPr>
              <a:t>Violates the TFEU prohibition on monetary financing to provide equity financing to an MDB</a:t>
            </a:r>
            <a:endParaRPr sz="1350">
              <a:solidFill>
                <a:schemeClr val="lt2"/>
              </a:solidFill>
              <a:latin typeface="Roboto"/>
              <a:ea typeface="Roboto"/>
              <a:cs typeface="Roboto"/>
              <a:sym typeface="Roboto"/>
            </a:endParaRPr>
          </a:p>
          <a:p>
            <a:pPr indent="-314325" lvl="2" marL="1371600" rtl="0" algn="l">
              <a:spcBef>
                <a:spcPts val="0"/>
              </a:spcBef>
              <a:spcAft>
                <a:spcPts val="0"/>
              </a:spcAft>
              <a:buClr>
                <a:schemeClr val="lt2"/>
              </a:buClr>
              <a:buSzPts val="1350"/>
              <a:buFont typeface="Roboto"/>
              <a:buChar char="■"/>
            </a:pPr>
            <a:r>
              <a:rPr lang="en" sz="1350">
                <a:solidFill>
                  <a:schemeClr val="lt2"/>
                </a:solidFill>
                <a:latin typeface="Roboto"/>
                <a:ea typeface="Roboto"/>
                <a:cs typeface="Roboto"/>
                <a:sym typeface="Roboto"/>
              </a:rPr>
              <a:t>Reserve accounts of eurosystem NCBs not authorized to hold assets with equity content</a:t>
            </a:r>
            <a:endParaRPr sz="1350">
              <a:solidFill>
                <a:schemeClr val="lt2"/>
              </a:solidFill>
              <a:latin typeface="Roboto"/>
              <a:ea typeface="Roboto"/>
              <a:cs typeface="Roboto"/>
              <a:sym typeface="Roboto"/>
            </a:endParaRPr>
          </a:p>
          <a:p>
            <a:pPr indent="0" lvl="0" marL="914400" rtl="0" algn="l">
              <a:spcBef>
                <a:spcPts val="0"/>
              </a:spcBef>
              <a:spcAft>
                <a:spcPts val="0"/>
              </a:spcAft>
              <a:buNone/>
            </a:pPr>
            <a:r>
              <a:t/>
            </a:r>
            <a:endParaRPr sz="1350">
              <a:solidFill>
                <a:schemeClr val="lt2"/>
              </a:solidFill>
              <a:latin typeface="Roboto"/>
              <a:ea typeface="Roboto"/>
              <a:cs typeface="Roboto"/>
              <a:sym typeface="Roboto"/>
            </a:endParaRPr>
          </a:p>
          <a:p>
            <a:pPr indent="-314325" lvl="1" marL="914400" rtl="0" algn="l">
              <a:spcBef>
                <a:spcPts val="0"/>
              </a:spcBef>
              <a:spcAft>
                <a:spcPts val="0"/>
              </a:spcAft>
              <a:buClr>
                <a:schemeClr val="lt2"/>
              </a:buClr>
              <a:buSzPts val="1350"/>
              <a:buFont typeface="Roboto"/>
              <a:buChar char="○"/>
            </a:pPr>
            <a:r>
              <a:rPr lang="en" sz="1350">
                <a:solidFill>
                  <a:schemeClr val="lt2"/>
                </a:solidFill>
                <a:latin typeface="Roboto"/>
                <a:ea typeface="Roboto"/>
                <a:cs typeface="Roboto"/>
                <a:sym typeface="Roboto"/>
              </a:rPr>
              <a:t>The </a:t>
            </a:r>
            <a:r>
              <a:rPr b="1" lang="en" sz="1350">
                <a:solidFill>
                  <a:schemeClr val="lt2"/>
                </a:solidFill>
                <a:latin typeface="Roboto"/>
                <a:ea typeface="Roboto"/>
                <a:cs typeface="Roboto"/>
                <a:sym typeface="Roboto"/>
              </a:rPr>
              <a:t>$173bn</a:t>
            </a:r>
            <a:r>
              <a:rPr lang="en" sz="1350">
                <a:solidFill>
                  <a:schemeClr val="lt2"/>
                </a:solidFill>
                <a:latin typeface="Roboto"/>
                <a:ea typeface="Roboto"/>
                <a:cs typeface="Roboto"/>
                <a:sym typeface="Roboto"/>
              </a:rPr>
              <a:t> in SDRs held in the US’ </a:t>
            </a:r>
            <a:r>
              <a:rPr b="1" lang="en" sz="1350" u="sng">
                <a:solidFill>
                  <a:schemeClr val="lt2"/>
                </a:solidFill>
                <a:latin typeface="Roboto"/>
                <a:ea typeface="Roboto"/>
                <a:cs typeface="Roboto"/>
                <a:sym typeface="Roboto"/>
              </a:rPr>
              <a:t>Exchange Stabilization Fund</a:t>
            </a:r>
            <a:r>
              <a:rPr lang="en" sz="1350">
                <a:solidFill>
                  <a:schemeClr val="lt2"/>
                </a:solidFill>
                <a:latin typeface="Roboto"/>
                <a:ea typeface="Roboto"/>
                <a:cs typeface="Roboto"/>
                <a:sym typeface="Roboto"/>
              </a:rPr>
              <a:t> cannot be rechanneled as hybrid capital without securing Congressional authorization </a:t>
            </a:r>
            <a:endParaRPr sz="1350">
              <a:solidFill>
                <a:schemeClr val="lt2"/>
              </a:solidFill>
              <a:latin typeface="Roboto"/>
              <a:ea typeface="Roboto"/>
              <a:cs typeface="Roboto"/>
              <a:sym typeface="Roboto"/>
            </a:endParaRPr>
          </a:p>
          <a:p>
            <a:pPr indent="-314325" lvl="2" marL="1371600" rtl="0" algn="l">
              <a:spcBef>
                <a:spcPts val="0"/>
              </a:spcBef>
              <a:spcAft>
                <a:spcPts val="0"/>
              </a:spcAft>
              <a:buClr>
                <a:schemeClr val="lt2"/>
              </a:buClr>
              <a:buSzPts val="1350"/>
              <a:buFont typeface="Roboto"/>
              <a:buChar char="■"/>
            </a:pPr>
            <a:r>
              <a:rPr lang="en" sz="1350">
                <a:solidFill>
                  <a:schemeClr val="lt2"/>
                </a:solidFill>
                <a:latin typeface="Roboto"/>
                <a:ea typeface="Roboto"/>
                <a:cs typeface="Roboto"/>
                <a:sym typeface="Roboto"/>
              </a:rPr>
              <a:t>The ESF does not have standing authorization to hold equities (it can only deal freely in “gold, foreign exchange, and other instruments of credit” that are standard reserve assets) </a:t>
            </a:r>
            <a:endParaRPr sz="1350">
              <a:solidFill>
                <a:schemeClr val="lt2"/>
              </a:solidFill>
              <a:latin typeface="Roboto"/>
              <a:ea typeface="Roboto"/>
              <a:cs typeface="Roboto"/>
              <a:sym typeface="Roboto"/>
            </a:endParaRPr>
          </a:p>
          <a:p>
            <a:pPr indent="-314325" lvl="2" marL="1371600" rtl="0" algn="l">
              <a:spcBef>
                <a:spcPts val="0"/>
              </a:spcBef>
              <a:spcAft>
                <a:spcPts val="0"/>
              </a:spcAft>
              <a:buClr>
                <a:schemeClr val="lt2"/>
              </a:buClr>
              <a:buSzPts val="1350"/>
              <a:buFont typeface="Roboto"/>
              <a:buChar char="■"/>
            </a:pPr>
            <a:r>
              <a:rPr lang="en" sz="1350">
                <a:solidFill>
                  <a:schemeClr val="lt2"/>
                </a:solidFill>
                <a:latin typeface="Roboto"/>
                <a:ea typeface="Roboto"/>
                <a:cs typeface="Roboto"/>
                <a:sym typeface="Roboto"/>
              </a:rPr>
              <a:t>It would constitute equity financing for the issuing MDB, which requires authorization under the Bretton Woods Agreement Act</a:t>
            </a:r>
            <a:endParaRPr sz="1350">
              <a:solidFill>
                <a:schemeClr val="lt2"/>
              </a:solidFill>
              <a:latin typeface="Roboto"/>
              <a:ea typeface="Roboto"/>
              <a:cs typeface="Roboto"/>
              <a:sym typeface="Roboto"/>
            </a:endParaRPr>
          </a:p>
          <a:p>
            <a:pPr indent="0" lvl="0" marL="1371600" rtl="0" algn="l">
              <a:spcBef>
                <a:spcPts val="0"/>
              </a:spcBef>
              <a:spcAft>
                <a:spcPts val="0"/>
              </a:spcAft>
              <a:buNone/>
            </a:pPr>
            <a:r>
              <a:t/>
            </a:r>
            <a:endParaRPr sz="1350">
              <a:solidFill>
                <a:schemeClr val="lt2"/>
              </a:solidFill>
              <a:latin typeface="Roboto"/>
              <a:ea typeface="Roboto"/>
              <a:cs typeface="Roboto"/>
              <a:sym typeface="Roboto"/>
            </a:endParaRPr>
          </a:p>
          <a:p>
            <a:pPr indent="-314325" lvl="1" marL="914400" rtl="0" algn="l">
              <a:spcBef>
                <a:spcPts val="0"/>
              </a:spcBef>
              <a:spcAft>
                <a:spcPts val="0"/>
              </a:spcAft>
              <a:buClr>
                <a:schemeClr val="lt2"/>
              </a:buClr>
              <a:buSzPts val="1350"/>
              <a:buFont typeface="Roboto"/>
              <a:buChar char="○"/>
            </a:pPr>
            <a:r>
              <a:rPr lang="en" sz="1350">
                <a:solidFill>
                  <a:schemeClr val="lt2"/>
                </a:solidFill>
                <a:latin typeface="Roboto"/>
                <a:ea typeface="Roboto"/>
                <a:cs typeface="Roboto"/>
                <a:sym typeface="Roboto"/>
              </a:rPr>
              <a:t>The </a:t>
            </a:r>
            <a:r>
              <a:rPr b="1" lang="en" sz="1350">
                <a:solidFill>
                  <a:schemeClr val="lt2"/>
                </a:solidFill>
                <a:latin typeface="Roboto"/>
                <a:ea typeface="Roboto"/>
                <a:cs typeface="Roboto"/>
                <a:sym typeface="Roboto"/>
              </a:rPr>
              <a:t>$41bn </a:t>
            </a:r>
            <a:r>
              <a:rPr lang="en" sz="1350">
                <a:solidFill>
                  <a:schemeClr val="lt2"/>
                </a:solidFill>
                <a:latin typeface="Roboto"/>
                <a:ea typeface="Roboto"/>
                <a:cs typeface="Roboto"/>
                <a:sym typeface="Roboto"/>
              </a:rPr>
              <a:t>in SDRs held in the UK’s </a:t>
            </a:r>
            <a:r>
              <a:rPr b="1" lang="en" sz="1350" u="sng">
                <a:solidFill>
                  <a:schemeClr val="lt2"/>
                </a:solidFill>
                <a:latin typeface="Roboto"/>
                <a:ea typeface="Roboto"/>
                <a:cs typeface="Roboto"/>
                <a:sym typeface="Roboto"/>
              </a:rPr>
              <a:t>Exchange Equalisation Account </a:t>
            </a:r>
            <a:r>
              <a:rPr lang="en" sz="1350">
                <a:solidFill>
                  <a:schemeClr val="lt2"/>
                </a:solidFill>
                <a:latin typeface="Roboto"/>
                <a:ea typeface="Roboto"/>
                <a:cs typeface="Roboto"/>
                <a:sym typeface="Roboto"/>
              </a:rPr>
              <a:t>cannot be rechanneled as as hybrid capital because the EEA is only authorized to hold highly liquid senior debt securities and gold</a:t>
            </a:r>
            <a:endParaRPr sz="1350">
              <a:solidFill>
                <a:schemeClr val="lt2"/>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2"/>
          <p:cNvSpPr txBox="1"/>
          <p:nvPr>
            <p:ph type="title"/>
          </p:nvPr>
        </p:nvSpPr>
        <p:spPr>
          <a:xfrm>
            <a:off x="183675" y="648225"/>
            <a:ext cx="8913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t>3. The Role of an SDR-Denominated Bond: </a:t>
            </a:r>
            <a:endParaRPr b="1" sz="3000"/>
          </a:p>
          <a:p>
            <a:pPr indent="0" lvl="0" marL="0" rtl="0" algn="l">
              <a:spcBef>
                <a:spcPts val="0"/>
              </a:spcBef>
              <a:spcAft>
                <a:spcPts val="0"/>
              </a:spcAft>
              <a:buNone/>
            </a:pPr>
            <a:r>
              <a:rPr b="1" lang="en" sz="3000"/>
              <a:t>Satisfying SDR holders reserve management rules</a:t>
            </a:r>
            <a:endParaRPr b="1" sz="3000"/>
          </a:p>
        </p:txBody>
      </p:sp>
      <p:sp>
        <p:nvSpPr>
          <p:cNvPr id="201" name="Google Shape;201;p32"/>
          <p:cNvSpPr txBox="1"/>
          <p:nvPr/>
        </p:nvSpPr>
        <p:spPr>
          <a:xfrm>
            <a:off x="-168450" y="1726500"/>
            <a:ext cx="9312600" cy="2339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lt2"/>
              </a:buClr>
              <a:buSzPts val="1400"/>
              <a:buFont typeface="Roboto"/>
              <a:buChar char="●"/>
            </a:pPr>
            <a:r>
              <a:rPr b="1" lang="en">
                <a:solidFill>
                  <a:schemeClr val="lt2"/>
                </a:solidFill>
                <a:latin typeface="Roboto"/>
                <a:ea typeface="Roboto"/>
                <a:cs typeface="Roboto"/>
                <a:sym typeface="Roboto"/>
              </a:rPr>
              <a:t>By contrast: </a:t>
            </a:r>
            <a:r>
              <a:rPr lang="en">
                <a:solidFill>
                  <a:schemeClr val="lt2"/>
                </a:solidFill>
                <a:latin typeface="Roboto"/>
                <a:ea typeface="Roboto"/>
                <a:cs typeface="Roboto"/>
                <a:sym typeface="Roboto"/>
              </a:rPr>
              <a:t>an SDR-denominated, cash-settled bond would function as a standard reserve asset and can be purchased as a conventional reserve management operation by key stakeholders</a:t>
            </a:r>
            <a:endParaRPr>
              <a:solidFill>
                <a:schemeClr val="lt2"/>
              </a:solidFill>
              <a:latin typeface="Roboto"/>
              <a:ea typeface="Roboto"/>
              <a:cs typeface="Roboto"/>
              <a:sym typeface="Roboto"/>
            </a:endParaRPr>
          </a:p>
          <a:p>
            <a:pPr indent="0" lvl="0" marL="457200" rtl="0" algn="l">
              <a:spcBef>
                <a:spcPts val="0"/>
              </a:spcBef>
              <a:spcAft>
                <a:spcPts val="0"/>
              </a:spcAft>
              <a:buNone/>
            </a:pPr>
            <a:r>
              <a:t/>
            </a:r>
            <a:endParaRPr>
              <a:solidFill>
                <a:schemeClr val="lt2"/>
              </a:solidFill>
              <a:latin typeface="Roboto"/>
              <a:ea typeface="Roboto"/>
              <a:cs typeface="Roboto"/>
              <a:sym typeface="Roboto"/>
            </a:endParaRPr>
          </a:p>
          <a:p>
            <a:pPr indent="-317500" lvl="1" marL="9144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Rather than requiring an encashment regiment (RST/PRGT) or liquidity support agreement (AfDB/IDB hybrids), the reserve asset status of an SDR bond would be intrinsic</a:t>
            </a:r>
            <a:endParaRPr>
              <a:solidFill>
                <a:schemeClr val="lt2"/>
              </a:solidFill>
              <a:latin typeface="Roboto"/>
              <a:ea typeface="Roboto"/>
              <a:cs typeface="Roboto"/>
              <a:sym typeface="Roboto"/>
            </a:endParaRPr>
          </a:p>
          <a:p>
            <a:pPr indent="0" lvl="0" marL="914400" rtl="0" algn="l">
              <a:spcBef>
                <a:spcPts val="0"/>
              </a:spcBef>
              <a:spcAft>
                <a:spcPts val="0"/>
              </a:spcAft>
              <a:buNone/>
            </a:pPr>
            <a:r>
              <a:t/>
            </a:r>
            <a:endParaRPr>
              <a:solidFill>
                <a:schemeClr val="lt2"/>
              </a:solidFill>
              <a:latin typeface="Roboto"/>
              <a:ea typeface="Roboto"/>
              <a:cs typeface="Roboto"/>
              <a:sym typeface="Roboto"/>
            </a:endParaRPr>
          </a:p>
          <a:p>
            <a:pPr indent="-317500" lvl="1" marL="9144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Being cash-settled, it can be liquidated at any time in the secondary market for IDA bonds</a:t>
            </a:r>
            <a:endParaRPr>
              <a:solidFill>
                <a:schemeClr val="lt2"/>
              </a:solidFill>
              <a:latin typeface="Roboto"/>
              <a:ea typeface="Roboto"/>
              <a:cs typeface="Roboto"/>
              <a:sym typeface="Roboto"/>
            </a:endParaRPr>
          </a:p>
          <a:p>
            <a:pPr indent="0" lvl="0" marL="1371600" rtl="0" algn="l">
              <a:spcBef>
                <a:spcPts val="0"/>
              </a:spcBef>
              <a:spcAft>
                <a:spcPts val="0"/>
              </a:spcAft>
              <a:buNone/>
            </a:pPr>
            <a:r>
              <a:t/>
            </a:r>
            <a:endParaRPr>
              <a:solidFill>
                <a:schemeClr val="lt2"/>
              </a:solidFill>
              <a:latin typeface="Roboto"/>
              <a:ea typeface="Roboto"/>
              <a:cs typeface="Roboto"/>
              <a:sym typeface="Roboto"/>
            </a:endParaRPr>
          </a:p>
          <a:p>
            <a:pPr indent="-317500" lvl="0" marL="457200" rtl="0" algn="l">
              <a:spcBef>
                <a:spcPts val="0"/>
              </a:spcBef>
              <a:spcAft>
                <a:spcPts val="0"/>
              </a:spcAft>
              <a:buClr>
                <a:schemeClr val="lt2"/>
              </a:buClr>
              <a:buSzPts val="1400"/>
              <a:buFont typeface="Roboto"/>
              <a:buChar char="●"/>
            </a:pPr>
            <a:r>
              <a:rPr lang="en">
                <a:solidFill>
                  <a:schemeClr val="lt2"/>
                </a:solidFill>
                <a:latin typeface="Roboto"/>
                <a:ea typeface="Roboto"/>
                <a:cs typeface="Roboto"/>
                <a:sym typeface="Roboto"/>
              </a:rPr>
              <a:t>World Bank bonds are standard reserve assets for NCBs and the EEA — ECB/BoE does not police denomination</a:t>
            </a:r>
            <a:endParaRPr>
              <a:solidFill>
                <a:schemeClr val="lt2"/>
              </a:solidFill>
              <a:latin typeface="Roboto"/>
              <a:ea typeface="Roboto"/>
              <a:cs typeface="Roboto"/>
              <a:sym typeface="Roboto"/>
            </a:endParaRPr>
          </a:p>
        </p:txBody>
      </p:sp>
      <p:pic>
        <p:nvPicPr>
          <p:cNvPr id="202" name="Google Shape;202;p32" title="Screenshot 2025-12-04 at 8.41.00 PM.png"/>
          <p:cNvPicPr preferRelativeResize="0"/>
          <p:nvPr/>
        </p:nvPicPr>
        <p:blipFill>
          <a:blip r:embed="rId3">
            <a:alphaModFix/>
          </a:blip>
          <a:stretch>
            <a:fillRect/>
          </a:stretch>
        </p:blipFill>
        <p:spPr>
          <a:xfrm>
            <a:off x="0" y="4066200"/>
            <a:ext cx="3470174" cy="719525"/>
          </a:xfrm>
          <a:prstGeom prst="rect">
            <a:avLst/>
          </a:prstGeom>
          <a:noFill/>
          <a:ln>
            <a:noFill/>
          </a:ln>
        </p:spPr>
      </p:pic>
      <p:pic>
        <p:nvPicPr>
          <p:cNvPr id="203" name="Google Shape;203;p32" title="Screenshot 2025-12-04 at 8.41.10 PM.png"/>
          <p:cNvPicPr preferRelativeResize="0"/>
          <p:nvPr/>
        </p:nvPicPr>
        <p:blipFill>
          <a:blip r:embed="rId4">
            <a:alphaModFix/>
          </a:blip>
          <a:stretch>
            <a:fillRect/>
          </a:stretch>
        </p:blipFill>
        <p:spPr>
          <a:xfrm>
            <a:off x="3602750" y="3865850"/>
            <a:ext cx="5493925" cy="12776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3"/>
          <p:cNvSpPr txBox="1"/>
          <p:nvPr>
            <p:ph type="title"/>
          </p:nvPr>
        </p:nvSpPr>
        <p:spPr>
          <a:xfrm>
            <a:off x="226075" y="357800"/>
            <a:ext cx="2808000" cy="243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200"/>
              <a:t>Conclusions </a:t>
            </a:r>
            <a:endParaRPr b="1" sz="3200"/>
          </a:p>
        </p:txBody>
      </p:sp>
      <p:sp>
        <p:nvSpPr>
          <p:cNvPr id="209" name="Google Shape;209;p33"/>
          <p:cNvSpPr txBox="1"/>
          <p:nvPr/>
        </p:nvSpPr>
        <p:spPr>
          <a:xfrm>
            <a:off x="3481400" y="89450"/>
            <a:ext cx="5662500" cy="48183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When IMF members ratified the SDR amendment to the Articles of Agreement, they voted to “make the special drawing right the </a:t>
            </a:r>
            <a:r>
              <a:rPr b="1" lang="en" sz="1500">
                <a:solidFill>
                  <a:schemeClr val="lt2"/>
                </a:solidFill>
                <a:latin typeface="Roboto"/>
                <a:ea typeface="Roboto"/>
                <a:cs typeface="Roboto"/>
                <a:sym typeface="Roboto"/>
              </a:rPr>
              <a:t>principal reserve asset</a:t>
            </a:r>
            <a:r>
              <a:rPr lang="en" sz="1500">
                <a:solidFill>
                  <a:schemeClr val="lt2"/>
                </a:solidFill>
                <a:latin typeface="Roboto"/>
                <a:ea typeface="Roboto"/>
                <a:cs typeface="Roboto"/>
                <a:sym typeface="Roboto"/>
              </a:rPr>
              <a:t> in the international monetary system.”</a:t>
            </a:r>
            <a:endParaRPr sz="1500">
              <a:solidFill>
                <a:schemeClr val="lt2"/>
              </a:solidFill>
              <a:latin typeface="Roboto"/>
              <a:ea typeface="Roboto"/>
              <a:cs typeface="Roboto"/>
              <a:sym typeface="Roboto"/>
            </a:endParaRPr>
          </a:p>
          <a:p>
            <a:pPr indent="0" lvl="0" marL="457200" rtl="0" algn="l">
              <a:spcBef>
                <a:spcPts val="0"/>
              </a:spcBef>
              <a:spcAft>
                <a:spcPts val="0"/>
              </a:spcAft>
              <a:buNone/>
            </a:pPr>
            <a:r>
              <a:t/>
            </a:r>
            <a:endParaRPr sz="1500">
              <a:solidFill>
                <a:schemeClr val="lt2"/>
              </a:solidFill>
              <a:latin typeface="Roboto"/>
              <a:ea typeface="Roboto"/>
              <a:cs typeface="Roboto"/>
              <a:sym typeface="Roboto"/>
            </a:endParaRPr>
          </a:p>
          <a:p>
            <a:pPr indent="-323850" lvl="0" marL="4572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Among the reasons why that never occurred was being the SDR was never turned into a conventional reserve asset — </a:t>
            </a:r>
            <a:r>
              <a:rPr b="1" lang="en" sz="1500">
                <a:solidFill>
                  <a:schemeClr val="lt2"/>
                </a:solidFill>
                <a:latin typeface="Roboto"/>
                <a:ea typeface="Roboto"/>
                <a:cs typeface="Roboto"/>
                <a:sym typeface="Roboto"/>
              </a:rPr>
              <a:t>a senior bond issued by a highly rated entity</a:t>
            </a:r>
            <a:endParaRPr b="1" sz="1500">
              <a:solidFill>
                <a:schemeClr val="lt2"/>
              </a:solidFill>
              <a:latin typeface="Roboto"/>
              <a:ea typeface="Roboto"/>
              <a:cs typeface="Roboto"/>
              <a:sym typeface="Roboto"/>
            </a:endParaRPr>
          </a:p>
          <a:p>
            <a:pPr indent="0" lvl="0" marL="457200" rtl="0" algn="l">
              <a:spcBef>
                <a:spcPts val="0"/>
              </a:spcBef>
              <a:spcAft>
                <a:spcPts val="0"/>
              </a:spcAft>
              <a:buNone/>
            </a:pPr>
            <a:r>
              <a:t/>
            </a:r>
            <a:endParaRPr sz="1500">
              <a:solidFill>
                <a:schemeClr val="lt2"/>
              </a:solidFill>
              <a:latin typeface="Roboto"/>
              <a:ea typeface="Roboto"/>
              <a:cs typeface="Roboto"/>
              <a:sym typeface="Roboto"/>
            </a:endParaRPr>
          </a:p>
          <a:p>
            <a:pPr indent="-323850" lvl="0" marL="4572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The SDR bond supports the evolution of the SDR system, while enabling a much-needed evolution for the MDB system</a:t>
            </a:r>
            <a:endParaRPr sz="1500">
              <a:solidFill>
                <a:schemeClr val="lt2"/>
              </a:solidFill>
              <a:latin typeface="Roboto"/>
              <a:ea typeface="Roboto"/>
              <a:cs typeface="Roboto"/>
              <a:sym typeface="Roboto"/>
            </a:endParaRPr>
          </a:p>
          <a:p>
            <a:pPr indent="0" lvl="0" marL="457200" rtl="0" algn="l">
              <a:spcBef>
                <a:spcPts val="0"/>
              </a:spcBef>
              <a:spcAft>
                <a:spcPts val="0"/>
              </a:spcAft>
              <a:buNone/>
            </a:pPr>
            <a:r>
              <a:t/>
            </a:r>
            <a:endParaRPr sz="1500">
              <a:solidFill>
                <a:schemeClr val="lt2"/>
              </a:solidFill>
              <a:latin typeface="Roboto"/>
              <a:ea typeface="Roboto"/>
              <a:cs typeface="Roboto"/>
              <a:sym typeface="Roboto"/>
            </a:endParaRPr>
          </a:p>
          <a:p>
            <a:pPr indent="-323850" lvl="0" marL="4572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MDBs — IDA and ADF, but also core lending arms — need to be insulated from asset-liability mismatch pressures in order to scale up low-cost, long-term lending </a:t>
            </a:r>
            <a:endParaRPr sz="1500">
              <a:solidFill>
                <a:schemeClr val="lt2"/>
              </a:solidFill>
              <a:latin typeface="Roboto"/>
              <a:ea typeface="Roboto"/>
              <a:cs typeface="Roboto"/>
              <a:sym typeface="Roboto"/>
            </a:endParaRPr>
          </a:p>
          <a:p>
            <a:pPr indent="0" lvl="0" marL="457200" rtl="0" algn="l">
              <a:spcBef>
                <a:spcPts val="0"/>
              </a:spcBef>
              <a:spcAft>
                <a:spcPts val="0"/>
              </a:spcAft>
              <a:buNone/>
            </a:pPr>
            <a:r>
              <a:t/>
            </a:r>
            <a:endParaRPr sz="1500">
              <a:solidFill>
                <a:schemeClr val="lt2"/>
              </a:solidFill>
              <a:latin typeface="Roboto"/>
              <a:ea typeface="Roboto"/>
              <a:cs typeface="Roboto"/>
              <a:sym typeface="Roboto"/>
            </a:endParaRPr>
          </a:p>
          <a:p>
            <a:pPr indent="-323850" lvl="0" marL="457200" rtl="0" algn="l">
              <a:spcBef>
                <a:spcPts val="0"/>
              </a:spcBef>
              <a:spcAft>
                <a:spcPts val="0"/>
              </a:spcAft>
              <a:buClr>
                <a:schemeClr val="lt2"/>
              </a:buClr>
              <a:buSzPts val="1500"/>
              <a:buFont typeface="Roboto"/>
              <a:buChar char="●"/>
            </a:pPr>
            <a:r>
              <a:rPr lang="en" sz="1500">
                <a:solidFill>
                  <a:schemeClr val="lt2"/>
                </a:solidFill>
                <a:latin typeface="Roboto"/>
                <a:ea typeface="Roboto"/>
                <a:cs typeface="Roboto"/>
                <a:sym typeface="Roboto"/>
              </a:rPr>
              <a:t>There is no other funding pool that can achieve this for MDBs beyond the world’s idle SDRs</a:t>
            </a:r>
            <a:endParaRPr sz="1500">
              <a:solidFill>
                <a:schemeClr val="lt2"/>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