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57" r:id="rId4"/>
    <p:sldId id="258" r:id="rId5"/>
    <p:sldId id="259" r:id="rId6"/>
    <p:sldId id="261" r:id="rId7"/>
    <p:sldId id="262" r:id="rId8"/>
    <p:sldId id="263" r:id="rId9"/>
    <p:sldId id="264" r:id="rId10"/>
    <p:sldId id="260" r:id="rId11"/>
    <p:sldId id="273" r:id="rId12"/>
    <p:sldId id="265" r:id="rId13"/>
    <p:sldId id="266" r:id="rId14"/>
    <p:sldId id="269" r:id="rId15"/>
    <p:sldId id="276" r:id="rId16"/>
    <p:sldId id="270" r:id="rId17"/>
    <p:sldId id="267" r:id="rId18"/>
    <p:sldId id="271" r:id="rId19"/>
    <p:sldId id="272" r:id="rId20"/>
    <p:sldId id="274" r:id="rId21"/>
    <p:sldId id="275" r:id="rId22"/>
    <p:sldId id="279" r:id="rId23"/>
    <p:sldId id="277" r:id="rId24"/>
    <p:sldId id="2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0" d="100"/>
          <a:sy n="60" d="100"/>
        </p:scale>
        <p:origin x="87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107CB-7E04-E533-7E14-D902416E62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9BE815-5352-765A-3A08-15EBF0C6D5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DD2142-CECB-5095-627E-A69295C92764}"/>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5" name="Footer Placeholder 4">
            <a:extLst>
              <a:ext uri="{FF2B5EF4-FFF2-40B4-BE49-F238E27FC236}">
                <a16:creationId xmlns:a16="http://schemas.microsoft.com/office/drawing/2014/main" id="{77DB58E7-FC32-5F6F-2A8C-6C01E576DA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F9F907-2B00-2F03-6E0E-65621743BCBE}"/>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101781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93D8A-2ED9-D7EB-DF20-E943953A08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182A05-E630-4615-5617-26284C0025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EF270D-B7B1-9371-E624-11B0B501A22B}"/>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5" name="Footer Placeholder 4">
            <a:extLst>
              <a:ext uri="{FF2B5EF4-FFF2-40B4-BE49-F238E27FC236}">
                <a16:creationId xmlns:a16="http://schemas.microsoft.com/office/drawing/2014/main" id="{9213927F-DA24-E778-7A07-C9893689D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C04C9F-CEFF-C5C1-7446-626A51D15341}"/>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406269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F57DD-54FE-44C2-478B-74EE35CCD0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0E4E8D-C981-5599-8229-D39178CC79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609CD0-040B-8DF2-DFF3-67546AC0B20F}"/>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5" name="Footer Placeholder 4">
            <a:extLst>
              <a:ext uri="{FF2B5EF4-FFF2-40B4-BE49-F238E27FC236}">
                <a16:creationId xmlns:a16="http://schemas.microsoft.com/office/drawing/2014/main" id="{8952ABF3-FCC3-5D9F-7E44-8258B464C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B29168-525D-874E-8524-078F4DAD444C}"/>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3249466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74A70-A4A6-3209-9FAF-72B660D1B7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EE94FC-B405-8B14-8B5A-F83954861A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5BBCC1-7FC4-DAED-E8CF-1547B318E3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2F086F-AE19-EF41-B641-DF0B6049A706}"/>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6" name="Footer Placeholder 5">
            <a:extLst>
              <a:ext uri="{FF2B5EF4-FFF2-40B4-BE49-F238E27FC236}">
                <a16:creationId xmlns:a16="http://schemas.microsoft.com/office/drawing/2014/main" id="{897981DE-CD3B-8158-5A20-5253697154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888F17-F806-9A94-D326-40985E08A6AB}"/>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3362367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E0E36-51CF-33B2-E4B6-D9C5204368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DD205F-003F-A06A-65D1-4ACA541255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C15E7A-D175-E94A-11E5-F76CCD786F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BD09CC-75A0-AA92-A5A1-79A3C2B35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1F4A3E-EBF2-591C-7DC9-D13D92441B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CBC6A7-6F92-4566-5734-B470870CD076}"/>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8" name="Footer Placeholder 7">
            <a:extLst>
              <a:ext uri="{FF2B5EF4-FFF2-40B4-BE49-F238E27FC236}">
                <a16:creationId xmlns:a16="http://schemas.microsoft.com/office/drawing/2014/main" id="{81A323BE-0F16-0E0E-C089-96AA904CC4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677E4F-19A5-3603-738B-E1993842FB8A}"/>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3863121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37FA9-C0EE-912C-B25F-7348A9241B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46D4D7-2C56-1000-74EB-B2EDF6AD78C3}"/>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4" name="Footer Placeholder 3">
            <a:extLst>
              <a:ext uri="{FF2B5EF4-FFF2-40B4-BE49-F238E27FC236}">
                <a16:creationId xmlns:a16="http://schemas.microsoft.com/office/drawing/2014/main" id="{D4608FBC-BE5D-B679-9604-A462A655B7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7844EF-B61B-AB8B-0642-3137C1FF58AD}"/>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3959991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597457-71FE-4BB1-EC6E-8928E7F5AF4B}"/>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3" name="Footer Placeholder 2">
            <a:extLst>
              <a:ext uri="{FF2B5EF4-FFF2-40B4-BE49-F238E27FC236}">
                <a16:creationId xmlns:a16="http://schemas.microsoft.com/office/drawing/2014/main" id="{A494A291-0FD0-ACDB-7BC7-0D8F1EC92A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97E601-9E85-7007-36F3-02845F026343}"/>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3364838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139E-C8A9-DDD0-7188-C15A1AB518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0FF2DB-A8E3-45F1-AD1F-B302348430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E043C0-096C-D6B7-ACB6-6E677DD4D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9CC121-B983-A118-F5C0-6AE6CAE575F6}"/>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6" name="Footer Placeholder 5">
            <a:extLst>
              <a:ext uri="{FF2B5EF4-FFF2-40B4-BE49-F238E27FC236}">
                <a16:creationId xmlns:a16="http://schemas.microsoft.com/office/drawing/2014/main" id="{1DF9C87D-759C-DF65-E057-F570B58970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C61833-BE46-BFE6-BC43-A3EAFB2981DB}"/>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3209321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5A0B9-BA46-857D-D51D-2CB3D9A020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632CB7-AF89-A8AB-D14A-5D80E65653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47AE23-2F06-529D-5DD8-705F44ECB6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7E0270-F468-450E-4B44-2B93BCD8C0BA}"/>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6" name="Footer Placeholder 5">
            <a:extLst>
              <a:ext uri="{FF2B5EF4-FFF2-40B4-BE49-F238E27FC236}">
                <a16:creationId xmlns:a16="http://schemas.microsoft.com/office/drawing/2014/main" id="{CC72C1DA-ED49-4E7F-2DC0-00B5E43C44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847189-DC22-4D4C-F974-EBA9131B9121}"/>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212372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E57D6-41BE-8A9E-57B6-1313500D28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BADA3B-78BF-AC39-AB06-E56E16917D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9C9324-F4CC-BE8A-5D66-993C2B501ACB}"/>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5" name="Footer Placeholder 4">
            <a:extLst>
              <a:ext uri="{FF2B5EF4-FFF2-40B4-BE49-F238E27FC236}">
                <a16:creationId xmlns:a16="http://schemas.microsoft.com/office/drawing/2014/main" id="{BC0986E7-F0EE-1074-3A82-4C6283F6F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0C8F8-9B8C-7D6D-9CA5-309EE1E8A404}"/>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1492620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906958-1669-C3FC-096C-9D21E8A8A3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4E3FF2-125E-B3F9-097D-2F2538BAB7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DC597F-8F88-E4F0-90BC-C47C5FBDE226}"/>
              </a:ext>
            </a:extLst>
          </p:cNvPr>
          <p:cNvSpPr>
            <a:spLocks noGrp="1"/>
          </p:cNvSpPr>
          <p:nvPr>
            <p:ph type="dt" sz="half" idx="10"/>
          </p:nvPr>
        </p:nvSpPr>
        <p:spPr/>
        <p:txBody>
          <a:bodyPr/>
          <a:lstStyle/>
          <a:p>
            <a:fld id="{D5F017A0-1D8B-40E5-ACC6-E3F512411BE4}" type="datetimeFigureOut">
              <a:rPr lang="en-US" smtClean="0"/>
              <a:t>2/20/2025</a:t>
            </a:fld>
            <a:endParaRPr lang="en-US"/>
          </a:p>
        </p:txBody>
      </p:sp>
      <p:sp>
        <p:nvSpPr>
          <p:cNvPr id="5" name="Footer Placeholder 4">
            <a:extLst>
              <a:ext uri="{FF2B5EF4-FFF2-40B4-BE49-F238E27FC236}">
                <a16:creationId xmlns:a16="http://schemas.microsoft.com/office/drawing/2014/main" id="{EE8BC744-5DF5-9BD7-F2C2-5DFD63C712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A7677-853D-8C9F-8D28-033B68A2558A}"/>
              </a:ext>
            </a:extLst>
          </p:cNvPr>
          <p:cNvSpPr>
            <a:spLocks noGrp="1"/>
          </p:cNvSpPr>
          <p:nvPr>
            <p:ph type="sldNum" sz="quarter" idx="12"/>
          </p:nvPr>
        </p:nvSpPr>
        <p:spPr/>
        <p:txBody>
          <a:bodyPr/>
          <a:lstStyle/>
          <a:p>
            <a:fld id="{B9A09965-552C-4D2C-8AD0-E99DF5105F64}" type="slidenum">
              <a:rPr lang="en-US" smtClean="0"/>
              <a:t>‹#›</a:t>
            </a:fld>
            <a:endParaRPr lang="en-US"/>
          </a:p>
        </p:txBody>
      </p:sp>
    </p:spTree>
    <p:extLst>
      <p:ext uri="{BB962C8B-B14F-4D97-AF65-F5344CB8AC3E}">
        <p14:creationId xmlns:p14="http://schemas.microsoft.com/office/powerpoint/2010/main" val="3954750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F9238B-D683-4E0A-50DE-F279976E90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252109-ED9D-305B-99F6-4568AFC25A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594F29-2F82-0304-7FF8-D06DD006E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F017A0-1D8B-40E5-ACC6-E3F512411BE4}" type="datetimeFigureOut">
              <a:rPr lang="en-US" smtClean="0"/>
              <a:t>2/20/2025</a:t>
            </a:fld>
            <a:endParaRPr lang="en-US"/>
          </a:p>
        </p:txBody>
      </p:sp>
      <p:sp>
        <p:nvSpPr>
          <p:cNvPr id="5" name="Footer Placeholder 4">
            <a:extLst>
              <a:ext uri="{FF2B5EF4-FFF2-40B4-BE49-F238E27FC236}">
                <a16:creationId xmlns:a16="http://schemas.microsoft.com/office/drawing/2014/main" id="{B2C9B10D-4061-90BF-C9E5-571F39E147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4EAFF15-A65B-D185-F5F9-ACB7AF781A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A09965-552C-4D2C-8AD0-E99DF5105F64}" type="slidenum">
              <a:rPr lang="en-US" smtClean="0"/>
              <a:t>‹#›</a:t>
            </a:fld>
            <a:endParaRPr lang="en-US"/>
          </a:p>
        </p:txBody>
      </p:sp>
    </p:spTree>
    <p:extLst>
      <p:ext uri="{BB962C8B-B14F-4D97-AF65-F5344CB8AC3E}">
        <p14:creationId xmlns:p14="http://schemas.microsoft.com/office/powerpoint/2010/main" val="389438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sciencedirect.com/science/journal/0305750X/110/supp/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oxford.universitypressscholarship.com/view/10.1093/oso/9780198863960.001.0001/oso-9780198863960-chapter-12" TargetMode="External"/><Relationship Id="rId2" Type="http://schemas.openxmlformats.org/officeDocument/2006/relationships/hyperlink" Target="https://drodrik.scholar.harvard.edu/publications/new-growth-strategy-developing-nation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E601F-FC9C-11F8-5956-8262A47E60D3}"/>
              </a:ext>
            </a:extLst>
          </p:cNvPr>
          <p:cNvSpPr>
            <a:spLocks noGrp="1"/>
          </p:cNvSpPr>
          <p:nvPr>
            <p:ph type="ctrTitle"/>
          </p:nvPr>
        </p:nvSpPr>
        <p:spPr/>
        <p:txBody>
          <a:bodyPr>
            <a:noAutofit/>
          </a:bodyPr>
          <a:lstStyle/>
          <a:p>
            <a:r>
              <a:rPr lang="en-US" sz="4400" i="1" kern="100" dirty="0">
                <a:effectLst/>
                <a:latin typeface="Aptos" panose="020B0004020202020204" pitchFamily="34" charset="0"/>
                <a:ea typeface="Aptos" panose="020B0004020202020204" pitchFamily="34" charset="0"/>
                <a:cs typeface="Times New Roman" panose="02020603050405020304" pitchFamily="18" charset="0"/>
              </a:rPr>
              <a:t>Industrial Policies: M</a:t>
            </a:r>
            <a:r>
              <a:rPr lang="en-US" sz="4400" i="1" kern="100" dirty="0">
                <a:latin typeface="Aptos" panose="020B0004020202020204" pitchFamily="34" charset="0"/>
                <a:ea typeface="Aptos" panose="020B0004020202020204" pitchFamily="34" charset="0"/>
                <a:cs typeface="Times New Roman" panose="02020603050405020304" pitchFamily="18" charset="0"/>
              </a:rPr>
              <a:t>ore Market Failures</a:t>
            </a:r>
            <a:r>
              <a:rPr lang="en-US" sz="4400" kern="100" dirty="0">
                <a:latin typeface="Aptos" panose="020B0004020202020204" pitchFamily="34" charset="0"/>
                <a:ea typeface="Aptos" panose="020B0004020202020204" pitchFamily="34" charset="0"/>
                <a:cs typeface="Times New Roman" panose="02020603050405020304" pitchFamily="18" charset="0"/>
              </a:rPr>
              <a:t>, </a:t>
            </a:r>
            <a:r>
              <a:rPr lang="en-US" sz="4400" i="1" kern="100" dirty="0">
                <a:effectLst/>
                <a:latin typeface="Aptos" panose="020B0004020202020204" pitchFamily="34" charset="0"/>
                <a:ea typeface="Aptos" panose="020B0004020202020204" pitchFamily="34" charset="0"/>
                <a:cs typeface="Times New Roman" panose="02020603050405020304" pitchFamily="18" charset="0"/>
              </a:rPr>
              <a:t>New Objectives, New Instruments, New worries</a:t>
            </a:r>
            <a:br>
              <a:rPr lang="en-US" sz="4400" kern="100" dirty="0">
                <a:effectLst/>
                <a:latin typeface="Aptos" panose="020B0004020202020204" pitchFamily="34" charset="0"/>
                <a:ea typeface="Aptos" panose="020B0004020202020204" pitchFamily="34" charset="0"/>
                <a:cs typeface="Times New Roman" panose="02020603050405020304" pitchFamily="18" charset="0"/>
              </a:rPr>
            </a:br>
            <a:endParaRPr lang="en-US" sz="4400" dirty="0"/>
          </a:p>
        </p:txBody>
      </p:sp>
      <p:sp>
        <p:nvSpPr>
          <p:cNvPr id="3" name="Subtitle 2">
            <a:extLst>
              <a:ext uri="{FF2B5EF4-FFF2-40B4-BE49-F238E27FC236}">
                <a16:creationId xmlns:a16="http://schemas.microsoft.com/office/drawing/2014/main" id="{6186FE47-565E-45AA-88DD-8F40A1017C9E}"/>
              </a:ext>
            </a:extLst>
          </p:cNvPr>
          <p:cNvSpPr>
            <a:spLocks noGrp="1"/>
          </p:cNvSpPr>
          <p:nvPr>
            <p:ph type="subTitle" idx="1"/>
          </p:nvPr>
        </p:nvSpPr>
        <p:spPr/>
        <p:txBody>
          <a:bodyPr/>
          <a:lstStyle/>
          <a:p>
            <a:r>
              <a:rPr lang="en-US" dirty="0"/>
              <a:t>Joseph Stiglitz</a:t>
            </a:r>
          </a:p>
          <a:p>
            <a:r>
              <a:rPr lang="en-US" dirty="0"/>
              <a:t>Princeton</a:t>
            </a:r>
          </a:p>
          <a:p>
            <a:r>
              <a:rPr lang="en-US" dirty="0"/>
              <a:t>February 2025</a:t>
            </a:r>
          </a:p>
        </p:txBody>
      </p:sp>
    </p:spTree>
    <p:extLst>
      <p:ext uri="{BB962C8B-B14F-4D97-AF65-F5344CB8AC3E}">
        <p14:creationId xmlns:p14="http://schemas.microsoft.com/office/powerpoint/2010/main" val="953509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5651-D7DC-08B4-95CF-AFF2DD7E35A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FA9398D8-C3F5-AFD6-4D1C-650F6B3918D2}"/>
              </a:ext>
            </a:extLst>
          </p:cNvPr>
          <p:cNvSpPr>
            <a:spLocks noGrp="1"/>
          </p:cNvSpPr>
          <p:nvPr>
            <p:ph idx="1"/>
          </p:nvPr>
        </p:nvSpPr>
        <p:spPr/>
        <p:txBody>
          <a:bodyPr/>
          <a:lstStyle/>
          <a:p>
            <a:r>
              <a:rPr lang="en-US" dirty="0"/>
              <a:t>More objectives/more market failures</a:t>
            </a:r>
          </a:p>
          <a:p>
            <a:r>
              <a:rPr lang="en-US" dirty="0"/>
              <a:t>More instruments, Better management</a:t>
            </a:r>
          </a:p>
          <a:p>
            <a:r>
              <a:rPr lang="en-US" dirty="0"/>
              <a:t>New worries</a:t>
            </a:r>
          </a:p>
        </p:txBody>
      </p:sp>
    </p:spTree>
    <p:extLst>
      <p:ext uri="{BB962C8B-B14F-4D97-AF65-F5344CB8AC3E}">
        <p14:creationId xmlns:p14="http://schemas.microsoft.com/office/powerpoint/2010/main" val="2357418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125E3-B83B-DDA3-5AF9-C5EE14D89352}"/>
              </a:ext>
            </a:extLst>
          </p:cNvPr>
          <p:cNvSpPr>
            <a:spLocks noGrp="1"/>
          </p:cNvSpPr>
          <p:nvPr>
            <p:ph type="title"/>
          </p:nvPr>
        </p:nvSpPr>
        <p:spPr/>
        <p:txBody>
          <a:bodyPr/>
          <a:lstStyle/>
          <a:p>
            <a:r>
              <a:rPr lang="en-US" dirty="0"/>
              <a:t>Broad Definition</a:t>
            </a:r>
          </a:p>
        </p:txBody>
      </p:sp>
      <p:sp>
        <p:nvSpPr>
          <p:cNvPr id="3" name="Content Placeholder 2">
            <a:extLst>
              <a:ext uri="{FF2B5EF4-FFF2-40B4-BE49-F238E27FC236}">
                <a16:creationId xmlns:a16="http://schemas.microsoft.com/office/drawing/2014/main" id="{95D42A2D-7184-BECC-5A9B-E150D05E717B}"/>
              </a:ext>
            </a:extLst>
          </p:cNvPr>
          <p:cNvSpPr>
            <a:spLocks noGrp="1"/>
          </p:cNvSpPr>
          <p:nvPr>
            <p:ph idx="1"/>
          </p:nvPr>
        </p:nvSpPr>
        <p:spPr/>
        <p:txBody>
          <a:bodyPr/>
          <a:lstStyle/>
          <a:p>
            <a:r>
              <a:rPr lang="en-US" dirty="0"/>
              <a:t>Interventions by government to affect what is produced, how goods and services are produced, or where they are produced</a:t>
            </a:r>
          </a:p>
          <a:p>
            <a:pPr lvl="1"/>
            <a:r>
              <a:rPr lang="en-US" dirty="0"/>
              <a:t>Not limited to pushing “industry”</a:t>
            </a:r>
          </a:p>
          <a:p>
            <a:pPr lvl="1"/>
            <a:r>
              <a:rPr lang="en-US" dirty="0"/>
              <a:t>Often focused on R &amp; D, new industries</a:t>
            </a:r>
          </a:p>
          <a:p>
            <a:pPr lvl="1"/>
            <a:r>
              <a:rPr lang="en-US" dirty="0"/>
              <a:t>Need new name</a:t>
            </a:r>
          </a:p>
          <a:p>
            <a:pPr marL="457200" lvl="1" indent="0">
              <a:buNone/>
            </a:pPr>
            <a:endParaRPr lang="en-US" dirty="0"/>
          </a:p>
          <a:p>
            <a:endParaRPr lang="en-US" dirty="0"/>
          </a:p>
        </p:txBody>
      </p:sp>
    </p:spTree>
    <p:extLst>
      <p:ext uri="{BB962C8B-B14F-4D97-AF65-F5344CB8AC3E}">
        <p14:creationId xmlns:p14="http://schemas.microsoft.com/office/powerpoint/2010/main" val="72128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D4212-3E79-D6F3-53F8-9320BDB62DAB}"/>
              </a:ext>
            </a:extLst>
          </p:cNvPr>
          <p:cNvSpPr>
            <a:spLocks noGrp="1"/>
          </p:cNvSpPr>
          <p:nvPr>
            <p:ph type="title"/>
          </p:nvPr>
        </p:nvSpPr>
        <p:spPr>
          <a:xfrm>
            <a:off x="838200" y="577777"/>
            <a:ext cx="10515600" cy="1325563"/>
          </a:xfrm>
        </p:spPr>
        <p:txBody>
          <a:bodyPr/>
          <a:lstStyle/>
          <a:p>
            <a:r>
              <a:rPr lang="en-US" sz="4400" kern="1200" dirty="0">
                <a:solidFill>
                  <a:srgbClr val="000000"/>
                </a:solidFill>
                <a:effectLst/>
                <a:latin typeface="Calibri" panose="020F0502020204030204" pitchFamily="34" charset="0"/>
                <a:ea typeface="+mn-ea"/>
                <a:cs typeface="+mn-cs"/>
              </a:rPr>
              <a:t>Fell out of favor in era of neoliberalism</a:t>
            </a:r>
            <a:br>
              <a:rPr lang="en-US" sz="4400" dirty="0">
                <a:effectLst/>
              </a:rPr>
            </a:br>
            <a:endParaRPr lang="en-US" dirty="0"/>
          </a:p>
        </p:txBody>
      </p:sp>
      <p:sp>
        <p:nvSpPr>
          <p:cNvPr id="3" name="Content Placeholder 2">
            <a:extLst>
              <a:ext uri="{FF2B5EF4-FFF2-40B4-BE49-F238E27FC236}">
                <a16:creationId xmlns:a16="http://schemas.microsoft.com/office/drawing/2014/main" id="{4F479DF7-6FFD-073D-AC22-8F1F971FC6F6}"/>
              </a:ext>
            </a:extLst>
          </p:cNvPr>
          <p:cNvSpPr>
            <a:spLocks noGrp="1"/>
          </p:cNvSpPr>
          <p:nvPr>
            <p:ph idx="1"/>
          </p:nvPr>
        </p:nvSpPr>
        <p:spPr/>
        <p:txBody>
          <a:bodyPr>
            <a:normAutofit fontScale="92500" lnSpcReduction="10000"/>
          </a:bodyPr>
          <a:lstStyle/>
          <a:p>
            <a:pPr marL="457200" indent="0" algn="l" rtl="0" eaLnBrk="1" latinLnBrk="0" hangingPunct="1">
              <a:lnSpc>
                <a:spcPct val="90000"/>
              </a:lnSpc>
              <a:spcBef>
                <a:spcPts val="500"/>
              </a:spcBef>
              <a:buNone/>
            </a:pPr>
            <a:r>
              <a:rPr lang="en-US" sz="2400" kern="1200" dirty="0">
                <a:solidFill>
                  <a:srgbClr val="000000"/>
                </a:solidFill>
                <a:effectLst/>
                <a:latin typeface="Calibri" panose="020F0502020204030204" pitchFamily="34" charset="0"/>
                <a:ea typeface="+mn-ea"/>
                <a:cs typeface="+mn-cs"/>
              </a:rPr>
              <a:t>Belief in the efficiency of the market</a:t>
            </a:r>
          </a:p>
          <a:p>
            <a:pPr marL="1143000" lvl="1"/>
            <a:r>
              <a:rPr lang="en-US" dirty="0">
                <a:solidFill>
                  <a:srgbClr val="000000"/>
                </a:solidFill>
                <a:latin typeface="Calibri" panose="020F0502020204030204" pitchFamily="34" charset="0"/>
              </a:rPr>
              <a:t>Didn’t matter whether an economy produced potato chips or computer chips</a:t>
            </a:r>
            <a:endParaRPr lang="en-US" dirty="0">
              <a:effectLst/>
            </a:endParaRPr>
          </a:p>
          <a:p>
            <a:pPr marL="685800" indent="-228600" algn="l" rtl="0" eaLnBrk="1" latinLnBrk="0" hangingPunct="1">
              <a:lnSpc>
                <a:spcPct val="90000"/>
              </a:lnSpc>
              <a:spcBef>
                <a:spcPts val="500"/>
              </a:spcBef>
            </a:pPr>
            <a:r>
              <a:rPr lang="en-US" sz="2400" kern="1200" dirty="0">
                <a:solidFill>
                  <a:srgbClr val="000000"/>
                </a:solidFill>
                <a:effectLst/>
                <a:latin typeface="Calibri" panose="020F0502020204030204" pitchFamily="34" charset="0"/>
                <a:ea typeface="+mn-ea"/>
                <a:cs typeface="+mn-cs"/>
              </a:rPr>
              <a:t>Controversy at the World Bank and IMF (even though in a sense the World Bank was inevitably engaged in industrial policy)</a:t>
            </a:r>
            <a:endParaRPr lang="en-US" sz="2400" dirty="0">
              <a:effectLst/>
            </a:endParaRPr>
          </a:p>
          <a:p>
            <a:pPr marL="685800" indent="-228600" algn="l" rtl="0" eaLnBrk="1" latinLnBrk="0" hangingPunct="1">
              <a:lnSpc>
                <a:spcPct val="90000"/>
              </a:lnSpc>
              <a:spcBef>
                <a:spcPts val="500"/>
              </a:spcBef>
            </a:pPr>
            <a:r>
              <a:rPr lang="en-US" sz="2400" kern="1200" dirty="0">
                <a:solidFill>
                  <a:srgbClr val="000000"/>
                </a:solidFill>
                <a:effectLst/>
                <a:latin typeface="Calibri" panose="020F0502020204030204" pitchFamily="34" charset="0"/>
                <a:ea typeface="+mn-ea"/>
                <a:cs typeface="+mn-cs"/>
              </a:rPr>
              <a:t>Even as theory and evidence against the efficiency of the market mounted</a:t>
            </a:r>
          </a:p>
          <a:p>
            <a:pPr marL="685800" indent="-228600" algn="l" rtl="0" eaLnBrk="1" latinLnBrk="0" hangingPunct="1">
              <a:lnSpc>
                <a:spcPct val="90000"/>
              </a:lnSpc>
              <a:spcBef>
                <a:spcPts val="500"/>
              </a:spcBef>
            </a:pPr>
            <a:r>
              <a:rPr lang="en-US" sz="2400" dirty="0">
                <a:solidFill>
                  <a:srgbClr val="000000"/>
                </a:solidFill>
                <a:latin typeface="Calibri" panose="020F0502020204030204" pitchFamily="34" charset="0"/>
              </a:rPr>
              <a:t>First welfare theorem assumed fixed (exogenous) technology</a:t>
            </a:r>
          </a:p>
          <a:p>
            <a:pPr marL="685800" indent="-228600" algn="l" rtl="0" eaLnBrk="1" latinLnBrk="0" hangingPunct="1">
              <a:lnSpc>
                <a:spcPct val="90000"/>
              </a:lnSpc>
              <a:spcBef>
                <a:spcPts val="500"/>
              </a:spcBef>
            </a:pPr>
            <a:r>
              <a:rPr lang="en-US" sz="2400" b="1" dirty="0">
                <a:solidFill>
                  <a:srgbClr val="000000"/>
                </a:solidFill>
                <a:latin typeface="Calibri" panose="020F0502020204030204" pitchFamily="34" charset="0"/>
              </a:rPr>
              <a:t>Knowledge is a public good</a:t>
            </a:r>
          </a:p>
          <a:p>
            <a:pPr marL="685800" indent="-228600" algn="l" rtl="0" eaLnBrk="1" latinLnBrk="0" hangingPunct="1">
              <a:lnSpc>
                <a:spcPct val="90000"/>
              </a:lnSpc>
              <a:spcBef>
                <a:spcPts val="500"/>
              </a:spcBef>
            </a:pPr>
            <a:r>
              <a:rPr lang="en-US" sz="2400" dirty="0">
                <a:solidFill>
                  <a:srgbClr val="000000"/>
                </a:solidFill>
                <a:latin typeface="Calibri" panose="020F0502020204030204" pitchFamily="34" charset="0"/>
              </a:rPr>
              <a:t>Inevitable conflict in private production: either restrict usage (an inefficiency) for appropriability or there will be underinvestment in R &amp; D and (when there is learning by doing) too little production</a:t>
            </a:r>
          </a:p>
          <a:p>
            <a:pPr marL="685800" indent="-228600" algn="l" rtl="0" eaLnBrk="1" latinLnBrk="0" hangingPunct="1">
              <a:lnSpc>
                <a:spcPct val="90000"/>
              </a:lnSpc>
              <a:spcBef>
                <a:spcPts val="500"/>
              </a:spcBef>
            </a:pPr>
            <a:r>
              <a:rPr lang="en-US" sz="2400" dirty="0">
                <a:solidFill>
                  <a:srgbClr val="000000"/>
                </a:solidFill>
                <a:latin typeface="Calibri" panose="020F0502020204030204" pitchFamily="34" charset="0"/>
              </a:rPr>
              <a:t>“Knowledge” is a form of information:  My research had shown multiple market failures associated with economics of information—direct implication for economics of learning and R &amp; D (</a:t>
            </a:r>
            <a:r>
              <a:rPr lang="en-US" sz="1300" dirty="0">
                <a:solidFill>
                  <a:srgbClr val="000000"/>
                </a:solidFill>
                <a:latin typeface="Calibri" panose="020F0502020204030204" pitchFamily="34" charset="0"/>
              </a:rPr>
              <a:t>expounded in my April, 1974 lectures to the </a:t>
            </a:r>
            <a:r>
              <a:rPr lang="en-US" sz="1300" dirty="0">
                <a:solidFill>
                  <a:srgbClr val="000000"/>
                </a:solidFill>
                <a:effectLst/>
                <a:latin typeface="Times New Roman" panose="02020603050405020304" pitchFamily="18" charset="0"/>
                <a:ea typeface="Times New Roman" panose="02020603050405020304" pitchFamily="18" charset="0"/>
              </a:rPr>
              <a:t>Association of University Teachers of Economics, Manchester, England</a:t>
            </a:r>
            <a:r>
              <a:rPr lang="en-US" sz="1300" dirty="0">
                <a:solidFill>
                  <a:srgbClr val="000000"/>
                </a:solidFill>
                <a:latin typeface="Calibri" panose="020F0502020204030204" pitchFamily="34" charset="0"/>
              </a:rPr>
              <a:t> )</a:t>
            </a:r>
            <a:endParaRPr lang="en-US" sz="1300" dirty="0">
              <a:effectLst/>
            </a:endParaRPr>
          </a:p>
          <a:p>
            <a:endParaRPr lang="en-US" dirty="0"/>
          </a:p>
        </p:txBody>
      </p:sp>
    </p:spTree>
    <p:extLst>
      <p:ext uri="{BB962C8B-B14F-4D97-AF65-F5344CB8AC3E}">
        <p14:creationId xmlns:p14="http://schemas.microsoft.com/office/powerpoint/2010/main" val="40740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5D3B-B6C0-9A17-0734-8ED7F06E3082}"/>
              </a:ext>
            </a:extLst>
          </p:cNvPr>
          <p:cNvSpPr>
            <a:spLocks noGrp="1"/>
          </p:cNvSpPr>
          <p:nvPr>
            <p:ph type="title"/>
          </p:nvPr>
        </p:nvSpPr>
        <p:spPr/>
        <p:txBody>
          <a:bodyPr>
            <a:normAutofit fontScale="90000"/>
          </a:bodyPr>
          <a:lstStyle/>
          <a:p>
            <a:r>
              <a:rPr lang="en-US" dirty="0"/>
              <a:t>I.  Industrial policy is back—with a deeper understanding of market failures that help justify it</a:t>
            </a:r>
          </a:p>
        </p:txBody>
      </p:sp>
      <p:sp>
        <p:nvSpPr>
          <p:cNvPr id="3" name="Content Placeholder 2">
            <a:extLst>
              <a:ext uri="{FF2B5EF4-FFF2-40B4-BE49-F238E27FC236}">
                <a16:creationId xmlns:a16="http://schemas.microsoft.com/office/drawing/2014/main" id="{CC38C320-4DDC-7439-6FE6-DE7A2F575498}"/>
              </a:ext>
            </a:extLst>
          </p:cNvPr>
          <p:cNvSpPr>
            <a:spLocks noGrp="1"/>
          </p:cNvSpPr>
          <p:nvPr>
            <p:ph idx="1"/>
          </p:nvPr>
        </p:nvSpPr>
        <p:spPr/>
        <p:txBody>
          <a:bodyPr>
            <a:normAutofit fontScale="92500" lnSpcReduction="10000"/>
          </a:bodyPr>
          <a:lstStyle/>
          <a:p>
            <a:r>
              <a:rPr lang="en-US" dirty="0"/>
              <a:t>Further problems in investment/innovation when </a:t>
            </a:r>
            <a:r>
              <a:rPr lang="en-US" b="1" dirty="0"/>
              <a:t>pricing is incomplete/wrong </a:t>
            </a:r>
          </a:p>
          <a:p>
            <a:r>
              <a:rPr lang="en-US" dirty="0"/>
              <a:t>Carbon—</a:t>
            </a:r>
            <a:r>
              <a:rPr lang="en-US" b="1" dirty="0"/>
              <a:t>green industrial policies</a:t>
            </a:r>
          </a:p>
          <a:p>
            <a:r>
              <a:rPr lang="en-US" dirty="0"/>
              <a:t>Risks—</a:t>
            </a:r>
            <a:r>
              <a:rPr lang="en-US" b="1" dirty="0"/>
              <a:t>national security</a:t>
            </a:r>
            <a:r>
              <a:rPr lang="en-US" dirty="0"/>
              <a:t>, new geopolitics/new geoeconomics  (German over-reliance on Russian gas; borders did matter in pandemic)</a:t>
            </a:r>
          </a:p>
          <a:p>
            <a:r>
              <a:rPr lang="en-US" dirty="0"/>
              <a:t>Risks—</a:t>
            </a:r>
            <a:r>
              <a:rPr lang="en-US" b="1" dirty="0"/>
              <a:t>lack of resilience </a:t>
            </a:r>
            <a:r>
              <a:rPr lang="en-US" dirty="0"/>
              <a:t>(evident in aftermath of pandemic)(related to broad set of market failures in networks)</a:t>
            </a:r>
          </a:p>
          <a:p>
            <a:r>
              <a:rPr lang="en-US" dirty="0"/>
              <a:t>Risks—</a:t>
            </a:r>
            <a:r>
              <a:rPr lang="en-US" b="1" dirty="0"/>
              <a:t>pandemic preparedness </a:t>
            </a:r>
            <a:r>
              <a:rPr lang="en-US" dirty="0"/>
              <a:t>(public health)</a:t>
            </a:r>
            <a:endParaRPr lang="en-US" b="1" dirty="0"/>
          </a:p>
          <a:p>
            <a:r>
              <a:rPr lang="en-US" dirty="0"/>
              <a:t>More broadly:  </a:t>
            </a:r>
            <a:r>
              <a:rPr lang="en-US" b="1" dirty="0"/>
              <a:t>value of national economic sovereignty </a:t>
            </a:r>
          </a:p>
          <a:p>
            <a:pPr lvl="1"/>
            <a:r>
              <a:rPr lang="en-US" dirty="0"/>
              <a:t>Borders still do matter</a:t>
            </a:r>
          </a:p>
          <a:p>
            <a:pPr marL="0" indent="0">
              <a:buNone/>
            </a:pPr>
            <a:endParaRPr lang="en-US" dirty="0"/>
          </a:p>
        </p:txBody>
      </p:sp>
    </p:spTree>
    <p:extLst>
      <p:ext uri="{BB962C8B-B14F-4D97-AF65-F5344CB8AC3E}">
        <p14:creationId xmlns:p14="http://schemas.microsoft.com/office/powerpoint/2010/main" val="591606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0AB70-AF4F-BC17-96FB-7AC0BB330FF8}"/>
              </a:ext>
            </a:extLst>
          </p:cNvPr>
          <p:cNvSpPr>
            <a:spLocks noGrp="1"/>
          </p:cNvSpPr>
          <p:nvPr>
            <p:ph type="title"/>
          </p:nvPr>
        </p:nvSpPr>
        <p:spPr/>
        <p:txBody>
          <a:bodyPr/>
          <a:lstStyle/>
          <a:p>
            <a:r>
              <a:rPr lang="en-US" dirty="0"/>
              <a:t>Capital market imperfections </a:t>
            </a:r>
          </a:p>
        </p:txBody>
      </p:sp>
      <p:sp>
        <p:nvSpPr>
          <p:cNvPr id="3" name="Content Placeholder 2">
            <a:extLst>
              <a:ext uri="{FF2B5EF4-FFF2-40B4-BE49-F238E27FC236}">
                <a16:creationId xmlns:a16="http://schemas.microsoft.com/office/drawing/2014/main" id="{146C0004-C5B7-91B3-D462-B4EA24A8EC51}"/>
              </a:ext>
            </a:extLst>
          </p:cNvPr>
          <p:cNvSpPr>
            <a:spLocks noGrp="1"/>
          </p:cNvSpPr>
          <p:nvPr>
            <p:ph idx="1"/>
          </p:nvPr>
        </p:nvSpPr>
        <p:spPr/>
        <p:txBody>
          <a:bodyPr>
            <a:normAutofit lnSpcReduction="10000"/>
          </a:bodyPr>
          <a:lstStyle/>
          <a:p>
            <a:r>
              <a:rPr lang="en-US" dirty="0"/>
              <a:t>May impede the ability to raise sufficient risk capital to undertake large, highly risky projects</a:t>
            </a:r>
          </a:p>
          <a:p>
            <a:pPr lvl="1"/>
            <a:r>
              <a:rPr lang="en-US" dirty="0"/>
              <a:t>Part of explanation for why it was government that created internet</a:t>
            </a:r>
          </a:p>
          <a:p>
            <a:r>
              <a:rPr lang="en-US" dirty="0"/>
              <a:t>Inherent problems in financing small businesses</a:t>
            </a:r>
          </a:p>
          <a:p>
            <a:pPr lvl="1"/>
            <a:r>
              <a:rPr lang="en-US" dirty="0"/>
              <a:t>Related to “selection problem,” appropriability, poaching good borrowers</a:t>
            </a:r>
          </a:p>
          <a:p>
            <a:r>
              <a:rPr lang="en-US" dirty="0"/>
              <a:t>With learning by doing (or learning-by-investment) optimal production may require firms running at a loss for an extended period of time</a:t>
            </a:r>
          </a:p>
          <a:p>
            <a:endParaRPr lang="en-US" dirty="0"/>
          </a:p>
          <a:p>
            <a:pPr marL="0" indent="0">
              <a:buNone/>
            </a:pPr>
            <a:r>
              <a:rPr lang="en-US" sz="1800" dirty="0">
                <a:solidFill>
                  <a:srgbClr val="000000"/>
                </a:solidFill>
                <a:effectLst/>
                <a:latin typeface="Times New Roman" panose="02020603050405020304" pitchFamily="18" charset="0"/>
                <a:ea typeface="Times New Roman" panose="02020603050405020304" pitchFamily="18" charset="0"/>
              </a:rPr>
              <a:t>P. Dasgupta and J. E. Stiglitz, “Learning by Doing, Market Structure, and Industrial and Trade Policies,” </a:t>
            </a:r>
            <a:r>
              <a:rPr lang="en-US" sz="1800" i="1" dirty="0">
                <a:solidFill>
                  <a:srgbClr val="000000"/>
                </a:solidFill>
                <a:effectLst/>
                <a:latin typeface="Times New Roman" panose="02020603050405020304" pitchFamily="18" charset="0"/>
                <a:ea typeface="Times New Roman" panose="02020603050405020304" pitchFamily="18" charset="0"/>
              </a:rPr>
              <a:t>Oxford Economic Papers</a:t>
            </a:r>
            <a:r>
              <a:rPr lang="en-US" sz="1800" dirty="0">
                <a:solidFill>
                  <a:srgbClr val="000000"/>
                </a:solidFill>
                <a:effectLst/>
                <a:latin typeface="Times New Roman" panose="02020603050405020304" pitchFamily="18" charset="0"/>
                <a:ea typeface="Times New Roman" panose="02020603050405020304" pitchFamily="18" charset="0"/>
              </a:rPr>
              <a:t>, 40(2), 1988, pp. 246-268</a:t>
            </a:r>
            <a:endParaRPr lang="en-US" dirty="0"/>
          </a:p>
          <a:p>
            <a:endParaRPr lang="en-US" dirty="0"/>
          </a:p>
        </p:txBody>
      </p:sp>
    </p:spTree>
    <p:extLst>
      <p:ext uri="{BB962C8B-B14F-4D97-AF65-F5344CB8AC3E}">
        <p14:creationId xmlns:p14="http://schemas.microsoft.com/office/powerpoint/2010/main" val="355016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19F40-0B8C-C3C2-14CE-039F62CE61A2}"/>
              </a:ext>
            </a:extLst>
          </p:cNvPr>
          <p:cNvSpPr>
            <a:spLocks noGrp="1"/>
          </p:cNvSpPr>
          <p:nvPr>
            <p:ph type="title"/>
          </p:nvPr>
        </p:nvSpPr>
        <p:spPr/>
        <p:txBody>
          <a:bodyPr/>
          <a:lstStyle/>
          <a:p>
            <a:r>
              <a:rPr lang="en-US" dirty="0"/>
              <a:t>Broader market failures in innovation</a:t>
            </a:r>
          </a:p>
        </p:txBody>
      </p:sp>
      <p:sp>
        <p:nvSpPr>
          <p:cNvPr id="3" name="Content Placeholder 2">
            <a:extLst>
              <a:ext uri="{FF2B5EF4-FFF2-40B4-BE49-F238E27FC236}">
                <a16:creationId xmlns:a16="http://schemas.microsoft.com/office/drawing/2014/main" id="{AA748863-196A-CE5E-25E3-5858894F7D05}"/>
              </a:ext>
            </a:extLst>
          </p:cNvPr>
          <p:cNvSpPr>
            <a:spLocks noGrp="1"/>
          </p:cNvSpPr>
          <p:nvPr>
            <p:ph idx="1"/>
          </p:nvPr>
        </p:nvSpPr>
        <p:spPr/>
        <p:txBody>
          <a:bodyPr/>
          <a:lstStyle/>
          <a:p>
            <a:r>
              <a:rPr lang="en-US" dirty="0"/>
              <a:t>Not just overall level of investment</a:t>
            </a:r>
          </a:p>
          <a:p>
            <a:r>
              <a:rPr lang="en-US" dirty="0"/>
              <a:t>Dissemination of knowledge—efforts to create walls</a:t>
            </a:r>
          </a:p>
          <a:p>
            <a:pPr marL="0" indent="0">
              <a:buNone/>
            </a:pPr>
            <a:endParaRPr lang="en-US" dirty="0"/>
          </a:p>
          <a:p>
            <a:r>
              <a:rPr lang="en-US" dirty="0"/>
              <a:t>Direction of innovation (sectoral, factor)</a:t>
            </a:r>
          </a:p>
          <a:p>
            <a:pPr lvl="1"/>
            <a:r>
              <a:rPr lang="en-US" dirty="0"/>
              <a:t>Saving unskilled labor vs. saving the planet</a:t>
            </a:r>
          </a:p>
          <a:p>
            <a:r>
              <a:rPr lang="en-US" dirty="0"/>
              <a:t>Innovation strategies</a:t>
            </a:r>
          </a:p>
          <a:p>
            <a:pPr lvl="1"/>
            <a:r>
              <a:rPr lang="en-US" dirty="0"/>
              <a:t>Minor improvements, “me-too innovations”</a:t>
            </a:r>
          </a:p>
          <a:p>
            <a:pPr lvl="1"/>
            <a:r>
              <a:rPr lang="en-US" dirty="0"/>
              <a:t>Major leaps</a:t>
            </a:r>
          </a:p>
          <a:p>
            <a:pPr marL="0" indent="0">
              <a:buNone/>
            </a:pPr>
            <a:r>
              <a:rPr lang="en-US" sz="1800" dirty="0">
                <a:solidFill>
                  <a:srgbClr val="000000"/>
                </a:solidFill>
                <a:latin typeface="Times New Roman" panose="02020603050405020304" pitchFamily="18" charset="0"/>
                <a:ea typeface="Times New Roman" panose="02020603050405020304" pitchFamily="18" charset="0"/>
              </a:rPr>
              <a:t>J. E. Stiglitz and </a:t>
            </a:r>
            <a:r>
              <a:rPr lang="en-US" sz="1800" dirty="0">
                <a:effectLst/>
                <a:latin typeface="Times New Roman" panose="02020603050405020304" pitchFamily="18" charset="0"/>
                <a:ea typeface="Times New Roman" panose="02020603050405020304" pitchFamily="18" charset="0"/>
              </a:rPr>
              <a:t>Bruce C. Greenwald, </a:t>
            </a:r>
            <a:r>
              <a:rPr lang="en-US" sz="1800" dirty="0">
                <a:solidFill>
                  <a:srgbClr val="000000"/>
                </a:solidFill>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Creating a Learning Society: A New Approach to Growth, Development, and Social </a:t>
            </a:r>
            <a:r>
              <a:rPr lang="en-US" sz="1800" dirty="0">
                <a:effectLst/>
                <a:latin typeface="Times New Roman" panose="02020603050405020304" pitchFamily="18" charset="0"/>
                <a:ea typeface="SimSun" panose="02010600030101010101" pitchFamily="2" charset="-122"/>
                <a:cs typeface="SimSun" panose="02010600030101010101" pitchFamily="2" charset="-122"/>
              </a:rPr>
              <a:t>Progress</a:t>
            </a:r>
            <a:r>
              <a:rPr lang="en-US" sz="1800" dirty="0">
                <a:effectLst/>
                <a:latin typeface="Times New Roman" panose="02020603050405020304" pitchFamily="18" charset="0"/>
                <a:ea typeface="Times New Roman" panose="02020603050405020304" pitchFamily="18" charset="0"/>
              </a:rPr>
              <a:t>, New York: Columbia University Press, 2014. Reader’s Edition published 2015</a:t>
            </a:r>
            <a:endParaRPr lang="en-US" dirty="0"/>
          </a:p>
        </p:txBody>
      </p:sp>
    </p:spTree>
    <p:extLst>
      <p:ext uri="{BB962C8B-B14F-4D97-AF65-F5344CB8AC3E}">
        <p14:creationId xmlns:p14="http://schemas.microsoft.com/office/powerpoint/2010/main" val="1123092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7A8-11F5-4F86-B78F-E7867EFE42BA}"/>
              </a:ext>
            </a:extLst>
          </p:cNvPr>
          <p:cNvSpPr>
            <a:spLocks noGrp="1"/>
          </p:cNvSpPr>
          <p:nvPr>
            <p:ph type="title"/>
          </p:nvPr>
        </p:nvSpPr>
        <p:spPr/>
        <p:txBody>
          <a:bodyPr/>
          <a:lstStyle/>
          <a:p>
            <a:r>
              <a:rPr lang="en-US" dirty="0"/>
              <a:t>Still more objectives/market failures</a:t>
            </a:r>
          </a:p>
        </p:txBody>
      </p:sp>
      <p:sp>
        <p:nvSpPr>
          <p:cNvPr id="3" name="Content Placeholder 2">
            <a:extLst>
              <a:ext uri="{FF2B5EF4-FFF2-40B4-BE49-F238E27FC236}">
                <a16:creationId xmlns:a16="http://schemas.microsoft.com/office/drawing/2014/main" id="{C7B58A5F-0F61-F949-14B9-649B0A63B910}"/>
              </a:ext>
            </a:extLst>
          </p:cNvPr>
          <p:cNvSpPr>
            <a:spLocks noGrp="1"/>
          </p:cNvSpPr>
          <p:nvPr>
            <p:ph idx="1"/>
          </p:nvPr>
        </p:nvSpPr>
        <p:spPr/>
        <p:txBody>
          <a:bodyPr/>
          <a:lstStyle/>
          <a:p>
            <a:r>
              <a:rPr lang="en-US" dirty="0"/>
              <a:t>Location—certain areas of the country are falling markedly behind</a:t>
            </a:r>
          </a:p>
          <a:p>
            <a:pPr lvl="1"/>
            <a:r>
              <a:rPr lang="en-US" dirty="0"/>
              <a:t>Large externalities—no presumption on efficiency of choice of locations</a:t>
            </a:r>
          </a:p>
          <a:p>
            <a:r>
              <a:rPr lang="en-US" dirty="0"/>
              <a:t>Inequality—with market directed innovation exacerbating inequalities, social costs not taken on board by private firms</a:t>
            </a:r>
          </a:p>
          <a:p>
            <a:r>
              <a:rPr lang="en-US" dirty="0"/>
              <a:t>Coordination and planning—in absence of markets going into the future</a:t>
            </a:r>
          </a:p>
          <a:p>
            <a:pPr lvl="1"/>
            <a:r>
              <a:rPr lang="en-US" dirty="0"/>
              <a:t>Key role in East Asia</a:t>
            </a:r>
          </a:p>
          <a:p>
            <a:endParaRPr lang="en-US" dirty="0"/>
          </a:p>
        </p:txBody>
      </p:sp>
    </p:spTree>
    <p:extLst>
      <p:ext uri="{BB962C8B-B14F-4D97-AF65-F5344CB8AC3E}">
        <p14:creationId xmlns:p14="http://schemas.microsoft.com/office/powerpoint/2010/main" val="548781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312B6-38B5-CEA0-483F-1F712C53DE4E}"/>
              </a:ext>
            </a:extLst>
          </p:cNvPr>
          <p:cNvSpPr>
            <a:spLocks noGrp="1"/>
          </p:cNvSpPr>
          <p:nvPr>
            <p:ph type="title"/>
          </p:nvPr>
        </p:nvSpPr>
        <p:spPr/>
        <p:txBody>
          <a:bodyPr/>
          <a:lstStyle/>
          <a:p>
            <a:r>
              <a:rPr lang="en-US" dirty="0"/>
              <a:t>Changed perspective </a:t>
            </a:r>
            <a:br>
              <a:rPr lang="en-US" dirty="0"/>
            </a:br>
            <a:endParaRPr lang="en-US" dirty="0"/>
          </a:p>
        </p:txBody>
      </p:sp>
      <p:sp>
        <p:nvSpPr>
          <p:cNvPr id="3" name="Content Placeholder 2">
            <a:extLst>
              <a:ext uri="{FF2B5EF4-FFF2-40B4-BE49-F238E27FC236}">
                <a16:creationId xmlns:a16="http://schemas.microsoft.com/office/drawing/2014/main" id="{71B37623-5BA1-F366-2FE3-0C064F84B05A}"/>
              </a:ext>
            </a:extLst>
          </p:cNvPr>
          <p:cNvSpPr>
            <a:spLocks noGrp="1"/>
          </p:cNvSpPr>
          <p:nvPr>
            <p:ph idx="1"/>
          </p:nvPr>
        </p:nvSpPr>
        <p:spPr/>
        <p:txBody>
          <a:bodyPr/>
          <a:lstStyle/>
          <a:p>
            <a:pPr lvl="1"/>
            <a:r>
              <a:rPr lang="en-US" dirty="0"/>
              <a:t>Not about picking winners (better than the market can)</a:t>
            </a:r>
          </a:p>
          <a:p>
            <a:pPr lvl="2"/>
            <a:r>
              <a:rPr lang="en-US" dirty="0"/>
              <a:t>Though selection of right sectors, firms, technologies is crucial</a:t>
            </a:r>
          </a:p>
          <a:p>
            <a:pPr lvl="1"/>
            <a:r>
              <a:rPr lang="en-US" dirty="0"/>
              <a:t>But in correcting broad range of market failures</a:t>
            </a:r>
          </a:p>
          <a:p>
            <a:pPr lvl="1"/>
            <a:r>
              <a:rPr lang="en-US" dirty="0"/>
              <a:t>With understanding that “government failures” can be managed</a:t>
            </a:r>
          </a:p>
          <a:p>
            <a:endParaRPr lang="en-US" dirty="0"/>
          </a:p>
        </p:txBody>
      </p:sp>
    </p:spTree>
    <p:extLst>
      <p:ext uri="{BB962C8B-B14F-4D97-AF65-F5344CB8AC3E}">
        <p14:creationId xmlns:p14="http://schemas.microsoft.com/office/powerpoint/2010/main" val="3977002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2855-B4D5-7A31-AC13-0FEAA4C26909}"/>
              </a:ext>
            </a:extLst>
          </p:cNvPr>
          <p:cNvSpPr>
            <a:spLocks noGrp="1"/>
          </p:cNvSpPr>
          <p:nvPr>
            <p:ph type="title"/>
          </p:nvPr>
        </p:nvSpPr>
        <p:spPr/>
        <p:txBody>
          <a:bodyPr/>
          <a:lstStyle/>
          <a:p>
            <a:r>
              <a:rPr lang="en-US" dirty="0"/>
              <a:t>But industrial policy was never gone—long history in US and elsewhere</a:t>
            </a:r>
          </a:p>
        </p:txBody>
      </p:sp>
      <p:sp>
        <p:nvSpPr>
          <p:cNvPr id="3" name="Content Placeholder 2">
            <a:extLst>
              <a:ext uri="{FF2B5EF4-FFF2-40B4-BE49-F238E27FC236}">
                <a16:creationId xmlns:a16="http://schemas.microsoft.com/office/drawing/2014/main" id="{6EBF3CC1-9F64-D15C-7EE1-2D49E9BF0AB7}"/>
              </a:ext>
            </a:extLst>
          </p:cNvPr>
          <p:cNvSpPr>
            <a:spLocks noGrp="1"/>
          </p:cNvSpPr>
          <p:nvPr>
            <p:ph idx="1"/>
          </p:nvPr>
        </p:nvSpPr>
        <p:spPr/>
        <p:txBody>
          <a:bodyPr>
            <a:normAutofit fontScale="92500"/>
          </a:bodyPr>
          <a:lstStyle/>
          <a:p>
            <a:r>
              <a:rPr lang="en-US" dirty="0"/>
              <a:t>Early success of US partially based on growth in agricultural productivity, based on extension services supported by US government (agriculture was central industry of day) under 1862 Morrill Act</a:t>
            </a:r>
          </a:p>
          <a:p>
            <a:r>
              <a:rPr lang="en-US" dirty="0"/>
              <a:t>In practice, continued, even in US, mostly within the Dept. of Defense</a:t>
            </a:r>
          </a:p>
          <a:p>
            <a:pPr lvl="1"/>
            <a:r>
              <a:rPr lang="en-US" dirty="0"/>
              <a:t>Explicitly, in Clinton Administration, in duo use technologies</a:t>
            </a:r>
          </a:p>
          <a:p>
            <a:pPr lvl="1"/>
            <a:r>
              <a:rPr lang="en-US" dirty="0"/>
              <a:t>Critical innovations in DARPA</a:t>
            </a:r>
          </a:p>
          <a:p>
            <a:pPr lvl="1"/>
            <a:r>
              <a:rPr lang="en-US" dirty="0"/>
              <a:t>Basic research funded by NSF, NIH translated into commercial products by private sector</a:t>
            </a:r>
          </a:p>
          <a:p>
            <a:r>
              <a:rPr lang="en-US" dirty="0"/>
              <a:t>Also, many localities engaged in what may be called “local industrial policies” as they attempted to attract certain businesses</a:t>
            </a:r>
          </a:p>
          <a:p>
            <a:endParaRPr lang="en-US" dirty="0"/>
          </a:p>
        </p:txBody>
      </p:sp>
    </p:spTree>
    <p:extLst>
      <p:ext uri="{BB962C8B-B14F-4D97-AF65-F5344CB8AC3E}">
        <p14:creationId xmlns:p14="http://schemas.microsoft.com/office/powerpoint/2010/main" val="977290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A9AC3-54FA-ECC2-F154-142BA09C0E10}"/>
              </a:ext>
            </a:extLst>
          </p:cNvPr>
          <p:cNvSpPr>
            <a:spLocks noGrp="1"/>
          </p:cNvSpPr>
          <p:nvPr>
            <p:ph type="title"/>
          </p:nvPr>
        </p:nvSpPr>
        <p:spPr/>
        <p:txBody>
          <a:bodyPr/>
          <a:lstStyle/>
          <a:p>
            <a:r>
              <a:rPr lang="en-US" dirty="0"/>
              <a:t>Around the world, there has been a history of successful industrial policies</a:t>
            </a:r>
          </a:p>
        </p:txBody>
      </p:sp>
      <p:sp>
        <p:nvSpPr>
          <p:cNvPr id="3" name="Content Placeholder 2">
            <a:extLst>
              <a:ext uri="{FF2B5EF4-FFF2-40B4-BE49-F238E27FC236}">
                <a16:creationId xmlns:a16="http://schemas.microsoft.com/office/drawing/2014/main" id="{9FFE47D7-7669-2253-EC4D-F3D51C9A1967}"/>
              </a:ext>
            </a:extLst>
          </p:cNvPr>
          <p:cNvSpPr>
            <a:spLocks noGrp="1"/>
          </p:cNvSpPr>
          <p:nvPr>
            <p:ph idx="1"/>
          </p:nvPr>
        </p:nvSpPr>
        <p:spPr/>
        <p:txBody>
          <a:bodyPr>
            <a:normAutofit fontScale="85000" lnSpcReduction="20000"/>
          </a:bodyPr>
          <a:lstStyle/>
          <a:p>
            <a:r>
              <a:rPr lang="en-US" dirty="0"/>
              <a:t>Latin America had (partially) successful industrial policies</a:t>
            </a:r>
          </a:p>
          <a:p>
            <a:pPr lvl="1"/>
            <a:r>
              <a:rPr lang="en-US" dirty="0"/>
              <a:t>It was debt, not poorly designed industrial policies, that led to lost decade</a:t>
            </a:r>
          </a:p>
          <a:p>
            <a:r>
              <a:rPr lang="en-US" dirty="0"/>
              <a:t>Most notably, East Asia—underlying </a:t>
            </a:r>
            <a:r>
              <a:rPr lang="en-US" i="1" dirty="0"/>
              <a:t>East Asia Miracle</a:t>
            </a:r>
          </a:p>
          <a:p>
            <a:pPr lvl="1"/>
            <a:r>
              <a:rPr lang="en-US" dirty="0"/>
              <a:t>Success based on a broad range of interventions, </a:t>
            </a:r>
            <a:r>
              <a:rPr lang="en-US" b="1" dirty="0"/>
              <a:t>including macro (exchange rates</a:t>
            </a:r>
            <a:r>
              <a:rPr lang="en-US" dirty="0"/>
              <a:t>), savings, education, infrastructure</a:t>
            </a:r>
          </a:p>
          <a:p>
            <a:r>
              <a:rPr lang="en-US" dirty="0"/>
              <a:t>Central thrust of work at World Bank and of Columbia IPD/JICA project for past two decades has been applying lessons of East Asia to Africa (with notable, but still limited, successes in East Asia and South Africa)</a:t>
            </a:r>
          </a:p>
          <a:p>
            <a:endParaRPr lang="en-US" dirty="0"/>
          </a:p>
          <a:p>
            <a:pPr marL="0" indent="0">
              <a:buNone/>
            </a:pPr>
            <a:r>
              <a:rPr lang="en-US" sz="1500" dirty="0"/>
              <a:t>World Bank, </a:t>
            </a:r>
            <a:r>
              <a:rPr lang="en-US" sz="1500" i="1" dirty="0"/>
              <a:t>East Asia Miracle, </a:t>
            </a:r>
            <a:r>
              <a:rPr lang="en-US" sz="1500" dirty="0"/>
              <a:t>1993</a:t>
            </a:r>
          </a:p>
          <a:p>
            <a:pPr marL="0" indent="0">
              <a:buNone/>
            </a:pPr>
            <a:r>
              <a:rPr lang="en-US" sz="1500" dirty="0"/>
              <a:t>Robert Wade, </a:t>
            </a:r>
            <a:r>
              <a:rPr lang="en-US" sz="1500" b="0" i="1" dirty="0">
                <a:solidFill>
                  <a:srgbClr val="3A3D3F"/>
                </a:solidFill>
                <a:effectLst/>
                <a:latin typeface="Roboto" panose="02000000000000000000" pitchFamily="2" charset="0"/>
              </a:rPr>
              <a:t>Governing the Market: Economic Theory and the Role of Government in East Asia's Industrialization</a:t>
            </a:r>
            <a:r>
              <a:rPr lang="en-US" sz="1500" b="0" i="0" dirty="0">
                <a:solidFill>
                  <a:srgbClr val="3A3D3F"/>
                </a:solidFill>
                <a:effectLst/>
                <a:latin typeface="Roboto" panose="02000000000000000000" pitchFamily="2" charset="0"/>
              </a:rPr>
              <a:t> (1990, 2004)</a:t>
            </a:r>
          </a:p>
          <a:p>
            <a:pPr marL="0" indent="0">
              <a:buNone/>
            </a:pPr>
            <a:r>
              <a:rPr lang="en-US" sz="1500" dirty="0">
                <a:solidFill>
                  <a:srgbClr val="3A3D3F"/>
                </a:solidFill>
                <a:latin typeface="Roboto" panose="02000000000000000000" pitchFamily="2" charset="0"/>
              </a:rPr>
              <a:t>Alice Amsden, </a:t>
            </a:r>
            <a:r>
              <a:rPr lang="en-US" sz="1500" i="1" dirty="0">
                <a:solidFill>
                  <a:srgbClr val="3A3D3F"/>
                </a:solidFill>
                <a:latin typeface="Roboto" panose="02000000000000000000" pitchFamily="2" charset="0"/>
              </a:rPr>
              <a:t>Asia’s Next Giant, </a:t>
            </a:r>
            <a:r>
              <a:rPr lang="en-US" sz="1500" dirty="0">
                <a:solidFill>
                  <a:srgbClr val="3A3D3F"/>
                </a:solidFill>
                <a:latin typeface="Roboto" panose="02000000000000000000" pitchFamily="2" charset="0"/>
              </a:rPr>
              <a:t>1989</a:t>
            </a:r>
          </a:p>
          <a:p>
            <a:pPr marL="0" indent="0">
              <a:buNone/>
            </a:pPr>
            <a:r>
              <a:rPr lang="en-US" sz="1500" dirty="0">
                <a:solidFill>
                  <a:srgbClr val="3A3D3F"/>
                </a:solidFill>
                <a:latin typeface="Roboto" panose="02000000000000000000" pitchFamily="2" charset="0"/>
              </a:rPr>
              <a:t>J. E. Stiglitz, </a:t>
            </a:r>
            <a:r>
              <a:rPr lang="en-US" sz="1500" dirty="0">
                <a:solidFill>
                  <a:srgbClr val="000000"/>
                </a:solidFill>
                <a:effectLst/>
                <a:latin typeface="Times New Roman" panose="02020603050405020304" pitchFamily="18" charset="0"/>
                <a:ea typeface="Times New Roman" panose="02020603050405020304" pitchFamily="18" charset="0"/>
              </a:rPr>
              <a:t>“Some Lessons from the East Asian Miracle,” </a:t>
            </a:r>
            <a:r>
              <a:rPr lang="en-US" sz="1500" i="1" dirty="0">
                <a:solidFill>
                  <a:srgbClr val="000000"/>
                </a:solidFill>
                <a:effectLst/>
                <a:latin typeface="Times New Roman" panose="02020603050405020304" pitchFamily="18" charset="0"/>
                <a:ea typeface="Times New Roman" panose="02020603050405020304" pitchFamily="18" charset="0"/>
              </a:rPr>
              <a:t>World Bank Research Observer</a:t>
            </a:r>
            <a:r>
              <a:rPr lang="en-US" sz="1500" dirty="0">
                <a:solidFill>
                  <a:srgbClr val="000000"/>
                </a:solidFill>
                <a:effectLst/>
                <a:latin typeface="Times New Roman" panose="02020603050405020304" pitchFamily="18" charset="0"/>
                <a:ea typeface="Times New Roman" panose="02020603050405020304" pitchFamily="18" charset="0"/>
              </a:rPr>
              <a:t>, 11(2), August 1996, pp. 151-177</a:t>
            </a:r>
          </a:p>
          <a:p>
            <a:pPr marL="0" indent="0">
              <a:buNone/>
            </a:pPr>
            <a:r>
              <a:rPr lang="en-US" sz="1800" dirty="0">
                <a:solidFill>
                  <a:srgbClr val="000000"/>
                </a:solidFill>
                <a:effectLst/>
                <a:latin typeface="Times New Roman" panose="02020603050405020304" pitchFamily="18" charset="0"/>
                <a:ea typeface="Times New Roman" panose="02020603050405020304" pitchFamily="18" charset="0"/>
              </a:rPr>
              <a:t>M. Guzman, J.A. Ocampo, and J. E. Stiglitz  “Real Exchange Rate Policies for Economic Development,” </a:t>
            </a:r>
            <a:r>
              <a:rPr lang="en-US" sz="1800" i="1" dirty="0">
                <a:solidFill>
                  <a:srgbClr val="000000"/>
                </a:solidFill>
                <a:effectLst/>
                <a:latin typeface="Times New Roman" panose="02020603050405020304" pitchFamily="18" charset="0"/>
                <a:ea typeface="Times New Roman" panose="02020603050405020304" pitchFamily="18" charset="0"/>
              </a:rPr>
              <a:t>World Development</a:t>
            </a:r>
            <a:r>
              <a:rPr lang="en-US" sz="1800" dirty="0">
                <a:solidFill>
                  <a:srgbClr val="000000"/>
                </a:solidFill>
                <a:effectLst/>
                <a:latin typeface="Times New Roman" panose="02020603050405020304" pitchFamily="18" charset="0"/>
                <a:ea typeface="Times New Roman" panose="02020603050405020304" pitchFamily="18" charset="0"/>
              </a:rPr>
              <a:t>,  2018 </a:t>
            </a:r>
            <a:r>
              <a:rPr lang="en-US" sz="1800" u="none" strike="noStrike" dirty="0">
                <a:solidFill>
                  <a:srgbClr val="000000"/>
                </a:solidFill>
                <a:effectLst/>
                <a:latin typeface="Times New Roman" panose="02020603050405020304" pitchFamily="18" charset="0"/>
                <a:ea typeface="Times New Roman" panose="02020603050405020304" pitchFamily="18" charset="0"/>
                <a:cs typeface="SimSun" panose="02010600030101010101" pitchFamily="2" charset="-122"/>
                <a:hlinkClick r:id="rId2"/>
              </a:rPr>
              <a:t>Vol. 110</a:t>
            </a:r>
            <a:r>
              <a:rPr lang="en-US" sz="1800" dirty="0">
                <a:solidFill>
                  <a:srgbClr val="000000"/>
                </a:solidFill>
                <a:effectLst/>
                <a:latin typeface="Times New Roman" panose="02020603050405020304" pitchFamily="18" charset="0"/>
                <a:ea typeface="Times New Roman" panose="02020603050405020304" pitchFamily="18" charset="0"/>
              </a:rPr>
              <a:t>, pp. 51-62</a:t>
            </a:r>
            <a:endParaRPr lang="en-US" sz="1500" dirty="0"/>
          </a:p>
        </p:txBody>
      </p:sp>
    </p:spTree>
    <p:extLst>
      <p:ext uri="{BB962C8B-B14F-4D97-AF65-F5344CB8AC3E}">
        <p14:creationId xmlns:p14="http://schemas.microsoft.com/office/powerpoint/2010/main" val="2384014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0B5E6-8956-8E98-E300-B49B0E394856}"/>
              </a:ext>
            </a:extLst>
          </p:cNvPr>
          <p:cNvSpPr>
            <a:spLocks noGrp="1"/>
          </p:cNvSpPr>
          <p:nvPr>
            <p:ph type="title"/>
          </p:nvPr>
        </p:nvSpPr>
        <p:spPr/>
        <p:txBody>
          <a:bodyPr>
            <a:normAutofit fontScale="90000"/>
          </a:bodyPr>
          <a:lstStyle/>
          <a:p>
            <a:br>
              <a:rPr lang="en-US" i="1" dirty="0"/>
            </a:br>
            <a:br>
              <a:rPr lang="en-US" i="1" dirty="0"/>
            </a:br>
            <a:r>
              <a:rPr lang="en-US" i="1" dirty="0"/>
              <a:t>Every country has an industrial policy—it’s just that some don’t know it yet</a:t>
            </a:r>
            <a:br>
              <a:rPr lang="en-US" i="1" dirty="0"/>
            </a:br>
            <a:endParaRPr lang="en-US" dirty="0"/>
          </a:p>
        </p:txBody>
      </p:sp>
      <p:sp>
        <p:nvSpPr>
          <p:cNvPr id="3" name="Content Placeholder 2">
            <a:extLst>
              <a:ext uri="{FF2B5EF4-FFF2-40B4-BE49-F238E27FC236}">
                <a16:creationId xmlns:a16="http://schemas.microsoft.com/office/drawing/2014/main" id="{31445F48-3E9E-617B-B9E4-0C94E8588653}"/>
              </a:ext>
            </a:extLst>
          </p:cNvPr>
          <p:cNvSpPr>
            <a:spLocks noGrp="1"/>
          </p:cNvSpPr>
          <p:nvPr>
            <p:ph idx="1"/>
          </p:nvPr>
        </p:nvSpPr>
        <p:spPr/>
        <p:txBody>
          <a:bodyPr/>
          <a:lstStyle/>
          <a:p>
            <a:r>
              <a:rPr lang="en-US" dirty="0"/>
              <a:t>Embedded in every decision concerning expenditures (the nature of education system, infrastructure) and legal/regulatory framework</a:t>
            </a:r>
          </a:p>
          <a:p>
            <a:pPr lvl="2"/>
            <a:r>
              <a:rPr lang="en-US" dirty="0"/>
              <a:t>Preferential treatment in bankruptcy code for derivatives was an industrial policy favoring derivatives</a:t>
            </a:r>
          </a:p>
          <a:p>
            <a:pPr lvl="2"/>
            <a:r>
              <a:rPr lang="en-US" dirty="0"/>
              <a:t>Bailout policies for banks is an industrial policy favoring banks</a:t>
            </a:r>
          </a:p>
          <a:p>
            <a:pPr lvl="2"/>
            <a:r>
              <a:rPr lang="en-US" dirty="0"/>
              <a:t>Decision to emphasize/deemphasize STEM </a:t>
            </a:r>
          </a:p>
          <a:p>
            <a:pPr lvl="2"/>
            <a:r>
              <a:rPr lang="en-US" dirty="0"/>
              <a:t>Location/design of roads, ports</a:t>
            </a:r>
          </a:p>
          <a:p>
            <a:endParaRPr lang="en-US" dirty="0"/>
          </a:p>
        </p:txBody>
      </p:sp>
    </p:spTree>
    <p:extLst>
      <p:ext uri="{BB962C8B-B14F-4D97-AF65-F5344CB8AC3E}">
        <p14:creationId xmlns:p14="http://schemas.microsoft.com/office/powerpoint/2010/main" val="4279548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7923F-EC59-32CC-E462-23DEBFD474BB}"/>
              </a:ext>
            </a:extLst>
          </p:cNvPr>
          <p:cNvSpPr>
            <a:spLocks noGrp="1"/>
          </p:cNvSpPr>
          <p:nvPr>
            <p:ph type="title"/>
          </p:nvPr>
        </p:nvSpPr>
        <p:spPr/>
        <p:txBody>
          <a:bodyPr/>
          <a:lstStyle/>
          <a:p>
            <a:r>
              <a:rPr lang="en-US" dirty="0"/>
              <a:t>II.  More instruments—and new understandings of old instruments</a:t>
            </a:r>
          </a:p>
        </p:txBody>
      </p:sp>
      <p:sp>
        <p:nvSpPr>
          <p:cNvPr id="3" name="Content Placeholder 2">
            <a:extLst>
              <a:ext uri="{FF2B5EF4-FFF2-40B4-BE49-F238E27FC236}">
                <a16:creationId xmlns:a16="http://schemas.microsoft.com/office/drawing/2014/main" id="{55F488A9-6F20-4F7C-AE38-DD65AD77EBD5}"/>
              </a:ext>
            </a:extLst>
          </p:cNvPr>
          <p:cNvSpPr>
            <a:spLocks noGrp="1"/>
          </p:cNvSpPr>
          <p:nvPr>
            <p:ph idx="1"/>
          </p:nvPr>
        </p:nvSpPr>
        <p:spPr/>
        <p:txBody>
          <a:bodyPr>
            <a:normAutofit fontScale="92500" lnSpcReduction="10000"/>
          </a:bodyPr>
          <a:lstStyle/>
          <a:p>
            <a:r>
              <a:rPr lang="en-US" dirty="0"/>
              <a:t>Procurement—increasingly powerful as role of government in economy has increased</a:t>
            </a:r>
          </a:p>
          <a:p>
            <a:pPr lvl="1"/>
            <a:r>
              <a:rPr lang="en-US" dirty="0"/>
              <a:t>Can set rules for those selling to the government shape</a:t>
            </a:r>
          </a:p>
          <a:p>
            <a:r>
              <a:rPr lang="en-US" dirty="0"/>
              <a:t>Credit</a:t>
            </a:r>
          </a:p>
          <a:p>
            <a:pPr lvl="1"/>
            <a:r>
              <a:rPr lang="en-US" dirty="0"/>
              <a:t>Because of credit rationing, can be an effective tool even without subsidy</a:t>
            </a:r>
          </a:p>
          <a:p>
            <a:pPr lvl="1"/>
            <a:r>
              <a:rPr lang="en-US" dirty="0"/>
              <a:t>(Market allocation of credit not in general efficient)</a:t>
            </a:r>
          </a:p>
          <a:p>
            <a:pPr lvl="1"/>
            <a:r>
              <a:rPr lang="en-US" dirty="0"/>
              <a:t>Important to design loan contract appropriately—e.g. warrants (to get upside potential)</a:t>
            </a:r>
          </a:p>
          <a:p>
            <a:r>
              <a:rPr lang="en-US" dirty="0"/>
              <a:t>Equity/joint ventures</a:t>
            </a:r>
          </a:p>
          <a:p>
            <a:pPr lvl="1"/>
            <a:r>
              <a:rPr lang="en-US" dirty="0"/>
              <a:t>Important in  transfer of knowledge</a:t>
            </a:r>
          </a:p>
          <a:p>
            <a:pPr lvl="1"/>
            <a:r>
              <a:rPr lang="en-US" dirty="0"/>
              <a:t>In some areas, even the US is today in need of transfer of knowledge</a:t>
            </a:r>
          </a:p>
          <a:p>
            <a:pPr lvl="1"/>
            <a:r>
              <a:rPr lang="en-US" dirty="0"/>
              <a:t>Equity may be better in aligning interests than credit</a:t>
            </a:r>
          </a:p>
        </p:txBody>
      </p:sp>
    </p:spTree>
    <p:extLst>
      <p:ext uri="{BB962C8B-B14F-4D97-AF65-F5344CB8AC3E}">
        <p14:creationId xmlns:p14="http://schemas.microsoft.com/office/powerpoint/2010/main" val="1551403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016F-BF17-BC57-9E3D-912081F611FF}"/>
              </a:ext>
            </a:extLst>
          </p:cNvPr>
          <p:cNvSpPr>
            <a:spLocks noGrp="1"/>
          </p:cNvSpPr>
          <p:nvPr>
            <p:ph type="title"/>
          </p:nvPr>
        </p:nvSpPr>
        <p:spPr/>
        <p:txBody>
          <a:bodyPr/>
          <a:lstStyle/>
          <a:p>
            <a:r>
              <a:rPr lang="en-US" dirty="0"/>
              <a:t>Direct subsidies and subsidies through tax system</a:t>
            </a:r>
          </a:p>
        </p:txBody>
      </p:sp>
      <p:sp>
        <p:nvSpPr>
          <p:cNvPr id="3" name="Content Placeholder 2">
            <a:extLst>
              <a:ext uri="{FF2B5EF4-FFF2-40B4-BE49-F238E27FC236}">
                <a16:creationId xmlns:a16="http://schemas.microsoft.com/office/drawing/2014/main" id="{EB38B0D2-39A0-9BBC-AAF1-F9039B1439D3}"/>
              </a:ext>
            </a:extLst>
          </p:cNvPr>
          <p:cNvSpPr>
            <a:spLocks noGrp="1"/>
          </p:cNvSpPr>
          <p:nvPr>
            <p:ph idx="1"/>
          </p:nvPr>
        </p:nvSpPr>
        <p:spPr/>
        <p:txBody>
          <a:bodyPr>
            <a:normAutofit lnSpcReduction="10000"/>
          </a:bodyPr>
          <a:lstStyle/>
          <a:p>
            <a:r>
              <a:rPr lang="en-US" dirty="0"/>
              <a:t>At cornerstone of IRA and CHIPS Act</a:t>
            </a:r>
          </a:p>
          <a:p>
            <a:r>
              <a:rPr lang="en-US" dirty="0"/>
              <a:t>Direct subsidies</a:t>
            </a:r>
          </a:p>
          <a:p>
            <a:r>
              <a:rPr lang="en-US" dirty="0"/>
              <a:t>Problem of choosing firms—problematic, political economy problems</a:t>
            </a:r>
          </a:p>
          <a:p>
            <a:pPr lvl="1"/>
            <a:r>
              <a:rPr lang="en-US" dirty="0"/>
              <a:t>Intel—did they “need” funds, given magnitude of shareholder distributions?  Were they a good prospect, given how they had fallen behind?</a:t>
            </a:r>
          </a:p>
          <a:p>
            <a:pPr lvl="1"/>
            <a:r>
              <a:rPr lang="en-US" dirty="0"/>
              <a:t>Does foreign ownership matter?  But American registered firms may have extensive foreign ownership?</a:t>
            </a:r>
          </a:p>
          <a:p>
            <a:pPr lvl="1"/>
            <a:r>
              <a:rPr lang="en-US" dirty="0"/>
              <a:t>Can we guarantee sufficient skin in the game?  And if there is enough skin in the game, subsidies may be regressive.</a:t>
            </a:r>
          </a:p>
          <a:p>
            <a:endParaRPr lang="en-US" dirty="0"/>
          </a:p>
        </p:txBody>
      </p:sp>
    </p:spTree>
    <p:extLst>
      <p:ext uri="{BB962C8B-B14F-4D97-AF65-F5344CB8AC3E}">
        <p14:creationId xmlns:p14="http://schemas.microsoft.com/office/powerpoint/2010/main" val="648670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73309-7FBD-2310-C153-72DDF97E43C2}"/>
              </a:ext>
            </a:extLst>
          </p:cNvPr>
          <p:cNvSpPr>
            <a:spLocks noGrp="1"/>
          </p:cNvSpPr>
          <p:nvPr>
            <p:ph type="title"/>
          </p:nvPr>
        </p:nvSpPr>
        <p:spPr/>
        <p:txBody>
          <a:bodyPr/>
          <a:lstStyle/>
          <a:p>
            <a:r>
              <a:rPr lang="en-US" dirty="0"/>
              <a:t>Better implementation</a:t>
            </a:r>
          </a:p>
        </p:txBody>
      </p:sp>
      <p:sp>
        <p:nvSpPr>
          <p:cNvPr id="3" name="Content Placeholder 2">
            <a:extLst>
              <a:ext uri="{FF2B5EF4-FFF2-40B4-BE49-F238E27FC236}">
                <a16:creationId xmlns:a16="http://schemas.microsoft.com/office/drawing/2014/main" id="{DCA1640B-E05C-12F3-6475-3D45FD19E711}"/>
              </a:ext>
            </a:extLst>
          </p:cNvPr>
          <p:cNvSpPr>
            <a:spLocks noGrp="1"/>
          </p:cNvSpPr>
          <p:nvPr>
            <p:ph idx="1"/>
          </p:nvPr>
        </p:nvSpPr>
        <p:spPr/>
        <p:txBody>
          <a:bodyPr/>
          <a:lstStyle/>
          <a:p>
            <a:r>
              <a:rPr lang="en-US" dirty="0"/>
              <a:t>Creation of independent institutions (NSF and NIH have good record)</a:t>
            </a:r>
          </a:p>
          <a:p>
            <a:r>
              <a:rPr lang="en-US" dirty="0"/>
              <a:t>Continual process of review</a:t>
            </a:r>
          </a:p>
          <a:p>
            <a:pPr lvl="1"/>
            <a:r>
              <a:rPr lang="en-US" dirty="0"/>
              <a:t>Standard problem:  not cutting off failing projects</a:t>
            </a:r>
          </a:p>
          <a:p>
            <a:r>
              <a:rPr lang="en-US" dirty="0"/>
              <a:t>Sunset provisions—unless further justification provided</a:t>
            </a:r>
          </a:p>
          <a:p>
            <a:r>
              <a:rPr lang="en-US" dirty="0"/>
              <a:t>Better contracts—so government gets upside, recipients of funds have skin the game</a:t>
            </a:r>
          </a:p>
          <a:p>
            <a:pPr lvl="1"/>
            <a:r>
              <a:rPr lang="en-US" dirty="0"/>
              <a:t>Helps with both selection and incentives</a:t>
            </a:r>
          </a:p>
          <a:p>
            <a:endParaRPr lang="en-US" dirty="0"/>
          </a:p>
        </p:txBody>
      </p:sp>
    </p:spTree>
    <p:extLst>
      <p:ext uri="{BB962C8B-B14F-4D97-AF65-F5344CB8AC3E}">
        <p14:creationId xmlns:p14="http://schemas.microsoft.com/office/powerpoint/2010/main" val="3339078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04D63-1F42-E248-B2A3-7629FCC362A4}"/>
              </a:ext>
            </a:extLst>
          </p:cNvPr>
          <p:cNvSpPr>
            <a:spLocks noGrp="1"/>
          </p:cNvSpPr>
          <p:nvPr>
            <p:ph type="title"/>
          </p:nvPr>
        </p:nvSpPr>
        <p:spPr/>
        <p:txBody>
          <a:bodyPr/>
          <a:lstStyle/>
          <a:p>
            <a:r>
              <a:rPr lang="en-US" dirty="0"/>
              <a:t>Tax subsidies</a:t>
            </a:r>
          </a:p>
        </p:txBody>
      </p:sp>
      <p:sp>
        <p:nvSpPr>
          <p:cNvPr id="3" name="Content Placeholder 2">
            <a:extLst>
              <a:ext uri="{FF2B5EF4-FFF2-40B4-BE49-F238E27FC236}">
                <a16:creationId xmlns:a16="http://schemas.microsoft.com/office/drawing/2014/main" id="{F09F2DCF-F4C2-55AE-FE70-5E0F63F22CA9}"/>
              </a:ext>
            </a:extLst>
          </p:cNvPr>
          <p:cNvSpPr>
            <a:spLocks noGrp="1"/>
          </p:cNvSpPr>
          <p:nvPr>
            <p:ph idx="1"/>
          </p:nvPr>
        </p:nvSpPr>
        <p:spPr/>
        <p:txBody>
          <a:bodyPr/>
          <a:lstStyle/>
          <a:p>
            <a:r>
              <a:rPr lang="en-US" dirty="0"/>
              <a:t>Avoids “choosing” firms to receive</a:t>
            </a:r>
          </a:p>
          <a:p>
            <a:r>
              <a:rPr lang="en-US" dirty="0"/>
              <a:t>But magnitude of subsidies hard to estimate, may be uncapped (IRA)</a:t>
            </a:r>
          </a:p>
          <a:p>
            <a:r>
              <a:rPr lang="en-US" dirty="0"/>
              <a:t>Bang for buck may be low—may be hard to target (with money going to where there is an incremental benefit, not to infra-marginal firm)</a:t>
            </a:r>
          </a:p>
          <a:p>
            <a:endParaRPr lang="en-US" dirty="0"/>
          </a:p>
        </p:txBody>
      </p:sp>
    </p:spTree>
    <p:extLst>
      <p:ext uri="{BB962C8B-B14F-4D97-AF65-F5344CB8AC3E}">
        <p14:creationId xmlns:p14="http://schemas.microsoft.com/office/powerpoint/2010/main" val="807598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B59B-2415-300D-2844-13511BC1BF3F}"/>
              </a:ext>
            </a:extLst>
          </p:cNvPr>
          <p:cNvSpPr>
            <a:spLocks noGrp="1"/>
          </p:cNvSpPr>
          <p:nvPr>
            <p:ph type="title"/>
          </p:nvPr>
        </p:nvSpPr>
        <p:spPr/>
        <p:txBody>
          <a:bodyPr/>
          <a:lstStyle/>
          <a:p>
            <a:r>
              <a:rPr lang="en-US" dirty="0"/>
              <a:t>Trade and investment policy</a:t>
            </a:r>
          </a:p>
        </p:txBody>
      </p:sp>
      <p:sp>
        <p:nvSpPr>
          <p:cNvPr id="3" name="Content Placeholder 2">
            <a:extLst>
              <a:ext uri="{FF2B5EF4-FFF2-40B4-BE49-F238E27FC236}">
                <a16:creationId xmlns:a16="http://schemas.microsoft.com/office/drawing/2014/main" id="{AB9DB905-99D2-45A3-0603-CADB46416A67}"/>
              </a:ext>
            </a:extLst>
          </p:cNvPr>
          <p:cNvSpPr>
            <a:spLocks noGrp="1"/>
          </p:cNvSpPr>
          <p:nvPr>
            <p:ph idx="1"/>
          </p:nvPr>
        </p:nvSpPr>
        <p:spPr/>
        <p:txBody>
          <a:bodyPr>
            <a:normAutofit lnSpcReduction="10000"/>
          </a:bodyPr>
          <a:lstStyle/>
          <a:p>
            <a:r>
              <a:rPr lang="en-US" dirty="0"/>
              <a:t>Traditional tool—”infant industry” argument for protection</a:t>
            </a:r>
          </a:p>
          <a:p>
            <a:pPr lvl="1"/>
            <a:r>
              <a:rPr lang="en-US" dirty="0"/>
              <a:t>Hidden assumptions: learning spillovers and capital market imperfections </a:t>
            </a:r>
          </a:p>
          <a:p>
            <a:pPr lvl="1"/>
            <a:r>
              <a:rPr lang="en-US" dirty="0"/>
              <a:t>Learning spillovers, especially important for developing countries:  infant </a:t>
            </a:r>
            <a:r>
              <a:rPr lang="en-US" i="1" dirty="0"/>
              <a:t>economy </a:t>
            </a:r>
            <a:r>
              <a:rPr lang="en-US" dirty="0"/>
              <a:t>argument for protection</a:t>
            </a:r>
          </a:p>
          <a:p>
            <a:r>
              <a:rPr lang="en-US" dirty="0"/>
              <a:t>WTO largely proscribed such subsidies, with other countries allowed to impose countervailing duties to offset effects</a:t>
            </a:r>
          </a:p>
          <a:p>
            <a:pPr lvl="1"/>
            <a:r>
              <a:rPr lang="en-US" dirty="0"/>
              <a:t>TRIPS (intellectual property provision of WTO) became part of industrial policy of advanced countries—encouraging big Pharma, discouraging generics</a:t>
            </a:r>
          </a:p>
          <a:p>
            <a:pPr lvl="1"/>
            <a:r>
              <a:rPr lang="en-US" dirty="0"/>
              <a:t>Advanced countries put job protection ahead of other goals (such as green transition) in implementation</a:t>
            </a:r>
          </a:p>
        </p:txBody>
      </p:sp>
    </p:spTree>
    <p:extLst>
      <p:ext uri="{BB962C8B-B14F-4D97-AF65-F5344CB8AC3E}">
        <p14:creationId xmlns:p14="http://schemas.microsoft.com/office/powerpoint/2010/main" val="1252007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E4244-9C38-5C41-73AF-8D32AD3FEFF7}"/>
              </a:ext>
            </a:extLst>
          </p:cNvPr>
          <p:cNvSpPr>
            <a:spLocks noGrp="1"/>
          </p:cNvSpPr>
          <p:nvPr>
            <p:ph type="title"/>
          </p:nvPr>
        </p:nvSpPr>
        <p:spPr/>
        <p:txBody>
          <a:bodyPr/>
          <a:lstStyle/>
          <a:p>
            <a:r>
              <a:rPr lang="en-US" dirty="0"/>
              <a:t>Rules based system helped preserve traditional trade patterns</a:t>
            </a:r>
          </a:p>
        </p:txBody>
      </p:sp>
      <p:sp>
        <p:nvSpPr>
          <p:cNvPr id="3" name="Content Placeholder 2">
            <a:extLst>
              <a:ext uri="{FF2B5EF4-FFF2-40B4-BE49-F238E27FC236}">
                <a16:creationId xmlns:a16="http://schemas.microsoft.com/office/drawing/2014/main" id="{F5209157-6980-BD63-BF4E-B343001A5BDE}"/>
              </a:ext>
            </a:extLst>
          </p:cNvPr>
          <p:cNvSpPr>
            <a:spLocks noGrp="1"/>
          </p:cNvSpPr>
          <p:nvPr>
            <p:ph idx="1"/>
          </p:nvPr>
        </p:nvSpPr>
        <p:spPr/>
        <p:txBody>
          <a:bodyPr/>
          <a:lstStyle/>
          <a:p>
            <a:r>
              <a:rPr lang="en-US" dirty="0"/>
              <a:t>Where developing countries produced low value-added goods</a:t>
            </a:r>
          </a:p>
          <a:p>
            <a:r>
              <a:rPr lang="en-US" dirty="0"/>
              <a:t>No subsidy policy defended on the grounds that it helped create a level playing field and that a no-subsidy policy (free trade, more generally) was (Pareto) efficient </a:t>
            </a:r>
          </a:p>
          <a:p>
            <a:pPr lvl="1"/>
            <a:r>
              <a:rPr lang="en-US" dirty="0"/>
              <a:t>If standard analysis were correct, it would be in each country’s interest to strip away all barriers to trade</a:t>
            </a:r>
          </a:p>
          <a:p>
            <a:pPr lvl="1"/>
            <a:r>
              <a:rPr lang="en-US" dirty="0"/>
              <a:t>But large number of questionable assumptions go into analysis—perfect risk markets (with incomplete risk markets, free trade can make all individuals in all countries worse off, another example of the theory of 2</a:t>
            </a:r>
            <a:r>
              <a:rPr lang="en-US" baseline="30000" dirty="0"/>
              <a:t>nd</a:t>
            </a:r>
            <a:r>
              <a:rPr lang="en-US" dirty="0"/>
              <a:t> best); exogenous technological change—the subject of discussion here</a:t>
            </a:r>
          </a:p>
          <a:p>
            <a:pPr lvl="1"/>
            <a:endParaRPr lang="en-US" dirty="0"/>
          </a:p>
          <a:p>
            <a:pPr marL="0" indent="0">
              <a:buNone/>
            </a:pPr>
            <a:endParaRPr lang="en-US" dirty="0"/>
          </a:p>
        </p:txBody>
      </p:sp>
    </p:spTree>
    <p:extLst>
      <p:ext uri="{BB962C8B-B14F-4D97-AF65-F5344CB8AC3E}">
        <p14:creationId xmlns:p14="http://schemas.microsoft.com/office/powerpoint/2010/main" val="3822695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73DD6-D7C3-9501-2EE2-63D9326EEE4E}"/>
              </a:ext>
            </a:extLst>
          </p:cNvPr>
          <p:cNvSpPr>
            <a:spLocks noGrp="1"/>
          </p:cNvSpPr>
          <p:nvPr>
            <p:ph type="title"/>
          </p:nvPr>
        </p:nvSpPr>
        <p:spPr/>
        <p:txBody>
          <a:bodyPr/>
          <a:lstStyle/>
          <a:p>
            <a:r>
              <a:rPr lang="en-US" dirty="0"/>
              <a:t>With learning by doing, free trade may be welfare decreasing, even compared to autarky</a:t>
            </a:r>
          </a:p>
        </p:txBody>
      </p:sp>
      <p:sp>
        <p:nvSpPr>
          <p:cNvPr id="3" name="Content Placeholder 2">
            <a:extLst>
              <a:ext uri="{FF2B5EF4-FFF2-40B4-BE49-F238E27FC236}">
                <a16:creationId xmlns:a16="http://schemas.microsoft.com/office/drawing/2014/main" id="{D1349087-EBAC-3F3C-2DCD-CD62F14FC481}"/>
              </a:ext>
            </a:extLst>
          </p:cNvPr>
          <p:cNvSpPr>
            <a:spLocks noGrp="1"/>
          </p:cNvSpPr>
          <p:nvPr>
            <p:ph idx="1"/>
          </p:nvPr>
        </p:nvSpPr>
        <p:spPr/>
        <p:txBody>
          <a:bodyPr>
            <a:normAutofit lnSpcReduction="10000"/>
          </a:bodyPr>
          <a:lstStyle/>
          <a:p>
            <a:r>
              <a:rPr lang="en-US" dirty="0"/>
              <a:t>Critical question: The global architecture of knowledge—how and where knowledge is produced, transmitted, and used</a:t>
            </a:r>
          </a:p>
          <a:p>
            <a:pPr lvl="1"/>
            <a:r>
              <a:rPr lang="en-US" dirty="0"/>
              <a:t>Production, processing, transmission of knowledge entails real costs just as the production of goods and services</a:t>
            </a:r>
          </a:p>
          <a:p>
            <a:r>
              <a:rPr lang="en-US" dirty="0"/>
              <a:t>Old models—knowledge is transmitted through trade</a:t>
            </a:r>
          </a:p>
          <a:p>
            <a:pPr lvl="1"/>
            <a:r>
              <a:rPr lang="en-US" dirty="0"/>
              <a:t>Less important in a world with global educational institutions, freer flow of skilled labor</a:t>
            </a:r>
          </a:p>
          <a:p>
            <a:r>
              <a:rPr lang="en-US" dirty="0"/>
              <a:t>Knowledge may be transmitted more easily across sectors within a country than across countries—implying that it may be important to engage in active learning within country</a:t>
            </a:r>
          </a:p>
          <a:p>
            <a:r>
              <a:rPr lang="en-US" dirty="0"/>
              <a:t>Some sectors, activities, generate more learning than others</a:t>
            </a:r>
          </a:p>
          <a:p>
            <a:endParaRPr lang="en-US" dirty="0"/>
          </a:p>
          <a:p>
            <a:endParaRPr lang="en-US" dirty="0"/>
          </a:p>
        </p:txBody>
      </p:sp>
    </p:spTree>
    <p:extLst>
      <p:ext uri="{BB962C8B-B14F-4D97-AF65-F5344CB8AC3E}">
        <p14:creationId xmlns:p14="http://schemas.microsoft.com/office/powerpoint/2010/main" val="524109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D59E6-B3D0-D252-D3E5-2F36EF58F74B}"/>
              </a:ext>
            </a:extLst>
          </p:cNvPr>
          <p:cNvSpPr>
            <a:spLocks noGrp="1"/>
          </p:cNvSpPr>
          <p:nvPr>
            <p:ph type="title"/>
          </p:nvPr>
        </p:nvSpPr>
        <p:spPr/>
        <p:txBody>
          <a:bodyPr/>
          <a:lstStyle/>
          <a:p>
            <a:r>
              <a:rPr lang="en-US" dirty="0"/>
              <a:t>Some implications</a:t>
            </a:r>
          </a:p>
        </p:txBody>
      </p:sp>
      <p:sp>
        <p:nvSpPr>
          <p:cNvPr id="3" name="Content Placeholder 2">
            <a:extLst>
              <a:ext uri="{FF2B5EF4-FFF2-40B4-BE49-F238E27FC236}">
                <a16:creationId xmlns:a16="http://schemas.microsoft.com/office/drawing/2014/main" id="{2B181398-2797-0419-436D-CF1B1745915E}"/>
              </a:ext>
            </a:extLst>
          </p:cNvPr>
          <p:cNvSpPr>
            <a:spLocks noGrp="1"/>
          </p:cNvSpPr>
          <p:nvPr>
            <p:ph idx="1"/>
          </p:nvPr>
        </p:nvSpPr>
        <p:spPr/>
        <p:txBody>
          <a:bodyPr>
            <a:normAutofit fontScale="77500" lnSpcReduction="20000"/>
          </a:bodyPr>
          <a:lstStyle/>
          <a:p>
            <a:pPr marL="0" indent="0">
              <a:buNone/>
            </a:pPr>
            <a:r>
              <a:rPr lang="en-US" dirty="0"/>
              <a:t>Consider two-sector two-country symmetric model with learning by doing, knowledge production in only one sector (M), perfectly transmitted to other sector (A) within country, no transmission across borders, symmetric Cobb-Douglas utility function</a:t>
            </a:r>
          </a:p>
          <a:p>
            <a:r>
              <a:rPr lang="en-US" dirty="0"/>
              <a:t>Symmetric equilibrium unstable with free trade</a:t>
            </a:r>
          </a:p>
          <a:p>
            <a:r>
              <a:rPr lang="en-US" dirty="0"/>
              <a:t>Slight advantage in one country in M accumulates</a:t>
            </a:r>
          </a:p>
          <a:p>
            <a:pPr lvl="1"/>
            <a:r>
              <a:rPr lang="en-US" dirty="0"/>
              <a:t>Other country stagnates</a:t>
            </a:r>
          </a:p>
          <a:p>
            <a:pPr lvl="1"/>
            <a:r>
              <a:rPr lang="en-US" dirty="0"/>
              <a:t>Initially benefits from terms of trade effect, but only initially</a:t>
            </a:r>
          </a:p>
          <a:p>
            <a:pPr lvl="1"/>
            <a:r>
              <a:rPr lang="en-US" b="1" dirty="0"/>
              <a:t>With low enough discount rate, other country always prefers autarky to free trade</a:t>
            </a:r>
          </a:p>
          <a:p>
            <a:r>
              <a:rPr lang="en-US" b="1" dirty="0"/>
              <a:t>With sufficient diminishing returns to learning, global growth is lower with free trade than with autarky, with sufficiently low discount rate and equality preferring global social welfare function, global welfare is lower with free trade, and global inequality is always higher with free trade</a:t>
            </a:r>
          </a:p>
          <a:p>
            <a:r>
              <a:rPr lang="en-US" dirty="0"/>
              <a:t>More generally, trade policy can be welfare enhancing</a:t>
            </a:r>
          </a:p>
          <a:p>
            <a:pPr lvl="1"/>
            <a:r>
              <a:rPr lang="en-US" dirty="0"/>
              <a:t>But there may be interventions that are preferable to trade interventions</a:t>
            </a:r>
          </a:p>
          <a:p>
            <a:pPr lvl="1"/>
            <a:r>
              <a:rPr lang="en-US" dirty="0"/>
              <a:t>Especially relevant in current interventions in green technologies</a:t>
            </a:r>
          </a:p>
          <a:p>
            <a:endParaRPr lang="en-US" dirty="0"/>
          </a:p>
        </p:txBody>
      </p:sp>
    </p:spTree>
    <p:extLst>
      <p:ext uri="{BB962C8B-B14F-4D97-AF65-F5344CB8AC3E}">
        <p14:creationId xmlns:p14="http://schemas.microsoft.com/office/powerpoint/2010/main" val="691965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37D9-6D4E-7664-7ECA-31D37763C27C}"/>
              </a:ext>
            </a:extLst>
          </p:cNvPr>
          <p:cNvSpPr>
            <a:spLocks noGrp="1"/>
          </p:cNvSpPr>
          <p:nvPr>
            <p:ph type="title"/>
          </p:nvPr>
        </p:nvSpPr>
        <p:spPr/>
        <p:txBody>
          <a:bodyPr/>
          <a:lstStyle/>
          <a:p>
            <a:r>
              <a:rPr lang="en-US"/>
              <a:t>III.  </a:t>
            </a:r>
            <a:r>
              <a:rPr lang="en-US" dirty="0"/>
              <a:t>New worries</a:t>
            </a:r>
          </a:p>
        </p:txBody>
      </p:sp>
      <p:sp>
        <p:nvSpPr>
          <p:cNvPr id="3" name="Content Placeholder 2">
            <a:extLst>
              <a:ext uri="{FF2B5EF4-FFF2-40B4-BE49-F238E27FC236}">
                <a16:creationId xmlns:a16="http://schemas.microsoft.com/office/drawing/2014/main" id="{6020475F-09EE-5A67-2145-01C1F6989ABB}"/>
              </a:ext>
            </a:extLst>
          </p:cNvPr>
          <p:cNvSpPr>
            <a:spLocks noGrp="1"/>
          </p:cNvSpPr>
          <p:nvPr>
            <p:ph idx="1"/>
          </p:nvPr>
        </p:nvSpPr>
        <p:spPr/>
        <p:txBody>
          <a:bodyPr>
            <a:normAutofit fontScale="92500" lnSpcReduction="10000"/>
          </a:bodyPr>
          <a:lstStyle/>
          <a:p>
            <a:r>
              <a:rPr lang="en-US" dirty="0"/>
              <a:t>Advanced countries can provide more subsidies, more effective trade barriers than less developed</a:t>
            </a:r>
          </a:p>
          <a:p>
            <a:pPr lvl="1"/>
            <a:r>
              <a:rPr lang="en-US" dirty="0"/>
              <a:t>Unlevel playing field</a:t>
            </a:r>
          </a:p>
          <a:p>
            <a:pPr lvl="1"/>
            <a:r>
              <a:rPr lang="en-US" dirty="0"/>
              <a:t>Even Europe is complaining </a:t>
            </a:r>
          </a:p>
          <a:p>
            <a:r>
              <a:rPr lang="en-US" dirty="0"/>
              <a:t>Backlash—countervailing duties undermining effectiveness of measures</a:t>
            </a:r>
          </a:p>
          <a:p>
            <a:r>
              <a:rPr lang="en-US" dirty="0"/>
              <a:t>Europe’s efforts to push green economy can undermine efforts for moving to global green economy—especially when imposed in ways that appear to be unilateral and unfair</a:t>
            </a:r>
          </a:p>
          <a:p>
            <a:r>
              <a:rPr lang="en-US" dirty="0"/>
              <a:t>(Comprehensive trade agreements are a thing of the past; new agreements may be more focused but broader:  green partnership agreements, entailing trade, investment, and research)</a:t>
            </a:r>
          </a:p>
        </p:txBody>
      </p:sp>
    </p:spTree>
    <p:extLst>
      <p:ext uri="{BB962C8B-B14F-4D97-AF65-F5344CB8AC3E}">
        <p14:creationId xmlns:p14="http://schemas.microsoft.com/office/powerpoint/2010/main" val="3432217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E8C7-B5D7-ADD0-A068-4A47BD45E144}"/>
              </a:ext>
            </a:extLst>
          </p:cNvPr>
          <p:cNvSpPr>
            <a:spLocks noGrp="1"/>
          </p:cNvSpPr>
          <p:nvPr>
            <p:ph type="title"/>
          </p:nvPr>
        </p:nvSpPr>
        <p:spPr>
          <a:xfrm>
            <a:off x="838200" y="599041"/>
            <a:ext cx="10515600" cy="1325563"/>
          </a:xfrm>
        </p:spPr>
        <p:txBody>
          <a:bodyPr>
            <a:normAutofit fontScale="90000"/>
          </a:bodyPr>
          <a:lstStyle/>
          <a:p>
            <a:r>
              <a:rPr lang="en-US" dirty="0"/>
              <a:t>For developing countries, manufacturing export led growth model (and associated industrial policies) will no longer work</a:t>
            </a:r>
          </a:p>
        </p:txBody>
      </p:sp>
      <p:sp>
        <p:nvSpPr>
          <p:cNvPr id="3" name="Content Placeholder 2">
            <a:extLst>
              <a:ext uri="{FF2B5EF4-FFF2-40B4-BE49-F238E27FC236}">
                <a16:creationId xmlns:a16="http://schemas.microsoft.com/office/drawing/2014/main" id="{FF791B42-2729-6AB0-67BA-70A9391FB7D3}"/>
              </a:ext>
            </a:extLst>
          </p:cNvPr>
          <p:cNvSpPr>
            <a:spLocks noGrp="1"/>
          </p:cNvSpPr>
          <p:nvPr>
            <p:ph idx="1"/>
          </p:nvPr>
        </p:nvSpPr>
        <p:spPr>
          <a:xfrm>
            <a:off x="838200" y="2219030"/>
            <a:ext cx="10515600" cy="4351338"/>
          </a:xfrm>
        </p:spPr>
        <p:txBody>
          <a:bodyPr>
            <a:normAutofit fontScale="92500" lnSpcReduction="20000"/>
          </a:bodyPr>
          <a:lstStyle/>
          <a:p>
            <a:r>
              <a:rPr lang="en-US" dirty="0"/>
              <a:t>Growth of protectionism—East Asia benefited from short era of neoliberalism</a:t>
            </a:r>
          </a:p>
          <a:p>
            <a:r>
              <a:rPr lang="en-US" dirty="0"/>
              <a:t>Manufacturing is a shrinking part of the global economy</a:t>
            </a:r>
          </a:p>
          <a:p>
            <a:r>
              <a:rPr lang="en-US" dirty="0"/>
              <a:t>Labor shrinking input into manufacturing—cheap labor not as important basis of comparative advantage</a:t>
            </a:r>
          </a:p>
          <a:p>
            <a:r>
              <a:rPr lang="en-US" dirty="0"/>
              <a:t>Will need to find broader development strategies, involving more complex and sophisticated industrial policies</a:t>
            </a:r>
          </a:p>
          <a:p>
            <a:pPr lvl="1"/>
            <a:r>
              <a:rPr lang="en-US" dirty="0"/>
              <a:t>Service and agricultural (?) sector—with extension services (small units of production)</a:t>
            </a:r>
          </a:p>
          <a:p>
            <a:pPr marL="457200" lvl="1" indent="0">
              <a:buNone/>
            </a:pPr>
            <a:endParaRPr lang="en-US" dirty="0"/>
          </a:p>
          <a:p>
            <a:pPr marL="0" indent="0">
              <a:buNone/>
            </a:pPr>
            <a:r>
              <a:rPr lang="en-US" sz="1600" dirty="0">
                <a:solidFill>
                  <a:srgbClr val="000000"/>
                </a:solidFill>
                <a:effectLst/>
                <a:latin typeface="Times New Roman" panose="02020603050405020304" pitchFamily="18" charset="0"/>
                <a:ea typeface="Times New Roman" panose="02020603050405020304" pitchFamily="18" charset="0"/>
                <a:cs typeface="SimSun" panose="02010600030101010101" pitchFamily="2" charset="-122"/>
              </a:rPr>
              <a:t>Dani Rodrik and J. E. Stiglitz, “A New Growth Strategy for Developing Nations,”  January, 2024. Accessible at: </a:t>
            </a:r>
            <a:r>
              <a:rPr lang="en-US" sz="1600" u="sng" dirty="0">
                <a:solidFill>
                  <a:srgbClr val="0000FF"/>
                </a:solidFill>
                <a:effectLst/>
                <a:latin typeface="Times New Roman" panose="02020603050405020304" pitchFamily="18" charset="0"/>
                <a:ea typeface="Times New Roman" panose="02020603050405020304" pitchFamily="18" charset="0"/>
                <a:cs typeface="SimSun" panose="02010600030101010101" pitchFamily="2" charset="-122"/>
                <a:hlinkClick r:id="rId2"/>
              </a:rPr>
              <a:t>https://drodrik.scholar.harvard.edu/publications/new-growth-strategy-developing-nations</a:t>
            </a:r>
            <a:r>
              <a:rPr lang="en-US" sz="1600" dirty="0">
                <a:solidFill>
                  <a:srgbClr val="000000"/>
                </a:solidFill>
                <a:effectLst/>
                <a:latin typeface="Times New Roman" panose="02020603050405020304" pitchFamily="18" charset="0"/>
                <a:ea typeface="Times New Roman" panose="02020603050405020304" pitchFamily="18" charset="0"/>
                <a:cs typeface="SimSun" panose="02010600030101010101" pitchFamily="2" charset="-122"/>
              </a:rPr>
              <a:t> </a:t>
            </a:r>
            <a:endParaRPr lang="en-US" sz="1600" dirty="0">
              <a:effectLst/>
              <a:latin typeface="SimSun" panose="02010600030101010101" pitchFamily="2" charset="-122"/>
              <a:ea typeface="SimSun" panose="02010600030101010101" pitchFamily="2" charset="-122"/>
              <a:cs typeface="SimSun" panose="02010600030101010101" pitchFamily="2" charset="-122"/>
            </a:endParaRPr>
          </a:p>
          <a:p>
            <a:pPr marL="0" indent="0">
              <a:buNone/>
            </a:pPr>
            <a:r>
              <a:rPr lang="en-US" sz="1600" dirty="0">
                <a:solidFill>
                  <a:srgbClr val="000000"/>
                </a:solidFill>
                <a:effectLst/>
                <a:latin typeface="Times New Roman" panose="02020603050405020304" pitchFamily="18" charset="0"/>
                <a:ea typeface="Times New Roman" panose="02020603050405020304" pitchFamily="18" charset="0"/>
              </a:rPr>
              <a:t>J. E. Stiglitz "</a:t>
            </a:r>
            <a:r>
              <a:rPr lang="en-US" sz="1600" u="none" strike="noStrike" dirty="0">
                <a:solidFill>
                  <a:srgbClr val="000000"/>
                </a:solidFill>
                <a:effectLst/>
                <a:latin typeface="Times New Roman" panose="02020603050405020304" pitchFamily="18" charset="0"/>
                <a:ea typeface="Times New Roman" panose="02020603050405020304" pitchFamily="18" charset="0"/>
                <a:cs typeface="SimSun" panose="02010600030101010101" pitchFamily="2" charset="-122"/>
                <a:hlinkClick r:id="rId3"/>
              </a:rPr>
              <a:t>From Manufacturing Led Export Growth to a Twenty-First Century Inclusive Growth Strategy:  Explaining the Demise of a Successful Growth Model and What to Do About It</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i="1" dirty="0">
                <a:effectLst/>
                <a:latin typeface="Times New Roman" panose="02020603050405020304" pitchFamily="18" charset="0"/>
                <a:ea typeface="Times New Roman" panose="02020603050405020304" pitchFamily="18" charset="0"/>
              </a:rPr>
              <a:t>Inequality in the Developing World</a:t>
            </a:r>
            <a:r>
              <a:rPr lang="en-US" sz="1600" dirty="0">
                <a:solidFill>
                  <a:srgbClr val="000000"/>
                </a:solidFill>
                <a:effectLst/>
                <a:latin typeface="Times New Roman" panose="02020603050405020304" pitchFamily="18" charset="0"/>
                <a:ea typeface="Times New Roman" panose="02020603050405020304" pitchFamily="18" charset="0"/>
              </a:rPr>
              <a:t>, Carlos Gradi, Murray </a:t>
            </a:r>
            <a:r>
              <a:rPr lang="en-US" sz="1600" dirty="0" err="1">
                <a:solidFill>
                  <a:srgbClr val="000000"/>
                </a:solidFill>
                <a:effectLst/>
                <a:latin typeface="Times New Roman" panose="02020603050405020304" pitchFamily="18" charset="0"/>
                <a:ea typeface="Times New Roman" panose="02020603050405020304" pitchFamily="18" charset="0"/>
              </a:rPr>
              <a:t>Leibbrandt</a:t>
            </a:r>
            <a:r>
              <a:rPr lang="en-US" sz="1600" dirty="0">
                <a:solidFill>
                  <a:srgbClr val="000000"/>
                </a:solidFill>
                <a:effectLst/>
                <a:latin typeface="Times New Roman" panose="02020603050405020304" pitchFamily="18" charset="0"/>
                <a:ea typeface="Times New Roman" panose="02020603050405020304" pitchFamily="18" charset="0"/>
              </a:rPr>
              <a:t>, and Finn Tarp (eds.), UNU-Wider Studies in Development </a:t>
            </a:r>
            <a:r>
              <a:rPr lang="en-US" sz="1900" dirty="0">
                <a:solidFill>
                  <a:srgbClr val="000000"/>
                </a:solidFill>
                <a:effectLst/>
                <a:latin typeface="Times New Roman" panose="02020603050405020304" pitchFamily="18" charset="0"/>
                <a:ea typeface="Times New Roman" panose="02020603050405020304" pitchFamily="18" charset="0"/>
              </a:rPr>
              <a:t>Economics, Oxford: Oxford University Press, 2021</a:t>
            </a:r>
            <a:endParaRPr lang="en-US" sz="1900" dirty="0"/>
          </a:p>
        </p:txBody>
      </p:sp>
    </p:spTree>
    <p:extLst>
      <p:ext uri="{BB962C8B-B14F-4D97-AF65-F5344CB8AC3E}">
        <p14:creationId xmlns:p14="http://schemas.microsoft.com/office/powerpoint/2010/main" val="496196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8CC31-9260-DA43-28E8-5B93148BC295}"/>
              </a:ext>
            </a:extLst>
          </p:cNvPr>
          <p:cNvSpPr>
            <a:spLocks noGrp="1"/>
          </p:cNvSpPr>
          <p:nvPr>
            <p:ph type="title"/>
          </p:nvPr>
        </p:nvSpPr>
        <p:spPr/>
        <p:txBody>
          <a:bodyPr/>
          <a:lstStyle/>
          <a:p>
            <a:r>
              <a:rPr lang="en-US" dirty="0"/>
              <a:t>Trump’s undermining institutions and institutional safeguards</a:t>
            </a:r>
          </a:p>
        </p:txBody>
      </p:sp>
      <p:sp>
        <p:nvSpPr>
          <p:cNvPr id="3" name="Content Placeholder 2">
            <a:extLst>
              <a:ext uri="{FF2B5EF4-FFF2-40B4-BE49-F238E27FC236}">
                <a16:creationId xmlns:a16="http://schemas.microsoft.com/office/drawing/2014/main" id="{A3986316-A9B2-2E39-B0C7-BD7BF00BD9B2}"/>
              </a:ext>
            </a:extLst>
          </p:cNvPr>
          <p:cNvSpPr>
            <a:spLocks noGrp="1"/>
          </p:cNvSpPr>
          <p:nvPr>
            <p:ph idx="1"/>
          </p:nvPr>
        </p:nvSpPr>
        <p:spPr/>
        <p:txBody>
          <a:bodyPr/>
          <a:lstStyle/>
          <a:p>
            <a:r>
              <a:rPr lang="en-US" dirty="0"/>
              <a:t>Guardrails that made institutions work have been taken down</a:t>
            </a:r>
          </a:p>
          <a:p>
            <a:pPr lvl="1"/>
            <a:r>
              <a:rPr lang="en-US" dirty="0"/>
              <a:t>“Conflicts of interest” seem no longer source of concern</a:t>
            </a:r>
          </a:p>
          <a:p>
            <a:pPr lvl="1"/>
            <a:r>
              <a:rPr lang="en-US" dirty="0"/>
              <a:t>Enormous scope for abuses</a:t>
            </a:r>
          </a:p>
          <a:p>
            <a:pPr lvl="1"/>
            <a:r>
              <a:rPr lang="en-US" dirty="0"/>
              <a:t>No understanding of the role of Weberian bureaucracy</a:t>
            </a:r>
          </a:p>
          <a:p>
            <a:r>
              <a:rPr lang="en-US" dirty="0"/>
              <a:t>Nationalism run amuck </a:t>
            </a:r>
          </a:p>
          <a:p>
            <a:pPr lvl="1"/>
            <a:r>
              <a:rPr lang="en-US" dirty="0"/>
              <a:t>Policies not based on reasoned understanding of full consequences</a:t>
            </a:r>
          </a:p>
        </p:txBody>
      </p:sp>
    </p:spTree>
    <p:extLst>
      <p:ext uri="{BB962C8B-B14F-4D97-AF65-F5344CB8AC3E}">
        <p14:creationId xmlns:p14="http://schemas.microsoft.com/office/powerpoint/2010/main" val="3663398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806A-7D2F-E61A-AF78-49AB3D7A1814}"/>
              </a:ext>
            </a:extLst>
          </p:cNvPr>
          <p:cNvSpPr>
            <a:spLocks noGrp="1"/>
          </p:cNvSpPr>
          <p:nvPr>
            <p:ph type="title"/>
          </p:nvPr>
        </p:nvSpPr>
        <p:spPr/>
        <p:txBody>
          <a:bodyPr/>
          <a:lstStyle/>
          <a:p>
            <a:r>
              <a:rPr lang="en-US" dirty="0"/>
              <a:t>Industrial policies are here to stay</a:t>
            </a:r>
          </a:p>
        </p:txBody>
      </p:sp>
      <p:sp>
        <p:nvSpPr>
          <p:cNvPr id="3" name="Content Placeholder 2">
            <a:extLst>
              <a:ext uri="{FF2B5EF4-FFF2-40B4-BE49-F238E27FC236}">
                <a16:creationId xmlns:a16="http://schemas.microsoft.com/office/drawing/2014/main" id="{398ADB62-4800-6641-E933-E58AB696093E}"/>
              </a:ext>
            </a:extLst>
          </p:cNvPr>
          <p:cNvSpPr>
            <a:spLocks noGrp="1"/>
          </p:cNvSpPr>
          <p:nvPr>
            <p:ph idx="1"/>
          </p:nvPr>
        </p:nvSpPr>
        <p:spPr/>
        <p:txBody>
          <a:bodyPr>
            <a:normAutofit lnSpcReduction="10000"/>
          </a:bodyPr>
          <a:lstStyle/>
          <a:p>
            <a:r>
              <a:rPr lang="en-US" dirty="0"/>
              <a:t>There is “learning by doing”—learning how to do them better</a:t>
            </a:r>
          </a:p>
          <a:p>
            <a:pPr lvl="1"/>
            <a:r>
              <a:rPr lang="en-US" dirty="0"/>
              <a:t>Decades of denigrating policies undermined learning, and more broadly state capacity</a:t>
            </a:r>
          </a:p>
          <a:p>
            <a:pPr lvl="1"/>
            <a:r>
              <a:rPr lang="en-US" dirty="0"/>
              <a:t>There will be mistakes, but that’s not an argument for abandoning them</a:t>
            </a:r>
          </a:p>
          <a:p>
            <a:pPr lvl="2"/>
            <a:r>
              <a:rPr lang="en-US" dirty="0"/>
              <a:t>Absence of mistakes suggests too little risk taking</a:t>
            </a:r>
          </a:p>
          <a:p>
            <a:pPr lvl="2"/>
            <a:r>
              <a:rPr lang="en-US" dirty="0"/>
              <a:t>We don’t abandon monetary policy just because central banks often make mistakes</a:t>
            </a:r>
          </a:p>
          <a:p>
            <a:r>
              <a:rPr lang="en-US" dirty="0"/>
              <a:t>Challenge of creating fair global trade regime with industrial policies</a:t>
            </a:r>
          </a:p>
          <a:p>
            <a:r>
              <a:rPr lang="en-US" dirty="0"/>
              <a:t>And even greater challenge of dealing with a post-rule of law regime</a:t>
            </a:r>
          </a:p>
          <a:p>
            <a:pPr lvl="1"/>
            <a:r>
              <a:rPr lang="en-US" dirty="0"/>
              <a:t>But in such a world, there are few safeguards against anything</a:t>
            </a:r>
          </a:p>
        </p:txBody>
      </p:sp>
    </p:spTree>
    <p:extLst>
      <p:ext uri="{BB962C8B-B14F-4D97-AF65-F5344CB8AC3E}">
        <p14:creationId xmlns:p14="http://schemas.microsoft.com/office/powerpoint/2010/main" val="878545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3098</TotalTime>
  <Words>2258</Words>
  <Application>Microsoft Office PowerPoint</Application>
  <PresentationFormat>Widescreen</PresentationFormat>
  <Paragraphs>175</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SimSun</vt:lpstr>
      <vt:lpstr>Aptos</vt:lpstr>
      <vt:lpstr>Aptos Display</vt:lpstr>
      <vt:lpstr>Arial</vt:lpstr>
      <vt:lpstr>Calibri</vt:lpstr>
      <vt:lpstr>Roboto</vt:lpstr>
      <vt:lpstr>Times New Roman</vt:lpstr>
      <vt:lpstr>Office Theme</vt:lpstr>
      <vt:lpstr>Industrial Policies: More Market Failures, New Objectives, New Instruments, New worries </vt:lpstr>
      <vt:lpstr>Outline</vt:lpstr>
      <vt:lpstr>Broad Definition</vt:lpstr>
      <vt:lpstr>Fell out of favor in era of neoliberalism </vt:lpstr>
      <vt:lpstr>I.  Industrial policy is back—with a deeper understanding of market failures that help justify it</vt:lpstr>
      <vt:lpstr>Capital market imperfections </vt:lpstr>
      <vt:lpstr>Broader market failures in innovation</vt:lpstr>
      <vt:lpstr>Still more objectives/market failures</vt:lpstr>
      <vt:lpstr>Changed perspective  </vt:lpstr>
      <vt:lpstr>But industrial policy was never gone—long history in US and elsewhere</vt:lpstr>
      <vt:lpstr>Around the world, there has been a history of successful industrial policies</vt:lpstr>
      <vt:lpstr>  Every country has an industrial policy—it’s just that some don’t know it yet </vt:lpstr>
      <vt:lpstr>II.  More instruments—and new understandings of old instruments</vt:lpstr>
      <vt:lpstr>Direct subsidies and subsidies through tax system</vt:lpstr>
      <vt:lpstr>Better implementation</vt:lpstr>
      <vt:lpstr>Tax subsidies</vt:lpstr>
      <vt:lpstr>Trade and investment policy</vt:lpstr>
      <vt:lpstr>Rules based system helped preserve traditional trade patterns</vt:lpstr>
      <vt:lpstr>With learning by doing, free trade may be welfare decreasing, even compared to autarky</vt:lpstr>
      <vt:lpstr>Some implications</vt:lpstr>
      <vt:lpstr>III.  New worries</vt:lpstr>
      <vt:lpstr>For developing countries, manufacturing export led growth model (and associated industrial policies) will no longer work</vt:lpstr>
      <vt:lpstr>Trump’s undermining institutions and institutional safeguards</vt:lpstr>
      <vt:lpstr>Industrial policies are here to stay</vt:lpstr>
    </vt:vector>
  </TitlesOfParts>
  <Company>Columbia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Stiglitz, Joseph</dc:creator>
  <cp:lastModifiedBy>cof2106</cp:lastModifiedBy>
  <cp:revision>7</cp:revision>
  <dcterms:created xsi:type="dcterms:W3CDTF">2025-02-15T13:26:57Z</dcterms:created>
  <dcterms:modified xsi:type="dcterms:W3CDTF">2025-02-20T15:09:00Z</dcterms:modified>
</cp:coreProperties>
</file>