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13"/>
  </p:notesMasterIdLst>
  <p:sldIdLst>
    <p:sldId id="256" r:id="rId2"/>
    <p:sldId id="257" r:id="rId3"/>
    <p:sldId id="260" r:id="rId4"/>
    <p:sldId id="258" r:id="rId5"/>
    <p:sldId id="259" r:id="rId6"/>
    <p:sldId id="266" r:id="rId7"/>
    <p:sldId id="272" r:id="rId8"/>
    <p:sldId id="265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9591" autoAdjust="0"/>
  </p:normalViewPr>
  <p:slideViewPr>
    <p:cSldViewPr snapToGrid="0">
      <p:cViewPr varScale="1">
        <p:scale>
          <a:sx n="52" d="100"/>
          <a:sy n="52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D5061-777A-4660-BA62-2099320DA7A5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8AFADB-3072-40A6-8959-1A4515741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96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C</a:t>
            </a:r>
            <a:r>
              <a:rPr lang="en-US" dirty="0"/>
              <a:t>h</a:t>
            </a:r>
            <a:r>
              <a:rPr lang="en-DE" dirty="0" err="1"/>
              <a:t>i</a:t>
            </a:r>
            <a:r>
              <a:rPr lang="en-US" dirty="0"/>
              <a:t>p</a:t>
            </a:r>
            <a:r>
              <a:rPr lang="en-DE" dirty="0"/>
              <a:t>s </a:t>
            </a:r>
            <a:r>
              <a:rPr lang="en-US" dirty="0"/>
              <a:t>A</a:t>
            </a:r>
            <a:r>
              <a:rPr lang="en-DE" dirty="0"/>
              <a:t>c</a:t>
            </a:r>
            <a:r>
              <a:rPr lang="en-US" dirty="0"/>
              <a:t>t</a:t>
            </a:r>
            <a:r>
              <a:rPr lang="en-DE" dirty="0"/>
              <a:t> and TCTF as equivalents of Chips Act and IRA in the 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8AFADB-3072-40A6-8959-1A45157418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5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DE" dirty="0"/>
              <a:t>r</a:t>
            </a:r>
            <a:r>
              <a:rPr lang="en-US" dirty="0" err="1"/>
              <a:t>i</a:t>
            </a:r>
            <a:r>
              <a:rPr lang="en-DE" dirty="0"/>
              <a:t>s</a:t>
            </a:r>
            <a:r>
              <a:rPr lang="en-US" dirty="0"/>
              <a:t>t</a:t>
            </a:r>
            <a:r>
              <a:rPr lang="en-DE" dirty="0" err="1"/>
              <a:t>i</a:t>
            </a:r>
            <a:r>
              <a:rPr lang="en-US" dirty="0"/>
              <a:t>n</a:t>
            </a:r>
            <a:r>
              <a:rPr lang="en-DE" dirty="0"/>
              <a:t>a </a:t>
            </a:r>
            <a:r>
              <a:rPr lang="en-US" dirty="0"/>
              <a:t>C</a:t>
            </a:r>
            <a:r>
              <a:rPr lang="en-DE" dirty="0"/>
              <a:t>a</a:t>
            </a:r>
            <a:r>
              <a:rPr lang="en-US" dirty="0"/>
              <a:t>f</a:t>
            </a:r>
            <a:r>
              <a:rPr lang="en-DE" dirty="0"/>
              <a:t>f</a:t>
            </a:r>
            <a:r>
              <a:rPr lang="en-US" dirty="0"/>
              <a:t>a</a:t>
            </a:r>
            <a:r>
              <a:rPr lang="en-DE" dirty="0"/>
              <a:t>r</a:t>
            </a:r>
            <a:r>
              <a:rPr lang="en-US" dirty="0"/>
              <a:t>r</a:t>
            </a:r>
            <a:r>
              <a:rPr lang="en-DE" dirty="0"/>
              <a:t>a </a:t>
            </a:r>
            <a:r>
              <a:rPr lang="en-US" dirty="0"/>
              <a:t>a</a:t>
            </a:r>
            <a:r>
              <a:rPr lang="en-DE" dirty="0"/>
              <a:t>n</a:t>
            </a:r>
            <a:r>
              <a:rPr lang="en-US" dirty="0"/>
              <a:t>d</a:t>
            </a:r>
            <a:r>
              <a:rPr lang="en-DE" dirty="0"/>
              <a:t> Nathan Lane </a:t>
            </a:r>
            <a:r>
              <a:rPr lang="en-US" dirty="0"/>
              <a:t>o</a:t>
            </a:r>
            <a:r>
              <a:rPr lang="en-DE" dirty="0"/>
              <a:t>n </a:t>
            </a:r>
            <a:r>
              <a:rPr lang="en-US" dirty="0"/>
              <a:t>V</a:t>
            </a:r>
            <a:r>
              <a:rPr lang="en-DE" dirty="0"/>
              <a:t>o</a:t>
            </a:r>
            <a:r>
              <a:rPr lang="en-US" dirty="0"/>
              <a:t>x</a:t>
            </a:r>
            <a:r>
              <a:rPr lang="en-DE" dirty="0"/>
              <a:t>E</a:t>
            </a:r>
            <a:r>
              <a:rPr lang="en-US" dirty="0"/>
              <a:t>U</a:t>
            </a:r>
            <a:r>
              <a:rPr lang="en-DE" dirty="0"/>
              <a:t> </a:t>
            </a:r>
            <a:r>
              <a:rPr lang="en-US" dirty="0" err="1"/>
              <a:t>i</a:t>
            </a:r>
            <a:r>
              <a:rPr lang="en-DE" dirty="0"/>
              <a:t>n </a:t>
            </a:r>
            <a:r>
              <a:rPr lang="en-US" dirty="0"/>
              <a:t>A</a:t>
            </a:r>
            <a:r>
              <a:rPr lang="en-DE" dirty="0"/>
              <a:t>p</a:t>
            </a:r>
            <a:r>
              <a:rPr lang="en-US" dirty="0"/>
              <a:t>r</a:t>
            </a:r>
            <a:r>
              <a:rPr lang="en-DE" dirty="0" err="1"/>
              <a:t>i</a:t>
            </a:r>
            <a:r>
              <a:rPr lang="en-US" dirty="0"/>
              <a:t>l</a:t>
            </a:r>
            <a:r>
              <a:rPr lang="en-DE" dirty="0"/>
              <a:t> 2024: </a:t>
            </a:r>
            <a:r>
              <a:rPr lang="en-US" dirty="0"/>
              <a:t>The paper mentions “efficiency” over 100 times, “efficiency-enhancing” over 30 times, and “market failure” 80 times.</a:t>
            </a:r>
            <a:endParaRPr lang="en-DE" dirty="0"/>
          </a:p>
          <a:p>
            <a:endParaRPr lang="en-DE" dirty="0"/>
          </a:p>
          <a:p>
            <a:r>
              <a:rPr lang="en-DE" b="1" dirty="0"/>
              <a:t>T</a:t>
            </a:r>
            <a:r>
              <a:rPr lang="en-US" b="1" dirty="0"/>
              <a:t>h</a:t>
            </a:r>
            <a:r>
              <a:rPr lang="en-DE" b="1" dirty="0"/>
              <a:t>e </a:t>
            </a:r>
            <a:r>
              <a:rPr lang="en-US" b="1" dirty="0" err="1"/>
              <a:t>i</a:t>
            </a:r>
            <a:r>
              <a:rPr lang="en-DE" b="1" dirty="0"/>
              <a:t>d</a:t>
            </a:r>
            <a:r>
              <a:rPr lang="en-US" b="1" dirty="0"/>
              <a:t>e</a:t>
            </a:r>
            <a:r>
              <a:rPr lang="en-DE" b="1" dirty="0"/>
              <a:t>o</a:t>
            </a:r>
            <a:r>
              <a:rPr lang="en-US" b="1" dirty="0"/>
              <a:t>l</a:t>
            </a:r>
            <a:r>
              <a:rPr lang="en-DE" b="1" dirty="0"/>
              <a:t>o</a:t>
            </a:r>
            <a:r>
              <a:rPr lang="en-US" b="1" dirty="0"/>
              <a:t>g</a:t>
            </a:r>
            <a:r>
              <a:rPr lang="en-DE" b="1" dirty="0" err="1"/>
              <a:t>i</a:t>
            </a:r>
            <a:r>
              <a:rPr lang="en-US" b="1" dirty="0"/>
              <a:t>c</a:t>
            </a:r>
            <a:r>
              <a:rPr lang="en-DE" b="1" dirty="0"/>
              <a:t>a</a:t>
            </a:r>
            <a:r>
              <a:rPr lang="en-US" b="1" dirty="0"/>
              <a:t>l</a:t>
            </a:r>
            <a:r>
              <a:rPr lang="en-DE" b="1" dirty="0"/>
              <a:t> </a:t>
            </a:r>
            <a:r>
              <a:rPr lang="en-US" b="1" dirty="0"/>
              <a:t>c</a:t>
            </a:r>
            <a:r>
              <a:rPr lang="en-DE" b="1" dirty="0"/>
              <a:t>o</a:t>
            </a:r>
            <a:r>
              <a:rPr lang="en-US" b="1" dirty="0"/>
              <a:t>n</a:t>
            </a:r>
            <a:r>
              <a:rPr lang="en-DE" b="1" dirty="0"/>
              <a:t>s</a:t>
            </a:r>
            <a:r>
              <a:rPr lang="en-US" b="1" dirty="0"/>
              <a:t>t</a:t>
            </a:r>
            <a:r>
              <a:rPr lang="en-DE" b="1" dirty="0" err="1"/>
              <a:t>raint</a:t>
            </a:r>
            <a:r>
              <a:rPr lang="en-DE" b="1" dirty="0"/>
              <a:t> in Europe: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 recent academic paper,</a:t>
            </a:r>
            <a:r>
              <a:rPr lang="en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three DG COMP officials explicitly argue that one should be able and try to reformulate each industrial</a:t>
            </a:r>
            <a:r>
              <a:rPr lang="en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policy intervention ‘in terms of the market failures they address. Even when industrial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policies are presented as aiming at political objectives, like open strategic autonomy or leading</a:t>
            </a:r>
            <a:r>
              <a:rPr lang="en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digital transition, they can be re-formulated in terms of market failures, helping us identify</a:t>
            </a:r>
            <a:r>
              <a:rPr lang="en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actual need for support</a:t>
            </a:r>
            <a:endParaRPr lang="en-D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determine the best design for such support’ (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Piechucka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al.,</a:t>
            </a:r>
            <a:r>
              <a:rPr lang="en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2023, 506).</a:t>
            </a:r>
            <a:endParaRPr lang="en-D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8AFADB-3072-40A6-8959-1A45157418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465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8AFADB-3072-40A6-8959-1A45157418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4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8AFADB-3072-40A6-8959-1A45157418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94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DE" dirty="0"/>
              <a:t>A </a:t>
            </a:r>
            <a:r>
              <a:rPr lang="en-US" dirty="0"/>
              <a:t>l</a:t>
            </a:r>
            <a:r>
              <a:rPr lang="en-DE" dirty="0"/>
              <a:t>o</a:t>
            </a:r>
            <a:r>
              <a:rPr lang="en-US" dirty="0"/>
              <a:t>t</a:t>
            </a:r>
            <a:r>
              <a:rPr lang="en-DE" dirty="0"/>
              <a:t> </a:t>
            </a:r>
            <a:r>
              <a:rPr lang="en-US" dirty="0"/>
              <a:t>o</a:t>
            </a:r>
            <a:r>
              <a:rPr lang="en-DE" dirty="0"/>
              <a:t>f </a:t>
            </a:r>
            <a:r>
              <a:rPr lang="en-US" dirty="0"/>
              <a:t>t</a:t>
            </a:r>
            <a:r>
              <a:rPr lang="en-DE" dirty="0"/>
              <a:t>h</a:t>
            </a:r>
            <a:r>
              <a:rPr lang="en-US" dirty="0"/>
              <a:t>e</a:t>
            </a:r>
            <a:r>
              <a:rPr lang="en-DE" dirty="0"/>
              <a:t> </a:t>
            </a:r>
            <a:r>
              <a:rPr lang="en-US" dirty="0"/>
              <a:t>c</a:t>
            </a:r>
            <a:r>
              <a:rPr lang="en-DE" dirty="0"/>
              <a:t>o</a:t>
            </a:r>
            <a:r>
              <a:rPr lang="en-US" dirty="0"/>
              <a:t>m</a:t>
            </a:r>
            <a:r>
              <a:rPr lang="en-DE" dirty="0"/>
              <a:t>p</a:t>
            </a:r>
            <a:r>
              <a:rPr lang="en-US" dirty="0"/>
              <a:t>l</a:t>
            </a:r>
            <a:r>
              <a:rPr lang="en-DE" dirty="0"/>
              <a:t>e</a:t>
            </a:r>
            <a:r>
              <a:rPr lang="en-US" dirty="0"/>
              <a:t>x</a:t>
            </a:r>
            <a:r>
              <a:rPr lang="en-DE" dirty="0" err="1"/>
              <a:t>i</a:t>
            </a:r>
            <a:r>
              <a:rPr lang="en-US" dirty="0"/>
              <a:t>t</a:t>
            </a:r>
            <a:r>
              <a:rPr lang="en-DE" dirty="0"/>
              <a:t>y / </a:t>
            </a:r>
            <a:r>
              <a:rPr lang="en-US" dirty="0"/>
              <a:t>p</a:t>
            </a:r>
            <a:r>
              <a:rPr lang="en-DE" dirty="0"/>
              <a:t>r</a:t>
            </a:r>
            <a:r>
              <a:rPr lang="en-US" dirty="0"/>
              <a:t>o</a:t>
            </a:r>
            <a:r>
              <a:rPr lang="en-DE" dirty="0"/>
              <a:t>c</a:t>
            </a:r>
            <a:r>
              <a:rPr lang="en-US" dirty="0"/>
              <a:t>e</a:t>
            </a:r>
            <a:r>
              <a:rPr lang="en-DE" dirty="0"/>
              <a:t>s</a:t>
            </a:r>
            <a:r>
              <a:rPr lang="en-US" dirty="0"/>
              <a:t>s</a:t>
            </a:r>
            <a:r>
              <a:rPr lang="en-DE" dirty="0"/>
              <a:t> </a:t>
            </a:r>
            <a:r>
              <a:rPr lang="en-US" dirty="0"/>
              <a:t>l</a:t>
            </a:r>
            <a:r>
              <a:rPr lang="en-DE" dirty="0"/>
              <a:t>e</a:t>
            </a:r>
            <a:r>
              <a:rPr lang="en-US" dirty="0"/>
              <a:t>n</a:t>
            </a:r>
            <a:r>
              <a:rPr lang="en-DE" dirty="0"/>
              <a:t>g</a:t>
            </a:r>
            <a:r>
              <a:rPr lang="en-US" dirty="0" err="1"/>
              <a:t>th</a:t>
            </a:r>
            <a:r>
              <a:rPr lang="en-DE" dirty="0"/>
              <a:t> </a:t>
            </a:r>
            <a:r>
              <a:rPr lang="en-US" dirty="0" err="1"/>
              <a:t>i</a:t>
            </a:r>
            <a:r>
              <a:rPr lang="en-DE" dirty="0"/>
              <a:t>s </a:t>
            </a:r>
            <a:r>
              <a:rPr lang="en-US" dirty="0"/>
              <a:t>s</a:t>
            </a:r>
            <a:r>
              <a:rPr lang="en-DE" dirty="0" err="1"/>
              <a:t>i</a:t>
            </a:r>
            <a:r>
              <a:rPr lang="en-US" dirty="0"/>
              <a:t>m</a:t>
            </a:r>
            <a:r>
              <a:rPr lang="en-DE" dirty="0"/>
              <a:t>p</a:t>
            </a:r>
            <a:r>
              <a:rPr lang="en-US" dirty="0"/>
              <a:t>l</a:t>
            </a:r>
            <a:r>
              <a:rPr lang="en-DE" dirty="0"/>
              <a:t>y </a:t>
            </a:r>
            <a:r>
              <a:rPr lang="en-US" dirty="0"/>
              <a:t>a</a:t>
            </a:r>
            <a:r>
              <a:rPr lang="en-DE" dirty="0"/>
              <a:t> </a:t>
            </a:r>
            <a:r>
              <a:rPr lang="en-US" dirty="0"/>
              <a:t>r</a:t>
            </a:r>
            <a:r>
              <a:rPr lang="en-DE" dirty="0"/>
              <a:t>e</a:t>
            </a:r>
            <a:r>
              <a:rPr lang="en-US" dirty="0"/>
              <a:t>f</a:t>
            </a:r>
            <a:r>
              <a:rPr lang="en-DE" dirty="0"/>
              <a:t>l</a:t>
            </a:r>
            <a:r>
              <a:rPr lang="en-US" dirty="0"/>
              <a:t>e</a:t>
            </a:r>
            <a:r>
              <a:rPr lang="en-DE" dirty="0"/>
              <a:t>c</a:t>
            </a:r>
            <a:r>
              <a:rPr lang="en-US" dirty="0"/>
              <a:t>t</a:t>
            </a:r>
            <a:r>
              <a:rPr lang="en-DE" dirty="0" err="1"/>
              <a:t>i</a:t>
            </a:r>
            <a:r>
              <a:rPr lang="en-US" dirty="0"/>
              <a:t>o</a:t>
            </a:r>
            <a:r>
              <a:rPr lang="en-DE" dirty="0"/>
              <a:t>n </a:t>
            </a:r>
            <a:r>
              <a:rPr lang="en-US" dirty="0"/>
              <a:t>o</a:t>
            </a:r>
            <a:r>
              <a:rPr lang="en-DE" dirty="0"/>
              <a:t>f </a:t>
            </a:r>
            <a:r>
              <a:rPr lang="en-US" dirty="0"/>
              <a:t>t</a:t>
            </a:r>
            <a:r>
              <a:rPr lang="en-DE" dirty="0"/>
              <a:t>h</a:t>
            </a:r>
            <a:r>
              <a:rPr lang="en-US" dirty="0"/>
              <a:t>e</a:t>
            </a:r>
            <a:r>
              <a:rPr lang="en-DE" dirty="0"/>
              <a:t> fact that the</a:t>
            </a:r>
            <a:r>
              <a:rPr lang="en-US" dirty="0"/>
              <a:t>r</a:t>
            </a:r>
            <a:r>
              <a:rPr lang="en-DE" dirty="0"/>
              <a:t>e </a:t>
            </a:r>
            <a:r>
              <a:rPr lang="en-US" dirty="0" err="1"/>
              <a:t>i</a:t>
            </a:r>
            <a:r>
              <a:rPr lang="en-DE" dirty="0"/>
              <a:t>s </a:t>
            </a:r>
            <a:r>
              <a:rPr lang="en-US" dirty="0"/>
              <a:t>n</a:t>
            </a:r>
            <a:r>
              <a:rPr lang="en-DE" dirty="0"/>
              <a:t>o </a:t>
            </a:r>
            <a:r>
              <a:rPr lang="en-US" dirty="0"/>
              <a:t>E</a:t>
            </a:r>
            <a:r>
              <a:rPr lang="en-DE" dirty="0"/>
              <a:t>U </a:t>
            </a:r>
            <a:r>
              <a:rPr lang="en-US" dirty="0" err="1"/>
              <a:t>i</a:t>
            </a:r>
            <a:r>
              <a:rPr lang="en-DE" dirty="0"/>
              <a:t>n</a:t>
            </a:r>
            <a:r>
              <a:rPr lang="en-US" dirty="0"/>
              <a:t>d</a:t>
            </a:r>
            <a:r>
              <a:rPr lang="en-DE" dirty="0"/>
              <a:t>u</a:t>
            </a:r>
            <a:r>
              <a:rPr lang="en-US" dirty="0"/>
              <a:t>s</a:t>
            </a:r>
            <a:r>
              <a:rPr lang="en-DE" dirty="0"/>
              <a:t>t</a:t>
            </a:r>
            <a:r>
              <a:rPr lang="en-US" dirty="0"/>
              <a:t>r</a:t>
            </a:r>
            <a:r>
              <a:rPr lang="en-DE" dirty="0" err="1"/>
              <a:t>i</a:t>
            </a:r>
            <a:r>
              <a:rPr lang="en-US" dirty="0"/>
              <a:t>a</a:t>
            </a:r>
            <a:r>
              <a:rPr lang="en-DE" dirty="0"/>
              <a:t>l </a:t>
            </a:r>
            <a:r>
              <a:rPr lang="en-US" dirty="0"/>
              <a:t>p</a:t>
            </a:r>
            <a:r>
              <a:rPr lang="en-DE" dirty="0"/>
              <a:t>o</a:t>
            </a:r>
            <a:r>
              <a:rPr lang="en-US" dirty="0"/>
              <a:t>l</a:t>
            </a:r>
            <a:r>
              <a:rPr lang="en-DE" dirty="0" err="1"/>
              <a:t>i</a:t>
            </a:r>
            <a:r>
              <a:rPr lang="en-US" dirty="0"/>
              <a:t>c</a:t>
            </a:r>
            <a:r>
              <a:rPr lang="en-DE" dirty="0"/>
              <a:t>y </a:t>
            </a:r>
            <a:r>
              <a:rPr lang="en-US" dirty="0" err="1"/>
              <a:t>i</a:t>
            </a:r>
            <a:r>
              <a:rPr lang="en-DE" dirty="0"/>
              <a:t>n </a:t>
            </a:r>
            <a:r>
              <a:rPr lang="en-US" dirty="0"/>
              <a:t>t</a:t>
            </a:r>
            <a:r>
              <a:rPr lang="en-DE" dirty="0"/>
              <a:t>h</a:t>
            </a:r>
            <a:r>
              <a:rPr lang="en-US" dirty="0"/>
              <a:t>e</a:t>
            </a:r>
            <a:r>
              <a:rPr lang="en-DE" dirty="0"/>
              <a:t> sense of the word (two layers: member state money, EU Commission gov</a:t>
            </a:r>
            <a:r>
              <a:rPr lang="en-US" dirty="0"/>
              <a:t>e</a:t>
            </a:r>
            <a:r>
              <a:rPr lang="en-DE" dirty="0"/>
              <a:t>r</a:t>
            </a:r>
            <a:r>
              <a:rPr lang="en-US" dirty="0"/>
              <a:t>n</a:t>
            </a:r>
            <a:r>
              <a:rPr lang="en-DE" dirty="0" err="1"/>
              <a:t>ance</a:t>
            </a:r>
            <a:r>
              <a:rPr lang="en-DE" dirty="0"/>
              <a:t>)</a:t>
            </a:r>
            <a:endParaRPr lang="en-US" dirty="0"/>
          </a:p>
          <a:p>
            <a:endParaRPr lang="en-DE" dirty="0"/>
          </a:p>
          <a:p>
            <a:r>
              <a:rPr lang="en-DE" dirty="0"/>
              <a:t>And the overall IPCEI is only as fast as its we</a:t>
            </a:r>
            <a:r>
              <a:rPr lang="en-US" dirty="0"/>
              <a:t>a</a:t>
            </a:r>
            <a:r>
              <a:rPr lang="en-DE" dirty="0"/>
              <a:t>k</a:t>
            </a:r>
            <a:r>
              <a:rPr lang="en-US" dirty="0"/>
              <a:t>e</a:t>
            </a:r>
            <a:r>
              <a:rPr lang="en-DE" dirty="0"/>
              <a:t>s</a:t>
            </a:r>
            <a:r>
              <a:rPr lang="en-US" dirty="0"/>
              <a:t>t</a:t>
            </a:r>
            <a:r>
              <a:rPr lang="en-DE" dirty="0"/>
              <a:t> </a:t>
            </a:r>
            <a:r>
              <a:rPr lang="en-US" dirty="0"/>
              <a:t>p</a:t>
            </a:r>
            <a:r>
              <a:rPr lang="en-DE" dirty="0"/>
              <a:t>r</a:t>
            </a:r>
            <a:r>
              <a:rPr lang="en-US" dirty="0"/>
              <a:t>o</a:t>
            </a:r>
            <a:r>
              <a:rPr lang="en-DE" dirty="0"/>
              <a:t>j</a:t>
            </a:r>
            <a:r>
              <a:rPr lang="en-US" dirty="0"/>
              <a:t>e</a:t>
            </a:r>
            <a:r>
              <a:rPr lang="en-DE" dirty="0"/>
              <a:t>c</a:t>
            </a:r>
            <a:r>
              <a:rPr lang="en-US" dirty="0"/>
              <a:t>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8AFADB-3072-40A6-8959-1A45157418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17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/>
              <a:t>E</a:t>
            </a:r>
            <a:r>
              <a:rPr lang="en-US" dirty="0"/>
              <a:t>x</a:t>
            </a:r>
            <a:r>
              <a:rPr lang="en-DE" dirty="0"/>
              <a:t>a</a:t>
            </a:r>
            <a:r>
              <a:rPr lang="en-US" dirty="0"/>
              <a:t>m</a:t>
            </a:r>
            <a:r>
              <a:rPr lang="en-DE" dirty="0"/>
              <a:t>p</a:t>
            </a:r>
            <a:r>
              <a:rPr lang="en-US" dirty="0"/>
              <a:t>l</a:t>
            </a:r>
            <a:r>
              <a:rPr lang="en-DE" dirty="0"/>
              <a:t>e</a:t>
            </a:r>
            <a:r>
              <a:rPr lang="en-US" dirty="0"/>
              <a:t>s</a:t>
            </a:r>
            <a:r>
              <a:rPr lang="en-DE" dirty="0"/>
              <a:t> </a:t>
            </a:r>
            <a:r>
              <a:rPr lang="en-US" dirty="0"/>
              <a:t>o</a:t>
            </a:r>
            <a:r>
              <a:rPr lang="en-DE" dirty="0"/>
              <a:t>f </a:t>
            </a:r>
            <a:r>
              <a:rPr lang="en-US" dirty="0"/>
              <a:t>p</a:t>
            </a:r>
            <a:r>
              <a:rPr lang="en-DE" dirty="0"/>
              <a:t>o</a:t>
            </a:r>
            <a:r>
              <a:rPr lang="en-US" dirty="0"/>
              <a:t>s</a:t>
            </a:r>
            <a:r>
              <a:rPr lang="en-DE" dirty="0" err="1"/>
              <a:t>itive</a:t>
            </a:r>
            <a:r>
              <a:rPr lang="en-DE" dirty="0"/>
              <a:t> </a:t>
            </a:r>
            <a:r>
              <a:rPr lang="en-DE" dirty="0" err="1"/>
              <a:t>spi</a:t>
            </a:r>
            <a:r>
              <a:rPr lang="en-US" dirty="0"/>
              <a:t>l</a:t>
            </a:r>
            <a:r>
              <a:rPr lang="en-DE" dirty="0"/>
              <a:t>l</a:t>
            </a:r>
            <a:r>
              <a:rPr lang="en-US" dirty="0"/>
              <a:t>o</a:t>
            </a:r>
            <a:r>
              <a:rPr lang="en-DE" dirty="0"/>
              <a:t>v</a:t>
            </a:r>
            <a:r>
              <a:rPr lang="en-US" dirty="0"/>
              <a:t>e</a:t>
            </a:r>
            <a:r>
              <a:rPr lang="en-DE" dirty="0"/>
              <a:t>r </a:t>
            </a:r>
            <a:r>
              <a:rPr lang="en-US" dirty="0"/>
              <a:t>e</a:t>
            </a:r>
            <a:r>
              <a:rPr lang="en-DE" dirty="0"/>
              <a:t>f</a:t>
            </a:r>
            <a:r>
              <a:rPr lang="en-US" dirty="0"/>
              <a:t>f</a:t>
            </a:r>
            <a:r>
              <a:rPr lang="en-DE" dirty="0"/>
              <a:t>e</a:t>
            </a:r>
            <a:r>
              <a:rPr lang="en-US" dirty="0"/>
              <a:t>c</a:t>
            </a:r>
            <a:r>
              <a:rPr lang="en-DE" dirty="0"/>
              <a:t>t</a:t>
            </a:r>
            <a:r>
              <a:rPr lang="en-US" dirty="0"/>
              <a:t>s</a:t>
            </a:r>
            <a:r>
              <a:rPr lang="en-DE" dirty="0"/>
              <a:t>: organizing summer schools for students; opening a semiconductor foundry for start-up customers (companies pay; costs not eligible)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/>
              <a:t>The innovation at the global frontier criterion: If TSMC gets IPCEI funding, it needs to do something more innovative than what it is doing in Taiwan (was a problem with Tesla)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E" dirty="0"/>
              <a:t>E</a:t>
            </a:r>
            <a:r>
              <a:rPr lang="en-US" dirty="0"/>
              <a:t>l</a:t>
            </a:r>
            <a:r>
              <a:rPr lang="en-DE" dirty="0" err="1"/>
              <a:t>i</a:t>
            </a:r>
            <a:r>
              <a:rPr lang="en-US" dirty="0"/>
              <a:t>g</a:t>
            </a:r>
            <a:r>
              <a:rPr lang="en-DE" dirty="0" err="1"/>
              <a:t>i</a:t>
            </a:r>
            <a:r>
              <a:rPr lang="en-US" dirty="0"/>
              <a:t>b</a:t>
            </a:r>
            <a:r>
              <a:rPr lang="en-DE" dirty="0"/>
              <a:t>l</a:t>
            </a:r>
            <a:r>
              <a:rPr lang="en-US" dirty="0"/>
              <a:t>e</a:t>
            </a:r>
            <a:r>
              <a:rPr lang="en-DE" dirty="0"/>
              <a:t> </a:t>
            </a:r>
            <a:r>
              <a:rPr lang="en-US" dirty="0"/>
              <a:t>c</a:t>
            </a:r>
            <a:r>
              <a:rPr lang="en-DE" dirty="0" err="1"/>
              <a:t>osts</a:t>
            </a:r>
            <a:r>
              <a:rPr lang="en-DE" dirty="0"/>
              <a:t> for the funding gap: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feasibility studies, instruments and</a:t>
            </a:r>
            <a:r>
              <a:rPr lang="en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equipment, building, infrastructure and land, materials and supplies, or personnel</a:t>
            </a:r>
            <a:r>
              <a:rPr lang="en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administrative costs</a:t>
            </a:r>
            <a:endParaRPr lang="en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/>
              <a:t>Each participating company needs </a:t>
            </a:r>
            <a:r>
              <a:rPr lang="en-US" dirty="0"/>
              <a:t>t</a:t>
            </a:r>
            <a:r>
              <a:rPr lang="en-DE" dirty="0"/>
              <a:t>o </a:t>
            </a:r>
            <a:r>
              <a:rPr lang="en-US" dirty="0"/>
              <a:t>c</a:t>
            </a:r>
            <a:r>
              <a:rPr lang="en-DE" dirty="0"/>
              <a:t>o</a:t>
            </a:r>
            <a:r>
              <a:rPr lang="en-US" dirty="0"/>
              <a:t>n</a:t>
            </a:r>
            <a:r>
              <a:rPr lang="en-DE" dirty="0"/>
              <a:t>t</a:t>
            </a:r>
            <a:r>
              <a:rPr lang="en-US" dirty="0"/>
              <a:t>r</a:t>
            </a:r>
            <a:r>
              <a:rPr lang="en-DE" dirty="0" err="1"/>
              <a:t>i</a:t>
            </a:r>
            <a:r>
              <a:rPr lang="en-US" dirty="0"/>
              <a:t>b</a:t>
            </a:r>
            <a:r>
              <a:rPr lang="en-DE" dirty="0"/>
              <a:t>u</a:t>
            </a:r>
            <a:r>
              <a:rPr lang="en-US" dirty="0"/>
              <a:t>t</a:t>
            </a:r>
            <a:r>
              <a:rPr lang="en-DE" dirty="0"/>
              <a:t>e to chapeau text, submit a project description and a funding gap </a:t>
            </a:r>
            <a:r>
              <a:rPr lang="en-DE" dirty="0" err="1"/>
              <a:t>analys</a:t>
            </a:r>
            <a:r>
              <a:rPr lang="en-US" dirty="0" err="1"/>
              <a:t>i</a:t>
            </a:r>
            <a:r>
              <a:rPr lang="en-DE" dirty="0"/>
              <a:t>s (</a:t>
            </a:r>
            <a:r>
              <a:rPr lang="en-US" dirty="0"/>
              <a:t>E</a:t>
            </a:r>
            <a:r>
              <a:rPr lang="en-DE" dirty="0"/>
              <a:t>x</a:t>
            </a:r>
            <a:r>
              <a:rPr lang="en-US" dirty="0"/>
              <a:t>c</a:t>
            </a:r>
            <a:r>
              <a:rPr lang="en-DE" dirty="0"/>
              <a:t>e</a:t>
            </a:r>
            <a:r>
              <a:rPr lang="en-US" dirty="0"/>
              <a:t>l</a:t>
            </a:r>
            <a:r>
              <a:rPr lang="en-DE" dirty="0"/>
              <a:t> </a:t>
            </a:r>
            <a:r>
              <a:rPr lang="en-US" dirty="0"/>
              <a:t>t</a:t>
            </a:r>
            <a:r>
              <a:rPr lang="en-DE" dirty="0"/>
              <a:t>e</a:t>
            </a:r>
            <a:r>
              <a:rPr lang="en-US" dirty="0"/>
              <a:t>m</a:t>
            </a:r>
            <a:r>
              <a:rPr lang="en-DE" dirty="0"/>
              <a:t>p</a:t>
            </a:r>
            <a:r>
              <a:rPr lang="en-US" dirty="0"/>
              <a:t>l</a:t>
            </a:r>
            <a:r>
              <a:rPr lang="en-DE" dirty="0"/>
              <a:t>a</a:t>
            </a:r>
            <a:r>
              <a:rPr lang="en-US" dirty="0"/>
              <a:t>t</a:t>
            </a:r>
            <a:r>
              <a:rPr lang="en-DE" dirty="0"/>
              <a:t>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8AFADB-3072-40A6-8959-1A45157418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17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Perverse outcomes occur when conditionalities lead to (unintended)</a:t>
            </a:r>
            <a:r>
              <a:rPr lang="en-DE" dirty="0"/>
              <a:t> </a:t>
            </a:r>
            <a:r>
              <a:rPr lang="en-US" dirty="0"/>
              <a:t>consequences that run counter to the original goal of the instrument.</a:t>
            </a:r>
            <a:endParaRPr lang="en-DE" dirty="0"/>
          </a:p>
          <a:p>
            <a:endParaRPr lang="en-DE" dirty="0"/>
          </a:p>
          <a:p>
            <a:r>
              <a:rPr lang="en-US" dirty="0"/>
              <a:t>Adverse selection occurs when only actors—be it governments or companies—with high administrative</a:t>
            </a:r>
            <a:r>
              <a:rPr lang="en-DE" dirty="0"/>
              <a:t> </a:t>
            </a:r>
            <a:r>
              <a:rPr lang="en-US" dirty="0"/>
              <a:t>capacities can fulfill the IPCEI conditionalities even though these capacities are unrelated</a:t>
            </a:r>
          </a:p>
          <a:p>
            <a:r>
              <a:rPr lang="en-US" dirty="0"/>
              <a:t>to the substantive goals behind the conditionalities.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8AFADB-3072-40A6-8959-1A45157418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94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</a:t>
            </a:r>
            <a:r>
              <a:rPr lang="en-DE" b="1" dirty="0"/>
              <a:t>h</a:t>
            </a:r>
            <a:r>
              <a:rPr lang="en-US" b="1" dirty="0"/>
              <a:t>e</a:t>
            </a:r>
            <a:r>
              <a:rPr lang="en-DE" b="1" dirty="0"/>
              <a:t>r</a:t>
            </a:r>
            <a:r>
              <a:rPr lang="en-US" b="1" dirty="0"/>
              <a:t>e</a:t>
            </a:r>
            <a:r>
              <a:rPr lang="en-DE" b="1" dirty="0"/>
              <a:t> </a:t>
            </a:r>
            <a:r>
              <a:rPr lang="en-US" b="1" dirty="0"/>
              <a:t>a</a:t>
            </a:r>
            <a:r>
              <a:rPr lang="en-DE" b="1" dirty="0"/>
              <a:t>r</a:t>
            </a:r>
            <a:r>
              <a:rPr lang="en-US" b="1" dirty="0"/>
              <a:t>e</a:t>
            </a:r>
            <a:r>
              <a:rPr lang="en-DE" b="1" dirty="0"/>
              <a:t> </a:t>
            </a:r>
            <a:r>
              <a:rPr lang="en-US" b="1" dirty="0"/>
              <a:t>a</a:t>
            </a:r>
            <a:r>
              <a:rPr lang="en-DE" b="1" dirty="0" err="1"/>
              <a:t>lso</a:t>
            </a:r>
            <a:r>
              <a:rPr lang="en-DE" b="1" dirty="0"/>
              <a:t> benefits to the IPCEI review process: </a:t>
            </a:r>
            <a:r>
              <a:rPr lang="en-US" b="0" dirty="0"/>
              <a:t>DG COMP prides itself on having saved €9bn in EU taxpayer</a:t>
            </a:r>
            <a:r>
              <a:rPr lang="en-DE" b="0" dirty="0"/>
              <a:t> </a:t>
            </a:r>
            <a:r>
              <a:rPr lang="en-US" b="0" dirty="0"/>
              <a:t>money in the context of the first seven IPCEIs because of its thorough reviews of the state aid</a:t>
            </a:r>
          </a:p>
          <a:p>
            <a:r>
              <a:rPr lang="en-US" b="0" dirty="0"/>
              <a:t>applications</a:t>
            </a:r>
            <a:endParaRPr lang="en-DE" b="0" dirty="0"/>
          </a:p>
          <a:p>
            <a:endParaRPr lang="en-D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DE" dirty="0"/>
              <a:t>T</a:t>
            </a:r>
            <a:r>
              <a:rPr lang="en-US" dirty="0"/>
              <a:t>he perfect can be the enemy of the good and overly strict conditionalities</a:t>
            </a:r>
            <a:r>
              <a:rPr lang="en-DE" dirty="0"/>
              <a:t> </a:t>
            </a:r>
            <a:r>
              <a:rPr lang="en-US" dirty="0"/>
              <a:t>may prevent </a:t>
            </a:r>
            <a:r>
              <a:rPr lang="en-US" b="1" dirty="0"/>
              <a:t>too many false negatives</a:t>
            </a:r>
            <a:r>
              <a:rPr lang="en-US" dirty="0"/>
              <a:t> (investments not made or made elsewhere) </a:t>
            </a:r>
            <a:r>
              <a:rPr lang="en-US" b="1" dirty="0"/>
              <a:t>at the expense</a:t>
            </a:r>
          </a:p>
          <a:p>
            <a:r>
              <a:rPr lang="en-US" b="1" dirty="0"/>
              <a:t>of minimizing false positives </a:t>
            </a:r>
            <a:r>
              <a:rPr lang="en-US" dirty="0"/>
              <a:t>(allocating subsidies to investments that would be made anyway).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8AFADB-3072-40A6-8959-1A45157418D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46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5ABE-3C03-4818-AC6E-FE2DCC43D35A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17D6-D3F0-460D-9D78-9077FA02AC9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501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5ABE-3C03-4818-AC6E-FE2DCC43D35A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17D6-D3F0-460D-9D78-9077FA02A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658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5ABE-3C03-4818-AC6E-FE2DCC43D35A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17D6-D3F0-460D-9D78-9077FA02AC9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826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5ABE-3C03-4818-AC6E-FE2DCC43D35A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17D6-D3F0-460D-9D78-9077FA02A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9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5ABE-3C03-4818-AC6E-FE2DCC43D35A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17D6-D3F0-460D-9D78-9077FA02A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11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5ABE-3C03-4818-AC6E-FE2DCC43D35A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17D6-D3F0-460D-9D78-9077FA02A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89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5ABE-3C03-4818-AC6E-FE2DCC43D35A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17D6-D3F0-460D-9D78-9077FA02A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08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5EC5ABE-3C03-4818-AC6E-FE2DCC43D35A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6817D6-D3F0-460D-9D78-9077FA02A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390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5ABE-3C03-4818-AC6E-FE2DCC43D35A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17D6-D3F0-460D-9D78-9077FA02A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03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5ABE-3C03-4818-AC6E-FE2DCC43D35A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17D6-D3F0-460D-9D78-9077FA02A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6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5ABE-3C03-4818-AC6E-FE2DCC43D35A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17D6-D3F0-460D-9D78-9077FA02A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74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5EC5ABE-3C03-4818-AC6E-FE2DCC43D35A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56817D6-D3F0-460D-9D78-9077FA02AC9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165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hyperlink" Target="https://osf.io/preprints/osf/f63gd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t.wuttke@berlin.bard.edu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5" Type="http://schemas.openxmlformats.org/officeDocument/2006/relationships/hyperlink" Target="https://osf.io/preprints/osf/f63gd" TargetMode="External"/><Relationship Id="rId4" Type="http://schemas.openxmlformats.org/officeDocument/2006/relationships/hyperlink" Target="http://www.tobiaswuttk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5233C-FC8A-4579-AFC2-07DC5224CB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-125836"/>
            <a:ext cx="10058400" cy="263892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Costs of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Conditionalit</a:t>
            </a:r>
            <a:r>
              <a:rPr lang="en-D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br>
              <a:rPr lang="en-D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DE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IPCEIs</a:t>
            </a:r>
            <a:r>
              <a:rPr lang="en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the </a:t>
            </a:r>
            <a:r>
              <a:rPr lang="en-DE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Constraine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</a:t>
            </a:r>
            <a:r>
              <a:rPr lang="en-DE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of EU Industrial Po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A74810-87C3-4F14-8DF5-E433F8027B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3305261"/>
            <a:ext cx="10058400" cy="951121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D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sz="20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uuk</a:t>
            </a:r>
            <a:r>
              <a:rPr lang="en-DE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Schmitz – </a:t>
            </a:r>
            <a:r>
              <a:rPr lang="en-US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 Planck Institute for the Study of Societies </a:t>
            </a:r>
            <a:endParaRPr lang="en-DE" sz="20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DE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Timo </a:t>
            </a:r>
            <a:r>
              <a:rPr lang="en-DE" sz="20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Seidl</a:t>
            </a:r>
            <a:r>
              <a:rPr lang="en-DE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University of Vienna</a:t>
            </a:r>
          </a:p>
          <a:p>
            <a:pPr algn="ctr"/>
            <a:r>
              <a:rPr lang="en-DE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DE" sz="2000" b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uttke</a:t>
            </a:r>
            <a:r>
              <a:rPr lang="en-DE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DE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Bard College Berlin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962F12-3748-4503-ADFE-BF7B5511290E}"/>
              </a:ext>
            </a:extLst>
          </p:cNvPr>
          <p:cNvSpPr txBox="1"/>
          <p:nvPr/>
        </p:nvSpPr>
        <p:spPr>
          <a:xfrm>
            <a:off x="2337732" y="4863888"/>
            <a:ext cx="7516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2024 –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D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13FBC5-C2BD-466F-B4B8-6CA7AB206439}"/>
              </a:ext>
            </a:extLst>
          </p:cNvPr>
          <p:cNvSpPr txBox="1"/>
          <p:nvPr/>
        </p:nvSpPr>
        <p:spPr>
          <a:xfrm>
            <a:off x="3129093" y="5687736"/>
            <a:ext cx="57800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t.wu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e@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·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681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EFF8E-F916-42CF-A455-28F752536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DE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62862-62F3-45BB-ACF9-503C5D589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able as preprint: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https://osf.io/preprints/osf/f63gd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IPCEIs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one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instrument of EU industrial policy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Act, TCTF...)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in industrial policy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Methodology: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interviews with policy officials 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&amp;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tives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firms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2023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nalysis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official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 on 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IPCEIs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Joint-European Forum on 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IPCEIs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states aid decisions)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escriptive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statistics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icial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documents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358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C7439-BAD3-43B5-9800-CF5FE6689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Industrial Policy &amp; Conditionality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4A49E-75E2-4CE3-961A-AD167906A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 2023,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 2024,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2023,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2004)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‘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reciprocity—linking carrots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sticks’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Meckling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Strecker, 2023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South Korea’s use of </a:t>
            </a:r>
            <a:r>
              <a:rPr lang="en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reciprocal control mechanisms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Amsden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2001), policy support in exchange for export success [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success is debatable]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enges</a:t>
            </a:r>
            <a:r>
              <a:rPr lang="en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/costs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implementing conditionality,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breaking down abstract goals into measurable and/or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legally viable indicators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demonstrating and assessing compliance, often by making informed assumptions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counterfactual scenarios, and 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reconciling the rigidities required by a credible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 with the equally necessary flexibilities demanded by an uncertain and fast-changing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Molica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2024).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&amp;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ity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not implemented in a political vacuum: </a:t>
            </a:r>
            <a:r>
              <a:rPr lang="en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political economy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factors determine whether, which and how conditionalities are implemented and enforced (Bul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 2024;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Juhász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2024).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971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9B545-B11C-4949-8822-2DB1EAA6E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y/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F9C2D-D353-4C36-B134-F5EB185D6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rue 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state aid: DG Competition (EU Commission)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State aid rules are enshrined in the Treaty of 1957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rules are open to 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interpre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uidel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Pre-1980s: very lenient;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late 1980s until mid-2010s: very strict;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since mid-2010s: a bit 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Generally, the main principles for state aid governance are primarily </a:t>
            </a:r>
            <a:r>
              <a:rPr lang="en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efficiency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-oriented (based on 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understanding of market failure &amp;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 (2023) “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Industrial Policies, Competition, and Efficiency: The Need for State Aid Control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a): necessity; appropriateness; incentive effect; 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proportiona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ects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outweigh negative effects of distortion of competition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operate in isolation. 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s):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(IPCE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FE67C5-92D8-4833-8041-4E964FD531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1126" y="352065"/>
            <a:ext cx="2993808" cy="127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800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2E55B-13ED-433D-9F86-4F0D7FF4A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5685260" cy="1450757"/>
          </a:xfrm>
        </p:spPr>
        <p:txBody>
          <a:bodyPr>
            <a:normAutofit/>
          </a:bodyPr>
          <a:lstStyle/>
          <a:p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Projects of Common European Interest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C045E-2627-4A39-B875-8ABCBC760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3"/>
            <a:ext cx="5827303" cy="4359757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€37bn in 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aid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€66bn in expected private investment, 283 firms in 22 member states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IPCEIs are a state aid exception found in 107(3)(b) in TFEU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1957;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2014)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DE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may be considered to be compatible with the internal market:</a:t>
            </a:r>
            <a:r>
              <a:rPr lang="en-DE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(b): aid to promote the execution of an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project of common European interest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to remedy a serious disturbance in the economy of a Member State</a:t>
            </a:r>
            <a:r>
              <a:rPr lang="en-DE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DE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Aid up to 100% of the funding gap for first industrial deployment (not mass production)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global-frontier innovation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five general 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IPCEI-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0DD743-FDFA-4348-8478-D88505FBC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3289" y="133165"/>
            <a:ext cx="4305336" cy="643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60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9FDE157-0092-418F-A4AE-C68649B01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49" y="1704974"/>
            <a:ext cx="6455596" cy="359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6845019-EEA1-4BB3-B6F7-5FD2F88B0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445" y="0"/>
            <a:ext cx="4255029" cy="614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481987B-E2D0-4512-A6B8-68A8DEC02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402907"/>
            <a:ext cx="4676776" cy="806768"/>
          </a:xfrm>
        </p:spPr>
        <p:txBody>
          <a:bodyPr>
            <a:normAutofit/>
          </a:bodyPr>
          <a:lstStyle/>
          <a:p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Exemplary IPCEI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3571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63B3F-5900-4E16-88F4-72E34A55C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IPCEI design &amp; approval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97B85CC9-24BF-4C0C-B26E-CF47B86492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14" y="1846263"/>
            <a:ext cx="9432897" cy="4022725"/>
          </a:xfr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7AD7032-F251-45C4-8933-F383D5DE56AC}"/>
              </a:ext>
            </a:extLst>
          </p:cNvPr>
          <p:cNvSpPr txBox="1"/>
          <p:nvPr/>
        </p:nvSpPr>
        <p:spPr>
          <a:xfrm>
            <a:off x="1409714" y="6048375"/>
            <a:ext cx="9029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nterview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data, specifically on the two microelectronics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s,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member state documents</a:t>
            </a:r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1779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252FA23-6195-4DFE-AE31-11017750E7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5800095"/>
              </p:ext>
            </p:extLst>
          </p:nvPr>
        </p:nvGraphicFramePr>
        <p:xfrm>
          <a:off x="5934075" y="658493"/>
          <a:ext cx="5715000" cy="560828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715000">
                  <a:extLst>
                    <a:ext uri="{9D8B030D-6E8A-4147-A177-3AD203B41FA5}">
                      <a16:colId xmlns:a16="http://schemas.microsoft.com/office/drawing/2014/main" val="1531944928"/>
                    </a:ext>
                  </a:extLst>
                </a:gridCol>
              </a:tblGrid>
              <a:tr h="41372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rit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a/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58997"/>
                  </a:ext>
                </a:extLst>
              </a:tr>
              <a:tr h="71410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ddresses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important market or systemic failure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Member states negotiate with EU Commission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705269"/>
                  </a:ext>
                </a:extLst>
              </a:tr>
              <a:tr h="1020142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to the Union’s 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objectiv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Chapeau text written by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D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020269"/>
                  </a:ext>
                </a:extLst>
              </a:tr>
              <a:tr h="413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Involves at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83311"/>
                  </a:ext>
                </a:extLst>
              </a:tr>
              <a:tr h="7888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Generates positive 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effects across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Firms suggest and negotiate with DG Competition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80440"/>
                  </a:ext>
                </a:extLst>
              </a:tr>
              <a:tr h="10201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Needs to be of ‘major innovative nature’ in the light of the global state of the art in the sector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 Commission assesses project 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469939"/>
                  </a:ext>
                </a:extLst>
              </a:tr>
              <a:tr h="12376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[F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yment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(subsequent to the pilot line), incl. testing &amp; brining batch production to scale, but not mass pro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Member states assess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disbursing money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833533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A6D8AF91-F275-4CD5-AD15-4E2DA45791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3729803"/>
              </p:ext>
            </p:extLst>
          </p:nvPr>
        </p:nvGraphicFramePr>
        <p:xfrm>
          <a:off x="542925" y="657859"/>
          <a:ext cx="5237162" cy="560891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7162">
                  <a:extLst>
                    <a:ext uri="{9D8B030D-6E8A-4147-A177-3AD203B41FA5}">
                      <a16:colId xmlns:a16="http://schemas.microsoft.com/office/drawing/2014/main" val="1531944928"/>
                    </a:ext>
                  </a:extLst>
                </a:gridCol>
              </a:tblGrid>
              <a:tr h="38518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teria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58997"/>
                  </a:ext>
                </a:extLst>
              </a:tr>
              <a:tr h="9497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eed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provide counterfactual scenario (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with 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766590"/>
                  </a:ext>
                </a:extLst>
              </a:tr>
              <a:tr h="1234700">
                <a:tc>
                  <a:txBody>
                    <a:bodyPr/>
                    <a:lstStyle/>
                    <a:p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propriateness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aid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 IPCEI is the most suitable instrument;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(member states and firms)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rgue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their case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705269"/>
                  </a:ext>
                </a:extLst>
              </a:tr>
              <a:tr h="20894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ding gap analyses (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expected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 and negative cash flows over the lifetime of a project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Claw-back mechanism (if a project is more profitable than 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forecas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020269"/>
                  </a:ext>
                </a:extLst>
              </a:tr>
              <a:tr h="9497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D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ects</a:t>
                      </a: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outweigh negative effects of distortion of competition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D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DG Competition conducts ‘balancing test’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83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4821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D0FCE-A9F5-4BA2-A553-F87ADF3D1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conditionality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C7DB4-B9D0-4389-9905-607B7C1C7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Perverse outcomes</a:t>
            </a:r>
            <a:endParaRPr lang="en-DE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disbursement of funds is much too long in the fast-moving technologies that 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IPCEIs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address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production cannot be supported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innovativeness-at-t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panies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la; TSMC)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DE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Adverse selection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complex application and review processes for IPCEIs create a significant administrative burden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document cases where companies dropped out because of this burden and/or because of the 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otherwise suitable to be part of an IPCEI)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administrative burden disproportionately affects smaller companies and member states with less experience navigating EU funding mechanisms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larger companies or those from member states with more administrative capacity and experience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tates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[implications for state capacity?]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DE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DE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sidy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instruments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less stringent requirements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requirement for cross-country collaboration and 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spillover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effects)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TCTF)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companies have invested elsewhere where conditionalities are less strict (e.g. US IRA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2513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481F1-48E8-4297-A677-2AE0D3DA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685B1-3ED4-4B8B-92AF-0C354B419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6200165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don’t question the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conditionalities, but the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en-DE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DE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Since conditionalities also have costs, one needs to be smart about which conditionalities to attach. 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onditionalities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not created in a political vacuum but are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shaped by the political, institutional, and ideational constraints in which they are introduced and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enforced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y, conditionalities are designed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in line with the efficiency-oriented principles of its state aid regime.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Conditionalities 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limits on stock buybacks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requirements to use renewable energy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DA2830-3291-4EBF-9C57-3AF1AEBF5B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582" t="15761" r="18301" b="7605"/>
          <a:stretch/>
        </p:blipFill>
        <p:spPr>
          <a:xfrm>
            <a:off x="7499944" y="1094081"/>
            <a:ext cx="4401047" cy="44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32479-3E02-4719-A9FE-AF61EFBE7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224" y="286603"/>
            <a:ext cx="6688455" cy="1450757"/>
          </a:xfrm>
        </p:spPr>
        <p:txBody>
          <a:bodyPr>
            <a:normAutofit/>
          </a:bodyPr>
          <a:lstStyle/>
          <a:p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48247-CDC4-47AC-964E-E84D89CEB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7223" y="1845733"/>
            <a:ext cx="7124701" cy="4240741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Amsden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Alice H. 2001.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Rise of "the Rest": Challenges to the West from Late-Industrializing Economies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Oxford ; New York: Oxford University Press.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Bulfone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Fabio, Timur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Ergen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Manolis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Kalaitzake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“No strings attached: Corporate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welfare, state intervention, and the issue of conditionality.”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Competition &amp; Change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27, 253–276.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Bulfone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Fabio, Timur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Ergen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Erez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Maggor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“The political economy of conditionality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new industrial policy.”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MPIfG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Discussion Paper. 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Juhász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Réka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Nathan Lane. 2024. “The Political Economy of Industrial Policy.” w32507. Cambridge, MA: National Bureau of Economic Research. 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Mazzucato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Mariana, and Dani Rodrik. 2023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“Industrial Policy with Conditionalities: A Taxonomy and Sample Cases.”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UCL Institute for Innovation and Public Purpose, Working Paper Series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(IIPP WP 2023-07). 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Meckling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Jonas and Jesse Strecker (2023), “Green bargains: Leveraging public investment to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 climate regulation.” Climate Policy, 23, 418–429.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Molica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o. 2024. Regional innovation policies and directionality: exploring the role of conditionality*.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Planning Studies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32(8), 1653–1670.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Piechucka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Joanna,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Lluís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Saurí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-Romero, and Ben Smulders. 2023. “Industrial Policies, Competition, and Efficiency: The Need for State Aid Control.”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Competition Law &amp; Economics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19 (4): 503–26. 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Rodrik, Dani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2004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“Industrial Policy for the Twenty-First Century.”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9C7CD0-379C-40E6-B4EB-0505FA1BD67A}"/>
              </a:ext>
            </a:extLst>
          </p:cNvPr>
          <p:cNvSpPr txBox="1"/>
          <p:nvPr/>
        </p:nvSpPr>
        <p:spPr>
          <a:xfrm>
            <a:off x="819151" y="3543300"/>
            <a:ext cx="3267074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Tobias Wuttke</a:t>
            </a:r>
          </a:p>
          <a:p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Postdoctoral Researcher</a:t>
            </a:r>
          </a:p>
          <a:p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Bard College Berlin</a:t>
            </a:r>
          </a:p>
          <a:p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t.wuttke@berlin.bard.edu</a:t>
            </a:r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www.tobiaswuttke.com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E74830-D56F-467B-BFAB-42E32D37CDE3}"/>
              </a:ext>
            </a:extLst>
          </p:cNvPr>
          <p:cNvSpPr txBox="1"/>
          <p:nvPr/>
        </p:nvSpPr>
        <p:spPr>
          <a:xfrm>
            <a:off x="819151" y="2096958"/>
            <a:ext cx="326707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print: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https://osf.io/preprints/osf/f63gd</a:t>
            </a:r>
            <a:r>
              <a:rPr lang="en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265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etrospect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Retrospect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Retrospect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Retrospect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Retrospect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Retrospect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Retrospect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Retrospect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Retrospect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Retrospect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6137</TotalTime>
  <Words>4127</Words>
  <Application>Microsoft Office PowerPoint</Application>
  <PresentationFormat>Widescreen</PresentationFormat>
  <Paragraphs>139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Retrospect</vt:lpstr>
      <vt:lpstr>The Costs of Conditionality  IPCEIs and the Constrained Politics of EU Industrial Policy</vt:lpstr>
      <vt:lpstr>Overview</vt:lpstr>
      <vt:lpstr>Industrial Policy &amp; Conditionality</vt:lpstr>
      <vt:lpstr>EU Industrial Policy/State Aid</vt:lpstr>
      <vt:lpstr>Important Projects of Common European Interest</vt:lpstr>
      <vt:lpstr>Exemplary IPCEI</vt:lpstr>
      <vt:lpstr>Process of IPCEI design &amp; approval</vt:lpstr>
      <vt:lpstr>PowerPoint Presentation</vt:lpstr>
      <vt:lpstr>The costs of conditionality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Costs of Conditionality  IPCEIs and the Constrained Politics of EU Industrial Policy</dc:title>
  <dc:creator>Tobias Wuttke</dc:creator>
  <cp:lastModifiedBy>Lucas, Savannah</cp:lastModifiedBy>
  <cp:revision>119</cp:revision>
  <dcterms:created xsi:type="dcterms:W3CDTF">2024-10-25T08:45:39Z</dcterms:created>
  <dcterms:modified xsi:type="dcterms:W3CDTF">2024-11-15T18:52:37Z</dcterms:modified>
</cp:coreProperties>
</file>