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23"/>
  </p:notesMasterIdLst>
  <p:sldIdLst>
    <p:sldId id="264" r:id="rId2"/>
    <p:sldId id="2114" r:id="rId3"/>
    <p:sldId id="2085" r:id="rId4"/>
    <p:sldId id="2112" r:id="rId5"/>
    <p:sldId id="275" r:id="rId6"/>
    <p:sldId id="274" r:id="rId7"/>
    <p:sldId id="2105" r:id="rId8"/>
    <p:sldId id="2087" r:id="rId9"/>
    <p:sldId id="2109" r:id="rId10"/>
    <p:sldId id="2086" r:id="rId11"/>
    <p:sldId id="2091" r:id="rId12"/>
    <p:sldId id="2098" r:id="rId13"/>
    <p:sldId id="2080" r:id="rId14"/>
    <p:sldId id="2113" r:id="rId15"/>
    <p:sldId id="2079" r:id="rId16"/>
    <p:sldId id="2072" r:id="rId17"/>
    <p:sldId id="2071" r:id="rId18"/>
    <p:sldId id="2081" r:id="rId19"/>
    <p:sldId id="2100" r:id="rId20"/>
    <p:sldId id="2096" r:id="rId21"/>
    <p:sldId id="211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4F40C6-ED66-401F-92BC-FC5687FFCFA8}" v="160" dt="2024-10-31T12:24:06.9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9" autoAdjust="0"/>
    <p:restoredTop sz="86636" autoAdjust="0"/>
  </p:normalViewPr>
  <p:slideViewPr>
    <p:cSldViewPr snapToGrid="0">
      <p:cViewPr varScale="1">
        <p:scale>
          <a:sx n="86" d="100"/>
          <a:sy n="86" d="100"/>
        </p:scale>
        <p:origin x="72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1F33A-481B-46EB-9368-E6CC79875234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84D8D-58C6-4CE5-9906-45766E75A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55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84D8D-58C6-4CE5-9906-45766E75AA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15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515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118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7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0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1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8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2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8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07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667" b="1">
                <a:solidFill>
                  <a:schemeClr val="accent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1" i="1">
                <a:solidFill>
                  <a:schemeClr val="bg1">
                    <a:lumMod val="50000"/>
                  </a:schemeClr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33" i="1">
                <a:solidFill>
                  <a:schemeClr val="tx2">
                    <a:lumMod val="75000"/>
                  </a:schemeClr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67"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67"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67"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67"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67"/>
            </a:lvl9pPr>
          </a:lstStyle>
          <a:p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5"/>
            <a:endParaRPr lang="en-US" sz="1067" dirty="0"/>
          </a:p>
          <a:p>
            <a:pPr lvl="6"/>
            <a:endParaRPr lang="en-US" dirty="0"/>
          </a:p>
          <a:p>
            <a:pPr lvl="7"/>
            <a:endParaRPr lang="en-US" sz="1067" dirty="0"/>
          </a:p>
          <a:p>
            <a:pPr lvl="8"/>
            <a:endParaRPr lang="en-US" dirty="0"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  <p:sp>
        <p:nvSpPr>
          <p:cNvPr id="6" name="Google Shape;63;p14">
            <a:extLst>
              <a:ext uri="{FF2B5EF4-FFF2-40B4-BE49-F238E27FC236}">
                <a16:creationId xmlns:a16="http://schemas.microsoft.com/office/drawing/2014/main" id="{BEF70DAE-94DE-46F5-B0B4-E179775AAD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194800" cy="831200"/>
          </a:xfrm>
          <a:prstGeom prst="rect">
            <a:avLst/>
          </a:prstGeom>
          <a:solidFill>
            <a:srgbClr val="0070C0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273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14E8-76CC-4A23-83E4-3FACF13A3DA0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50A6A-4968-4D73-BC04-096C2C92F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305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E2E22-9CE3-48F9-4B56-CAFF0E87C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6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Remaking Industrial Policy: Avoiding Pitfalls, Meeting New Challenges</a:t>
            </a:r>
            <a:endParaRPr lang="en-US" sz="6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15902-BE65-882B-2A75-6EF72183E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0924" y="4619624"/>
            <a:ext cx="3946779" cy="1038225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Dani Rodrik</a:t>
            </a:r>
          </a:p>
          <a:p>
            <a:pPr algn="r"/>
            <a:r>
              <a:rPr lang="en-US" dirty="0"/>
              <a:t>November 2024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522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63F2E-0FDA-709F-8C73-4F223E807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policy has a long history, and never went away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C3E007-E3F0-BB46-3690-3ABDB3ED6C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80623" y="1986844"/>
            <a:ext cx="5755712" cy="210040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5ABD50-5516-3C17-631A-FA2A9C945F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84443" y="1986844"/>
            <a:ext cx="4826934" cy="35111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D6601-1AB4-0C4E-645E-E777EC3A3DAB}"/>
              </a:ext>
            </a:extLst>
          </p:cNvPr>
          <p:cNvSpPr txBox="1"/>
          <p:nvPr/>
        </p:nvSpPr>
        <p:spPr>
          <a:xfrm>
            <a:off x="6715092" y="5640258"/>
            <a:ext cx="4521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Hanson et al. (2024)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FDDB1A-3FF9-BFA8-1F92-8DB50A763FCC}"/>
              </a:ext>
            </a:extLst>
          </p:cNvPr>
          <p:cNvSpPr txBox="1"/>
          <p:nvPr/>
        </p:nvSpPr>
        <p:spPr>
          <a:xfrm>
            <a:off x="580623" y="4343829"/>
            <a:ext cx="57557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 the US, “industrial” policy goes back to Alexander Hamilton (1791) and land-grant colleges (1862)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Reagan, Thatcher, Pinochet all practiced IP, despite their free-markets rhetoric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Today, it is carried out self-consciously, in pursuit of multiple objectives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3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9A4A9-8DE0-17B3-53D3-37AEFAE8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industrial policy?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A465A-E89B-BCCC-39CE-B1BDA43E2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Definition: government policies that explicitly target the transformation of the structure/productivity of economic activity in pursuit of some public goal</a:t>
            </a:r>
          </a:p>
          <a:p>
            <a:pPr lvl="1"/>
            <a:r>
              <a:rPr lang="en-US" sz="2000" dirty="0"/>
              <a:t>“we promote </a:t>
            </a:r>
            <a:r>
              <a:rPr lang="en-US" sz="2000" i="1" dirty="0"/>
              <a:t>X </a:t>
            </a:r>
            <a:r>
              <a:rPr lang="en-US" sz="2000" dirty="0"/>
              <a:t>but (implicitly) not </a:t>
            </a:r>
            <a:r>
              <a:rPr lang="en-US" sz="2000" i="1" dirty="0"/>
              <a:t>Y</a:t>
            </a:r>
            <a:r>
              <a:rPr lang="en-US" sz="2000" dirty="0"/>
              <a:t>”</a:t>
            </a:r>
          </a:p>
          <a:p>
            <a:r>
              <a:rPr lang="en-US" sz="2400" dirty="0"/>
              <a:t>What’s </a:t>
            </a:r>
            <a:r>
              <a:rPr lang="en-US" sz="2400" u="sng" dirty="0"/>
              <a:t>not</a:t>
            </a:r>
            <a:r>
              <a:rPr lang="en-US" sz="2400" dirty="0"/>
              <a:t> industrial policy?</a:t>
            </a:r>
          </a:p>
          <a:p>
            <a:pPr lvl="1"/>
            <a:r>
              <a:rPr lang="en-US" sz="2000" dirty="0"/>
              <a:t>“Horizontal” policies that do not have much effect on structure of economic activity</a:t>
            </a:r>
          </a:p>
          <a:p>
            <a:pPr lvl="2"/>
            <a:r>
              <a:rPr lang="en-US" sz="1800" dirty="0"/>
              <a:t>fiscal and monetary policies, social policy </a:t>
            </a:r>
          </a:p>
          <a:p>
            <a:pPr lvl="1"/>
            <a:r>
              <a:rPr lang="en-US" sz="2000" dirty="0"/>
              <a:t>Or policies that do not explicitly target structural change (even when they have that effect)</a:t>
            </a:r>
          </a:p>
          <a:p>
            <a:pPr lvl="2"/>
            <a:r>
              <a:rPr lang="en-US" sz="1800" dirty="0"/>
              <a:t>e.g., funding of engineering education, tax credits for R&amp;D in general, social transfers to poor families that may be concentrated in lagging regions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723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D1450-3E8E-94B3-C7D1-2A920A6B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Economists’ caricature of industrial policy…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F6B46-BBB1-714A-2653-5736025C5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Objective: internalizing learning, innovation spillovers</a:t>
            </a:r>
          </a:p>
          <a:p>
            <a:r>
              <a:rPr lang="en-US" dirty="0"/>
              <a:t>Remedy: </a:t>
            </a:r>
            <a:r>
              <a:rPr lang="en-US" dirty="0" err="1"/>
              <a:t>Pigovian</a:t>
            </a:r>
            <a:r>
              <a:rPr lang="en-US" dirty="0"/>
              <a:t> subsidies</a:t>
            </a:r>
          </a:p>
          <a:p>
            <a:r>
              <a:rPr lang="en-US" dirty="0"/>
              <a:t>Focus on manufacturing, hi-tech sectors</a:t>
            </a:r>
          </a:p>
          <a:p>
            <a:r>
              <a:rPr lang="en-US" dirty="0"/>
              <a:t>Risks</a:t>
            </a:r>
          </a:p>
          <a:p>
            <a:pPr lvl="1"/>
            <a:r>
              <a:rPr lang="en-US" dirty="0"/>
              <a:t>Lack of information (“governments cannot pick winners”)</a:t>
            </a:r>
          </a:p>
          <a:p>
            <a:pPr lvl="1"/>
            <a:r>
              <a:rPr lang="en-US" dirty="0"/>
              <a:t>Political capture (Solyndra)</a:t>
            </a:r>
          </a:p>
          <a:p>
            <a:r>
              <a:rPr lang="en-US" dirty="0"/>
              <a:t>Pre-requisites</a:t>
            </a:r>
          </a:p>
          <a:p>
            <a:pPr lvl="1"/>
            <a:r>
              <a:rPr lang="en-US" dirty="0"/>
              <a:t>Good information</a:t>
            </a:r>
          </a:p>
          <a:p>
            <a:pPr lvl="1"/>
            <a:r>
              <a:rPr lang="en-US" dirty="0"/>
              <a:t>Arms’-length relationship with firms</a:t>
            </a:r>
          </a:p>
          <a:p>
            <a:pPr lvl="1"/>
            <a:r>
              <a:rPr lang="en-US" dirty="0"/>
              <a:t>Strict conditionality/discipline (East Asian exception: “hard” states)</a:t>
            </a:r>
          </a:p>
          <a:p>
            <a:r>
              <a:rPr lang="en-US" dirty="0"/>
              <a:t>Evidence</a:t>
            </a:r>
          </a:p>
          <a:p>
            <a:pPr lvl="1"/>
            <a:r>
              <a:rPr lang="en-US" dirty="0"/>
              <a:t>Rarely works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C5018-5406-8EA3-9259-CE0A91C6A818}"/>
              </a:ext>
            </a:extLst>
          </p:cNvPr>
          <p:cNvSpPr txBox="1"/>
          <p:nvPr/>
        </p:nvSpPr>
        <p:spPr>
          <a:xfrm>
            <a:off x="6944924" y="5723434"/>
            <a:ext cx="4754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…is out of date</a:t>
            </a:r>
          </a:p>
        </p:txBody>
      </p:sp>
    </p:spTree>
    <p:extLst>
      <p:ext uri="{BB962C8B-B14F-4D97-AF65-F5344CB8AC3E}">
        <p14:creationId xmlns:p14="http://schemas.microsoft.com/office/powerpoint/2010/main" val="216415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9D325E-6BD6-3CA6-3355-AD6B952FB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The renewables success story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EC41E5-6D79-1947-B38C-0C8B7F584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8024" y="1728966"/>
            <a:ext cx="6585438" cy="45297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E3B0B2-F808-53D5-1A6A-C2E648F521E0}"/>
              </a:ext>
            </a:extLst>
          </p:cNvPr>
          <p:cNvSpPr txBox="1"/>
          <p:nvPr/>
        </p:nvSpPr>
        <p:spPr>
          <a:xfrm>
            <a:off x="8261939" y="2113929"/>
            <a:ext cx="329340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Industrial policy + learning curve:</a:t>
            </a:r>
          </a:p>
          <a:p>
            <a:endParaRPr lang="en-US" dirty="0"/>
          </a:p>
          <a:p>
            <a:r>
              <a:rPr lang="en-US" dirty="0"/>
              <a:t>heavy subsidies =&gt;</a:t>
            </a:r>
          </a:p>
          <a:p>
            <a:r>
              <a:rPr lang="en-US" dirty="0"/>
              <a:t>capacity increase =&gt;</a:t>
            </a:r>
          </a:p>
          <a:p>
            <a:r>
              <a:rPr lang="en-US" dirty="0"/>
              <a:t>learning by doing =&gt;</a:t>
            </a:r>
          </a:p>
          <a:p>
            <a:r>
              <a:rPr lang="en-US" dirty="0"/>
              <a:t>cost reduction =&gt;</a:t>
            </a:r>
          </a:p>
          <a:p>
            <a:r>
              <a:rPr lang="en-US" dirty="0"/>
              <a:t>price reduction =&gt;</a:t>
            </a:r>
          </a:p>
          <a:p>
            <a:r>
              <a:rPr lang="en-US" dirty="0"/>
              <a:t>market expansion =&gt;</a:t>
            </a:r>
          </a:p>
          <a:p>
            <a:r>
              <a:rPr lang="en-US" dirty="0"/>
              <a:t>capacity expansion =&gt; 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506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464D5C-D36A-84E5-0F32-8D9D07A94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China’s green industrial policies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5C45DD-DC06-B8BA-1DDB-CDE09EBBD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442112"/>
            <a:ext cx="10058401" cy="5233895"/>
          </a:xfrm>
        </p:spPr>
        <p:txBody>
          <a:bodyPr>
            <a:noAutofit/>
          </a:bodyPr>
          <a:lstStyle/>
          <a:p>
            <a:r>
              <a:rPr lang="en-US" sz="2400" dirty="0"/>
              <a:t>More than subsidies</a:t>
            </a:r>
          </a:p>
          <a:p>
            <a:pPr lvl="1"/>
            <a:r>
              <a:rPr lang="en-US" sz="1800" dirty="0"/>
              <a:t>variety of instruments: directed credit, public investment in R&amp;D and infrastructure, government procurement, demonstration programs, public VC, regulatory changes, industry consolidation  </a:t>
            </a:r>
          </a:p>
          <a:p>
            <a:pPr lvl="1"/>
            <a:r>
              <a:rPr lang="en-US" sz="1800" dirty="0"/>
              <a:t>explicit, self-conscious experimentation</a:t>
            </a:r>
          </a:p>
          <a:p>
            <a:pPr lvl="1"/>
            <a:r>
              <a:rPr lang="en-US" sz="1800" dirty="0"/>
              <a:t>mutually supportive (and occasionally competing) roles of national, provincial, and municipal government</a:t>
            </a:r>
          </a:p>
          <a:p>
            <a:pPr lvl="1"/>
            <a:r>
              <a:rPr lang="en-US" sz="1800" dirty="0"/>
              <a:t>collaborative approach (both with local governments and businesses) </a:t>
            </a:r>
          </a:p>
          <a:p>
            <a:pPr lvl="1"/>
            <a:r>
              <a:rPr lang="en-US" sz="1800" dirty="0"/>
              <a:t>revision and flexibility in implementation (as in redesign/removal of incentives or consolidation efforts)</a:t>
            </a:r>
          </a:p>
          <a:p>
            <a:r>
              <a:rPr lang="en-US" sz="2400" dirty="0"/>
              <a:t>Formal evidence: cities that provided production subsidies experienced increases in innovation and production in solar panels (synthetic diff-in-diff, </a:t>
            </a:r>
            <a:r>
              <a:rPr lang="en-US" sz="2400" dirty="0" err="1"/>
              <a:t>Banares</a:t>
            </a:r>
            <a:r>
              <a:rPr lang="en-US" sz="2400" dirty="0"/>
              <a:t>-Sanchez et al., 2024)</a:t>
            </a:r>
          </a:p>
          <a:p>
            <a:r>
              <a:rPr lang="en-US" sz="2400" dirty="0"/>
              <a:t>Political economy</a:t>
            </a:r>
          </a:p>
          <a:p>
            <a:pPr lvl="1"/>
            <a:r>
              <a:rPr lang="en-US" sz="1800" dirty="0"/>
              <a:t>Driven by a mix of motives: recognition that fossil-fuel driven model unsustainable; commercial/competitive advantage</a:t>
            </a:r>
          </a:p>
          <a:p>
            <a:pPr lvl="1"/>
            <a:r>
              <a:rPr lang="en-US" sz="1800" dirty="0"/>
              <a:t>Second-best motives: Fighting climate change by creating winners (carrots) rather than losers (sticks</a:t>
            </a:r>
            <a:r>
              <a:rPr lang="en-US" sz="1600" dirty="0"/>
              <a:t>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154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B9B1C-3832-BCDD-927F-67CCFCAA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advantages of green subsidies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7A365-76B5-F2F0-141C-41D23CB27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Carrots instead of sticks</a:t>
            </a:r>
          </a:p>
          <a:p>
            <a:pPr lvl="1"/>
            <a:r>
              <a:rPr lang="en-US" sz="2000" dirty="0"/>
              <a:t>creates winners</a:t>
            </a:r>
          </a:p>
          <a:p>
            <a:r>
              <a:rPr lang="en-US" sz="2400" dirty="0"/>
              <a:t>Create national advantages</a:t>
            </a:r>
          </a:p>
          <a:p>
            <a:pPr lvl="1"/>
            <a:r>
              <a:rPr lang="en-US" sz="2000" dirty="0"/>
              <a:t>competitive, geopolitical</a:t>
            </a:r>
          </a:p>
          <a:p>
            <a:pPr lvl="1"/>
            <a:r>
              <a:rPr lang="en-US" sz="2000" dirty="0"/>
              <a:t>overcomes free riding incentives </a:t>
            </a:r>
          </a:p>
          <a:p>
            <a:r>
              <a:rPr lang="en-US" sz="2400" dirty="0"/>
              <a:t>Enlarge coalition in favor of green transition</a:t>
            </a:r>
          </a:p>
          <a:p>
            <a:r>
              <a:rPr lang="en-US" sz="2400" dirty="0"/>
              <a:t>Reduce costs of phasing out fossil fuels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=&gt; Green subsidies as path to carbon pricing</a:t>
            </a:r>
          </a:p>
        </p:txBody>
      </p:sp>
    </p:spTree>
    <p:extLst>
      <p:ext uri="{BB962C8B-B14F-4D97-AF65-F5344CB8AC3E}">
        <p14:creationId xmlns:p14="http://schemas.microsoft.com/office/powerpoint/2010/main" val="1057712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1CE8B-B038-E93D-4801-44D1011CC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73792" cy="1325563"/>
          </a:xfrm>
        </p:spPr>
        <p:txBody>
          <a:bodyPr/>
          <a:lstStyle/>
          <a:p>
            <a:r>
              <a:rPr lang="en-US" dirty="0"/>
              <a:t>The broader case for industrial policy, beyond spillovers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82DE3-2991-4F7A-60AA-FAD84948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853691" cy="45840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Technological (and other) externalities</a:t>
            </a:r>
          </a:p>
          <a:p>
            <a:pPr lvl="1"/>
            <a:r>
              <a:rPr lang="en-US" dirty="0"/>
              <a:t>E.g., dynamic learning externalities, spillovers</a:t>
            </a:r>
          </a:p>
          <a:p>
            <a:r>
              <a:rPr lang="en-US" dirty="0"/>
              <a:t>Coordination failures</a:t>
            </a:r>
          </a:p>
          <a:p>
            <a:pPr lvl="1"/>
            <a:r>
              <a:rPr lang="en-US" dirty="0"/>
              <a:t>E.g., upstream-downstream linkages with IRS, agglomeration, clusters</a:t>
            </a:r>
          </a:p>
          <a:p>
            <a:r>
              <a:rPr lang="en-US" dirty="0"/>
              <a:t>Missing public inputs</a:t>
            </a:r>
          </a:p>
          <a:p>
            <a:pPr lvl="1"/>
            <a:r>
              <a:rPr lang="en-US" dirty="0"/>
              <a:t>E.g., particular infrastructure, specialized workforce skills, sector-specific legal/admin frameworks</a:t>
            </a:r>
          </a:p>
          <a:p>
            <a:r>
              <a:rPr lang="en-US" dirty="0"/>
              <a:t>Second-best factors</a:t>
            </a:r>
          </a:p>
          <a:p>
            <a:pPr lvl="1"/>
            <a:r>
              <a:rPr lang="en-US" dirty="0" err="1"/>
              <a:t>E.g</a:t>
            </a:r>
            <a:r>
              <a:rPr lang="en-US" dirty="0"/>
              <a:t>, </a:t>
            </a:r>
            <a:r>
              <a:rPr lang="en-US" dirty="0" err="1"/>
              <a:t>under-pricing</a:t>
            </a:r>
            <a:r>
              <a:rPr lang="en-US" dirty="0"/>
              <a:t> of carbon emissions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==&gt; optimal policy depends on specific rationale + political/admin. considerations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8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E84A-5390-BFD4-06CC-62A14A52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policies don’t always work: </a:t>
            </a:r>
            <a:br>
              <a:rPr lang="en-US" dirty="0"/>
            </a:br>
            <a:r>
              <a:rPr lang="en-US" dirty="0"/>
              <a:t>what does Solyndra’s failure show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F1F7B-4072-8630-1098-5F475F547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A case of (very public) failure, after having been touted by Obama administration as flagship of green industry promotion</a:t>
            </a:r>
          </a:p>
          <a:p>
            <a:r>
              <a:rPr lang="en-US" sz="2200" dirty="0"/>
              <a:t>Inevitability of supporting some ventures that will fail</a:t>
            </a:r>
          </a:p>
          <a:p>
            <a:pPr lvl="1"/>
            <a:r>
              <a:rPr lang="en-US" sz="1900" dirty="0"/>
              <a:t>cf. venture capital</a:t>
            </a:r>
          </a:p>
          <a:p>
            <a:r>
              <a:rPr lang="en-US" sz="2200" dirty="0"/>
              <a:t>Question is: how does overall portfolio perform?</a:t>
            </a:r>
          </a:p>
          <a:p>
            <a:pPr lvl="1"/>
            <a:r>
              <a:rPr lang="en-US" sz="1900" dirty="0"/>
              <a:t>Tesla also received a similar loan from govt</a:t>
            </a:r>
          </a:p>
          <a:p>
            <a:r>
              <a:rPr lang="en-US" sz="2200" dirty="0"/>
              <a:t>Impossibility of picking winners </a:t>
            </a:r>
          </a:p>
          <a:p>
            <a:r>
              <a:rPr lang="en-US" sz="2200" dirty="0"/>
              <a:t>But letting losers go is feasible</a:t>
            </a:r>
          </a:p>
          <a:p>
            <a:r>
              <a:rPr lang="en-US" sz="2200" dirty="0"/>
              <a:t>Solyndra was a failure only to the extent that (a) it could have been avoided with what was known ex ante; and/or (b) was allowed to persist for too long </a:t>
            </a:r>
          </a:p>
          <a:p>
            <a:pPr lvl="1"/>
            <a:r>
              <a:rPr lang="en-US" sz="1900" dirty="0"/>
              <a:t>public debate makes too little distinctions of this kind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71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A3E1-A032-9488-ECA2-F74BB3B12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Negative reputation among economists is due to practical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CCD6C-D9B0-7060-964E-714E9CCD8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Inadequate information: governments lack knowledge about where market imperfections are</a:t>
            </a:r>
          </a:p>
          <a:p>
            <a:pPr lvl="1"/>
            <a:r>
              <a:rPr lang="en-US" sz="2000" dirty="0"/>
              <a:t>“governments cannot pick winners”</a:t>
            </a:r>
          </a:p>
          <a:p>
            <a:r>
              <a:rPr lang="en-US" sz="2400" dirty="0"/>
              <a:t>Bad politics: governments are prone to political capture by powerful insiders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Thus, debate on IP revolves not around its theoretical merits, but around sharply conflicting views regarding the relative importance and pervasiveness of these obstacles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“look at how difficult it all is…”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“but look at countries in East Asia who have done it …”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4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1854B-83CD-6DCA-0B66-352DC079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debate on industrial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FAE82-61D8-910C-35A4-C7B78CA67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unproductive debate: “whether”</a:t>
            </a:r>
          </a:p>
          <a:p>
            <a:pPr lvl="1"/>
            <a:r>
              <a:rPr lang="en-US" sz="2000" dirty="0"/>
              <a:t>regardless of the arguments in favor and what economists/technocrats say, governments will practice it anyhow</a:t>
            </a:r>
          </a:p>
          <a:p>
            <a:r>
              <a:rPr lang="en-US" dirty="0"/>
              <a:t>The productive debate: “how”</a:t>
            </a:r>
          </a:p>
          <a:p>
            <a:pPr lvl="1"/>
            <a:r>
              <a:rPr lang="en-US" sz="2000" dirty="0"/>
              <a:t>in all other areas of government policy (such as education or macro stabilization), it is recognized that the market-failure arguments for intervention can be exploited by powerful insiders and overwhelmed by informational asymmetries</a:t>
            </a:r>
          </a:p>
          <a:p>
            <a:pPr lvl="1"/>
            <a:r>
              <a:rPr lang="en-US" sz="2000" dirty="0"/>
              <a:t>but debates revolve around </a:t>
            </a:r>
            <a:r>
              <a:rPr lang="en-US" sz="2000" i="1" dirty="0"/>
              <a:t>how</a:t>
            </a:r>
            <a:r>
              <a:rPr lang="en-US" sz="2000" dirty="0"/>
              <a:t> to improve policy, not on </a:t>
            </a:r>
            <a:r>
              <a:rPr lang="en-US" sz="2000" i="1" dirty="0"/>
              <a:t>whether</a:t>
            </a:r>
            <a:r>
              <a:rPr lang="en-US" sz="2000" dirty="0"/>
              <a:t> governments should intervene</a:t>
            </a:r>
          </a:p>
          <a:p>
            <a:r>
              <a:rPr lang="en-US" dirty="0"/>
              <a:t>What do history and current challenges imply about the “how”?</a:t>
            </a:r>
          </a:p>
        </p:txBody>
      </p:sp>
    </p:spTree>
    <p:extLst>
      <p:ext uri="{BB962C8B-B14F-4D97-AF65-F5344CB8AC3E}">
        <p14:creationId xmlns:p14="http://schemas.microsoft.com/office/powerpoint/2010/main" val="3729783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A784-0E38-1553-1CA2-928A9FAC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Place-based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32F26-8008-B2CD-0F7A-AE96D2FD2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/>
              <a:t>UK: </a:t>
            </a:r>
            <a:r>
              <a:rPr lang="en-US" sz="2200" dirty="0" err="1"/>
              <a:t>Criscuolo</a:t>
            </a:r>
            <a:r>
              <a:rPr lang="en-US" sz="2200" dirty="0"/>
              <a:t> et al. (2019), “Some Causal Effects of an Industrial Policy” (</a:t>
            </a:r>
            <a:r>
              <a:rPr lang="en-US" sz="2200" i="1" dirty="0"/>
              <a:t>AER</a:t>
            </a:r>
            <a:r>
              <a:rPr lang="en-US" sz="2200" dirty="0"/>
              <a:t> 2019)</a:t>
            </a:r>
          </a:p>
          <a:p>
            <a:pPr lvl="1"/>
            <a:r>
              <a:rPr lang="en-US" sz="2000" dirty="0"/>
              <a:t>causal effects on employment (and other outcomes) of regional investment subsidies in UK</a:t>
            </a:r>
          </a:p>
          <a:p>
            <a:pPr lvl="1"/>
            <a:r>
              <a:rPr lang="en-US" sz="2000" dirty="0"/>
              <a:t>identification through changes in eligibility criteria for regions, set by EU</a:t>
            </a:r>
          </a:p>
          <a:p>
            <a:pPr lvl="1"/>
            <a:r>
              <a:rPr lang="en-US" sz="2000" dirty="0"/>
              <a:t>Positive employment effects, especially for SMEs</a:t>
            </a:r>
          </a:p>
          <a:p>
            <a:r>
              <a:rPr lang="en-US" sz="2200" dirty="0"/>
              <a:t>Italy: </a:t>
            </a:r>
            <a:r>
              <a:rPr lang="en-US" sz="2200" dirty="0" err="1"/>
              <a:t>Cingano</a:t>
            </a:r>
            <a:r>
              <a:rPr lang="en-US" sz="2200" dirty="0"/>
              <a:t> et al. (2022); Incoronato &amp; </a:t>
            </a:r>
            <a:r>
              <a:rPr lang="en-US" sz="2200" dirty="0" err="1"/>
              <a:t>Lattanzio</a:t>
            </a:r>
            <a:r>
              <a:rPr lang="en-US" sz="2200" dirty="0"/>
              <a:t> (2023) </a:t>
            </a:r>
          </a:p>
          <a:p>
            <a:pPr lvl="1"/>
            <a:r>
              <a:rPr lang="en-US" sz="2000" dirty="0"/>
              <a:t>regional subsidies had a positive effect on job creation, increasing employment by 17% over a 6-year period. </a:t>
            </a:r>
          </a:p>
          <a:p>
            <a:pPr lvl="1"/>
            <a:r>
              <a:rPr lang="en-US" sz="2000" dirty="0"/>
              <a:t>Subsidies aimed at jump-starting development in the South succeeded in creating increased agglomeration of workers and firms locally in the long run, increasing further after the policy was terminated. </a:t>
            </a:r>
          </a:p>
          <a:p>
            <a:r>
              <a:rPr lang="en-US" sz="2200" dirty="0"/>
              <a:t>Local economic development coalitions in U.S.</a:t>
            </a:r>
          </a:p>
          <a:p>
            <a:pPr lvl="1"/>
            <a:r>
              <a:rPr lang="en-US" sz="2000" dirty="0"/>
              <a:t>E.g., “The Right Place” in Western Michigan</a:t>
            </a:r>
          </a:p>
          <a:p>
            <a:pPr lvl="1"/>
            <a:r>
              <a:rPr lang="en-US" sz="2000" dirty="0"/>
              <a:t>What works: customized public inputs (training, technology, marketing, </a:t>
            </a:r>
            <a:r>
              <a:rPr lang="en-US" sz="2000" dirty="0" err="1"/>
              <a:t>greenfields</a:t>
            </a:r>
            <a:r>
              <a:rPr lang="en-US" sz="2000" dirty="0"/>
              <a:t>, coordination)  </a:t>
            </a:r>
          </a:p>
        </p:txBody>
      </p:sp>
    </p:spTree>
    <p:extLst>
      <p:ext uri="{BB962C8B-B14F-4D97-AF65-F5344CB8AC3E}">
        <p14:creationId xmlns:p14="http://schemas.microsoft.com/office/powerpoint/2010/main" val="1088361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66E1-0340-1C84-7651-C25287B0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works better: customized public inputs instead of subsidies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4B9B-62D2-E322-5241-E03449564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322" y="2336873"/>
            <a:ext cx="3579551" cy="380015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Excessive focus on subsidies</a:t>
            </a:r>
          </a:p>
          <a:p>
            <a:pPr lvl="1"/>
            <a:r>
              <a:rPr lang="en-US" dirty="0"/>
              <a:t>customized business services/inputs work better</a:t>
            </a:r>
          </a:p>
          <a:p>
            <a:pPr lvl="1"/>
            <a:r>
              <a:rPr lang="en-US" dirty="0"/>
              <a:t>coordination, workforce &amp; management training, business services, technology, </a:t>
            </a:r>
            <a:r>
              <a:rPr lang="en-US" dirty="0" err="1"/>
              <a:t>greenfields</a:t>
            </a:r>
            <a:r>
              <a:rPr lang="en-US" dirty="0"/>
              <a:t>, regulatory assistance – financing too, when needed</a:t>
            </a:r>
          </a:p>
          <a:p>
            <a:r>
              <a:rPr lang="en-US" dirty="0"/>
              <a:t>Subsidies are typically cost-ineffective </a:t>
            </a:r>
          </a:p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12E068D-F696-C1E0-1A03-6CDFAC825B5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495832" y="2336873"/>
            <a:ext cx="7193694" cy="35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68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15A9BF-AA4D-045B-A90D-BCD923C4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challenge for industrial policy: good jobs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558A12-5A02-E951-6FB9-DBD4FC1F7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Disappearance of good jobs (through trade, automation, and austerity shocks) has been linked to a variety of social and political ills</a:t>
            </a:r>
          </a:p>
          <a:p>
            <a:pPr lvl="1"/>
            <a:r>
              <a:rPr lang="en-US" dirty="0"/>
              <a:t>rising rates of crime, addiction, broken families, suicide</a:t>
            </a:r>
          </a:p>
          <a:p>
            <a:pPr lvl="1"/>
            <a:r>
              <a:rPr lang="en-US" dirty="0"/>
              <a:t>support for right-wing nativist political movements</a:t>
            </a:r>
          </a:p>
          <a:p>
            <a:pPr lvl="1"/>
            <a:r>
              <a:rPr lang="en-US" dirty="0"/>
              <a:t>increase in authoritarian values</a:t>
            </a:r>
          </a:p>
        </p:txBody>
      </p:sp>
    </p:spTree>
    <p:extLst>
      <p:ext uri="{BB962C8B-B14F-4D97-AF65-F5344CB8AC3E}">
        <p14:creationId xmlns:p14="http://schemas.microsoft.com/office/powerpoint/2010/main" val="4193697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13D62-5212-9A6E-E767-E7FEF4A13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Industrial/innovation/place-based policies as complement to workforce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55FB4-546B-56D5-5014-6A40B07CB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95402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Working on demand side of labor markets</a:t>
            </a:r>
          </a:p>
          <a:p>
            <a:pPr lvl="1"/>
            <a:r>
              <a:rPr lang="en-US" dirty="0"/>
              <a:t>to ensure supply of good jobs</a:t>
            </a:r>
          </a:p>
          <a:p>
            <a:pPr lvl="1"/>
            <a:r>
              <a:rPr lang="en-US" dirty="0"/>
              <a:t>To ensure skill mix of labor demand matches skill composition of local labor supply</a:t>
            </a:r>
          </a:p>
          <a:p>
            <a:r>
              <a:rPr lang="en-US" dirty="0"/>
              <a:t>Focusing on productivity</a:t>
            </a:r>
          </a:p>
          <a:p>
            <a:pPr lvl="1"/>
            <a:r>
              <a:rPr lang="en-US" dirty="0"/>
              <a:t>high wages supportable only through higher productivity</a:t>
            </a:r>
          </a:p>
          <a:p>
            <a:pPr lvl="1"/>
            <a:r>
              <a:rPr lang="en-US" dirty="0"/>
              <a:t>which depends also on quality of firms (SMEs)</a:t>
            </a:r>
          </a:p>
          <a:p>
            <a:r>
              <a:rPr lang="en-US" dirty="0"/>
              <a:t>Firm-level complementarity between good firms and good jobs</a:t>
            </a:r>
          </a:p>
          <a:p>
            <a:pPr lvl="1"/>
            <a:r>
              <a:rPr lang="en-US" dirty="0"/>
              <a:t>significant share of wage dispersion due to differences in firm characteristics  (</a:t>
            </a:r>
            <a:r>
              <a:rPr lang="en-US" dirty="0" err="1"/>
              <a:t>Criscuolo</a:t>
            </a:r>
            <a:r>
              <a:rPr lang="en-US" dirty="0"/>
              <a:t> et al., 2020)</a:t>
            </a:r>
          </a:p>
          <a:p>
            <a:pPr lvl="1"/>
            <a:r>
              <a:rPr lang="en-US" dirty="0"/>
              <a:t>more productive firms offer superior job ladders (Aghion et al., 2019)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297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66E1-0340-1C84-7651-C25287B0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new focus: from manufacturing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4B9B-62D2-E322-5241-E03449564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906" y="2171700"/>
            <a:ext cx="4698355" cy="422445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Green transition and innovation may still require focus on manufacturing</a:t>
            </a:r>
          </a:p>
          <a:p>
            <a:r>
              <a:rPr lang="en-US" dirty="0"/>
              <a:t>But jobs are not and will not be in manufacturing</a:t>
            </a:r>
          </a:p>
          <a:p>
            <a:pPr lvl="1"/>
            <a:r>
              <a:rPr lang="en-US" dirty="0"/>
              <a:t>federal industrial &amp; innovation policy focuses on manufacturing, supply-chains, the green transition, global competitiveness (e.g., CHIPS and IRA Acts)</a:t>
            </a:r>
          </a:p>
          <a:p>
            <a:pPr lvl="2"/>
            <a:r>
              <a:rPr lang="en-US" dirty="0"/>
              <a:t>good jobs as incidental, or by-product of those other objectives </a:t>
            </a:r>
          </a:p>
          <a:p>
            <a:pPr lvl="1"/>
            <a:r>
              <a:rPr lang="en-US" dirty="0"/>
              <a:t>TSMC Arizona: $65bn investment, $6bn grants, 6,000 jobs</a:t>
            </a:r>
          </a:p>
          <a:p>
            <a:r>
              <a:rPr lang="en-US" dirty="0"/>
              <a:t>The future of “industrial” policy for good jobs is in services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40C08E-682E-6926-A5BE-FB21397D0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242" y="1690688"/>
            <a:ext cx="5835852" cy="455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86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AF24D-0B0A-C453-22B1-0A96E063D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897882-8D8B-51F5-30CD-2BBA9EDA5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38" y="637126"/>
            <a:ext cx="8151595" cy="59090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7795B1-47FD-9C05-9434-66F3E41194DA}"/>
              </a:ext>
            </a:extLst>
          </p:cNvPr>
          <p:cNvSpPr txBox="1"/>
          <p:nvPr/>
        </p:nvSpPr>
        <p:spPr>
          <a:xfrm>
            <a:off x="9227527" y="644228"/>
            <a:ext cx="2548873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The output-employment disconnect in manufacturing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A97633E-2973-6C7E-5450-792123AE738B}"/>
              </a:ext>
            </a:extLst>
          </p:cNvPr>
          <p:cNvSpPr/>
          <p:nvPr/>
        </p:nvSpPr>
        <p:spPr>
          <a:xfrm>
            <a:off x="3126294" y="1299222"/>
            <a:ext cx="2053004" cy="2677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02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66E1-0340-1C84-7651-C25287B0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new focus: labor-friendly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4B9B-62D2-E322-5241-E03449564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Lack of public investment in/incentives for labor-friendly technologies</a:t>
            </a:r>
          </a:p>
          <a:p>
            <a:r>
              <a:rPr lang="en-US" dirty="0"/>
              <a:t>Direction of technological innovation is endogenous</a:t>
            </a:r>
          </a:p>
          <a:p>
            <a:pPr lvl="1"/>
            <a:r>
              <a:rPr lang="en-US" dirty="0"/>
              <a:t>firms often face an envelope of technology choices, with little difference to profit/productivity, but potentially huge implications for workers (Fuchs 2022)</a:t>
            </a:r>
          </a:p>
          <a:p>
            <a:pPr lvl="1"/>
            <a:r>
              <a:rPr lang="en-US" dirty="0"/>
              <a:t>examples of digital tools and AI systems</a:t>
            </a:r>
          </a:p>
          <a:p>
            <a:pPr lvl="2"/>
            <a:r>
              <a:rPr lang="en-US" dirty="0"/>
              <a:t>long-term care: real-time info to enable care workers to exercise more autonomy and agency (e.g., vary eating schedules, undertake additional medical tasks, respond to needs of residents)  </a:t>
            </a:r>
          </a:p>
          <a:p>
            <a:pPr lvl="2"/>
            <a:r>
              <a:rPr lang="en-US" dirty="0"/>
              <a:t>retail: info systems that enable specialized sales and customer services, greater autonomy in decision-making</a:t>
            </a:r>
          </a:p>
          <a:p>
            <a:pPr lvl="2"/>
            <a:r>
              <a:rPr lang="en-US" dirty="0"/>
              <a:t>education: enable provision of specialized services targeted to individuals’ learning needs and objectives</a:t>
            </a:r>
          </a:p>
          <a:p>
            <a:r>
              <a:rPr lang="en-US" dirty="0"/>
              <a:t>An ARPA-W for workers?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85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5D5CE-20EF-57BA-E50A-AB348443C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Labor-absorbing services in LDCs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BAC45D-CD1E-8220-D7FD-30BCFC00F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5790" y="1825625"/>
            <a:ext cx="8080419" cy="4351338"/>
          </a:xfrm>
          <a:prstGeom prst="rect">
            <a:avLst/>
          </a:prstGeom>
          <a:gradFill flip="none" rotWithShape="1">
            <a:gsLst>
              <a:gs pos="47000">
                <a:schemeClr val="tx1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0342AD-40A0-C56B-BB2E-E2E854E12BD8}"/>
              </a:ext>
            </a:extLst>
          </p:cNvPr>
          <p:cNvSpPr txBox="1"/>
          <p:nvPr/>
        </p:nvSpPr>
        <p:spPr>
          <a:xfrm>
            <a:off x="1734532" y="6474021"/>
            <a:ext cx="525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Rodrik and Sandhu (2024)</a:t>
            </a:r>
          </a:p>
        </p:txBody>
      </p:sp>
    </p:spTree>
    <p:extLst>
      <p:ext uri="{BB962C8B-B14F-4D97-AF65-F5344CB8AC3E}">
        <p14:creationId xmlns:p14="http://schemas.microsoft.com/office/powerpoint/2010/main" val="757231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7087F-809C-9B33-5EDD-26177CE53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governance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CDE99-BD21-293A-D5A2-51AC1D4CE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99138"/>
            <a:ext cx="9613861" cy="452113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Traditional approach: top-down, arms’-length, ex ante selection of sectors/firms, hard conditionality (in principle)</a:t>
            </a:r>
          </a:p>
          <a:p>
            <a:pPr lvl="1"/>
            <a:r>
              <a:rPr lang="en-US" dirty="0"/>
              <a:t>“picking winners”</a:t>
            </a:r>
          </a:p>
          <a:p>
            <a:r>
              <a:rPr lang="en-US" sz="2400" dirty="0"/>
              <a:t>Proposed approach: iterative, strategic collaboration, where the role of public sector is</a:t>
            </a:r>
          </a:p>
          <a:p>
            <a:pPr lvl="1"/>
            <a:r>
              <a:rPr lang="en-US" dirty="0"/>
              <a:t>goal-setting</a:t>
            </a:r>
          </a:p>
          <a:p>
            <a:pPr lvl="1"/>
            <a:r>
              <a:rPr lang="en-US" dirty="0"/>
              <a:t>discovery and provision of missing public inputs</a:t>
            </a:r>
          </a:p>
          <a:p>
            <a:pPr lvl="1"/>
            <a:r>
              <a:rPr lang="en-US" dirty="0"/>
              <a:t>coordination  </a:t>
            </a:r>
          </a:p>
          <a:p>
            <a:pPr lvl="1"/>
            <a:r>
              <a:rPr lang="en-US" dirty="0"/>
              <a:t>“soft” conditionalities</a:t>
            </a:r>
          </a:p>
          <a:p>
            <a:pPr lvl="1"/>
            <a:r>
              <a:rPr lang="en-US" dirty="0"/>
              <a:t>monitoring and goal-revision</a:t>
            </a:r>
          </a:p>
          <a:p>
            <a:pPr lvl="1"/>
            <a:r>
              <a:rPr lang="en-US" dirty="0"/>
              <a:t>fostering local experimentation</a:t>
            </a:r>
          </a:p>
          <a:p>
            <a:r>
              <a:rPr lang="en-US" dirty="0"/>
              <a:t>Such practices already exist (DARPA/ARPA and successful local economic development coalitions)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D1450-3E8E-94B3-C7D1-2A920A6B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Economists’ caricature of industrial policy…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F6B46-BBB1-714A-2653-5736025C5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Objective: innovation spillovers </a:t>
            </a:r>
            <a:r>
              <a:rPr lang="en-US" dirty="0">
                <a:solidFill>
                  <a:srgbClr val="FF0000"/>
                </a:solidFill>
              </a:rPr>
              <a:t>+ coordination + public inputs + 2</a:t>
            </a:r>
            <a:r>
              <a:rPr lang="en-US" baseline="30000" dirty="0">
                <a:solidFill>
                  <a:srgbClr val="FF0000"/>
                </a:solidFill>
              </a:rPr>
              <a:t>nd</a:t>
            </a:r>
            <a:r>
              <a:rPr lang="en-US" dirty="0">
                <a:solidFill>
                  <a:srgbClr val="FF0000"/>
                </a:solidFill>
              </a:rPr>
              <a:t> best</a:t>
            </a:r>
          </a:p>
          <a:p>
            <a:r>
              <a:rPr lang="en-US" dirty="0"/>
              <a:t>Remedy: </a:t>
            </a:r>
            <a:r>
              <a:rPr lang="en-US" dirty="0" err="1"/>
              <a:t>Pigovian</a:t>
            </a:r>
            <a:r>
              <a:rPr lang="en-US" dirty="0"/>
              <a:t> subsidies </a:t>
            </a:r>
            <a:r>
              <a:rPr lang="en-US" dirty="0">
                <a:solidFill>
                  <a:srgbClr val="FF0000"/>
                </a:solidFill>
              </a:rPr>
              <a:t>+ provision of portfolio of services and inputs</a:t>
            </a:r>
          </a:p>
          <a:p>
            <a:r>
              <a:rPr lang="en-US" dirty="0"/>
              <a:t>Focus on manufacturing, hi-tech sectors </a:t>
            </a:r>
            <a:r>
              <a:rPr lang="en-US" dirty="0">
                <a:solidFill>
                  <a:srgbClr val="FF0000"/>
                </a:solidFill>
              </a:rPr>
              <a:t>+ labor-absorbing services &amp; tech</a:t>
            </a:r>
          </a:p>
          <a:p>
            <a:r>
              <a:rPr lang="en-US" dirty="0"/>
              <a:t>Risks </a:t>
            </a:r>
            <a:r>
              <a:rPr lang="en-US" dirty="0">
                <a:solidFill>
                  <a:srgbClr val="FF0000"/>
                </a:solidFill>
              </a:rPr>
              <a:t>(manageable)</a:t>
            </a:r>
          </a:p>
          <a:p>
            <a:pPr lvl="1"/>
            <a:r>
              <a:rPr lang="en-US" dirty="0"/>
              <a:t>Lack of information (“governments cannot pick winners”) </a:t>
            </a:r>
          </a:p>
          <a:p>
            <a:pPr lvl="1"/>
            <a:r>
              <a:rPr lang="en-US" dirty="0"/>
              <a:t>Political capture (Solyndra)</a:t>
            </a:r>
          </a:p>
          <a:p>
            <a:r>
              <a:rPr lang="en-US" dirty="0"/>
              <a:t>Pre-requisites </a:t>
            </a:r>
            <a:r>
              <a:rPr lang="en-US" dirty="0">
                <a:solidFill>
                  <a:srgbClr val="FF0000"/>
                </a:solidFill>
              </a:rPr>
              <a:t>(capacity is built, not presumed)</a:t>
            </a:r>
          </a:p>
          <a:p>
            <a:pPr lvl="1"/>
            <a:r>
              <a:rPr lang="en-US" dirty="0"/>
              <a:t>Good information </a:t>
            </a:r>
            <a:r>
              <a:rPr lang="en-US" dirty="0">
                <a:solidFill>
                  <a:srgbClr val="FF0000"/>
                </a:solidFill>
              </a:rPr>
              <a:t>(is dispersed widely among stakeholders)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Arms’-length relationship with firms </a:t>
            </a:r>
            <a:r>
              <a:rPr lang="en-US" dirty="0">
                <a:solidFill>
                  <a:srgbClr val="FF0000"/>
                </a:solidFill>
              </a:rPr>
              <a:t>(replaced by collaboration and iteration)</a:t>
            </a:r>
          </a:p>
          <a:p>
            <a:pPr lvl="1"/>
            <a:r>
              <a:rPr lang="en-US" dirty="0"/>
              <a:t>Strict conditionality/discipline 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oft; provisional, open-ended and evolving)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Evidence</a:t>
            </a:r>
          </a:p>
          <a:p>
            <a:pPr lvl="1"/>
            <a:r>
              <a:rPr lang="en-US" dirty="0"/>
              <a:t>Rarely works </a:t>
            </a:r>
            <a:r>
              <a:rPr lang="en-US" dirty="0">
                <a:solidFill>
                  <a:srgbClr val="FF0000"/>
                </a:solidFill>
              </a:rPr>
              <a:t>(context critical but recent causal evidence is much more positive)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C5018-5406-8EA3-9259-CE0A91C6A818}"/>
              </a:ext>
            </a:extLst>
          </p:cNvPr>
          <p:cNvSpPr txBox="1"/>
          <p:nvPr/>
        </p:nvSpPr>
        <p:spPr>
          <a:xfrm>
            <a:off x="6944924" y="5792242"/>
            <a:ext cx="4754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…is out of date</a:t>
            </a:r>
          </a:p>
        </p:txBody>
      </p:sp>
    </p:spTree>
    <p:extLst>
      <p:ext uri="{BB962C8B-B14F-4D97-AF65-F5344CB8AC3E}">
        <p14:creationId xmlns:p14="http://schemas.microsoft.com/office/powerpoint/2010/main" val="2034720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3403</TotalTime>
  <Words>1685</Words>
  <Application>Microsoft Office PowerPoint</Application>
  <PresentationFormat>Widescreen</PresentationFormat>
  <Paragraphs>174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Remaking Industrial Policy: Avoiding Pitfalls, Meeting New Challenges</vt:lpstr>
      <vt:lpstr>Industrial policy has a long history, and never went away</vt:lpstr>
      <vt:lpstr>What is industrial policy?</vt:lpstr>
      <vt:lpstr>Economists’ caricature of industrial policy…</vt:lpstr>
      <vt:lpstr>Example: The renewables success story</vt:lpstr>
      <vt:lpstr>China’s green industrial policies</vt:lpstr>
      <vt:lpstr>Political advantages of green subsidies</vt:lpstr>
      <vt:lpstr>The broader case for industrial policy, beyond spillovers </vt:lpstr>
      <vt:lpstr>Industrial policies don’t always work:  what does Solyndra’s failure show us?</vt:lpstr>
      <vt:lpstr>Negative reputation among economists is due to practical arguments</vt:lpstr>
      <vt:lpstr>The debate on industrial policy</vt:lpstr>
      <vt:lpstr>Example: Place-based policies</vt:lpstr>
      <vt:lpstr>What works better: customized public inputs instead of subsidies </vt:lpstr>
      <vt:lpstr>A new challenge for industrial policy: good jobs</vt:lpstr>
      <vt:lpstr>Industrial/innovation/place-based policies as complement to workforce training</vt:lpstr>
      <vt:lpstr>A new focus: from manufacturing to services</vt:lpstr>
      <vt:lpstr>PowerPoint Presentation</vt:lpstr>
      <vt:lpstr>A new focus: labor-friendly technologies</vt:lpstr>
      <vt:lpstr>Example: Labor-absorbing services in LDCs</vt:lpstr>
      <vt:lpstr>A new governance model</vt:lpstr>
      <vt:lpstr>Economists’ caricature of industrial policy…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Rodrik, Dani</dc:creator>
  <cp:lastModifiedBy>Rodrik, Dani</cp:lastModifiedBy>
  <cp:revision>163</cp:revision>
  <dcterms:created xsi:type="dcterms:W3CDTF">2022-03-17T22:41:05Z</dcterms:created>
  <dcterms:modified xsi:type="dcterms:W3CDTF">2024-12-11T14:28:22Z</dcterms:modified>
</cp:coreProperties>
</file>