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74" r:id="rId2"/>
  </p:sldMasterIdLst>
  <p:notesMasterIdLst>
    <p:notesMasterId r:id="rId44"/>
  </p:notesMasterIdLst>
  <p:sldIdLst>
    <p:sldId id="1157" r:id="rId3"/>
    <p:sldId id="1181" r:id="rId4"/>
    <p:sldId id="1173" r:id="rId5"/>
    <p:sldId id="793" r:id="rId6"/>
    <p:sldId id="1171" r:id="rId7"/>
    <p:sldId id="1172" r:id="rId8"/>
    <p:sldId id="1082" r:id="rId9"/>
    <p:sldId id="1080" r:id="rId10"/>
    <p:sldId id="1081" r:id="rId11"/>
    <p:sldId id="1087" r:id="rId12"/>
    <p:sldId id="1182" r:id="rId13"/>
    <p:sldId id="1055" r:id="rId14"/>
    <p:sldId id="1179" r:id="rId15"/>
    <p:sldId id="1167" r:id="rId16"/>
    <p:sldId id="1165" r:id="rId17"/>
    <p:sldId id="1170" r:id="rId18"/>
    <p:sldId id="1175" r:id="rId19"/>
    <p:sldId id="1176" r:id="rId20"/>
    <p:sldId id="1177" r:id="rId21"/>
    <p:sldId id="1099" r:id="rId22"/>
    <p:sldId id="1073" r:id="rId23"/>
    <p:sldId id="1178" r:id="rId24"/>
    <p:sldId id="1102" r:id="rId25"/>
    <p:sldId id="1103" r:id="rId26"/>
    <p:sldId id="1184" r:id="rId27"/>
    <p:sldId id="1118" r:id="rId28"/>
    <p:sldId id="1145" r:id="rId29"/>
    <p:sldId id="1185" r:id="rId30"/>
    <p:sldId id="1183" r:id="rId31"/>
    <p:sldId id="1085" r:id="rId32"/>
    <p:sldId id="1127" r:id="rId33"/>
    <p:sldId id="1109" r:id="rId34"/>
    <p:sldId id="1146" r:id="rId35"/>
    <p:sldId id="1150" r:id="rId36"/>
    <p:sldId id="1121" r:id="rId37"/>
    <p:sldId id="1151" r:id="rId38"/>
    <p:sldId id="1135" r:id="rId39"/>
    <p:sldId id="1159" r:id="rId40"/>
    <p:sldId id="1160" r:id="rId41"/>
    <p:sldId id="1169" r:id="rId42"/>
    <p:sldId id="1180" r:id="rId43"/>
  </p:sldIdLst>
  <p:sldSz cx="9144000" cy="5715000" type="screen16x1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356616"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713232"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069848"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426464"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1783080" algn="l" defTabSz="713232" rtl="0" eaLnBrk="1" latinLnBrk="0" hangingPunct="1">
      <a:defRPr kern="1200">
        <a:solidFill>
          <a:schemeClr val="tx1"/>
        </a:solidFill>
        <a:latin typeface="Calibri" panose="020F0502020204030204" pitchFamily="34" charset="0"/>
        <a:ea typeface="+mn-ea"/>
        <a:cs typeface="+mn-cs"/>
      </a:defRPr>
    </a:lvl6pPr>
    <a:lvl7pPr marL="2139696" algn="l" defTabSz="713232" rtl="0" eaLnBrk="1" latinLnBrk="0" hangingPunct="1">
      <a:defRPr kern="1200">
        <a:solidFill>
          <a:schemeClr val="tx1"/>
        </a:solidFill>
        <a:latin typeface="Calibri" panose="020F0502020204030204" pitchFamily="34" charset="0"/>
        <a:ea typeface="+mn-ea"/>
        <a:cs typeface="+mn-cs"/>
      </a:defRPr>
    </a:lvl7pPr>
    <a:lvl8pPr marL="2496312" algn="l" defTabSz="713232" rtl="0" eaLnBrk="1" latinLnBrk="0" hangingPunct="1">
      <a:defRPr kern="1200">
        <a:solidFill>
          <a:schemeClr val="tx1"/>
        </a:solidFill>
        <a:latin typeface="Calibri" panose="020F0502020204030204" pitchFamily="34" charset="0"/>
        <a:ea typeface="+mn-ea"/>
        <a:cs typeface="+mn-cs"/>
      </a:defRPr>
    </a:lvl8pPr>
    <a:lvl9pPr marL="2852928" algn="l" defTabSz="713232"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ll Jaroff" initials="" lastIdx="1" clrIdx="0"/>
  <p:cmAuthor id="2" name="Nhadine Leung" initials="" lastIdx="1" clrIdx="1"/>
  <p:cmAuthor id="3" name="Alondra Nelson" initials="" lastIdx="1" clrIdx="2">
    <p:extLst>
      <p:ext uri="{19B8F6BF-5375-455C-9EA6-DF929625EA0E}">
        <p15:presenceInfo xmlns:p15="http://schemas.microsoft.com/office/powerpoint/2012/main" userId="S::anelson@ias.edu::83efe5d9-31fa-4fde-a194-5abb557d0ff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07"/>
    <p:restoredTop sz="79700"/>
  </p:normalViewPr>
  <p:slideViewPr>
    <p:cSldViewPr snapToGrid="0" snapToObjects="1">
      <p:cViewPr varScale="1">
        <p:scale>
          <a:sx n="92" d="100"/>
          <a:sy n="92" d="100"/>
        </p:scale>
        <p:origin x="192" y="26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1" d="100"/>
          <a:sy n="81" d="100"/>
        </p:scale>
        <p:origin x="402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A5B03E-6631-4080-99C8-50BE4CC2AEB1}"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29B8679D-DE14-4E5B-B173-AFF50755F8E9}">
      <dgm:prSet/>
      <dgm:spPr/>
      <dgm:t>
        <a:bodyPr/>
        <a:lstStyle/>
        <a:p>
          <a:endParaRPr lang="en-US" dirty="0"/>
        </a:p>
      </dgm:t>
    </dgm:pt>
    <dgm:pt modelId="{A4425FA3-C958-4D49-AE70-580F5F88C859}" type="parTrans" cxnId="{2FE33FC5-D8F6-445C-9967-EDE70022EF7F}">
      <dgm:prSet/>
      <dgm:spPr/>
      <dgm:t>
        <a:bodyPr/>
        <a:lstStyle/>
        <a:p>
          <a:endParaRPr lang="en-US"/>
        </a:p>
      </dgm:t>
    </dgm:pt>
    <dgm:pt modelId="{C781167F-D2D9-4B50-8DD6-23BA02ACF5E9}" type="sibTrans" cxnId="{2FE33FC5-D8F6-445C-9967-EDE70022EF7F}">
      <dgm:prSet/>
      <dgm:spPr/>
      <dgm:t>
        <a:bodyPr/>
        <a:lstStyle/>
        <a:p>
          <a:endParaRPr lang="en-US"/>
        </a:p>
      </dgm:t>
    </dgm:pt>
    <dgm:pt modelId="{EF87C6F8-AFC9-45E9-B4F6-55C43A021498}">
      <dgm:prSet/>
      <dgm:spPr/>
      <dgm:t>
        <a:bodyPr/>
        <a:lstStyle/>
        <a:p>
          <a:r>
            <a:rPr lang="en-US" b="0" i="0" dirty="0"/>
            <a:t>Advanced Research Projects Agency-Health (ARPA-H) Act </a:t>
          </a:r>
          <a:endParaRPr lang="en-US" dirty="0"/>
        </a:p>
      </dgm:t>
    </dgm:pt>
    <dgm:pt modelId="{0A7D324A-656D-4667-88F9-05FFF61F06B2}" type="parTrans" cxnId="{63FA3E78-8666-4C07-B562-AA2ACD1BA30E}">
      <dgm:prSet/>
      <dgm:spPr/>
      <dgm:t>
        <a:bodyPr/>
        <a:lstStyle/>
        <a:p>
          <a:endParaRPr lang="en-US"/>
        </a:p>
      </dgm:t>
    </dgm:pt>
    <dgm:pt modelId="{D589C57B-7713-4CA0-A6DE-D5632008FF1F}" type="sibTrans" cxnId="{63FA3E78-8666-4C07-B562-AA2ACD1BA30E}">
      <dgm:prSet/>
      <dgm:spPr/>
      <dgm:t>
        <a:bodyPr/>
        <a:lstStyle/>
        <a:p>
          <a:endParaRPr lang="en-US"/>
        </a:p>
      </dgm:t>
    </dgm:pt>
    <dgm:pt modelId="{549B191B-F679-44A6-8F5F-2191A33D2239}">
      <dgm:prSet/>
      <dgm:spPr/>
      <dgm:t>
        <a:bodyPr/>
        <a:lstStyle/>
        <a:p>
          <a:r>
            <a:rPr lang="en-US" b="0" i="0"/>
            <a:t>Inflation Reduction Act (IRA)</a:t>
          </a:r>
          <a:endParaRPr lang="en-US"/>
        </a:p>
      </dgm:t>
    </dgm:pt>
    <dgm:pt modelId="{B1D2E568-B4D9-419F-A33B-92A62B8D45E4}" type="parTrans" cxnId="{50561963-C620-4BEC-94D5-2799826B3F35}">
      <dgm:prSet/>
      <dgm:spPr/>
      <dgm:t>
        <a:bodyPr/>
        <a:lstStyle/>
        <a:p>
          <a:endParaRPr lang="en-US"/>
        </a:p>
      </dgm:t>
    </dgm:pt>
    <dgm:pt modelId="{05FC8488-3A76-4267-87FE-F1E76B594945}" type="sibTrans" cxnId="{50561963-C620-4BEC-94D5-2799826B3F35}">
      <dgm:prSet/>
      <dgm:spPr/>
      <dgm:t>
        <a:bodyPr/>
        <a:lstStyle/>
        <a:p>
          <a:endParaRPr lang="en-US"/>
        </a:p>
      </dgm:t>
    </dgm:pt>
    <dgm:pt modelId="{5D4923CC-2110-498F-BD16-635473C88595}">
      <dgm:prSet/>
      <dgm:spPr/>
      <dgm:t>
        <a:bodyPr/>
        <a:lstStyle/>
        <a:p>
          <a:r>
            <a:rPr lang="en-US" b="0" i="0"/>
            <a:t>CHIPS and Science Act</a:t>
          </a:r>
          <a:endParaRPr lang="en-US"/>
        </a:p>
      </dgm:t>
    </dgm:pt>
    <dgm:pt modelId="{C56620E6-600E-415C-8F49-2D12F48CB8E1}" type="parTrans" cxnId="{FF6212A5-C77D-494E-A7CD-9FAF5CF8F086}">
      <dgm:prSet/>
      <dgm:spPr/>
      <dgm:t>
        <a:bodyPr/>
        <a:lstStyle/>
        <a:p>
          <a:endParaRPr lang="en-US"/>
        </a:p>
      </dgm:t>
    </dgm:pt>
    <dgm:pt modelId="{38C4FE34-7563-4F08-82B0-8C0C2C138A77}" type="sibTrans" cxnId="{FF6212A5-C77D-494E-A7CD-9FAF5CF8F086}">
      <dgm:prSet/>
      <dgm:spPr/>
      <dgm:t>
        <a:bodyPr/>
        <a:lstStyle/>
        <a:p>
          <a:endParaRPr lang="en-US"/>
        </a:p>
      </dgm:t>
    </dgm:pt>
    <dgm:pt modelId="{D4E2F3A1-0D0D-46CE-A1F0-0DD3F1AB2803}">
      <dgm:prSet custT="1"/>
      <dgm:spPr/>
      <dgm:t>
        <a:bodyPr/>
        <a:lstStyle/>
        <a:p>
          <a:pPr algn="l"/>
          <a:endParaRPr lang="en-US" sz="2800" b="0" i="0" dirty="0"/>
        </a:p>
        <a:p>
          <a:pPr algn="ctr"/>
          <a:r>
            <a:rPr lang="en-US" sz="2000" b="0" i="0" dirty="0">
              <a:solidFill>
                <a:srgbClr val="002060"/>
              </a:solidFill>
              <a:latin typeface="Avenir Book" panose="02000503020000020003" pitchFamily="2" charset="0"/>
            </a:rPr>
            <a:t>targeted public funding | infrastructure investment | technology</a:t>
          </a:r>
          <a:endParaRPr lang="en-US" sz="2000" dirty="0">
            <a:solidFill>
              <a:srgbClr val="002060"/>
            </a:solidFill>
            <a:latin typeface="Avenir Book" panose="02000503020000020003" pitchFamily="2" charset="0"/>
          </a:endParaRPr>
        </a:p>
      </dgm:t>
    </dgm:pt>
    <dgm:pt modelId="{06EE4A8F-844F-427E-9914-D70BC18EEEF8}" type="parTrans" cxnId="{4B30A830-3BBD-4C2C-AC07-DB3EFC58A784}">
      <dgm:prSet/>
      <dgm:spPr/>
      <dgm:t>
        <a:bodyPr/>
        <a:lstStyle/>
        <a:p>
          <a:endParaRPr lang="en-US"/>
        </a:p>
      </dgm:t>
    </dgm:pt>
    <dgm:pt modelId="{910F1E0F-E668-425A-8F1F-D8190A521CE3}" type="sibTrans" cxnId="{4B30A830-3BBD-4C2C-AC07-DB3EFC58A784}">
      <dgm:prSet/>
      <dgm:spPr/>
      <dgm:t>
        <a:bodyPr/>
        <a:lstStyle/>
        <a:p>
          <a:endParaRPr lang="en-US"/>
        </a:p>
      </dgm:t>
    </dgm:pt>
    <dgm:pt modelId="{689F1EE5-6ED1-AB4C-93AC-EAD367435408}" type="pres">
      <dgm:prSet presAssocID="{98A5B03E-6631-4080-99C8-50BE4CC2AEB1}" presName="vert0" presStyleCnt="0">
        <dgm:presLayoutVars>
          <dgm:dir/>
          <dgm:animOne val="branch"/>
          <dgm:animLvl val="lvl"/>
        </dgm:presLayoutVars>
      </dgm:prSet>
      <dgm:spPr/>
    </dgm:pt>
    <dgm:pt modelId="{2F9610C3-B8C0-304B-BAF2-D54E0CB087B5}" type="pres">
      <dgm:prSet presAssocID="{29B8679D-DE14-4E5B-B173-AFF50755F8E9}" presName="thickLine" presStyleLbl="alignNode1" presStyleIdx="0" presStyleCnt="2"/>
      <dgm:spPr/>
    </dgm:pt>
    <dgm:pt modelId="{DB192C38-1B9D-E24B-A145-3A69E12A6E20}" type="pres">
      <dgm:prSet presAssocID="{29B8679D-DE14-4E5B-B173-AFF50755F8E9}" presName="horz1" presStyleCnt="0"/>
      <dgm:spPr/>
    </dgm:pt>
    <dgm:pt modelId="{A841C445-B6DB-0242-9D8F-60B355635706}" type="pres">
      <dgm:prSet presAssocID="{29B8679D-DE14-4E5B-B173-AFF50755F8E9}" presName="tx1" presStyleLbl="revTx" presStyleIdx="0" presStyleCnt="5"/>
      <dgm:spPr/>
    </dgm:pt>
    <dgm:pt modelId="{5CD8AB4A-8CAD-0942-B049-08E60F285553}" type="pres">
      <dgm:prSet presAssocID="{29B8679D-DE14-4E5B-B173-AFF50755F8E9}" presName="vert1" presStyleCnt="0"/>
      <dgm:spPr/>
    </dgm:pt>
    <dgm:pt modelId="{BA7C4C96-F719-F24B-A378-410E03C68FE9}" type="pres">
      <dgm:prSet presAssocID="{EF87C6F8-AFC9-45E9-B4F6-55C43A021498}" presName="vertSpace2a" presStyleCnt="0"/>
      <dgm:spPr/>
    </dgm:pt>
    <dgm:pt modelId="{C26E511E-C897-EB4D-AEC6-9D14B8200627}" type="pres">
      <dgm:prSet presAssocID="{EF87C6F8-AFC9-45E9-B4F6-55C43A021498}" presName="horz2" presStyleCnt="0"/>
      <dgm:spPr/>
    </dgm:pt>
    <dgm:pt modelId="{A853528A-069A-4043-9F7C-7923CBCF98AE}" type="pres">
      <dgm:prSet presAssocID="{EF87C6F8-AFC9-45E9-B4F6-55C43A021498}" presName="horzSpace2" presStyleCnt="0"/>
      <dgm:spPr/>
    </dgm:pt>
    <dgm:pt modelId="{A1047AEC-547C-E24C-9A4C-E16BDE978B3C}" type="pres">
      <dgm:prSet presAssocID="{EF87C6F8-AFC9-45E9-B4F6-55C43A021498}" presName="tx2" presStyleLbl="revTx" presStyleIdx="1" presStyleCnt="5"/>
      <dgm:spPr/>
    </dgm:pt>
    <dgm:pt modelId="{A5D02702-199C-7A49-ADF0-51B867EA3AFE}" type="pres">
      <dgm:prSet presAssocID="{EF87C6F8-AFC9-45E9-B4F6-55C43A021498}" presName="vert2" presStyleCnt="0"/>
      <dgm:spPr/>
    </dgm:pt>
    <dgm:pt modelId="{A393EE18-D6C4-7645-B0B8-2CB0E5748DE5}" type="pres">
      <dgm:prSet presAssocID="{EF87C6F8-AFC9-45E9-B4F6-55C43A021498}" presName="thinLine2b" presStyleLbl="callout" presStyleIdx="0" presStyleCnt="3"/>
      <dgm:spPr/>
    </dgm:pt>
    <dgm:pt modelId="{AFC15369-16CE-CE4C-B5B7-67FDD5FC3FB2}" type="pres">
      <dgm:prSet presAssocID="{EF87C6F8-AFC9-45E9-B4F6-55C43A021498}" presName="vertSpace2b" presStyleCnt="0"/>
      <dgm:spPr/>
    </dgm:pt>
    <dgm:pt modelId="{881DCD53-BEBB-4E40-AEED-2D6E062C5B4D}" type="pres">
      <dgm:prSet presAssocID="{549B191B-F679-44A6-8F5F-2191A33D2239}" presName="horz2" presStyleCnt="0"/>
      <dgm:spPr/>
    </dgm:pt>
    <dgm:pt modelId="{22B66680-10B1-2944-9A5B-7D9F53101C64}" type="pres">
      <dgm:prSet presAssocID="{549B191B-F679-44A6-8F5F-2191A33D2239}" presName="horzSpace2" presStyleCnt="0"/>
      <dgm:spPr/>
    </dgm:pt>
    <dgm:pt modelId="{78F22765-F072-C542-A1FB-F8E3C35E48FB}" type="pres">
      <dgm:prSet presAssocID="{549B191B-F679-44A6-8F5F-2191A33D2239}" presName="tx2" presStyleLbl="revTx" presStyleIdx="2" presStyleCnt="5"/>
      <dgm:spPr/>
    </dgm:pt>
    <dgm:pt modelId="{C8C94B52-88EB-EF42-81E1-5960A3BA1A6E}" type="pres">
      <dgm:prSet presAssocID="{549B191B-F679-44A6-8F5F-2191A33D2239}" presName="vert2" presStyleCnt="0"/>
      <dgm:spPr/>
    </dgm:pt>
    <dgm:pt modelId="{A6E5F5FB-2918-F54B-8D67-2EC0689FE585}" type="pres">
      <dgm:prSet presAssocID="{549B191B-F679-44A6-8F5F-2191A33D2239}" presName="thinLine2b" presStyleLbl="callout" presStyleIdx="1" presStyleCnt="3"/>
      <dgm:spPr/>
    </dgm:pt>
    <dgm:pt modelId="{50F31DE7-3D90-FC4C-B89D-E74EA93E4CBA}" type="pres">
      <dgm:prSet presAssocID="{549B191B-F679-44A6-8F5F-2191A33D2239}" presName="vertSpace2b" presStyleCnt="0"/>
      <dgm:spPr/>
    </dgm:pt>
    <dgm:pt modelId="{B443B837-27F0-1145-B1C7-41FAFEEA08F1}" type="pres">
      <dgm:prSet presAssocID="{5D4923CC-2110-498F-BD16-635473C88595}" presName="horz2" presStyleCnt="0"/>
      <dgm:spPr/>
    </dgm:pt>
    <dgm:pt modelId="{86605EB6-A159-1C41-9833-9BFB7AF1C8CF}" type="pres">
      <dgm:prSet presAssocID="{5D4923CC-2110-498F-BD16-635473C88595}" presName="horzSpace2" presStyleCnt="0"/>
      <dgm:spPr/>
    </dgm:pt>
    <dgm:pt modelId="{00A385FD-151C-5C46-A8BE-DA56A0638DEB}" type="pres">
      <dgm:prSet presAssocID="{5D4923CC-2110-498F-BD16-635473C88595}" presName="tx2" presStyleLbl="revTx" presStyleIdx="3" presStyleCnt="5"/>
      <dgm:spPr/>
    </dgm:pt>
    <dgm:pt modelId="{3A9D05EC-0F8F-8143-B03A-D150D0EF597E}" type="pres">
      <dgm:prSet presAssocID="{5D4923CC-2110-498F-BD16-635473C88595}" presName="vert2" presStyleCnt="0"/>
      <dgm:spPr/>
    </dgm:pt>
    <dgm:pt modelId="{0E68CB67-9AEC-144D-82A9-0DBA7E2ABC5C}" type="pres">
      <dgm:prSet presAssocID="{5D4923CC-2110-498F-BD16-635473C88595}" presName="thinLine2b" presStyleLbl="callout" presStyleIdx="2" presStyleCnt="3"/>
      <dgm:spPr/>
    </dgm:pt>
    <dgm:pt modelId="{DA324F3A-13C8-8746-901C-391C8B675092}" type="pres">
      <dgm:prSet presAssocID="{5D4923CC-2110-498F-BD16-635473C88595}" presName="vertSpace2b" presStyleCnt="0"/>
      <dgm:spPr/>
    </dgm:pt>
    <dgm:pt modelId="{D5BDDADA-3208-9C4F-8E9F-D650D4DE91CF}" type="pres">
      <dgm:prSet presAssocID="{D4E2F3A1-0D0D-46CE-A1F0-0DD3F1AB2803}" presName="thickLine" presStyleLbl="alignNode1" presStyleIdx="1" presStyleCnt="2"/>
      <dgm:spPr/>
    </dgm:pt>
    <dgm:pt modelId="{AEDB700C-6DCB-294B-8F0D-E6BB0B5D2025}" type="pres">
      <dgm:prSet presAssocID="{D4E2F3A1-0D0D-46CE-A1F0-0DD3F1AB2803}" presName="horz1" presStyleCnt="0"/>
      <dgm:spPr/>
    </dgm:pt>
    <dgm:pt modelId="{A8A0CD9C-D629-054B-8D25-7AD243DBE0D5}" type="pres">
      <dgm:prSet presAssocID="{D4E2F3A1-0D0D-46CE-A1F0-0DD3F1AB2803}" presName="tx1" presStyleLbl="revTx" presStyleIdx="4" presStyleCnt="5" custScaleX="500000"/>
      <dgm:spPr/>
    </dgm:pt>
    <dgm:pt modelId="{E74BFA42-A987-C84C-B9AE-0BFA9665FF3D}" type="pres">
      <dgm:prSet presAssocID="{D4E2F3A1-0D0D-46CE-A1F0-0DD3F1AB2803}" presName="vert1" presStyleCnt="0"/>
      <dgm:spPr/>
    </dgm:pt>
  </dgm:ptLst>
  <dgm:cxnLst>
    <dgm:cxn modelId="{45BB1703-C132-4646-93CD-29FB8E846FDC}" type="presOf" srcId="{EF87C6F8-AFC9-45E9-B4F6-55C43A021498}" destId="{A1047AEC-547C-E24C-9A4C-E16BDE978B3C}" srcOrd="0" destOrd="0" presId="urn:microsoft.com/office/officeart/2008/layout/LinedList"/>
    <dgm:cxn modelId="{49A0DB1B-EEE1-5649-8942-B1DE3843C30F}" type="presOf" srcId="{549B191B-F679-44A6-8F5F-2191A33D2239}" destId="{78F22765-F072-C542-A1FB-F8E3C35E48FB}" srcOrd="0" destOrd="0" presId="urn:microsoft.com/office/officeart/2008/layout/LinedList"/>
    <dgm:cxn modelId="{4B30A830-3BBD-4C2C-AC07-DB3EFC58A784}" srcId="{98A5B03E-6631-4080-99C8-50BE4CC2AEB1}" destId="{D4E2F3A1-0D0D-46CE-A1F0-0DD3F1AB2803}" srcOrd="1" destOrd="0" parTransId="{06EE4A8F-844F-427E-9914-D70BC18EEEF8}" sibTransId="{910F1E0F-E668-425A-8F1F-D8190A521CE3}"/>
    <dgm:cxn modelId="{50561963-C620-4BEC-94D5-2799826B3F35}" srcId="{29B8679D-DE14-4E5B-B173-AFF50755F8E9}" destId="{549B191B-F679-44A6-8F5F-2191A33D2239}" srcOrd="1" destOrd="0" parTransId="{B1D2E568-B4D9-419F-A33B-92A62B8D45E4}" sibTransId="{05FC8488-3A76-4267-87FE-F1E76B594945}"/>
    <dgm:cxn modelId="{BA9AD754-FFD0-DD4C-8ACB-45E8EF68C38A}" type="presOf" srcId="{98A5B03E-6631-4080-99C8-50BE4CC2AEB1}" destId="{689F1EE5-6ED1-AB4C-93AC-EAD367435408}" srcOrd="0" destOrd="0" presId="urn:microsoft.com/office/officeart/2008/layout/LinedList"/>
    <dgm:cxn modelId="{63FA3E78-8666-4C07-B562-AA2ACD1BA30E}" srcId="{29B8679D-DE14-4E5B-B173-AFF50755F8E9}" destId="{EF87C6F8-AFC9-45E9-B4F6-55C43A021498}" srcOrd="0" destOrd="0" parTransId="{0A7D324A-656D-4667-88F9-05FFF61F06B2}" sibTransId="{D589C57B-7713-4CA0-A6DE-D5632008FF1F}"/>
    <dgm:cxn modelId="{FE8B009D-09F0-9F4A-9132-3F51EA46414C}" type="presOf" srcId="{D4E2F3A1-0D0D-46CE-A1F0-0DD3F1AB2803}" destId="{A8A0CD9C-D629-054B-8D25-7AD243DBE0D5}" srcOrd="0" destOrd="0" presId="urn:microsoft.com/office/officeart/2008/layout/LinedList"/>
    <dgm:cxn modelId="{FF6212A5-C77D-494E-A7CD-9FAF5CF8F086}" srcId="{29B8679D-DE14-4E5B-B173-AFF50755F8E9}" destId="{5D4923CC-2110-498F-BD16-635473C88595}" srcOrd="2" destOrd="0" parTransId="{C56620E6-600E-415C-8F49-2D12F48CB8E1}" sibTransId="{38C4FE34-7563-4F08-82B0-8C0C2C138A77}"/>
    <dgm:cxn modelId="{28FB8FC3-FFC1-D743-A708-6B2FFB2BE9FC}" type="presOf" srcId="{29B8679D-DE14-4E5B-B173-AFF50755F8E9}" destId="{A841C445-B6DB-0242-9D8F-60B355635706}" srcOrd="0" destOrd="0" presId="urn:microsoft.com/office/officeart/2008/layout/LinedList"/>
    <dgm:cxn modelId="{2FE33FC5-D8F6-445C-9967-EDE70022EF7F}" srcId="{98A5B03E-6631-4080-99C8-50BE4CC2AEB1}" destId="{29B8679D-DE14-4E5B-B173-AFF50755F8E9}" srcOrd="0" destOrd="0" parTransId="{A4425FA3-C958-4D49-AE70-580F5F88C859}" sibTransId="{C781167F-D2D9-4B50-8DD6-23BA02ACF5E9}"/>
    <dgm:cxn modelId="{9E6EBDE7-A8D7-5A4C-9116-9DC15F1E1587}" type="presOf" srcId="{5D4923CC-2110-498F-BD16-635473C88595}" destId="{00A385FD-151C-5C46-A8BE-DA56A0638DEB}" srcOrd="0" destOrd="0" presId="urn:microsoft.com/office/officeart/2008/layout/LinedList"/>
    <dgm:cxn modelId="{3CC7F6FC-B406-9340-A929-5DD069261E02}" type="presParOf" srcId="{689F1EE5-6ED1-AB4C-93AC-EAD367435408}" destId="{2F9610C3-B8C0-304B-BAF2-D54E0CB087B5}" srcOrd="0" destOrd="0" presId="urn:microsoft.com/office/officeart/2008/layout/LinedList"/>
    <dgm:cxn modelId="{DB52680B-206C-9143-A11F-2E9897FF1453}" type="presParOf" srcId="{689F1EE5-6ED1-AB4C-93AC-EAD367435408}" destId="{DB192C38-1B9D-E24B-A145-3A69E12A6E20}" srcOrd="1" destOrd="0" presId="urn:microsoft.com/office/officeart/2008/layout/LinedList"/>
    <dgm:cxn modelId="{42C99F8D-58DA-3B40-A0E7-93413C4FDF99}" type="presParOf" srcId="{DB192C38-1B9D-E24B-A145-3A69E12A6E20}" destId="{A841C445-B6DB-0242-9D8F-60B355635706}" srcOrd="0" destOrd="0" presId="urn:microsoft.com/office/officeart/2008/layout/LinedList"/>
    <dgm:cxn modelId="{A9FDD3BD-ECAB-5040-91BF-DA07EDA2F857}" type="presParOf" srcId="{DB192C38-1B9D-E24B-A145-3A69E12A6E20}" destId="{5CD8AB4A-8CAD-0942-B049-08E60F285553}" srcOrd="1" destOrd="0" presId="urn:microsoft.com/office/officeart/2008/layout/LinedList"/>
    <dgm:cxn modelId="{9112C75F-8222-4441-9C77-C935EB7B4B79}" type="presParOf" srcId="{5CD8AB4A-8CAD-0942-B049-08E60F285553}" destId="{BA7C4C96-F719-F24B-A378-410E03C68FE9}" srcOrd="0" destOrd="0" presId="urn:microsoft.com/office/officeart/2008/layout/LinedList"/>
    <dgm:cxn modelId="{322BE00C-1299-0A45-AD32-0F32B0F608C9}" type="presParOf" srcId="{5CD8AB4A-8CAD-0942-B049-08E60F285553}" destId="{C26E511E-C897-EB4D-AEC6-9D14B8200627}" srcOrd="1" destOrd="0" presId="urn:microsoft.com/office/officeart/2008/layout/LinedList"/>
    <dgm:cxn modelId="{E56C4114-BE2B-2045-9099-714BBF2E5BBE}" type="presParOf" srcId="{C26E511E-C897-EB4D-AEC6-9D14B8200627}" destId="{A853528A-069A-4043-9F7C-7923CBCF98AE}" srcOrd="0" destOrd="0" presId="urn:microsoft.com/office/officeart/2008/layout/LinedList"/>
    <dgm:cxn modelId="{12B3EF3A-6FF4-D943-BDDB-5C0660548F4A}" type="presParOf" srcId="{C26E511E-C897-EB4D-AEC6-9D14B8200627}" destId="{A1047AEC-547C-E24C-9A4C-E16BDE978B3C}" srcOrd="1" destOrd="0" presId="urn:microsoft.com/office/officeart/2008/layout/LinedList"/>
    <dgm:cxn modelId="{2EF526C8-2C65-9C47-8898-96FBB3520FD6}" type="presParOf" srcId="{C26E511E-C897-EB4D-AEC6-9D14B8200627}" destId="{A5D02702-199C-7A49-ADF0-51B867EA3AFE}" srcOrd="2" destOrd="0" presId="urn:microsoft.com/office/officeart/2008/layout/LinedList"/>
    <dgm:cxn modelId="{5B6D83C6-2D0F-5F4B-A92E-24C4EC0259F0}" type="presParOf" srcId="{5CD8AB4A-8CAD-0942-B049-08E60F285553}" destId="{A393EE18-D6C4-7645-B0B8-2CB0E5748DE5}" srcOrd="2" destOrd="0" presId="urn:microsoft.com/office/officeart/2008/layout/LinedList"/>
    <dgm:cxn modelId="{F4B12AB8-6EB7-154F-82A1-5D76443215B4}" type="presParOf" srcId="{5CD8AB4A-8CAD-0942-B049-08E60F285553}" destId="{AFC15369-16CE-CE4C-B5B7-67FDD5FC3FB2}" srcOrd="3" destOrd="0" presId="urn:microsoft.com/office/officeart/2008/layout/LinedList"/>
    <dgm:cxn modelId="{1F50EBE1-2683-F549-B585-87D4A8A6A7DC}" type="presParOf" srcId="{5CD8AB4A-8CAD-0942-B049-08E60F285553}" destId="{881DCD53-BEBB-4E40-AEED-2D6E062C5B4D}" srcOrd="4" destOrd="0" presId="urn:microsoft.com/office/officeart/2008/layout/LinedList"/>
    <dgm:cxn modelId="{0A76BD16-3B38-544D-81C2-EE76D3A751A5}" type="presParOf" srcId="{881DCD53-BEBB-4E40-AEED-2D6E062C5B4D}" destId="{22B66680-10B1-2944-9A5B-7D9F53101C64}" srcOrd="0" destOrd="0" presId="urn:microsoft.com/office/officeart/2008/layout/LinedList"/>
    <dgm:cxn modelId="{581418E1-895D-0445-878E-528AB42F6C5E}" type="presParOf" srcId="{881DCD53-BEBB-4E40-AEED-2D6E062C5B4D}" destId="{78F22765-F072-C542-A1FB-F8E3C35E48FB}" srcOrd="1" destOrd="0" presId="urn:microsoft.com/office/officeart/2008/layout/LinedList"/>
    <dgm:cxn modelId="{2EE96D51-5514-4C42-B458-BFF7DBE080F4}" type="presParOf" srcId="{881DCD53-BEBB-4E40-AEED-2D6E062C5B4D}" destId="{C8C94B52-88EB-EF42-81E1-5960A3BA1A6E}" srcOrd="2" destOrd="0" presId="urn:microsoft.com/office/officeart/2008/layout/LinedList"/>
    <dgm:cxn modelId="{A6D52E58-CF08-834C-8B34-8F9A17D1DB81}" type="presParOf" srcId="{5CD8AB4A-8CAD-0942-B049-08E60F285553}" destId="{A6E5F5FB-2918-F54B-8D67-2EC0689FE585}" srcOrd="5" destOrd="0" presId="urn:microsoft.com/office/officeart/2008/layout/LinedList"/>
    <dgm:cxn modelId="{EDFE8294-EBA2-E643-A42F-64E3C5C77612}" type="presParOf" srcId="{5CD8AB4A-8CAD-0942-B049-08E60F285553}" destId="{50F31DE7-3D90-FC4C-B89D-E74EA93E4CBA}" srcOrd="6" destOrd="0" presId="urn:microsoft.com/office/officeart/2008/layout/LinedList"/>
    <dgm:cxn modelId="{1D820EA1-BA22-DF4F-9049-FB9206C92E57}" type="presParOf" srcId="{5CD8AB4A-8CAD-0942-B049-08E60F285553}" destId="{B443B837-27F0-1145-B1C7-41FAFEEA08F1}" srcOrd="7" destOrd="0" presId="urn:microsoft.com/office/officeart/2008/layout/LinedList"/>
    <dgm:cxn modelId="{E2A967A8-C4A7-ED45-B6B4-E31986D13D30}" type="presParOf" srcId="{B443B837-27F0-1145-B1C7-41FAFEEA08F1}" destId="{86605EB6-A159-1C41-9833-9BFB7AF1C8CF}" srcOrd="0" destOrd="0" presId="urn:microsoft.com/office/officeart/2008/layout/LinedList"/>
    <dgm:cxn modelId="{69F22D0F-053E-1D4E-9DC1-E77BDF51748F}" type="presParOf" srcId="{B443B837-27F0-1145-B1C7-41FAFEEA08F1}" destId="{00A385FD-151C-5C46-A8BE-DA56A0638DEB}" srcOrd="1" destOrd="0" presId="urn:microsoft.com/office/officeart/2008/layout/LinedList"/>
    <dgm:cxn modelId="{F28CC9CE-10F3-0847-89B9-4D3BE98B0B04}" type="presParOf" srcId="{B443B837-27F0-1145-B1C7-41FAFEEA08F1}" destId="{3A9D05EC-0F8F-8143-B03A-D150D0EF597E}" srcOrd="2" destOrd="0" presId="urn:microsoft.com/office/officeart/2008/layout/LinedList"/>
    <dgm:cxn modelId="{AA5121DB-1B50-DB45-AFB1-C4A67D220AC8}" type="presParOf" srcId="{5CD8AB4A-8CAD-0942-B049-08E60F285553}" destId="{0E68CB67-9AEC-144D-82A9-0DBA7E2ABC5C}" srcOrd="8" destOrd="0" presId="urn:microsoft.com/office/officeart/2008/layout/LinedList"/>
    <dgm:cxn modelId="{408D5857-0011-024A-BA8D-D6121AFC3924}" type="presParOf" srcId="{5CD8AB4A-8CAD-0942-B049-08E60F285553}" destId="{DA324F3A-13C8-8746-901C-391C8B675092}" srcOrd="9" destOrd="0" presId="urn:microsoft.com/office/officeart/2008/layout/LinedList"/>
    <dgm:cxn modelId="{3CC5151E-193E-E346-9B1C-01F2F5129AC1}" type="presParOf" srcId="{689F1EE5-6ED1-AB4C-93AC-EAD367435408}" destId="{D5BDDADA-3208-9C4F-8E9F-D650D4DE91CF}" srcOrd="2" destOrd="0" presId="urn:microsoft.com/office/officeart/2008/layout/LinedList"/>
    <dgm:cxn modelId="{F686D68C-67C9-9442-BE22-DAFC605DD7E4}" type="presParOf" srcId="{689F1EE5-6ED1-AB4C-93AC-EAD367435408}" destId="{AEDB700C-6DCB-294B-8F0D-E6BB0B5D2025}" srcOrd="3" destOrd="0" presId="urn:microsoft.com/office/officeart/2008/layout/LinedList"/>
    <dgm:cxn modelId="{09629D39-C16F-8840-A622-E135A9D2DC62}" type="presParOf" srcId="{AEDB700C-6DCB-294B-8F0D-E6BB0B5D2025}" destId="{A8A0CD9C-D629-054B-8D25-7AD243DBE0D5}" srcOrd="0" destOrd="0" presId="urn:microsoft.com/office/officeart/2008/layout/LinedList"/>
    <dgm:cxn modelId="{51D7CF4F-C397-CD44-8CD6-DC689D16A257}" type="presParOf" srcId="{AEDB700C-6DCB-294B-8F0D-E6BB0B5D2025}" destId="{E74BFA42-A987-C84C-B9AE-0BFA9665FF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A5B03E-6631-4080-99C8-50BE4CC2AEB1}"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29B8679D-DE14-4E5B-B173-AFF50755F8E9}">
      <dgm:prSet/>
      <dgm:spPr/>
      <dgm:t>
        <a:bodyPr/>
        <a:lstStyle/>
        <a:p>
          <a:endParaRPr lang="en-US" dirty="0"/>
        </a:p>
      </dgm:t>
    </dgm:pt>
    <dgm:pt modelId="{A4425FA3-C958-4D49-AE70-580F5F88C859}" type="parTrans" cxnId="{2FE33FC5-D8F6-445C-9967-EDE70022EF7F}">
      <dgm:prSet/>
      <dgm:spPr/>
      <dgm:t>
        <a:bodyPr/>
        <a:lstStyle/>
        <a:p>
          <a:endParaRPr lang="en-US"/>
        </a:p>
      </dgm:t>
    </dgm:pt>
    <dgm:pt modelId="{C781167F-D2D9-4B50-8DD6-23BA02ACF5E9}" type="sibTrans" cxnId="{2FE33FC5-D8F6-445C-9967-EDE70022EF7F}">
      <dgm:prSet/>
      <dgm:spPr/>
      <dgm:t>
        <a:bodyPr/>
        <a:lstStyle/>
        <a:p>
          <a:endParaRPr lang="en-US"/>
        </a:p>
      </dgm:t>
    </dgm:pt>
    <dgm:pt modelId="{EF87C6F8-AFC9-45E9-B4F6-55C43A021498}">
      <dgm:prSet/>
      <dgm:spPr/>
      <dgm:t>
        <a:bodyPr/>
        <a:lstStyle/>
        <a:p>
          <a:r>
            <a:rPr lang="en-US" b="0" i="0" dirty="0"/>
            <a:t>Advanced Research Projects Agency-Health (ARPA-H) Act </a:t>
          </a:r>
          <a:endParaRPr lang="en-US" dirty="0"/>
        </a:p>
      </dgm:t>
    </dgm:pt>
    <dgm:pt modelId="{0A7D324A-656D-4667-88F9-05FFF61F06B2}" type="parTrans" cxnId="{63FA3E78-8666-4C07-B562-AA2ACD1BA30E}">
      <dgm:prSet/>
      <dgm:spPr/>
      <dgm:t>
        <a:bodyPr/>
        <a:lstStyle/>
        <a:p>
          <a:endParaRPr lang="en-US"/>
        </a:p>
      </dgm:t>
    </dgm:pt>
    <dgm:pt modelId="{D589C57B-7713-4CA0-A6DE-D5632008FF1F}" type="sibTrans" cxnId="{63FA3E78-8666-4C07-B562-AA2ACD1BA30E}">
      <dgm:prSet/>
      <dgm:spPr/>
      <dgm:t>
        <a:bodyPr/>
        <a:lstStyle/>
        <a:p>
          <a:endParaRPr lang="en-US"/>
        </a:p>
      </dgm:t>
    </dgm:pt>
    <dgm:pt modelId="{549B191B-F679-44A6-8F5F-2191A33D2239}">
      <dgm:prSet/>
      <dgm:spPr/>
      <dgm:t>
        <a:bodyPr/>
        <a:lstStyle/>
        <a:p>
          <a:r>
            <a:rPr lang="en-US" b="0" i="0"/>
            <a:t>Inflation Reduction Act (IRA)</a:t>
          </a:r>
          <a:endParaRPr lang="en-US"/>
        </a:p>
      </dgm:t>
    </dgm:pt>
    <dgm:pt modelId="{B1D2E568-B4D9-419F-A33B-92A62B8D45E4}" type="parTrans" cxnId="{50561963-C620-4BEC-94D5-2799826B3F35}">
      <dgm:prSet/>
      <dgm:spPr/>
      <dgm:t>
        <a:bodyPr/>
        <a:lstStyle/>
        <a:p>
          <a:endParaRPr lang="en-US"/>
        </a:p>
      </dgm:t>
    </dgm:pt>
    <dgm:pt modelId="{05FC8488-3A76-4267-87FE-F1E76B594945}" type="sibTrans" cxnId="{50561963-C620-4BEC-94D5-2799826B3F35}">
      <dgm:prSet/>
      <dgm:spPr/>
      <dgm:t>
        <a:bodyPr/>
        <a:lstStyle/>
        <a:p>
          <a:endParaRPr lang="en-US"/>
        </a:p>
      </dgm:t>
    </dgm:pt>
    <dgm:pt modelId="{5D4923CC-2110-498F-BD16-635473C88595}">
      <dgm:prSet/>
      <dgm:spPr/>
      <dgm:t>
        <a:bodyPr/>
        <a:lstStyle/>
        <a:p>
          <a:r>
            <a:rPr lang="en-US" b="0" i="0"/>
            <a:t>CHIPS and Science Act</a:t>
          </a:r>
          <a:endParaRPr lang="en-US"/>
        </a:p>
      </dgm:t>
    </dgm:pt>
    <dgm:pt modelId="{C56620E6-600E-415C-8F49-2D12F48CB8E1}" type="parTrans" cxnId="{FF6212A5-C77D-494E-A7CD-9FAF5CF8F086}">
      <dgm:prSet/>
      <dgm:spPr/>
      <dgm:t>
        <a:bodyPr/>
        <a:lstStyle/>
        <a:p>
          <a:endParaRPr lang="en-US"/>
        </a:p>
      </dgm:t>
    </dgm:pt>
    <dgm:pt modelId="{38C4FE34-7563-4F08-82B0-8C0C2C138A77}" type="sibTrans" cxnId="{FF6212A5-C77D-494E-A7CD-9FAF5CF8F086}">
      <dgm:prSet/>
      <dgm:spPr/>
      <dgm:t>
        <a:bodyPr/>
        <a:lstStyle/>
        <a:p>
          <a:endParaRPr lang="en-US"/>
        </a:p>
      </dgm:t>
    </dgm:pt>
    <dgm:pt modelId="{D4E2F3A1-0D0D-46CE-A1F0-0DD3F1AB2803}">
      <dgm:prSet custT="1"/>
      <dgm:spPr/>
      <dgm:t>
        <a:bodyPr/>
        <a:lstStyle/>
        <a:p>
          <a:pPr algn="l"/>
          <a:endParaRPr lang="en-US" sz="2800" b="0" i="0" dirty="0"/>
        </a:p>
        <a:p>
          <a:pPr algn="ctr"/>
          <a:r>
            <a:rPr lang="en-US" sz="2000" b="0" i="0" dirty="0">
              <a:solidFill>
                <a:srgbClr val="002060"/>
              </a:solidFill>
              <a:latin typeface="Avenir Book" panose="02000503020000020003" pitchFamily="2" charset="0"/>
            </a:rPr>
            <a:t>targeted public funding | infrastructure investment | technology</a:t>
          </a:r>
          <a:endParaRPr lang="en-US" sz="2000" dirty="0">
            <a:solidFill>
              <a:srgbClr val="002060"/>
            </a:solidFill>
            <a:latin typeface="Avenir Book" panose="02000503020000020003" pitchFamily="2" charset="0"/>
          </a:endParaRPr>
        </a:p>
      </dgm:t>
    </dgm:pt>
    <dgm:pt modelId="{06EE4A8F-844F-427E-9914-D70BC18EEEF8}" type="parTrans" cxnId="{4B30A830-3BBD-4C2C-AC07-DB3EFC58A784}">
      <dgm:prSet/>
      <dgm:spPr/>
      <dgm:t>
        <a:bodyPr/>
        <a:lstStyle/>
        <a:p>
          <a:endParaRPr lang="en-US"/>
        </a:p>
      </dgm:t>
    </dgm:pt>
    <dgm:pt modelId="{910F1E0F-E668-425A-8F1F-D8190A521CE3}" type="sibTrans" cxnId="{4B30A830-3BBD-4C2C-AC07-DB3EFC58A784}">
      <dgm:prSet/>
      <dgm:spPr/>
      <dgm:t>
        <a:bodyPr/>
        <a:lstStyle/>
        <a:p>
          <a:endParaRPr lang="en-US"/>
        </a:p>
      </dgm:t>
    </dgm:pt>
    <dgm:pt modelId="{689F1EE5-6ED1-AB4C-93AC-EAD367435408}" type="pres">
      <dgm:prSet presAssocID="{98A5B03E-6631-4080-99C8-50BE4CC2AEB1}" presName="vert0" presStyleCnt="0">
        <dgm:presLayoutVars>
          <dgm:dir/>
          <dgm:animOne val="branch"/>
          <dgm:animLvl val="lvl"/>
        </dgm:presLayoutVars>
      </dgm:prSet>
      <dgm:spPr/>
    </dgm:pt>
    <dgm:pt modelId="{2F9610C3-B8C0-304B-BAF2-D54E0CB087B5}" type="pres">
      <dgm:prSet presAssocID="{29B8679D-DE14-4E5B-B173-AFF50755F8E9}" presName="thickLine" presStyleLbl="alignNode1" presStyleIdx="0" presStyleCnt="2"/>
      <dgm:spPr/>
    </dgm:pt>
    <dgm:pt modelId="{DB192C38-1B9D-E24B-A145-3A69E12A6E20}" type="pres">
      <dgm:prSet presAssocID="{29B8679D-DE14-4E5B-B173-AFF50755F8E9}" presName="horz1" presStyleCnt="0"/>
      <dgm:spPr/>
    </dgm:pt>
    <dgm:pt modelId="{A841C445-B6DB-0242-9D8F-60B355635706}" type="pres">
      <dgm:prSet presAssocID="{29B8679D-DE14-4E5B-B173-AFF50755F8E9}" presName="tx1" presStyleLbl="revTx" presStyleIdx="0" presStyleCnt="5"/>
      <dgm:spPr/>
    </dgm:pt>
    <dgm:pt modelId="{5CD8AB4A-8CAD-0942-B049-08E60F285553}" type="pres">
      <dgm:prSet presAssocID="{29B8679D-DE14-4E5B-B173-AFF50755F8E9}" presName="vert1" presStyleCnt="0"/>
      <dgm:spPr/>
    </dgm:pt>
    <dgm:pt modelId="{BA7C4C96-F719-F24B-A378-410E03C68FE9}" type="pres">
      <dgm:prSet presAssocID="{EF87C6F8-AFC9-45E9-B4F6-55C43A021498}" presName="vertSpace2a" presStyleCnt="0"/>
      <dgm:spPr/>
    </dgm:pt>
    <dgm:pt modelId="{C26E511E-C897-EB4D-AEC6-9D14B8200627}" type="pres">
      <dgm:prSet presAssocID="{EF87C6F8-AFC9-45E9-B4F6-55C43A021498}" presName="horz2" presStyleCnt="0"/>
      <dgm:spPr/>
    </dgm:pt>
    <dgm:pt modelId="{A853528A-069A-4043-9F7C-7923CBCF98AE}" type="pres">
      <dgm:prSet presAssocID="{EF87C6F8-AFC9-45E9-B4F6-55C43A021498}" presName="horzSpace2" presStyleCnt="0"/>
      <dgm:spPr/>
    </dgm:pt>
    <dgm:pt modelId="{A1047AEC-547C-E24C-9A4C-E16BDE978B3C}" type="pres">
      <dgm:prSet presAssocID="{EF87C6F8-AFC9-45E9-B4F6-55C43A021498}" presName="tx2" presStyleLbl="revTx" presStyleIdx="1" presStyleCnt="5"/>
      <dgm:spPr/>
    </dgm:pt>
    <dgm:pt modelId="{A5D02702-199C-7A49-ADF0-51B867EA3AFE}" type="pres">
      <dgm:prSet presAssocID="{EF87C6F8-AFC9-45E9-B4F6-55C43A021498}" presName="vert2" presStyleCnt="0"/>
      <dgm:spPr/>
    </dgm:pt>
    <dgm:pt modelId="{A393EE18-D6C4-7645-B0B8-2CB0E5748DE5}" type="pres">
      <dgm:prSet presAssocID="{EF87C6F8-AFC9-45E9-B4F6-55C43A021498}" presName="thinLine2b" presStyleLbl="callout" presStyleIdx="0" presStyleCnt="3"/>
      <dgm:spPr/>
    </dgm:pt>
    <dgm:pt modelId="{AFC15369-16CE-CE4C-B5B7-67FDD5FC3FB2}" type="pres">
      <dgm:prSet presAssocID="{EF87C6F8-AFC9-45E9-B4F6-55C43A021498}" presName="vertSpace2b" presStyleCnt="0"/>
      <dgm:spPr/>
    </dgm:pt>
    <dgm:pt modelId="{881DCD53-BEBB-4E40-AEED-2D6E062C5B4D}" type="pres">
      <dgm:prSet presAssocID="{549B191B-F679-44A6-8F5F-2191A33D2239}" presName="horz2" presStyleCnt="0"/>
      <dgm:spPr/>
    </dgm:pt>
    <dgm:pt modelId="{22B66680-10B1-2944-9A5B-7D9F53101C64}" type="pres">
      <dgm:prSet presAssocID="{549B191B-F679-44A6-8F5F-2191A33D2239}" presName="horzSpace2" presStyleCnt="0"/>
      <dgm:spPr/>
    </dgm:pt>
    <dgm:pt modelId="{78F22765-F072-C542-A1FB-F8E3C35E48FB}" type="pres">
      <dgm:prSet presAssocID="{549B191B-F679-44A6-8F5F-2191A33D2239}" presName="tx2" presStyleLbl="revTx" presStyleIdx="2" presStyleCnt="5"/>
      <dgm:spPr/>
    </dgm:pt>
    <dgm:pt modelId="{C8C94B52-88EB-EF42-81E1-5960A3BA1A6E}" type="pres">
      <dgm:prSet presAssocID="{549B191B-F679-44A6-8F5F-2191A33D2239}" presName="vert2" presStyleCnt="0"/>
      <dgm:spPr/>
    </dgm:pt>
    <dgm:pt modelId="{A6E5F5FB-2918-F54B-8D67-2EC0689FE585}" type="pres">
      <dgm:prSet presAssocID="{549B191B-F679-44A6-8F5F-2191A33D2239}" presName="thinLine2b" presStyleLbl="callout" presStyleIdx="1" presStyleCnt="3"/>
      <dgm:spPr/>
    </dgm:pt>
    <dgm:pt modelId="{50F31DE7-3D90-FC4C-B89D-E74EA93E4CBA}" type="pres">
      <dgm:prSet presAssocID="{549B191B-F679-44A6-8F5F-2191A33D2239}" presName="vertSpace2b" presStyleCnt="0"/>
      <dgm:spPr/>
    </dgm:pt>
    <dgm:pt modelId="{B443B837-27F0-1145-B1C7-41FAFEEA08F1}" type="pres">
      <dgm:prSet presAssocID="{5D4923CC-2110-498F-BD16-635473C88595}" presName="horz2" presStyleCnt="0"/>
      <dgm:spPr/>
    </dgm:pt>
    <dgm:pt modelId="{86605EB6-A159-1C41-9833-9BFB7AF1C8CF}" type="pres">
      <dgm:prSet presAssocID="{5D4923CC-2110-498F-BD16-635473C88595}" presName="horzSpace2" presStyleCnt="0"/>
      <dgm:spPr/>
    </dgm:pt>
    <dgm:pt modelId="{00A385FD-151C-5C46-A8BE-DA56A0638DEB}" type="pres">
      <dgm:prSet presAssocID="{5D4923CC-2110-498F-BD16-635473C88595}" presName="tx2" presStyleLbl="revTx" presStyleIdx="3" presStyleCnt="5"/>
      <dgm:spPr/>
    </dgm:pt>
    <dgm:pt modelId="{3A9D05EC-0F8F-8143-B03A-D150D0EF597E}" type="pres">
      <dgm:prSet presAssocID="{5D4923CC-2110-498F-BD16-635473C88595}" presName="vert2" presStyleCnt="0"/>
      <dgm:spPr/>
    </dgm:pt>
    <dgm:pt modelId="{0E68CB67-9AEC-144D-82A9-0DBA7E2ABC5C}" type="pres">
      <dgm:prSet presAssocID="{5D4923CC-2110-498F-BD16-635473C88595}" presName="thinLine2b" presStyleLbl="callout" presStyleIdx="2" presStyleCnt="3"/>
      <dgm:spPr/>
    </dgm:pt>
    <dgm:pt modelId="{DA324F3A-13C8-8746-901C-391C8B675092}" type="pres">
      <dgm:prSet presAssocID="{5D4923CC-2110-498F-BD16-635473C88595}" presName="vertSpace2b" presStyleCnt="0"/>
      <dgm:spPr/>
    </dgm:pt>
    <dgm:pt modelId="{D5BDDADA-3208-9C4F-8E9F-D650D4DE91CF}" type="pres">
      <dgm:prSet presAssocID="{D4E2F3A1-0D0D-46CE-A1F0-0DD3F1AB2803}" presName="thickLine" presStyleLbl="alignNode1" presStyleIdx="1" presStyleCnt="2"/>
      <dgm:spPr/>
    </dgm:pt>
    <dgm:pt modelId="{AEDB700C-6DCB-294B-8F0D-E6BB0B5D2025}" type="pres">
      <dgm:prSet presAssocID="{D4E2F3A1-0D0D-46CE-A1F0-0DD3F1AB2803}" presName="horz1" presStyleCnt="0"/>
      <dgm:spPr/>
    </dgm:pt>
    <dgm:pt modelId="{A8A0CD9C-D629-054B-8D25-7AD243DBE0D5}" type="pres">
      <dgm:prSet presAssocID="{D4E2F3A1-0D0D-46CE-A1F0-0DD3F1AB2803}" presName="tx1" presStyleLbl="revTx" presStyleIdx="4" presStyleCnt="5" custScaleX="500000"/>
      <dgm:spPr/>
    </dgm:pt>
    <dgm:pt modelId="{E74BFA42-A987-C84C-B9AE-0BFA9665FF3D}" type="pres">
      <dgm:prSet presAssocID="{D4E2F3A1-0D0D-46CE-A1F0-0DD3F1AB2803}" presName="vert1" presStyleCnt="0"/>
      <dgm:spPr/>
    </dgm:pt>
  </dgm:ptLst>
  <dgm:cxnLst>
    <dgm:cxn modelId="{45BB1703-C132-4646-93CD-29FB8E846FDC}" type="presOf" srcId="{EF87C6F8-AFC9-45E9-B4F6-55C43A021498}" destId="{A1047AEC-547C-E24C-9A4C-E16BDE978B3C}" srcOrd="0" destOrd="0" presId="urn:microsoft.com/office/officeart/2008/layout/LinedList"/>
    <dgm:cxn modelId="{49A0DB1B-EEE1-5649-8942-B1DE3843C30F}" type="presOf" srcId="{549B191B-F679-44A6-8F5F-2191A33D2239}" destId="{78F22765-F072-C542-A1FB-F8E3C35E48FB}" srcOrd="0" destOrd="0" presId="urn:microsoft.com/office/officeart/2008/layout/LinedList"/>
    <dgm:cxn modelId="{4B30A830-3BBD-4C2C-AC07-DB3EFC58A784}" srcId="{98A5B03E-6631-4080-99C8-50BE4CC2AEB1}" destId="{D4E2F3A1-0D0D-46CE-A1F0-0DD3F1AB2803}" srcOrd="1" destOrd="0" parTransId="{06EE4A8F-844F-427E-9914-D70BC18EEEF8}" sibTransId="{910F1E0F-E668-425A-8F1F-D8190A521CE3}"/>
    <dgm:cxn modelId="{50561963-C620-4BEC-94D5-2799826B3F35}" srcId="{29B8679D-DE14-4E5B-B173-AFF50755F8E9}" destId="{549B191B-F679-44A6-8F5F-2191A33D2239}" srcOrd="1" destOrd="0" parTransId="{B1D2E568-B4D9-419F-A33B-92A62B8D45E4}" sibTransId="{05FC8488-3A76-4267-87FE-F1E76B594945}"/>
    <dgm:cxn modelId="{BA9AD754-FFD0-DD4C-8ACB-45E8EF68C38A}" type="presOf" srcId="{98A5B03E-6631-4080-99C8-50BE4CC2AEB1}" destId="{689F1EE5-6ED1-AB4C-93AC-EAD367435408}" srcOrd="0" destOrd="0" presId="urn:microsoft.com/office/officeart/2008/layout/LinedList"/>
    <dgm:cxn modelId="{63FA3E78-8666-4C07-B562-AA2ACD1BA30E}" srcId="{29B8679D-DE14-4E5B-B173-AFF50755F8E9}" destId="{EF87C6F8-AFC9-45E9-B4F6-55C43A021498}" srcOrd="0" destOrd="0" parTransId="{0A7D324A-656D-4667-88F9-05FFF61F06B2}" sibTransId="{D589C57B-7713-4CA0-A6DE-D5632008FF1F}"/>
    <dgm:cxn modelId="{FE8B009D-09F0-9F4A-9132-3F51EA46414C}" type="presOf" srcId="{D4E2F3A1-0D0D-46CE-A1F0-0DD3F1AB2803}" destId="{A8A0CD9C-D629-054B-8D25-7AD243DBE0D5}" srcOrd="0" destOrd="0" presId="urn:microsoft.com/office/officeart/2008/layout/LinedList"/>
    <dgm:cxn modelId="{FF6212A5-C77D-494E-A7CD-9FAF5CF8F086}" srcId="{29B8679D-DE14-4E5B-B173-AFF50755F8E9}" destId="{5D4923CC-2110-498F-BD16-635473C88595}" srcOrd="2" destOrd="0" parTransId="{C56620E6-600E-415C-8F49-2D12F48CB8E1}" sibTransId="{38C4FE34-7563-4F08-82B0-8C0C2C138A77}"/>
    <dgm:cxn modelId="{28FB8FC3-FFC1-D743-A708-6B2FFB2BE9FC}" type="presOf" srcId="{29B8679D-DE14-4E5B-B173-AFF50755F8E9}" destId="{A841C445-B6DB-0242-9D8F-60B355635706}" srcOrd="0" destOrd="0" presId="urn:microsoft.com/office/officeart/2008/layout/LinedList"/>
    <dgm:cxn modelId="{2FE33FC5-D8F6-445C-9967-EDE70022EF7F}" srcId="{98A5B03E-6631-4080-99C8-50BE4CC2AEB1}" destId="{29B8679D-DE14-4E5B-B173-AFF50755F8E9}" srcOrd="0" destOrd="0" parTransId="{A4425FA3-C958-4D49-AE70-580F5F88C859}" sibTransId="{C781167F-D2D9-4B50-8DD6-23BA02ACF5E9}"/>
    <dgm:cxn modelId="{9E6EBDE7-A8D7-5A4C-9116-9DC15F1E1587}" type="presOf" srcId="{5D4923CC-2110-498F-BD16-635473C88595}" destId="{00A385FD-151C-5C46-A8BE-DA56A0638DEB}" srcOrd="0" destOrd="0" presId="urn:microsoft.com/office/officeart/2008/layout/LinedList"/>
    <dgm:cxn modelId="{3CC7F6FC-B406-9340-A929-5DD069261E02}" type="presParOf" srcId="{689F1EE5-6ED1-AB4C-93AC-EAD367435408}" destId="{2F9610C3-B8C0-304B-BAF2-D54E0CB087B5}" srcOrd="0" destOrd="0" presId="urn:microsoft.com/office/officeart/2008/layout/LinedList"/>
    <dgm:cxn modelId="{DB52680B-206C-9143-A11F-2E9897FF1453}" type="presParOf" srcId="{689F1EE5-6ED1-AB4C-93AC-EAD367435408}" destId="{DB192C38-1B9D-E24B-A145-3A69E12A6E20}" srcOrd="1" destOrd="0" presId="urn:microsoft.com/office/officeart/2008/layout/LinedList"/>
    <dgm:cxn modelId="{42C99F8D-58DA-3B40-A0E7-93413C4FDF99}" type="presParOf" srcId="{DB192C38-1B9D-E24B-A145-3A69E12A6E20}" destId="{A841C445-B6DB-0242-9D8F-60B355635706}" srcOrd="0" destOrd="0" presId="urn:microsoft.com/office/officeart/2008/layout/LinedList"/>
    <dgm:cxn modelId="{A9FDD3BD-ECAB-5040-91BF-DA07EDA2F857}" type="presParOf" srcId="{DB192C38-1B9D-E24B-A145-3A69E12A6E20}" destId="{5CD8AB4A-8CAD-0942-B049-08E60F285553}" srcOrd="1" destOrd="0" presId="urn:microsoft.com/office/officeart/2008/layout/LinedList"/>
    <dgm:cxn modelId="{9112C75F-8222-4441-9C77-C935EB7B4B79}" type="presParOf" srcId="{5CD8AB4A-8CAD-0942-B049-08E60F285553}" destId="{BA7C4C96-F719-F24B-A378-410E03C68FE9}" srcOrd="0" destOrd="0" presId="urn:microsoft.com/office/officeart/2008/layout/LinedList"/>
    <dgm:cxn modelId="{322BE00C-1299-0A45-AD32-0F32B0F608C9}" type="presParOf" srcId="{5CD8AB4A-8CAD-0942-B049-08E60F285553}" destId="{C26E511E-C897-EB4D-AEC6-9D14B8200627}" srcOrd="1" destOrd="0" presId="urn:microsoft.com/office/officeart/2008/layout/LinedList"/>
    <dgm:cxn modelId="{E56C4114-BE2B-2045-9099-714BBF2E5BBE}" type="presParOf" srcId="{C26E511E-C897-EB4D-AEC6-9D14B8200627}" destId="{A853528A-069A-4043-9F7C-7923CBCF98AE}" srcOrd="0" destOrd="0" presId="urn:microsoft.com/office/officeart/2008/layout/LinedList"/>
    <dgm:cxn modelId="{12B3EF3A-6FF4-D943-BDDB-5C0660548F4A}" type="presParOf" srcId="{C26E511E-C897-EB4D-AEC6-9D14B8200627}" destId="{A1047AEC-547C-E24C-9A4C-E16BDE978B3C}" srcOrd="1" destOrd="0" presId="urn:microsoft.com/office/officeart/2008/layout/LinedList"/>
    <dgm:cxn modelId="{2EF526C8-2C65-9C47-8898-96FBB3520FD6}" type="presParOf" srcId="{C26E511E-C897-EB4D-AEC6-9D14B8200627}" destId="{A5D02702-199C-7A49-ADF0-51B867EA3AFE}" srcOrd="2" destOrd="0" presId="urn:microsoft.com/office/officeart/2008/layout/LinedList"/>
    <dgm:cxn modelId="{5B6D83C6-2D0F-5F4B-A92E-24C4EC0259F0}" type="presParOf" srcId="{5CD8AB4A-8CAD-0942-B049-08E60F285553}" destId="{A393EE18-D6C4-7645-B0B8-2CB0E5748DE5}" srcOrd="2" destOrd="0" presId="urn:microsoft.com/office/officeart/2008/layout/LinedList"/>
    <dgm:cxn modelId="{F4B12AB8-6EB7-154F-82A1-5D76443215B4}" type="presParOf" srcId="{5CD8AB4A-8CAD-0942-B049-08E60F285553}" destId="{AFC15369-16CE-CE4C-B5B7-67FDD5FC3FB2}" srcOrd="3" destOrd="0" presId="urn:microsoft.com/office/officeart/2008/layout/LinedList"/>
    <dgm:cxn modelId="{1F50EBE1-2683-F549-B585-87D4A8A6A7DC}" type="presParOf" srcId="{5CD8AB4A-8CAD-0942-B049-08E60F285553}" destId="{881DCD53-BEBB-4E40-AEED-2D6E062C5B4D}" srcOrd="4" destOrd="0" presId="urn:microsoft.com/office/officeart/2008/layout/LinedList"/>
    <dgm:cxn modelId="{0A76BD16-3B38-544D-81C2-EE76D3A751A5}" type="presParOf" srcId="{881DCD53-BEBB-4E40-AEED-2D6E062C5B4D}" destId="{22B66680-10B1-2944-9A5B-7D9F53101C64}" srcOrd="0" destOrd="0" presId="urn:microsoft.com/office/officeart/2008/layout/LinedList"/>
    <dgm:cxn modelId="{581418E1-895D-0445-878E-528AB42F6C5E}" type="presParOf" srcId="{881DCD53-BEBB-4E40-AEED-2D6E062C5B4D}" destId="{78F22765-F072-C542-A1FB-F8E3C35E48FB}" srcOrd="1" destOrd="0" presId="urn:microsoft.com/office/officeart/2008/layout/LinedList"/>
    <dgm:cxn modelId="{2EE96D51-5514-4C42-B458-BFF7DBE080F4}" type="presParOf" srcId="{881DCD53-BEBB-4E40-AEED-2D6E062C5B4D}" destId="{C8C94B52-88EB-EF42-81E1-5960A3BA1A6E}" srcOrd="2" destOrd="0" presId="urn:microsoft.com/office/officeart/2008/layout/LinedList"/>
    <dgm:cxn modelId="{A6D52E58-CF08-834C-8B34-8F9A17D1DB81}" type="presParOf" srcId="{5CD8AB4A-8CAD-0942-B049-08E60F285553}" destId="{A6E5F5FB-2918-F54B-8D67-2EC0689FE585}" srcOrd="5" destOrd="0" presId="urn:microsoft.com/office/officeart/2008/layout/LinedList"/>
    <dgm:cxn modelId="{EDFE8294-EBA2-E643-A42F-64E3C5C77612}" type="presParOf" srcId="{5CD8AB4A-8CAD-0942-B049-08E60F285553}" destId="{50F31DE7-3D90-FC4C-B89D-E74EA93E4CBA}" srcOrd="6" destOrd="0" presId="urn:microsoft.com/office/officeart/2008/layout/LinedList"/>
    <dgm:cxn modelId="{1D820EA1-BA22-DF4F-9049-FB9206C92E57}" type="presParOf" srcId="{5CD8AB4A-8CAD-0942-B049-08E60F285553}" destId="{B443B837-27F0-1145-B1C7-41FAFEEA08F1}" srcOrd="7" destOrd="0" presId="urn:microsoft.com/office/officeart/2008/layout/LinedList"/>
    <dgm:cxn modelId="{E2A967A8-C4A7-ED45-B6B4-E31986D13D30}" type="presParOf" srcId="{B443B837-27F0-1145-B1C7-41FAFEEA08F1}" destId="{86605EB6-A159-1C41-9833-9BFB7AF1C8CF}" srcOrd="0" destOrd="0" presId="urn:microsoft.com/office/officeart/2008/layout/LinedList"/>
    <dgm:cxn modelId="{69F22D0F-053E-1D4E-9DC1-E77BDF51748F}" type="presParOf" srcId="{B443B837-27F0-1145-B1C7-41FAFEEA08F1}" destId="{00A385FD-151C-5C46-A8BE-DA56A0638DEB}" srcOrd="1" destOrd="0" presId="urn:microsoft.com/office/officeart/2008/layout/LinedList"/>
    <dgm:cxn modelId="{F28CC9CE-10F3-0847-89B9-4D3BE98B0B04}" type="presParOf" srcId="{B443B837-27F0-1145-B1C7-41FAFEEA08F1}" destId="{3A9D05EC-0F8F-8143-B03A-D150D0EF597E}" srcOrd="2" destOrd="0" presId="urn:microsoft.com/office/officeart/2008/layout/LinedList"/>
    <dgm:cxn modelId="{AA5121DB-1B50-DB45-AFB1-C4A67D220AC8}" type="presParOf" srcId="{5CD8AB4A-8CAD-0942-B049-08E60F285553}" destId="{0E68CB67-9AEC-144D-82A9-0DBA7E2ABC5C}" srcOrd="8" destOrd="0" presId="urn:microsoft.com/office/officeart/2008/layout/LinedList"/>
    <dgm:cxn modelId="{408D5857-0011-024A-BA8D-D6121AFC3924}" type="presParOf" srcId="{5CD8AB4A-8CAD-0942-B049-08E60F285553}" destId="{DA324F3A-13C8-8746-901C-391C8B675092}" srcOrd="9" destOrd="0" presId="urn:microsoft.com/office/officeart/2008/layout/LinedList"/>
    <dgm:cxn modelId="{3CC5151E-193E-E346-9B1C-01F2F5129AC1}" type="presParOf" srcId="{689F1EE5-6ED1-AB4C-93AC-EAD367435408}" destId="{D5BDDADA-3208-9C4F-8E9F-D650D4DE91CF}" srcOrd="2" destOrd="0" presId="urn:microsoft.com/office/officeart/2008/layout/LinedList"/>
    <dgm:cxn modelId="{F686D68C-67C9-9442-BE22-DAFC605DD7E4}" type="presParOf" srcId="{689F1EE5-6ED1-AB4C-93AC-EAD367435408}" destId="{AEDB700C-6DCB-294B-8F0D-E6BB0B5D2025}" srcOrd="3" destOrd="0" presId="urn:microsoft.com/office/officeart/2008/layout/LinedList"/>
    <dgm:cxn modelId="{09629D39-C16F-8840-A622-E135A9D2DC62}" type="presParOf" srcId="{AEDB700C-6DCB-294B-8F0D-E6BB0B5D2025}" destId="{A8A0CD9C-D629-054B-8D25-7AD243DBE0D5}" srcOrd="0" destOrd="0" presId="urn:microsoft.com/office/officeart/2008/layout/LinedList"/>
    <dgm:cxn modelId="{51D7CF4F-C397-CD44-8CD6-DC689D16A257}" type="presParOf" srcId="{AEDB700C-6DCB-294B-8F0D-E6BB0B5D2025}" destId="{E74BFA42-A987-C84C-B9AE-0BFA9665FF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610C3-B8C0-304B-BAF2-D54E0CB087B5}">
      <dsp:nvSpPr>
        <dsp:cNvPr id="0" name=""/>
        <dsp:cNvSpPr/>
      </dsp:nvSpPr>
      <dsp:spPr>
        <a:xfrm>
          <a:off x="0" y="0"/>
          <a:ext cx="78867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841C445-B6DB-0242-9D8F-60B355635706}">
      <dsp:nvSpPr>
        <dsp:cNvPr id="0" name=""/>
        <dsp:cNvSpPr/>
      </dsp:nvSpPr>
      <dsp:spPr>
        <a:xfrm>
          <a:off x="0" y="0"/>
          <a:ext cx="1577340" cy="1813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0" y="0"/>
        <a:ext cx="1577340" cy="1813057"/>
      </dsp:txXfrm>
    </dsp:sp>
    <dsp:sp modelId="{A1047AEC-547C-E24C-9A4C-E16BDE978B3C}">
      <dsp:nvSpPr>
        <dsp:cNvPr id="0" name=""/>
        <dsp:cNvSpPr/>
      </dsp:nvSpPr>
      <dsp:spPr>
        <a:xfrm>
          <a:off x="1695640" y="28329"/>
          <a:ext cx="6191059" cy="566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dirty="0"/>
            <a:t>Advanced Research Projects Agency-Health (ARPA-H) Act </a:t>
          </a:r>
          <a:endParaRPr lang="en-US" sz="2000" kern="1200" dirty="0"/>
        </a:p>
      </dsp:txBody>
      <dsp:txXfrm>
        <a:off x="1695640" y="28329"/>
        <a:ext cx="6191059" cy="566580"/>
      </dsp:txXfrm>
    </dsp:sp>
    <dsp:sp modelId="{A393EE18-D6C4-7645-B0B8-2CB0E5748DE5}">
      <dsp:nvSpPr>
        <dsp:cNvPr id="0" name=""/>
        <dsp:cNvSpPr/>
      </dsp:nvSpPr>
      <dsp:spPr>
        <a:xfrm>
          <a:off x="1577340" y="594909"/>
          <a:ext cx="630936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78F22765-F072-C542-A1FB-F8E3C35E48FB}">
      <dsp:nvSpPr>
        <dsp:cNvPr id="0" name=""/>
        <dsp:cNvSpPr/>
      </dsp:nvSpPr>
      <dsp:spPr>
        <a:xfrm>
          <a:off x="1695640" y="623238"/>
          <a:ext cx="6191059" cy="566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a:t>Inflation Reduction Act (IRA)</a:t>
          </a:r>
          <a:endParaRPr lang="en-US" sz="2000" kern="1200"/>
        </a:p>
      </dsp:txBody>
      <dsp:txXfrm>
        <a:off x="1695640" y="623238"/>
        <a:ext cx="6191059" cy="566580"/>
      </dsp:txXfrm>
    </dsp:sp>
    <dsp:sp modelId="{A6E5F5FB-2918-F54B-8D67-2EC0689FE585}">
      <dsp:nvSpPr>
        <dsp:cNvPr id="0" name=""/>
        <dsp:cNvSpPr/>
      </dsp:nvSpPr>
      <dsp:spPr>
        <a:xfrm>
          <a:off x="1577340" y="1189818"/>
          <a:ext cx="630936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00A385FD-151C-5C46-A8BE-DA56A0638DEB}">
      <dsp:nvSpPr>
        <dsp:cNvPr id="0" name=""/>
        <dsp:cNvSpPr/>
      </dsp:nvSpPr>
      <dsp:spPr>
        <a:xfrm>
          <a:off x="1695640" y="1218148"/>
          <a:ext cx="6191059" cy="566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a:t>CHIPS and Science Act</a:t>
          </a:r>
          <a:endParaRPr lang="en-US" sz="2000" kern="1200"/>
        </a:p>
      </dsp:txBody>
      <dsp:txXfrm>
        <a:off x="1695640" y="1218148"/>
        <a:ext cx="6191059" cy="566580"/>
      </dsp:txXfrm>
    </dsp:sp>
    <dsp:sp modelId="{0E68CB67-9AEC-144D-82A9-0DBA7E2ABC5C}">
      <dsp:nvSpPr>
        <dsp:cNvPr id="0" name=""/>
        <dsp:cNvSpPr/>
      </dsp:nvSpPr>
      <dsp:spPr>
        <a:xfrm>
          <a:off x="1577340" y="1784728"/>
          <a:ext cx="630936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D5BDDADA-3208-9C4F-8E9F-D650D4DE91CF}">
      <dsp:nvSpPr>
        <dsp:cNvPr id="0" name=""/>
        <dsp:cNvSpPr/>
      </dsp:nvSpPr>
      <dsp:spPr>
        <a:xfrm>
          <a:off x="0" y="1813057"/>
          <a:ext cx="78867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8A0CD9C-D629-054B-8D25-7AD243DBE0D5}">
      <dsp:nvSpPr>
        <dsp:cNvPr id="0" name=""/>
        <dsp:cNvSpPr/>
      </dsp:nvSpPr>
      <dsp:spPr>
        <a:xfrm>
          <a:off x="0" y="1813057"/>
          <a:ext cx="7886700" cy="1813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0" i="0" kern="1200" dirty="0"/>
        </a:p>
        <a:p>
          <a:pPr marL="0" lvl="0" indent="0" algn="ctr" defTabSz="1244600">
            <a:lnSpc>
              <a:spcPct val="90000"/>
            </a:lnSpc>
            <a:spcBef>
              <a:spcPct val="0"/>
            </a:spcBef>
            <a:spcAft>
              <a:spcPct val="35000"/>
            </a:spcAft>
            <a:buNone/>
          </a:pPr>
          <a:r>
            <a:rPr lang="en-US" sz="2000" b="0" i="0" kern="1200" dirty="0">
              <a:solidFill>
                <a:srgbClr val="002060"/>
              </a:solidFill>
              <a:latin typeface="Avenir Book" panose="02000503020000020003" pitchFamily="2" charset="0"/>
            </a:rPr>
            <a:t>targeted public funding | infrastructure investment | technology</a:t>
          </a:r>
          <a:endParaRPr lang="en-US" sz="2000" kern="1200" dirty="0">
            <a:solidFill>
              <a:srgbClr val="002060"/>
            </a:solidFill>
            <a:latin typeface="Avenir Book" panose="02000503020000020003" pitchFamily="2" charset="0"/>
          </a:endParaRPr>
        </a:p>
      </dsp:txBody>
      <dsp:txXfrm>
        <a:off x="0" y="1813057"/>
        <a:ext cx="7886700" cy="18130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610C3-B8C0-304B-BAF2-D54E0CB087B5}">
      <dsp:nvSpPr>
        <dsp:cNvPr id="0" name=""/>
        <dsp:cNvSpPr/>
      </dsp:nvSpPr>
      <dsp:spPr>
        <a:xfrm>
          <a:off x="0" y="0"/>
          <a:ext cx="78867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841C445-B6DB-0242-9D8F-60B355635706}">
      <dsp:nvSpPr>
        <dsp:cNvPr id="0" name=""/>
        <dsp:cNvSpPr/>
      </dsp:nvSpPr>
      <dsp:spPr>
        <a:xfrm>
          <a:off x="0" y="0"/>
          <a:ext cx="1577340" cy="1813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0" y="0"/>
        <a:ext cx="1577340" cy="1813057"/>
      </dsp:txXfrm>
    </dsp:sp>
    <dsp:sp modelId="{A1047AEC-547C-E24C-9A4C-E16BDE978B3C}">
      <dsp:nvSpPr>
        <dsp:cNvPr id="0" name=""/>
        <dsp:cNvSpPr/>
      </dsp:nvSpPr>
      <dsp:spPr>
        <a:xfrm>
          <a:off x="1695640" y="28329"/>
          <a:ext cx="6191059" cy="566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dirty="0"/>
            <a:t>Advanced Research Projects Agency-Health (ARPA-H) Act </a:t>
          </a:r>
          <a:endParaRPr lang="en-US" sz="2000" kern="1200" dirty="0"/>
        </a:p>
      </dsp:txBody>
      <dsp:txXfrm>
        <a:off x="1695640" y="28329"/>
        <a:ext cx="6191059" cy="566580"/>
      </dsp:txXfrm>
    </dsp:sp>
    <dsp:sp modelId="{A393EE18-D6C4-7645-B0B8-2CB0E5748DE5}">
      <dsp:nvSpPr>
        <dsp:cNvPr id="0" name=""/>
        <dsp:cNvSpPr/>
      </dsp:nvSpPr>
      <dsp:spPr>
        <a:xfrm>
          <a:off x="1577340" y="594909"/>
          <a:ext cx="630936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78F22765-F072-C542-A1FB-F8E3C35E48FB}">
      <dsp:nvSpPr>
        <dsp:cNvPr id="0" name=""/>
        <dsp:cNvSpPr/>
      </dsp:nvSpPr>
      <dsp:spPr>
        <a:xfrm>
          <a:off x="1695640" y="623238"/>
          <a:ext cx="6191059" cy="566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a:t>Inflation Reduction Act (IRA)</a:t>
          </a:r>
          <a:endParaRPr lang="en-US" sz="2000" kern="1200"/>
        </a:p>
      </dsp:txBody>
      <dsp:txXfrm>
        <a:off x="1695640" y="623238"/>
        <a:ext cx="6191059" cy="566580"/>
      </dsp:txXfrm>
    </dsp:sp>
    <dsp:sp modelId="{A6E5F5FB-2918-F54B-8D67-2EC0689FE585}">
      <dsp:nvSpPr>
        <dsp:cNvPr id="0" name=""/>
        <dsp:cNvSpPr/>
      </dsp:nvSpPr>
      <dsp:spPr>
        <a:xfrm>
          <a:off x="1577340" y="1189818"/>
          <a:ext cx="630936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00A385FD-151C-5C46-A8BE-DA56A0638DEB}">
      <dsp:nvSpPr>
        <dsp:cNvPr id="0" name=""/>
        <dsp:cNvSpPr/>
      </dsp:nvSpPr>
      <dsp:spPr>
        <a:xfrm>
          <a:off x="1695640" y="1218148"/>
          <a:ext cx="6191059" cy="566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a:t>CHIPS and Science Act</a:t>
          </a:r>
          <a:endParaRPr lang="en-US" sz="2000" kern="1200"/>
        </a:p>
      </dsp:txBody>
      <dsp:txXfrm>
        <a:off x="1695640" y="1218148"/>
        <a:ext cx="6191059" cy="566580"/>
      </dsp:txXfrm>
    </dsp:sp>
    <dsp:sp modelId="{0E68CB67-9AEC-144D-82A9-0DBA7E2ABC5C}">
      <dsp:nvSpPr>
        <dsp:cNvPr id="0" name=""/>
        <dsp:cNvSpPr/>
      </dsp:nvSpPr>
      <dsp:spPr>
        <a:xfrm>
          <a:off x="1577340" y="1784728"/>
          <a:ext cx="630936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D5BDDADA-3208-9C4F-8E9F-D650D4DE91CF}">
      <dsp:nvSpPr>
        <dsp:cNvPr id="0" name=""/>
        <dsp:cNvSpPr/>
      </dsp:nvSpPr>
      <dsp:spPr>
        <a:xfrm>
          <a:off x="0" y="1813057"/>
          <a:ext cx="78867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8A0CD9C-D629-054B-8D25-7AD243DBE0D5}">
      <dsp:nvSpPr>
        <dsp:cNvPr id="0" name=""/>
        <dsp:cNvSpPr/>
      </dsp:nvSpPr>
      <dsp:spPr>
        <a:xfrm>
          <a:off x="0" y="1813057"/>
          <a:ext cx="7886700" cy="1813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0" i="0" kern="1200" dirty="0"/>
        </a:p>
        <a:p>
          <a:pPr marL="0" lvl="0" indent="0" algn="ctr" defTabSz="1244600">
            <a:lnSpc>
              <a:spcPct val="90000"/>
            </a:lnSpc>
            <a:spcBef>
              <a:spcPct val="0"/>
            </a:spcBef>
            <a:spcAft>
              <a:spcPct val="35000"/>
            </a:spcAft>
            <a:buNone/>
          </a:pPr>
          <a:r>
            <a:rPr lang="en-US" sz="2000" b="0" i="0" kern="1200" dirty="0">
              <a:solidFill>
                <a:srgbClr val="002060"/>
              </a:solidFill>
              <a:latin typeface="Avenir Book" panose="02000503020000020003" pitchFamily="2" charset="0"/>
            </a:rPr>
            <a:t>targeted public funding | infrastructure investment | technology</a:t>
          </a:r>
          <a:endParaRPr lang="en-US" sz="2000" kern="1200" dirty="0">
            <a:solidFill>
              <a:srgbClr val="002060"/>
            </a:solidFill>
            <a:latin typeface="Avenir Book" panose="02000503020000020003" pitchFamily="2" charset="0"/>
          </a:endParaRPr>
        </a:p>
      </dsp:txBody>
      <dsp:txXfrm>
        <a:off x="0" y="1813057"/>
        <a:ext cx="7886700" cy="181305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F18E5-F460-E442-B7CF-4F28CD97104A}" type="datetimeFigureOut">
              <a:rPr lang="en-US" smtClean="0"/>
              <a:t>12/11/2024</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DC95C-CB47-724A-B4CC-6A3BF555E0AB}" type="slidenum">
              <a:rPr lang="en-US" smtClean="0"/>
              <a:t>‹#›</a:t>
            </a:fld>
            <a:endParaRPr lang="en-US"/>
          </a:p>
        </p:txBody>
      </p:sp>
    </p:spTree>
    <p:extLst>
      <p:ext uri="{BB962C8B-B14F-4D97-AF65-F5344CB8AC3E}">
        <p14:creationId xmlns:p14="http://schemas.microsoft.com/office/powerpoint/2010/main" val="4003780196"/>
      </p:ext>
    </p:extLst>
  </p:cSld>
  <p:clrMap bg1="lt1" tx1="dk1" bg2="lt2" tx2="dk2" accent1="accent1" accent2="accent2" accent3="accent3" accent4="accent4" accent5="accent5" accent6="accent6" hlink="hlink" folHlink="folHlink"/>
  <p:notesStyle>
    <a:lvl1pPr marL="0" algn="l" defTabSz="713232" rtl="0" eaLnBrk="1" latinLnBrk="0" hangingPunct="1">
      <a:defRPr sz="936" kern="1200">
        <a:solidFill>
          <a:schemeClr val="tx1"/>
        </a:solidFill>
        <a:latin typeface="+mn-lt"/>
        <a:ea typeface="+mn-ea"/>
        <a:cs typeface="+mn-cs"/>
      </a:defRPr>
    </a:lvl1pPr>
    <a:lvl2pPr marL="356616" algn="l" defTabSz="713232" rtl="0" eaLnBrk="1" latinLnBrk="0" hangingPunct="1">
      <a:defRPr sz="936" kern="1200">
        <a:solidFill>
          <a:schemeClr val="tx1"/>
        </a:solidFill>
        <a:latin typeface="+mn-lt"/>
        <a:ea typeface="+mn-ea"/>
        <a:cs typeface="+mn-cs"/>
      </a:defRPr>
    </a:lvl2pPr>
    <a:lvl3pPr marL="713232" algn="l" defTabSz="713232" rtl="0" eaLnBrk="1" latinLnBrk="0" hangingPunct="1">
      <a:defRPr sz="936" kern="1200">
        <a:solidFill>
          <a:schemeClr val="tx1"/>
        </a:solidFill>
        <a:latin typeface="+mn-lt"/>
        <a:ea typeface="+mn-ea"/>
        <a:cs typeface="+mn-cs"/>
      </a:defRPr>
    </a:lvl3pPr>
    <a:lvl4pPr marL="1069848" algn="l" defTabSz="713232" rtl="0" eaLnBrk="1" latinLnBrk="0" hangingPunct="1">
      <a:defRPr sz="936" kern="1200">
        <a:solidFill>
          <a:schemeClr val="tx1"/>
        </a:solidFill>
        <a:latin typeface="+mn-lt"/>
        <a:ea typeface="+mn-ea"/>
        <a:cs typeface="+mn-cs"/>
      </a:defRPr>
    </a:lvl4pPr>
    <a:lvl5pPr marL="1426464" algn="l" defTabSz="713232" rtl="0" eaLnBrk="1" latinLnBrk="0" hangingPunct="1">
      <a:defRPr sz="936"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6D894-6473-689D-187F-47817CE63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99B94-75BD-54DA-6412-DA948779DCA6}"/>
              </a:ext>
            </a:extLst>
          </p:cNvPr>
          <p:cNvSpPr>
            <a:spLocks noGrp="1" noRot="1" noChangeAspect="1"/>
          </p:cNvSpPr>
          <p:nvPr>
            <p:ph type="sldImg"/>
          </p:nvPr>
        </p:nvSpPr>
        <p:spPr>
          <a:xfrm>
            <a:off x="960438" y="1143000"/>
            <a:ext cx="4937125" cy="3086100"/>
          </a:xfrm>
        </p:spPr>
      </p:sp>
      <p:sp>
        <p:nvSpPr>
          <p:cNvPr id="3" name="Notes Placeholder 2">
            <a:extLst>
              <a:ext uri="{FF2B5EF4-FFF2-40B4-BE49-F238E27FC236}">
                <a16:creationId xmlns:a16="http://schemas.microsoft.com/office/drawing/2014/main" id="{AB1104EB-2E8C-D918-1C55-9E2D9ADFB6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F21BE0-B6CD-D274-DE68-2831E05A4B8D}"/>
              </a:ext>
            </a:extLst>
          </p:cNvPr>
          <p:cNvSpPr>
            <a:spLocks noGrp="1"/>
          </p:cNvSpPr>
          <p:nvPr>
            <p:ph type="sldNum" sz="quarter" idx="5"/>
          </p:nvPr>
        </p:nvSpPr>
        <p:spPr/>
        <p:txBody>
          <a:bodyPr/>
          <a:lstStyle/>
          <a:p>
            <a:fld id="{C89DC95C-CB47-724A-B4CC-6A3BF555E0AB}" type="slidenum">
              <a:rPr lang="en-US" smtClean="0"/>
              <a:t>1</a:t>
            </a:fld>
            <a:endParaRPr lang="en-US"/>
          </a:p>
        </p:txBody>
      </p:sp>
    </p:spTree>
    <p:extLst>
      <p:ext uri="{BB962C8B-B14F-4D97-AF65-F5344CB8AC3E}">
        <p14:creationId xmlns:p14="http://schemas.microsoft.com/office/powerpoint/2010/main" val="1188636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2</a:t>
            </a:fld>
            <a:endParaRPr lang="en-US"/>
          </a:p>
        </p:txBody>
      </p:sp>
    </p:spTree>
    <p:extLst>
      <p:ext uri="{BB962C8B-B14F-4D97-AF65-F5344CB8AC3E}">
        <p14:creationId xmlns:p14="http://schemas.microsoft.com/office/powerpoint/2010/main" val="3725681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13232"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C89DC95C-CB47-724A-B4CC-6A3BF555E0AB}" type="slidenum">
              <a:rPr lang="en-US" smtClean="0"/>
              <a:t>3</a:t>
            </a:fld>
            <a:endParaRPr lang="en-US"/>
          </a:p>
        </p:txBody>
      </p:sp>
    </p:spTree>
    <p:extLst>
      <p:ext uri="{BB962C8B-B14F-4D97-AF65-F5344CB8AC3E}">
        <p14:creationId xmlns:p14="http://schemas.microsoft.com/office/powerpoint/2010/main" val="3555540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362E360-D72C-6E7C-52FA-0F99125D7874}"/>
              </a:ext>
            </a:extLst>
          </p:cNvPr>
          <p:cNvSpPr>
            <a:spLocks noGrp="1" noRot="1" noChangeAspect="1" noChangeArrowheads="1" noTextEdit="1"/>
          </p:cNvSpPr>
          <p:nvPr>
            <p:ph type="sldImg"/>
          </p:nvPr>
        </p:nvSpPr>
        <p:spPr>
          <a:ln/>
        </p:spPr>
      </p:sp>
      <p:sp>
        <p:nvSpPr>
          <p:cNvPr id="19458" name="Notes Placeholder 2">
            <a:extLst>
              <a:ext uri="{FF2B5EF4-FFF2-40B4-BE49-F238E27FC236}">
                <a16:creationId xmlns:a16="http://schemas.microsoft.com/office/drawing/2014/main" id="{DD46456D-2BF1-C274-6EB0-50B2618EFB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19459" name="Slide Number Placeholder 3">
            <a:extLst>
              <a:ext uri="{FF2B5EF4-FFF2-40B4-BE49-F238E27FC236}">
                <a16:creationId xmlns:a16="http://schemas.microsoft.com/office/drawing/2014/main" id="{EA183B41-6B04-6DE1-FBE2-94640896DC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74F0BD1-210B-0847-9A8C-245BB53945B3}" type="slidenum">
              <a:rPr lang="en-US" altLang="en-US"/>
              <a:pPr/>
              <a:t>4</a:t>
            </a:fld>
            <a:endParaRPr lang="en-US" altLang="en-US"/>
          </a:p>
        </p:txBody>
      </p:sp>
    </p:spTree>
    <p:extLst>
      <p:ext uri="{BB962C8B-B14F-4D97-AF65-F5344CB8AC3E}">
        <p14:creationId xmlns:p14="http://schemas.microsoft.com/office/powerpoint/2010/main" val="3973438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5</a:t>
            </a:fld>
            <a:endParaRPr lang="en-US"/>
          </a:p>
        </p:txBody>
      </p:sp>
    </p:spTree>
    <p:extLst>
      <p:ext uri="{BB962C8B-B14F-4D97-AF65-F5344CB8AC3E}">
        <p14:creationId xmlns:p14="http://schemas.microsoft.com/office/powerpoint/2010/main" val="2575052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6</a:t>
            </a:fld>
            <a:endParaRPr lang="en-US"/>
          </a:p>
        </p:txBody>
      </p:sp>
    </p:spTree>
    <p:extLst>
      <p:ext uri="{BB962C8B-B14F-4D97-AF65-F5344CB8AC3E}">
        <p14:creationId xmlns:p14="http://schemas.microsoft.com/office/powerpoint/2010/main" val="610500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7</a:t>
            </a:fld>
            <a:endParaRPr lang="en-US"/>
          </a:p>
        </p:txBody>
      </p:sp>
    </p:spTree>
    <p:extLst>
      <p:ext uri="{BB962C8B-B14F-4D97-AF65-F5344CB8AC3E}">
        <p14:creationId xmlns:p14="http://schemas.microsoft.com/office/powerpoint/2010/main" val="1467241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8</a:t>
            </a:fld>
            <a:endParaRPr lang="en-US"/>
          </a:p>
        </p:txBody>
      </p:sp>
    </p:spTree>
    <p:extLst>
      <p:ext uri="{BB962C8B-B14F-4D97-AF65-F5344CB8AC3E}">
        <p14:creationId xmlns:p14="http://schemas.microsoft.com/office/powerpoint/2010/main" val="1121951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13232"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9</a:t>
            </a:fld>
            <a:endParaRPr lang="en-US"/>
          </a:p>
        </p:txBody>
      </p:sp>
    </p:spTree>
    <p:extLst>
      <p:ext uri="{BB962C8B-B14F-4D97-AF65-F5344CB8AC3E}">
        <p14:creationId xmlns:p14="http://schemas.microsoft.com/office/powerpoint/2010/main" val="247217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10</a:t>
            </a:fld>
            <a:endParaRPr lang="en-US"/>
          </a:p>
        </p:txBody>
      </p:sp>
    </p:spTree>
    <p:extLst>
      <p:ext uri="{BB962C8B-B14F-4D97-AF65-F5344CB8AC3E}">
        <p14:creationId xmlns:p14="http://schemas.microsoft.com/office/powerpoint/2010/main" val="3846999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2140-852C-3424-8F82-8B65992E0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3EFC3-8743-2AE5-D534-A79837637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363FC7-84C2-4675-C5C6-8DCE41AC283D}"/>
              </a:ext>
            </a:extLst>
          </p:cNvPr>
          <p:cNvSpPr>
            <a:spLocks noGrp="1"/>
          </p:cNvSpPr>
          <p:nvPr>
            <p:ph type="body" idx="1"/>
          </p:nvPr>
        </p:nvSpPr>
        <p:spPr/>
        <p:txBody>
          <a:bodyPr/>
          <a:lstStyle/>
          <a:p>
            <a:pPr marL="0" marR="0" lvl="0" indent="0" algn="l" defTabSz="713232"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5462EF9-89AD-1C93-49FF-0786BB302F80}"/>
              </a:ext>
            </a:extLst>
          </p:cNvPr>
          <p:cNvSpPr>
            <a:spLocks noGrp="1"/>
          </p:cNvSpPr>
          <p:nvPr>
            <p:ph type="sldNum" sz="quarter" idx="5"/>
          </p:nvPr>
        </p:nvSpPr>
        <p:spPr/>
        <p:txBody>
          <a:bodyPr/>
          <a:lstStyle/>
          <a:p>
            <a:fld id="{C89DC95C-CB47-724A-B4CC-6A3BF555E0AB}" type="slidenum">
              <a:rPr lang="en-US" smtClean="0"/>
              <a:t>11</a:t>
            </a:fld>
            <a:endParaRPr lang="en-US"/>
          </a:p>
        </p:txBody>
      </p:sp>
    </p:spTree>
    <p:extLst>
      <p:ext uri="{BB962C8B-B14F-4D97-AF65-F5344CB8AC3E}">
        <p14:creationId xmlns:p14="http://schemas.microsoft.com/office/powerpoint/2010/main" val="2369371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12</a:t>
            </a:fld>
            <a:endParaRPr lang="en-US"/>
          </a:p>
        </p:txBody>
      </p:sp>
    </p:spTree>
    <p:extLst>
      <p:ext uri="{BB962C8B-B14F-4D97-AF65-F5344CB8AC3E}">
        <p14:creationId xmlns:p14="http://schemas.microsoft.com/office/powerpoint/2010/main" val="3443641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13</a:t>
            </a:fld>
            <a:endParaRPr lang="en-US"/>
          </a:p>
        </p:txBody>
      </p:sp>
    </p:spTree>
    <p:extLst>
      <p:ext uri="{BB962C8B-B14F-4D97-AF65-F5344CB8AC3E}">
        <p14:creationId xmlns:p14="http://schemas.microsoft.com/office/powerpoint/2010/main" val="1593218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5C725-90B4-C95C-C210-B1EF011B1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5236C-5F0F-97F7-1664-C3011A887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7948D-0692-7206-AAF7-D5FCA1408522}"/>
              </a:ext>
            </a:extLst>
          </p:cNvPr>
          <p:cNvSpPr>
            <a:spLocks noGrp="1"/>
          </p:cNvSpPr>
          <p:nvPr>
            <p:ph type="body" idx="1"/>
          </p:nvPr>
        </p:nvSpPr>
        <p:spPr/>
        <p:txBody>
          <a:bodyPr/>
          <a:lstStyle/>
          <a:p>
            <a:pPr rtl="0">
              <a:spcBef>
                <a:spcPts val="0"/>
              </a:spcBef>
              <a:spcAft>
                <a:spcPts val="0"/>
              </a:spcAft>
            </a:pPr>
            <a:endParaRPr lang="en-US" dirty="0"/>
          </a:p>
        </p:txBody>
      </p:sp>
      <p:sp>
        <p:nvSpPr>
          <p:cNvPr id="4" name="Slide Number Placeholder 3">
            <a:extLst>
              <a:ext uri="{FF2B5EF4-FFF2-40B4-BE49-F238E27FC236}">
                <a16:creationId xmlns:a16="http://schemas.microsoft.com/office/drawing/2014/main" id="{42E63C3D-A256-CCE4-88ED-D953EBE3D975}"/>
              </a:ext>
            </a:extLst>
          </p:cNvPr>
          <p:cNvSpPr>
            <a:spLocks noGrp="1"/>
          </p:cNvSpPr>
          <p:nvPr>
            <p:ph type="sldNum" sz="quarter" idx="5"/>
          </p:nvPr>
        </p:nvSpPr>
        <p:spPr/>
        <p:txBody>
          <a:bodyPr/>
          <a:lstStyle/>
          <a:p>
            <a:fld id="{C89DC95C-CB47-724A-B4CC-6A3BF555E0AB}" type="slidenum">
              <a:rPr lang="en-US" smtClean="0"/>
              <a:t>14</a:t>
            </a:fld>
            <a:endParaRPr lang="en-US"/>
          </a:p>
        </p:txBody>
      </p:sp>
    </p:spTree>
    <p:extLst>
      <p:ext uri="{BB962C8B-B14F-4D97-AF65-F5344CB8AC3E}">
        <p14:creationId xmlns:p14="http://schemas.microsoft.com/office/powerpoint/2010/main" val="2543163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15</a:t>
            </a:fld>
            <a:endParaRPr lang="en-US"/>
          </a:p>
        </p:txBody>
      </p:sp>
    </p:spTree>
    <p:extLst>
      <p:ext uri="{BB962C8B-B14F-4D97-AF65-F5344CB8AC3E}">
        <p14:creationId xmlns:p14="http://schemas.microsoft.com/office/powerpoint/2010/main" val="3037603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B3B34-700B-41FC-80FA-F4BDBC816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F9819-8A65-4F05-72A9-28CA83C784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1E0A9D-263C-E25B-8774-19AE24E19AA8}"/>
              </a:ext>
            </a:extLst>
          </p:cNvPr>
          <p:cNvSpPr>
            <a:spLocks noGrp="1"/>
          </p:cNvSpPr>
          <p:nvPr>
            <p:ph type="body" idx="1"/>
          </p:nvPr>
        </p:nvSpPr>
        <p:spPr/>
        <p:txBody>
          <a:bodyPr/>
          <a:lstStyle/>
          <a:p>
            <a:pPr rtl="0">
              <a:spcBef>
                <a:spcPts val="0"/>
              </a:spcBef>
              <a:spcAft>
                <a:spcPts val="0"/>
              </a:spcAft>
            </a:pPr>
            <a:endParaRPr lang="en-US" dirty="0"/>
          </a:p>
        </p:txBody>
      </p:sp>
      <p:sp>
        <p:nvSpPr>
          <p:cNvPr id="4" name="Slide Number Placeholder 3">
            <a:extLst>
              <a:ext uri="{FF2B5EF4-FFF2-40B4-BE49-F238E27FC236}">
                <a16:creationId xmlns:a16="http://schemas.microsoft.com/office/drawing/2014/main" id="{773090CE-2CD7-A539-3289-E9FBE300D546}"/>
              </a:ext>
            </a:extLst>
          </p:cNvPr>
          <p:cNvSpPr>
            <a:spLocks noGrp="1"/>
          </p:cNvSpPr>
          <p:nvPr>
            <p:ph type="sldNum" sz="quarter" idx="5"/>
          </p:nvPr>
        </p:nvSpPr>
        <p:spPr/>
        <p:txBody>
          <a:bodyPr/>
          <a:lstStyle/>
          <a:p>
            <a:fld id="{C89DC95C-CB47-724A-B4CC-6A3BF555E0AB}" type="slidenum">
              <a:rPr lang="en-US" smtClean="0"/>
              <a:t>16</a:t>
            </a:fld>
            <a:endParaRPr lang="en-US"/>
          </a:p>
        </p:txBody>
      </p:sp>
    </p:spTree>
    <p:extLst>
      <p:ext uri="{BB962C8B-B14F-4D97-AF65-F5344CB8AC3E}">
        <p14:creationId xmlns:p14="http://schemas.microsoft.com/office/powerpoint/2010/main" val="2247919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17</a:t>
            </a:fld>
            <a:endParaRPr lang="en-US"/>
          </a:p>
        </p:txBody>
      </p:sp>
    </p:spTree>
    <p:extLst>
      <p:ext uri="{BB962C8B-B14F-4D97-AF65-F5344CB8AC3E}">
        <p14:creationId xmlns:p14="http://schemas.microsoft.com/office/powerpoint/2010/main" val="1138693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18</a:t>
            </a:fld>
            <a:endParaRPr lang="en-US"/>
          </a:p>
        </p:txBody>
      </p:sp>
    </p:spTree>
    <p:extLst>
      <p:ext uri="{BB962C8B-B14F-4D97-AF65-F5344CB8AC3E}">
        <p14:creationId xmlns:p14="http://schemas.microsoft.com/office/powerpoint/2010/main" val="3595651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19</a:t>
            </a:fld>
            <a:endParaRPr lang="en-US"/>
          </a:p>
        </p:txBody>
      </p:sp>
    </p:spTree>
    <p:extLst>
      <p:ext uri="{BB962C8B-B14F-4D97-AF65-F5344CB8AC3E}">
        <p14:creationId xmlns:p14="http://schemas.microsoft.com/office/powerpoint/2010/main" val="971005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ECA8EE72-E002-6449-80D9-B4B79CAD5186}" type="slidenum">
              <a:rPr lang="en-US" smtClean="0"/>
              <a:t>20</a:t>
            </a:fld>
            <a:endParaRPr lang="en-US"/>
          </a:p>
        </p:txBody>
      </p:sp>
    </p:spTree>
    <p:extLst>
      <p:ext uri="{BB962C8B-B14F-4D97-AF65-F5344CB8AC3E}">
        <p14:creationId xmlns:p14="http://schemas.microsoft.com/office/powerpoint/2010/main" val="744889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13232"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21</a:t>
            </a:fld>
            <a:endParaRPr lang="en-US"/>
          </a:p>
        </p:txBody>
      </p:sp>
    </p:spTree>
    <p:extLst>
      <p:ext uri="{BB962C8B-B14F-4D97-AF65-F5344CB8AC3E}">
        <p14:creationId xmlns:p14="http://schemas.microsoft.com/office/powerpoint/2010/main" val="4040215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22</a:t>
            </a:fld>
            <a:endParaRPr lang="en-US"/>
          </a:p>
        </p:txBody>
      </p:sp>
    </p:spTree>
    <p:extLst>
      <p:ext uri="{BB962C8B-B14F-4D97-AF65-F5344CB8AC3E}">
        <p14:creationId xmlns:p14="http://schemas.microsoft.com/office/powerpoint/2010/main" val="2837648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EFE566-B41C-463B-8EB8-1D0D7A6CAA6C}" type="slidenum">
              <a:rPr lang="en-US" smtClean="0"/>
              <a:t>23</a:t>
            </a:fld>
            <a:endParaRPr lang="en-US" dirty="0"/>
          </a:p>
        </p:txBody>
      </p:sp>
    </p:spTree>
    <p:extLst>
      <p:ext uri="{BB962C8B-B14F-4D97-AF65-F5344CB8AC3E}">
        <p14:creationId xmlns:p14="http://schemas.microsoft.com/office/powerpoint/2010/main" val="2467127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24</a:t>
            </a:fld>
            <a:endParaRPr lang="en-US"/>
          </a:p>
        </p:txBody>
      </p:sp>
    </p:spTree>
    <p:extLst>
      <p:ext uri="{BB962C8B-B14F-4D97-AF65-F5344CB8AC3E}">
        <p14:creationId xmlns:p14="http://schemas.microsoft.com/office/powerpoint/2010/main" val="3420528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706BB-3031-B687-7891-3939214D9E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D55AB-8827-C46F-C927-41DC62C91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8621F-716B-DF3C-F818-88D46873CE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C7A38C-BDDD-AA0C-A33A-41581A5CBE7D}"/>
              </a:ext>
            </a:extLst>
          </p:cNvPr>
          <p:cNvSpPr>
            <a:spLocks noGrp="1"/>
          </p:cNvSpPr>
          <p:nvPr>
            <p:ph type="sldNum" sz="quarter" idx="5"/>
          </p:nvPr>
        </p:nvSpPr>
        <p:spPr/>
        <p:txBody>
          <a:bodyPr/>
          <a:lstStyle/>
          <a:p>
            <a:fld id="{C89DC95C-CB47-724A-B4CC-6A3BF555E0AB}" type="slidenum">
              <a:rPr lang="en-US" smtClean="0"/>
              <a:t>25</a:t>
            </a:fld>
            <a:endParaRPr lang="en-US"/>
          </a:p>
        </p:txBody>
      </p:sp>
    </p:spTree>
    <p:extLst>
      <p:ext uri="{BB962C8B-B14F-4D97-AF65-F5344CB8AC3E}">
        <p14:creationId xmlns:p14="http://schemas.microsoft.com/office/powerpoint/2010/main" val="3028554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26</a:t>
            </a:fld>
            <a:endParaRPr lang="en-US"/>
          </a:p>
        </p:txBody>
      </p:sp>
    </p:spTree>
    <p:extLst>
      <p:ext uri="{BB962C8B-B14F-4D97-AF65-F5344CB8AC3E}">
        <p14:creationId xmlns:p14="http://schemas.microsoft.com/office/powerpoint/2010/main" val="1349580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28</a:t>
            </a:fld>
            <a:endParaRPr lang="en-US"/>
          </a:p>
        </p:txBody>
      </p:sp>
    </p:spTree>
    <p:extLst>
      <p:ext uri="{BB962C8B-B14F-4D97-AF65-F5344CB8AC3E}">
        <p14:creationId xmlns:p14="http://schemas.microsoft.com/office/powerpoint/2010/main" val="2477363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29</a:t>
            </a:fld>
            <a:endParaRPr lang="en-US"/>
          </a:p>
        </p:txBody>
      </p:sp>
    </p:spTree>
    <p:extLst>
      <p:ext uri="{BB962C8B-B14F-4D97-AF65-F5344CB8AC3E}">
        <p14:creationId xmlns:p14="http://schemas.microsoft.com/office/powerpoint/2010/main" val="504533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EFE566-B41C-463B-8EB8-1D0D7A6CAA6C}" type="slidenum">
              <a:rPr lang="en-US" smtClean="0"/>
              <a:t>31</a:t>
            </a:fld>
            <a:endParaRPr lang="en-US" dirty="0"/>
          </a:p>
        </p:txBody>
      </p:sp>
    </p:spTree>
    <p:extLst>
      <p:ext uri="{BB962C8B-B14F-4D97-AF65-F5344CB8AC3E}">
        <p14:creationId xmlns:p14="http://schemas.microsoft.com/office/powerpoint/2010/main" val="506427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endParaRPr lang="en-US" sz="2000" dirty="0"/>
          </a:p>
        </p:txBody>
      </p:sp>
      <p:sp>
        <p:nvSpPr>
          <p:cNvPr id="4" name="Slide Number Placeholder 3"/>
          <p:cNvSpPr>
            <a:spLocks noGrp="1"/>
          </p:cNvSpPr>
          <p:nvPr>
            <p:ph type="sldNum" sz="quarter" idx="5"/>
          </p:nvPr>
        </p:nvSpPr>
        <p:spPr/>
        <p:txBody>
          <a:bodyPr/>
          <a:lstStyle/>
          <a:p>
            <a:fld id="{0DF4B051-C7C9-E247-B730-13667E8CF52D}" type="slidenum">
              <a:rPr lang="en-US" smtClean="0"/>
              <a:t>32</a:t>
            </a:fld>
            <a:endParaRPr lang="en-US"/>
          </a:p>
        </p:txBody>
      </p:sp>
    </p:spTree>
    <p:extLst>
      <p:ext uri="{BB962C8B-B14F-4D97-AF65-F5344CB8AC3E}">
        <p14:creationId xmlns:p14="http://schemas.microsoft.com/office/powerpoint/2010/main" val="21608564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33</a:t>
            </a:fld>
            <a:endParaRPr lang="en-US"/>
          </a:p>
        </p:txBody>
      </p:sp>
    </p:spTree>
    <p:extLst>
      <p:ext uri="{BB962C8B-B14F-4D97-AF65-F5344CB8AC3E}">
        <p14:creationId xmlns:p14="http://schemas.microsoft.com/office/powerpoint/2010/main" val="3963949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34</a:t>
            </a:fld>
            <a:endParaRPr lang="en-US"/>
          </a:p>
        </p:txBody>
      </p:sp>
    </p:spTree>
    <p:extLst>
      <p:ext uri="{BB962C8B-B14F-4D97-AF65-F5344CB8AC3E}">
        <p14:creationId xmlns:p14="http://schemas.microsoft.com/office/powerpoint/2010/main" val="3253298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35</a:t>
            </a:fld>
            <a:endParaRPr lang="en-US"/>
          </a:p>
        </p:txBody>
      </p:sp>
    </p:spTree>
    <p:extLst>
      <p:ext uri="{BB962C8B-B14F-4D97-AF65-F5344CB8AC3E}">
        <p14:creationId xmlns:p14="http://schemas.microsoft.com/office/powerpoint/2010/main" val="21362272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88B5-3B8A-7375-6B5A-A9E35A9C0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4F0FC-D1EE-8EA4-0647-F97B2F9018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8E7CA-E50B-DA10-E729-7643861BA3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11D280-32D9-D174-9AB6-9FC2F6F8EDC2}"/>
              </a:ext>
            </a:extLst>
          </p:cNvPr>
          <p:cNvSpPr>
            <a:spLocks noGrp="1"/>
          </p:cNvSpPr>
          <p:nvPr>
            <p:ph type="sldNum" sz="quarter" idx="5"/>
          </p:nvPr>
        </p:nvSpPr>
        <p:spPr/>
        <p:txBody>
          <a:bodyPr/>
          <a:lstStyle/>
          <a:p>
            <a:fld id="{C89DC95C-CB47-724A-B4CC-6A3BF555E0AB}" type="slidenum">
              <a:rPr lang="en-US" smtClean="0"/>
              <a:t>36</a:t>
            </a:fld>
            <a:endParaRPr lang="en-US"/>
          </a:p>
        </p:txBody>
      </p:sp>
    </p:spTree>
    <p:extLst>
      <p:ext uri="{BB962C8B-B14F-4D97-AF65-F5344CB8AC3E}">
        <p14:creationId xmlns:p14="http://schemas.microsoft.com/office/powerpoint/2010/main" val="1071350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37</a:t>
            </a:fld>
            <a:endParaRPr lang="en-US"/>
          </a:p>
        </p:txBody>
      </p:sp>
    </p:spTree>
    <p:extLst>
      <p:ext uri="{BB962C8B-B14F-4D97-AF65-F5344CB8AC3E}">
        <p14:creationId xmlns:p14="http://schemas.microsoft.com/office/powerpoint/2010/main" val="38165274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38</a:t>
            </a:fld>
            <a:endParaRPr lang="en-US"/>
          </a:p>
        </p:txBody>
      </p:sp>
    </p:spTree>
    <p:extLst>
      <p:ext uri="{BB962C8B-B14F-4D97-AF65-F5344CB8AC3E}">
        <p14:creationId xmlns:p14="http://schemas.microsoft.com/office/powerpoint/2010/main" val="2252787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39</a:t>
            </a:fld>
            <a:endParaRPr lang="en-US"/>
          </a:p>
        </p:txBody>
      </p:sp>
    </p:spTree>
    <p:extLst>
      <p:ext uri="{BB962C8B-B14F-4D97-AF65-F5344CB8AC3E}">
        <p14:creationId xmlns:p14="http://schemas.microsoft.com/office/powerpoint/2010/main" val="11192604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DC95C-CB47-724A-B4CC-6A3BF555E0AB}" type="slidenum">
              <a:rPr lang="en-US" smtClean="0"/>
              <a:t>40</a:t>
            </a:fld>
            <a:endParaRPr lang="en-US"/>
          </a:p>
        </p:txBody>
      </p:sp>
    </p:spTree>
    <p:extLst>
      <p:ext uri="{BB962C8B-B14F-4D97-AF65-F5344CB8AC3E}">
        <p14:creationId xmlns:p14="http://schemas.microsoft.com/office/powerpoint/2010/main" val="734334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A1278-ED86-AF7D-FF9B-AD47520C22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2FE77-83EC-E995-199B-0D7DAD9DB56A}"/>
              </a:ext>
            </a:extLst>
          </p:cNvPr>
          <p:cNvSpPr>
            <a:spLocks noGrp="1" noRot="1" noChangeAspect="1"/>
          </p:cNvSpPr>
          <p:nvPr>
            <p:ph type="sldImg"/>
          </p:nvPr>
        </p:nvSpPr>
        <p:spPr>
          <a:xfrm>
            <a:off x="960438" y="1143000"/>
            <a:ext cx="4937125" cy="3086100"/>
          </a:xfrm>
        </p:spPr>
      </p:sp>
      <p:sp>
        <p:nvSpPr>
          <p:cNvPr id="3" name="Notes Placeholder 2">
            <a:extLst>
              <a:ext uri="{FF2B5EF4-FFF2-40B4-BE49-F238E27FC236}">
                <a16:creationId xmlns:a16="http://schemas.microsoft.com/office/drawing/2014/main" id="{DDF2D49C-8CE8-BA08-0AC7-A741DDB9BD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13BB71-B30A-1783-C833-C5F8A61CCE39}"/>
              </a:ext>
            </a:extLst>
          </p:cNvPr>
          <p:cNvSpPr>
            <a:spLocks noGrp="1"/>
          </p:cNvSpPr>
          <p:nvPr>
            <p:ph type="sldNum" sz="quarter" idx="5"/>
          </p:nvPr>
        </p:nvSpPr>
        <p:spPr/>
        <p:txBody>
          <a:bodyPr/>
          <a:lstStyle/>
          <a:p>
            <a:fld id="{C89DC95C-CB47-724A-B4CC-6A3BF555E0AB}" type="slidenum">
              <a:rPr lang="en-US" smtClean="0"/>
              <a:t>41</a:t>
            </a:fld>
            <a:endParaRPr lang="en-US"/>
          </a:p>
        </p:txBody>
      </p:sp>
    </p:spTree>
    <p:extLst>
      <p:ext uri="{BB962C8B-B14F-4D97-AF65-F5344CB8AC3E}">
        <p14:creationId xmlns:p14="http://schemas.microsoft.com/office/powerpoint/2010/main" val="44508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FE11-5223-7C47-BB8A-EDD99BD1C78C}"/>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92D28F9-44B0-5E46-BCCC-F54CD7278F0A}"/>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4A804CA-8A31-274C-BFB3-FAC5A4FD91FF}"/>
              </a:ext>
            </a:extLst>
          </p:cNvPr>
          <p:cNvSpPr>
            <a:spLocks noGrp="1"/>
          </p:cNvSpPr>
          <p:nvPr>
            <p:ph type="dt" sz="half" idx="10"/>
          </p:nvPr>
        </p:nvSpPr>
        <p:spPr/>
        <p:txBody>
          <a:bodyPr/>
          <a:lstStyle/>
          <a:p>
            <a:pPr>
              <a:defRPr/>
            </a:pPr>
            <a:fld id="{1FA32A8C-3878-924C-AC10-1BD91A58F714}" type="datetimeFigureOut">
              <a:rPr lang="en-US" smtClean="0"/>
              <a:pPr>
                <a:defRPr/>
              </a:pPr>
              <a:t>12/11/2024</a:t>
            </a:fld>
            <a:endParaRPr lang="en-US"/>
          </a:p>
        </p:txBody>
      </p:sp>
      <p:sp>
        <p:nvSpPr>
          <p:cNvPr id="5" name="Footer Placeholder 4">
            <a:extLst>
              <a:ext uri="{FF2B5EF4-FFF2-40B4-BE49-F238E27FC236}">
                <a16:creationId xmlns:a16="http://schemas.microsoft.com/office/drawing/2014/main" id="{8F91F0EA-0602-2B4F-AFC8-2730CC92599B}"/>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336F5314-0CDB-2544-836F-0BE349AD09E1}"/>
              </a:ext>
            </a:extLst>
          </p:cNvPr>
          <p:cNvSpPr>
            <a:spLocks noGrp="1"/>
          </p:cNvSpPr>
          <p:nvPr>
            <p:ph type="sldNum" sz="quarter" idx="12"/>
          </p:nvPr>
        </p:nvSpPr>
        <p:spPr/>
        <p:txBody>
          <a:bodyPr/>
          <a:lstStyle/>
          <a:p>
            <a:pPr>
              <a:defRPr/>
            </a:pPr>
            <a:fld id="{06A47BE3-08D8-084F-99F3-F2ED99DC9FB2}" type="slidenum">
              <a:rPr lang="en-US" smtClean="0"/>
              <a:pPr>
                <a:defRPr/>
              </a:pPr>
              <a:t>‹#›</a:t>
            </a:fld>
            <a:endParaRPr lang="en-US"/>
          </a:p>
        </p:txBody>
      </p:sp>
    </p:spTree>
    <p:extLst>
      <p:ext uri="{BB962C8B-B14F-4D97-AF65-F5344CB8AC3E}">
        <p14:creationId xmlns:p14="http://schemas.microsoft.com/office/powerpoint/2010/main" val="408800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5CCA-DBC7-E04A-A2AE-B30E7B2866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FC2EFC-9F1C-2740-8299-E9D31EF14BB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8D5F0-B5CB-0743-966E-DFA5B5A63832}"/>
              </a:ext>
            </a:extLst>
          </p:cNvPr>
          <p:cNvSpPr>
            <a:spLocks noGrp="1"/>
          </p:cNvSpPr>
          <p:nvPr>
            <p:ph type="dt" sz="half" idx="10"/>
          </p:nvPr>
        </p:nvSpPr>
        <p:spPr/>
        <p:txBody>
          <a:bodyPr/>
          <a:lstStyle/>
          <a:p>
            <a:pPr>
              <a:defRPr/>
            </a:pPr>
            <a:fld id="{94712AF2-FA85-8541-B69B-FCAD61C6CBDE}" type="datetimeFigureOut">
              <a:rPr lang="en-US" smtClean="0"/>
              <a:pPr>
                <a:defRPr/>
              </a:pPr>
              <a:t>12/11/2024</a:t>
            </a:fld>
            <a:endParaRPr lang="en-US"/>
          </a:p>
        </p:txBody>
      </p:sp>
      <p:sp>
        <p:nvSpPr>
          <p:cNvPr id="5" name="Footer Placeholder 4">
            <a:extLst>
              <a:ext uri="{FF2B5EF4-FFF2-40B4-BE49-F238E27FC236}">
                <a16:creationId xmlns:a16="http://schemas.microsoft.com/office/drawing/2014/main" id="{6279E32D-B6BF-0048-9524-CB6EB794211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D82F2142-D6C1-714E-8F29-5EE297EEF114}"/>
              </a:ext>
            </a:extLst>
          </p:cNvPr>
          <p:cNvSpPr>
            <a:spLocks noGrp="1"/>
          </p:cNvSpPr>
          <p:nvPr>
            <p:ph type="sldNum" sz="quarter" idx="12"/>
          </p:nvPr>
        </p:nvSpPr>
        <p:spPr/>
        <p:txBody>
          <a:bodyPr/>
          <a:lstStyle/>
          <a:p>
            <a:pPr>
              <a:defRPr/>
            </a:pPr>
            <a:fld id="{34C19C1B-8C32-4443-8E7F-A5F176DDE6D9}" type="slidenum">
              <a:rPr lang="en-US" smtClean="0"/>
              <a:pPr>
                <a:defRPr/>
              </a:pPr>
              <a:t>‹#›</a:t>
            </a:fld>
            <a:endParaRPr lang="en-US"/>
          </a:p>
        </p:txBody>
      </p:sp>
    </p:spTree>
    <p:extLst>
      <p:ext uri="{BB962C8B-B14F-4D97-AF65-F5344CB8AC3E}">
        <p14:creationId xmlns:p14="http://schemas.microsoft.com/office/powerpoint/2010/main" val="4088853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BF2CF-7E04-B84F-888E-2816DDD8B73C}"/>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215ACAF-B850-834C-AB42-7EF4C2D1D010}"/>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E24C52-247C-184E-9696-9BEA65F96285}"/>
              </a:ext>
            </a:extLst>
          </p:cNvPr>
          <p:cNvSpPr>
            <a:spLocks noGrp="1"/>
          </p:cNvSpPr>
          <p:nvPr>
            <p:ph type="dt" sz="half" idx="10"/>
          </p:nvPr>
        </p:nvSpPr>
        <p:spPr/>
        <p:txBody>
          <a:bodyPr/>
          <a:lstStyle/>
          <a:p>
            <a:pPr>
              <a:defRPr/>
            </a:pPr>
            <a:fld id="{6F2F1DCC-DDF9-3649-B41E-920487646C58}" type="datetimeFigureOut">
              <a:rPr lang="en-US" smtClean="0"/>
              <a:pPr>
                <a:defRPr/>
              </a:pPr>
              <a:t>12/11/2024</a:t>
            </a:fld>
            <a:endParaRPr lang="en-US"/>
          </a:p>
        </p:txBody>
      </p:sp>
      <p:sp>
        <p:nvSpPr>
          <p:cNvPr id="5" name="Footer Placeholder 4">
            <a:extLst>
              <a:ext uri="{FF2B5EF4-FFF2-40B4-BE49-F238E27FC236}">
                <a16:creationId xmlns:a16="http://schemas.microsoft.com/office/drawing/2014/main" id="{CBAC9F82-F4D3-3E4E-B6A9-7D96F12ADFE2}"/>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C551B24-49AF-2E4B-A95C-DA4490D40CFF}"/>
              </a:ext>
            </a:extLst>
          </p:cNvPr>
          <p:cNvSpPr>
            <a:spLocks noGrp="1"/>
          </p:cNvSpPr>
          <p:nvPr>
            <p:ph type="sldNum" sz="quarter" idx="12"/>
          </p:nvPr>
        </p:nvSpPr>
        <p:spPr/>
        <p:txBody>
          <a:bodyPr/>
          <a:lstStyle/>
          <a:p>
            <a:pPr>
              <a:defRPr/>
            </a:pPr>
            <a:fld id="{04F5FBF8-B686-1748-9B83-D61383D4003B}" type="slidenum">
              <a:rPr lang="en-US" smtClean="0"/>
              <a:pPr>
                <a:defRPr/>
              </a:pPr>
              <a:t>‹#›</a:t>
            </a:fld>
            <a:endParaRPr lang="en-US"/>
          </a:p>
        </p:txBody>
      </p:sp>
    </p:spTree>
    <p:extLst>
      <p:ext uri="{BB962C8B-B14F-4D97-AF65-F5344CB8AC3E}">
        <p14:creationId xmlns:p14="http://schemas.microsoft.com/office/powerpoint/2010/main" val="2892832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82F0F-362E-1B45-8C10-4DC83CD83D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40AD16-6E4A-FB44-94D2-BDA4F4368921}"/>
              </a:ext>
            </a:extLst>
          </p:cNvPr>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1CECD6-41DA-3C41-B1FB-1704D1EC50DA}"/>
              </a:ext>
            </a:extLst>
          </p:cNvPr>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0EE508-3A15-CB4C-B08F-032625E97E4F}"/>
              </a:ext>
            </a:extLst>
          </p:cNvPr>
          <p:cNvSpPr>
            <a:spLocks noGrp="1"/>
          </p:cNvSpPr>
          <p:nvPr>
            <p:ph type="dt" sz="half" idx="10"/>
          </p:nvPr>
        </p:nvSpPr>
        <p:spPr/>
        <p:txBody>
          <a:bodyPr/>
          <a:lstStyle/>
          <a:p>
            <a:pPr>
              <a:defRPr/>
            </a:pPr>
            <a:fld id="{EB84FC39-36E5-244D-B683-AD8FF6B9961E}" type="datetimeFigureOut">
              <a:rPr lang="en-US" smtClean="0"/>
              <a:pPr>
                <a:defRPr/>
              </a:pPr>
              <a:t>12/11/2024</a:t>
            </a:fld>
            <a:endParaRPr lang="en-US"/>
          </a:p>
        </p:txBody>
      </p:sp>
      <p:sp>
        <p:nvSpPr>
          <p:cNvPr id="6" name="Footer Placeholder 5">
            <a:extLst>
              <a:ext uri="{FF2B5EF4-FFF2-40B4-BE49-F238E27FC236}">
                <a16:creationId xmlns:a16="http://schemas.microsoft.com/office/drawing/2014/main" id="{BCB52531-2FA1-A34D-8490-5ACA452843F7}"/>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CC023C82-AA40-314D-84DC-F3C974B4076D}"/>
              </a:ext>
            </a:extLst>
          </p:cNvPr>
          <p:cNvSpPr>
            <a:spLocks noGrp="1"/>
          </p:cNvSpPr>
          <p:nvPr>
            <p:ph type="sldNum" sz="quarter" idx="12"/>
          </p:nvPr>
        </p:nvSpPr>
        <p:spPr/>
        <p:txBody>
          <a:bodyPr/>
          <a:lstStyle/>
          <a:p>
            <a:pPr>
              <a:defRPr/>
            </a:pPr>
            <a:fld id="{66C0C6B9-FB99-5144-847A-BFA618B1476B}" type="slidenum">
              <a:rPr lang="en-US" smtClean="0"/>
              <a:pPr>
                <a:defRPr/>
              </a:pPr>
              <a:t>‹#›</a:t>
            </a:fld>
            <a:endParaRPr lang="en-US"/>
          </a:p>
        </p:txBody>
      </p:sp>
    </p:spTree>
    <p:extLst>
      <p:ext uri="{BB962C8B-B14F-4D97-AF65-F5344CB8AC3E}">
        <p14:creationId xmlns:p14="http://schemas.microsoft.com/office/powerpoint/2010/main" val="1214306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5A4E3-856A-FF4F-B6D8-10054697E7AE}"/>
              </a:ext>
            </a:extLst>
          </p:cNvPr>
          <p:cNvSpPr>
            <a:spLocks noGrp="1"/>
          </p:cNvSpPr>
          <p:nvPr>
            <p:ph type="title"/>
          </p:nvPr>
        </p:nvSpPr>
        <p:spPr>
          <a:xfrm>
            <a:off x="629841" y="304271"/>
            <a:ext cx="7886700" cy="1104636"/>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4F72B8-63EF-D24B-B258-AEBE3AA60572}"/>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9E545AF-D395-D645-83E9-7E97575B302D}"/>
              </a:ext>
            </a:extLst>
          </p:cNvPr>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14CBE1-2167-F04E-8EEA-F97097122E51}"/>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A197E229-A7A5-6243-AC65-22AEACBF3E14}"/>
              </a:ext>
            </a:extLst>
          </p:cNvPr>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905826-EEEB-A446-A3C8-DB6F70A1C8BC}"/>
              </a:ext>
            </a:extLst>
          </p:cNvPr>
          <p:cNvSpPr>
            <a:spLocks noGrp="1"/>
          </p:cNvSpPr>
          <p:nvPr>
            <p:ph type="dt" sz="half" idx="10"/>
          </p:nvPr>
        </p:nvSpPr>
        <p:spPr/>
        <p:txBody>
          <a:bodyPr/>
          <a:lstStyle/>
          <a:p>
            <a:pPr>
              <a:defRPr/>
            </a:pPr>
            <a:fld id="{E83AD63C-E228-6B49-8CE9-728AC636D2B1}" type="datetimeFigureOut">
              <a:rPr lang="en-US" smtClean="0"/>
              <a:pPr>
                <a:defRPr/>
              </a:pPr>
              <a:t>12/11/2024</a:t>
            </a:fld>
            <a:endParaRPr lang="en-US"/>
          </a:p>
        </p:txBody>
      </p:sp>
      <p:sp>
        <p:nvSpPr>
          <p:cNvPr id="8" name="Footer Placeholder 7">
            <a:extLst>
              <a:ext uri="{FF2B5EF4-FFF2-40B4-BE49-F238E27FC236}">
                <a16:creationId xmlns:a16="http://schemas.microsoft.com/office/drawing/2014/main" id="{2537BD4F-73A2-F549-AFB3-6E861EE215EE}"/>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EAE33348-F307-AD44-83A5-D31135F7DFA4}"/>
              </a:ext>
            </a:extLst>
          </p:cNvPr>
          <p:cNvSpPr>
            <a:spLocks noGrp="1"/>
          </p:cNvSpPr>
          <p:nvPr>
            <p:ph type="sldNum" sz="quarter" idx="12"/>
          </p:nvPr>
        </p:nvSpPr>
        <p:spPr/>
        <p:txBody>
          <a:bodyPr/>
          <a:lstStyle/>
          <a:p>
            <a:pPr>
              <a:defRPr/>
            </a:pPr>
            <a:fld id="{78E928E2-ADB7-874E-924F-1FFE87BCABD6}" type="slidenum">
              <a:rPr lang="en-US" smtClean="0"/>
              <a:pPr>
                <a:defRPr/>
              </a:pPr>
              <a:t>‹#›</a:t>
            </a:fld>
            <a:endParaRPr lang="en-US"/>
          </a:p>
        </p:txBody>
      </p:sp>
    </p:spTree>
    <p:extLst>
      <p:ext uri="{BB962C8B-B14F-4D97-AF65-F5344CB8AC3E}">
        <p14:creationId xmlns:p14="http://schemas.microsoft.com/office/powerpoint/2010/main" val="409397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230D-84C7-C14D-9D7B-17ED3F29A4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0CCAE1-F23B-634C-A5E9-3F34A71C0EA8}"/>
              </a:ext>
            </a:extLst>
          </p:cNvPr>
          <p:cNvSpPr>
            <a:spLocks noGrp="1"/>
          </p:cNvSpPr>
          <p:nvPr>
            <p:ph type="dt" sz="half" idx="10"/>
          </p:nvPr>
        </p:nvSpPr>
        <p:spPr/>
        <p:txBody>
          <a:bodyPr/>
          <a:lstStyle/>
          <a:p>
            <a:pPr>
              <a:defRPr/>
            </a:pPr>
            <a:fld id="{950FDB1E-69CE-6C43-AD7B-8B9A886671BD}" type="datetimeFigureOut">
              <a:rPr lang="en-US" smtClean="0"/>
              <a:pPr>
                <a:defRPr/>
              </a:pPr>
              <a:t>12/11/2024</a:t>
            </a:fld>
            <a:endParaRPr lang="en-US"/>
          </a:p>
        </p:txBody>
      </p:sp>
      <p:sp>
        <p:nvSpPr>
          <p:cNvPr id="4" name="Footer Placeholder 3">
            <a:extLst>
              <a:ext uri="{FF2B5EF4-FFF2-40B4-BE49-F238E27FC236}">
                <a16:creationId xmlns:a16="http://schemas.microsoft.com/office/drawing/2014/main" id="{62BBE4AE-6D2E-F142-8BAE-D77B5C39755F}"/>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2668D7C7-C315-A34A-BEC6-7E1616C7695B}"/>
              </a:ext>
            </a:extLst>
          </p:cNvPr>
          <p:cNvSpPr>
            <a:spLocks noGrp="1"/>
          </p:cNvSpPr>
          <p:nvPr>
            <p:ph type="sldNum" sz="quarter" idx="12"/>
          </p:nvPr>
        </p:nvSpPr>
        <p:spPr/>
        <p:txBody>
          <a:bodyPr/>
          <a:lstStyle/>
          <a:p>
            <a:pPr>
              <a:defRPr/>
            </a:pPr>
            <a:fld id="{DBB5FF54-17E8-4A47-8035-ED0197507311}" type="slidenum">
              <a:rPr lang="en-US" smtClean="0"/>
              <a:pPr>
                <a:defRPr/>
              </a:pPr>
              <a:t>‹#›</a:t>
            </a:fld>
            <a:endParaRPr lang="en-US"/>
          </a:p>
        </p:txBody>
      </p:sp>
    </p:spTree>
    <p:extLst>
      <p:ext uri="{BB962C8B-B14F-4D97-AF65-F5344CB8AC3E}">
        <p14:creationId xmlns:p14="http://schemas.microsoft.com/office/powerpoint/2010/main" val="244911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9B8ED4-84F7-E24C-86FF-5CE8BFF90A1C}"/>
              </a:ext>
            </a:extLst>
          </p:cNvPr>
          <p:cNvSpPr>
            <a:spLocks noGrp="1"/>
          </p:cNvSpPr>
          <p:nvPr>
            <p:ph type="dt" sz="half" idx="10"/>
          </p:nvPr>
        </p:nvSpPr>
        <p:spPr/>
        <p:txBody>
          <a:bodyPr/>
          <a:lstStyle/>
          <a:p>
            <a:pPr>
              <a:defRPr/>
            </a:pPr>
            <a:fld id="{74D5FEF2-061D-B24B-A0FF-2ED85BDA3B89}" type="datetimeFigureOut">
              <a:rPr lang="en-US" smtClean="0"/>
              <a:pPr>
                <a:defRPr/>
              </a:pPr>
              <a:t>12/11/2024</a:t>
            </a:fld>
            <a:endParaRPr lang="en-US"/>
          </a:p>
        </p:txBody>
      </p:sp>
      <p:sp>
        <p:nvSpPr>
          <p:cNvPr id="3" name="Footer Placeholder 2">
            <a:extLst>
              <a:ext uri="{FF2B5EF4-FFF2-40B4-BE49-F238E27FC236}">
                <a16:creationId xmlns:a16="http://schemas.microsoft.com/office/drawing/2014/main" id="{6172A084-D44E-924D-A8C8-2ADD73A17D5D}"/>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E90270A2-493D-7D44-AD42-69DDF480ADEA}"/>
              </a:ext>
            </a:extLst>
          </p:cNvPr>
          <p:cNvSpPr>
            <a:spLocks noGrp="1"/>
          </p:cNvSpPr>
          <p:nvPr>
            <p:ph type="sldNum" sz="quarter" idx="12"/>
          </p:nvPr>
        </p:nvSpPr>
        <p:spPr/>
        <p:txBody>
          <a:bodyPr/>
          <a:lstStyle/>
          <a:p>
            <a:pPr>
              <a:defRPr/>
            </a:pPr>
            <a:fld id="{23954580-EDFD-2545-8610-5EBA9E414218}" type="slidenum">
              <a:rPr lang="en-US" smtClean="0"/>
              <a:pPr>
                <a:defRPr/>
              </a:pPr>
              <a:t>‹#›</a:t>
            </a:fld>
            <a:endParaRPr lang="en-US"/>
          </a:p>
        </p:txBody>
      </p:sp>
    </p:spTree>
    <p:extLst>
      <p:ext uri="{BB962C8B-B14F-4D97-AF65-F5344CB8AC3E}">
        <p14:creationId xmlns:p14="http://schemas.microsoft.com/office/powerpoint/2010/main" val="1164731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46756-649E-434C-87EA-FE8C20C9A8F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FD438DA-3A7A-1B45-B057-9A5A8CD2F08A}"/>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90D6D0-0E55-6546-B264-CE2E88368C21}"/>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ED332D3-5959-D94B-8E07-B0238E7A9807}"/>
              </a:ext>
            </a:extLst>
          </p:cNvPr>
          <p:cNvSpPr>
            <a:spLocks noGrp="1"/>
          </p:cNvSpPr>
          <p:nvPr>
            <p:ph type="dt" sz="half" idx="10"/>
          </p:nvPr>
        </p:nvSpPr>
        <p:spPr/>
        <p:txBody>
          <a:bodyPr/>
          <a:lstStyle/>
          <a:p>
            <a:pPr>
              <a:defRPr/>
            </a:pPr>
            <a:fld id="{F41637E3-4854-8C4B-A0C1-9382B5DDE40A}" type="datetimeFigureOut">
              <a:rPr lang="en-US" smtClean="0"/>
              <a:pPr>
                <a:defRPr/>
              </a:pPr>
              <a:t>12/11/2024</a:t>
            </a:fld>
            <a:endParaRPr lang="en-US"/>
          </a:p>
        </p:txBody>
      </p:sp>
      <p:sp>
        <p:nvSpPr>
          <p:cNvPr id="6" name="Footer Placeholder 5">
            <a:extLst>
              <a:ext uri="{FF2B5EF4-FFF2-40B4-BE49-F238E27FC236}">
                <a16:creationId xmlns:a16="http://schemas.microsoft.com/office/drawing/2014/main" id="{4057A29D-FCCD-3D44-9454-C3F130E7D1EB}"/>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E2F52385-F0DC-B046-B4D8-01625B376DA3}"/>
              </a:ext>
            </a:extLst>
          </p:cNvPr>
          <p:cNvSpPr>
            <a:spLocks noGrp="1"/>
          </p:cNvSpPr>
          <p:nvPr>
            <p:ph type="sldNum" sz="quarter" idx="12"/>
          </p:nvPr>
        </p:nvSpPr>
        <p:spPr/>
        <p:txBody>
          <a:bodyPr/>
          <a:lstStyle/>
          <a:p>
            <a:pPr>
              <a:defRPr/>
            </a:pPr>
            <a:fld id="{8D02408A-5B32-3A40-84BC-674D4C8ABB33}" type="slidenum">
              <a:rPr lang="en-US" smtClean="0"/>
              <a:pPr>
                <a:defRPr/>
              </a:pPr>
              <a:t>‹#›</a:t>
            </a:fld>
            <a:endParaRPr lang="en-US"/>
          </a:p>
        </p:txBody>
      </p:sp>
    </p:spTree>
    <p:extLst>
      <p:ext uri="{BB962C8B-B14F-4D97-AF65-F5344CB8AC3E}">
        <p14:creationId xmlns:p14="http://schemas.microsoft.com/office/powerpoint/2010/main" val="3745662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90489-4C48-624D-A5C3-0944060F86B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244FAA4-583A-ED49-9BC9-B1B62858865A}"/>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A1A7B188-A58B-9847-BD57-DF2709EDB996}"/>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395E3DF-9E06-0248-AC6A-8610F14F1258}"/>
              </a:ext>
            </a:extLst>
          </p:cNvPr>
          <p:cNvSpPr>
            <a:spLocks noGrp="1"/>
          </p:cNvSpPr>
          <p:nvPr>
            <p:ph type="dt" sz="half" idx="10"/>
          </p:nvPr>
        </p:nvSpPr>
        <p:spPr/>
        <p:txBody>
          <a:bodyPr/>
          <a:lstStyle/>
          <a:p>
            <a:pPr>
              <a:defRPr/>
            </a:pPr>
            <a:fld id="{6B8BE97A-327E-0549-8979-F82B44936CE7}" type="datetimeFigureOut">
              <a:rPr lang="en-US" smtClean="0"/>
              <a:pPr>
                <a:defRPr/>
              </a:pPr>
              <a:t>12/11/2024</a:t>
            </a:fld>
            <a:endParaRPr lang="en-US"/>
          </a:p>
        </p:txBody>
      </p:sp>
      <p:sp>
        <p:nvSpPr>
          <p:cNvPr id="6" name="Footer Placeholder 5">
            <a:extLst>
              <a:ext uri="{FF2B5EF4-FFF2-40B4-BE49-F238E27FC236}">
                <a16:creationId xmlns:a16="http://schemas.microsoft.com/office/drawing/2014/main" id="{F0447C6D-C82D-9541-AD52-91F3D33D128D}"/>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CF2644F1-987C-6047-AB3F-535743ACCC39}"/>
              </a:ext>
            </a:extLst>
          </p:cNvPr>
          <p:cNvSpPr>
            <a:spLocks noGrp="1"/>
          </p:cNvSpPr>
          <p:nvPr>
            <p:ph type="sldNum" sz="quarter" idx="12"/>
          </p:nvPr>
        </p:nvSpPr>
        <p:spPr/>
        <p:txBody>
          <a:bodyPr/>
          <a:lstStyle/>
          <a:p>
            <a:pPr>
              <a:defRPr/>
            </a:pPr>
            <a:fld id="{70DFB8EE-BD86-5940-BD73-77C592AE079C}" type="slidenum">
              <a:rPr lang="en-US" smtClean="0"/>
              <a:pPr>
                <a:defRPr/>
              </a:pPr>
              <a:t>‹#›</a:t>
            </a:fld>
            <a:endParaRPr lang="en-US"/>
          </a:p>
        </p:txBody>
      </p:sp>
    </p:spTree>
    <p:extLst>
      <p:ext uri="{BB962C8B-B14F-4D97-AF65-F5344CB8AC3E}">
        <p14:creationId xmlns:p14="http://schemas.microsoft.com/office/powerpoint/2010/main" val="3133514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F3C75-C4AC-A14B-B31D-2F930E8A11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9318CF-264A-C845-BDDB-E5B92977BE2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35EAD6-D9F8-5146-A870-1F17B9BF2569}"/>
              </a:ext>
            </a:extLst>
          </p:cNvPr>
          <p:cNvSpPr>
            <a:spLocks noGrp="1"/>
          </p:cNvSpPr>
          <p:nvPr>
            <p:ph type="dt" sz="half" idx="10"/>
          </p:nvPr>
        </p:nvSpPr>
        <p:spPr/>
        <p:txBody>
          <a:bodyPr/>
          <a:lstStyle/>
          <a:p>
            <a:pPr>
              <a:defRPr/>
            </a:pPr>
            <a:fld id="{15C543B5-4749-ED40-96B3-0836E91409E3}" type="datetimeFigureOut">
              <a:rPr lang="en-US" smtClean="0"/>
              <a:pPr>
                <a:defRPr/>
              </a:pPr>
              <a:t>12/11/2024</a:t>
            </a:fld>
            <a:endParaRPr lang="en-US"/>
          </a:p>
        </p:txBody>
      </p:sp>
      <p:sp>
        <p:nvSpPr>
          <p:cNvPr id="5" name="Footer Placeholder 4">
            <a:extLst>
              <a:ext uri="{FF2B5EF4-FFF2-40B4-BE49-F238E27FC236}">
                <a16:creationId xmlns:a16="http://schemas.microsoft.com/office/drawing/2014/main" id="{7690F4BD-A397-3147-B341-0964CADE6006}"/>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E0FC677F-BBB7-2F43-A87C-62BB21908BAF}"/>
              </a:ext>
            </a:extLst>
          </p:cNvPr>
          <p:cNvSpPr>
            <a:spLocks noGrp="1"/>
          </p:cNvSpPr>
          <p:nvPr>
            <p:ph type="sldNum" sz="quarter" idx="12"/>
          </p:nvPr>
        </p:nvSpPr>
        <p:spPr/>
        <p:txBody>
          <a:bodyPr/>
          <a:lstStyle/>
          <a:p>
            <a:pPr>
              <a:defRPr/>
            </a:pPr>
            <a:fld id="{BD556DE9-9E66-8F40-A0EB-5A43706CA730}" type="slidenum">
              <a:rPr lang="en-US" smtClean="0"/>
              <a:pPr>
                <a:defRPr/>
              </a:pPr>
              <a:t>‹#›</a:t>
            </a:fld>
            <a:endParaRPr lang="en-US"/>
          </a:p>
        </p:txBody>
      </p:sp>
    </p:spTree>
    <p:extLst>
      <p:ext uri="{BB962C8B-B14F-4D97-AF65-F5344CB8AC3E}">
        <p14:creationId xmlns:p14="http://schemas.microsoft.com/office/powerpoint/2010/main" val="2141692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F582D8-AC0E-1A47-A757-2A76D81555EA}"/>
              </a:ext>
            </a:extLst>
          </p:cNvPr>
          <p:cNvSpPr>
            <a:spLocks noGrp="1"/>
          </p:cNvSpPr>
          <p:nvPr>
            <p:ph type="title" orient="vert"/>
          </p:nvPr>
        </p:nvSpPr>
        <p:spPr>
          <a:xfrm>
            <a:off x="6543675" y="304271"/>
            <a:ext cx="1971675" cy="484319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2A3084-460A-DD40-B023-BE29A59D1712}"/>
              </a:ext>
            </a:extLst>
          </p:cNvPr>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674CFE-2846-D143-9EF5-C1E3E052C851}"/>
              </a:ext>
            </a:extLst>
          </p:cNvPr>
          <p:cNvSpPr>
            <a:spLocks noGrp="1"/>
          </p:cNvSpPr>
          <p:nvPr>
            <p:ph type="dt" sz="half" idx="10"/>
          </p:nvPr>
        </p:nvSpPr>
        <p:spPr/>
        <p:txBody>
          <a:bodyPr/>
          <a:lstStyle/>
          <a:p>
            <a:pPr>
              <a:defRPr/>
            </a:pPr>
            <a:fld id="{7137A215-18D5-884E-A574-C0749EE20A5E}" type="datetimeFigureOut">
              <a:rPr lang="en-US" smtClean="0"/>
              <a:pPr>
                <a:defRPr/>
              </a:pPr>
              <a:t>12/11/2024</a:t>
            </a:fld>
            <a:endParaRPr lang="en-US"/>
          </a:p>
        </p:txBody>
      </p:sp>
      <p:sp>
        <p:nvSpPr>
          <p:cNvPr id="5" name="Footer Placeholder 4">
            <a:extLst>
              <a:ext uri="{FF2B5EF4-FFF2-40B4-BE49-F238E27FC236}">
                <a16:creationId xmlns:a16="http://schemas.microsoft.com/office/drawing/2014/main" id="{1C44BE66-DAAD-264B-8615-CE0C1BC31753}"/>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9FB8588-7EF3-C745-BC1E-A304089EA452}"/>
              </a:ext>
            </a:extLst>
          </p:cNvPr>
          <p:cNvSpPr>
            <a:spLocks noGrp="1"/>
          </p:cNvSpPr>
          <p:nvPr>
            <p:ph type="sldNum" sz="quarter" idx="12"/>
          </p:nvPr>
        </p:nvSpPr>
        <p:spPr/>
        <p:txBody>
          <a:bodyPr/>
          <a:lstStyle/>
          <a:p>
            <a:pPr>
              <a:defRPr/>
            </a:pPr>
            <a:fld id="{7F9ACAA3-86E9-2943-905A-32E3D9FBC386}" type="slidenum">
              <a:rPr lang="en-US" smtClean="0"/>
              <a:pPr>
                <a:defRPr/>
              </a:pPr>
              <a:t>‹#›</a:t>
            </a:fld>
            <a:endParaRPr lang="en-US"/>
          </a:p>
        </p:txBody>
      </p:sp>
    </p:spTree>
    <p:extLst>
      <p:ext uri="{BB962C8B-B14F-4D97-AF65-F5344CB8AC3E}">
        <p14:creationId xmlns:p14="http://schemas.microsoft.com/office/powerpoint/2010/main" val="2441036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53D2-00AE-614A-B2FA-DDBDB53D0A05}"/>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271EB43-7A0E-B840-97C0-68196641A4B0}"/>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051BBAF-F71D-6F4C-A38C-9546319FCCA8}"/>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5" name="Footer Placeholder 4">
            <a:extLst>
              <a:ext uri="{FF2B5EF4-FFF2-40B4-BE49-F238E27FC236}">
                <a16:creationId xmlns:a16="http://schemas.microsoft.com/office/drawing/2014/main" id="{EA4FAA5F-EAD2-A849-968B-1C602E8CB8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2949E6-6B5B-2B4E-BE03-CA155CAA3FC8}"/>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3181148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0E4B-38FB-AE48-9172-6A760CDCC3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28E4EB-01F1-B744-A16D-F998739634C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EC9C1A-B95C-4247-9E22-24116314870D}"/>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5" name="Footer Placeholder 4">
            <a:extLst>
              <a:ext uri="{FF2B5EF4-FFF2-40B4-BE49-F238E27FC236}">
                <a16:creationId xmlns:a16="http://schemas.microsoft.com/office/drawing/2014/main" id="{F84205A3-97F9-C84D-96AE-302E3CFBA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56F9C-01C0-3241-BF3A-66D1B9D893F3}"/>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310897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4FCAE-DA80-654E-9EE7-85B2D9775517}"/>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02670F9-B074-1448-B979-C9085097855F}"/>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BD660C-1C8F-0946-933F-894D49138E54}"/>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5" name="Footer Placeholder 4">
            <a:extLst>
              <a:ext uri="{FF2B5EF4-FFF2-40B4-BE49-F238E27FC236}">
                <a16:creationId xmlns:a16="http://schemas.microsoft.com/office/drawing/2014/main" id="{97D26AA9-FF6A-BD44-BF03-B7BDD36DAD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9FCFCE-3C75-574D-BFD8-8D6B7CF08F8F}"/>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3382775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2E042-D971-B645-8050-D264BE20DC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13B625-7BE7-D54A-A636-E33081C826E6}"/>
              </a:ext>
            </a:extLst>
          </p:cNvPr>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35F2EC-5698-5348-91E9-FF6079CC73D0}"/>
              </a:ext>
            </a:extLst>
          </p:cNvPr>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95E234-6A79-ED4C-8C48-DE580D7BBF2A}"/>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6" name="Footer Placeholder 5">
            <a:extLst>
              <a:ext uri="{FF2B5EF4-FFF2-40B4-BE49-F238E27FC236}">
                <a16:creationId xmlns:a16="http://schemas.microsoft.com/office/drawing/2014/main" id="{3EF80869-DC66-C84C-B12E-4A5BDA56DD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F601FF-B557-0E42-A342-3D1A07E666DB}"/>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1451687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A4A9-CADC-2340-8628-422305EBDE24}"/>
              </a:ext>
            </a:extLst>
          </p:cNvPr>
          <p:cNvSpPr>
            <a:spLocks noGrp="1"/>
          </p:cNvSpPr>
          <p:nvPr>
            <p:ph type="title"/>
          </p:nvPr>
        </p:nvSpPr>
        <p:spPr>
          <a:xfrm>
            <a:off x="629841" y="304271"/>
            <a:ext cx="7886700" cy="1104636"/>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F090C8-9C1F-C54B-8CBC-9CE90D48F9D2}"/>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7BA6E727-B7E3-9A4A-8902-CF40049395BB}"/>
              </a:ext>
            </a:extLst>
          </p:cNvPr>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C66803-0F87-5243-B486-F0664D1E7E8C}"/>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85ADB76-104E-E648-8BA4-C6B948D3B7A6}"/>
              </a:ext>
            </a:extLst>
          </p:cNvPr>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736A24-C67C-B947-982B-859A400B3029}"/>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8" name="Footer Placeholder 7">
            <a:extLst>
              <a:ext uri="{FF2B5EF4-FFF2-40B4-BE49-F238E27FC236}">
                <a16:creationId xmlns:a16="http://schemas.microsoft.com/office/drawing/2014/main" id="{129ECBB3-F04B-A144-884E-471A5C66FF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09C67F-7AAC-3146-B9C0-19C24CEB15A0}"/>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820569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E9065-2D84-CF40-89FD-42B173933D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E332E6-8FDD-F44D-80A7-3CCDA2AFA6F3}"/>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4" name="Footer Placeholder 3">
            <a:extLst>
              <a:ext uri="{FF2B5EF4-FFF2-40B4-BE49-F238E27FC236}">
                <a16:creationId xmlns:a16="http://schemas.microsoft.com/office/drawing/2014/main" id="{ACDA52E0-201D-FF4F-88C1-3B0B41B0E4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4C8685-D589-4744-BB99-BA9D509BF811}"/>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4203372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059253-AC38-AE41-A977-6C6696793B03}"/>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3" name="Footer Placeholder 2">
            <a:extLst>
              <a:ext uri="{FF2B5EF4-FFF2-40B4-BE49-F238E27FC236}">
                <a16:creationId xmlns:a16="http://schemas.microsoft.com/office/drawing/2014/main" id="{9C674EBA-47BE-0F45-AD58-879527A2CE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372C46-F3FA-A54C-B009-861F37ED0730}"/>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466932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E842E-E0D3-B743-8D12-209E6570EA96}"/>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06B7E20-425E-EB43-BF01-273742A6E843}"/>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993F3A-59DA-8B48-A9C6-35ACAD1A4D18}"/>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DA217F8-ECB8-9843-8122-89607A3CFA94}"/>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6" name="Footer Placeholder 5">
            <a:extLst>
              <a:ext uri="{FF2B5EF4-FFF2-40B4-BE49-F238E27FC236}">
                <a16:creationId xmlns:a16="http://schemas.microsoft.com/office/drawing/2014/main" id="{13AF38F5-2317-D748-94FE-8B702475EE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712FCD-2898-6E4E-9DAB-93C48FB302EF}"/>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1519824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C36BD-AA94-7548-BAA1-149B6C503951}"/>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8C9DE48-1448-6B4D-8C29-88D23A49CC24}"/>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8AFD06-463F-D14E-A5FF-2E2425E2BC3D}"/>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4FEE397-C107-2C4E-840E-F131F2CD08B4}"/>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6" name="Footer Placeholder 5">
            <a:extLst>
              <a:ext uri="{FF2B5EF4-FFF2-40B4-BE49-F238E27FC236}">
                <a16:creationId xmlns:a16="http://schemas.microsoft.com/office/drawing/2014/main" id="{A93C9D82-55CB-7B45-BDD6-51C426A05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F8CABE-645A-B845-BBAD-FE8D9D9DA6DE}"/>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15756690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13A52-E451-3045-AD14-0C87D42449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A1AFA8-376E-764A-8393-FB889BB5CF6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6FA98B-60DD-C44C-8C97-E11A7664CCFF}"/>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5" name="Footer Placeholder 4">
            <a:extLst>
              <a:ext uri="{FF2B5EF4-FFF2-40B4-BE49-F238E27FC236}">
                <a16:creationId xmlns:a16="http://schemas.microsoft.com/office/drawing/2014/main" id="{23FB7C7E-458C-F445-944C-2BB3FEAC54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E2CE74-A055-574E-84C0-0307707F00B9}"/>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3029062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72C002-ADA3-F346-BFA9-8882985E8EE2}"/>
              </a:ext>
            </a:extLst>
          </p:cNvPr>
          <p:cNvSpPr>
            <a:spLocks noGrp="1"/>
          </p:cNvSpPr>
          <p:nvPr>
            <p:ph type="title" orient="vert"/>
          </p:nvPr>
        </p:nvSpPr>
        <p:spPr>
          <a:xfrm>
            <a:off x="6543675" y="304271"/>
            <a:ext cx="1971675" cy="484319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3DAA8E-9F2E-2F45-A872-66DA0E44EF6C}"/>
              </a:ext>
            </a:extLst>
          </p:cNvPr>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93DE66-AE26-0640-94F2-3A8678AAFDCD}"/>
              </a:ext>
            </a:extLst>
          </p:cNvPr>
          <p:cNvSpPr>
            <a:spLocks noGrp="1"/>
          </p:cNvSpPr>
          <p:nvPr>
            <p:ph type="dt" sz="half" idx="10"/>
          </p:nvPr>
        </p:nvSpPr>
        <p:spPr/>
        <p:txBody>
          <a:bodyPr/>
          <a:lstStyle/>
          <a:p>
            <a:fld id="{483178D2-7165-A647-851C-88D4FF01DB56}" type="datetimeFigureOut">
              <a:rPr lang="en-US" smtClean="0"/>
              <a:t>12/11/2024</a:t>
            </a:fld>
            <a:endParaRPr lang="en-US"/>
          </a:p>
        </p:txBody>
      </p:sp>
      <p:sp>
        <p:nvSpPr>
          <p:cNvPr id="5" name="Footer Placeholder 4">
            <a:extLst>
              <a:ext uri="{FF2B5EF4-FFF2-40B4-BE49-F238E27FC236}">
                <a16:creationId xmlns:a16="http://schemas.microsoft.com/office/drawing/2014/main" id="{5F40C4B4-F985-814C-8600-20D6C35DB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7058D-3517-F449-AE24-85E6FD9B974D}"/>
              </a:ext>
            </a:extLst>
          </p:cNvPr>
          <p:cNvSpPr>
            <a:spLocks noGrp="1"/>
          </p:cNvSpPr>
          <p:nvPr>
            <p:ph type="sldNum" sz="quarter" idx="12"/>
          </p:nvPr>
        </p:nvSpPr>
        <p:spPr/>
        <p:txBody>
          <a:bodyPr/>
          <a:lstStyle/>
          <a:p>
            <a:fld id="{97EB69D9-60BF-B142-9660-F0FCDBD9C513}" type="slidenum">
              <a:rPr lang="en-US" smtClean="0"/>
              <a:t>‹#›</a:t>
            </a:fld>
            <a:endParaRPr lang="en-US"/>
          </a:p>
        </p:txBody>
      </p:sp>
    </p:spTree>
    <p:extLst>
      <p:ext uri="{BB962C8B-B14F-4D97-AF65-F5344CB8AC3E}">
        <p14:creationId xmlns:p14="http://schemas.microsoft.com/office/powerpoint/2010/main" val="3068069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vider page">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69BD3E08-2F13-8E44-A832-05C8DBB27743}"/>
              </a:ext>
            </a:extLst>
          </p:cNvPr>
          <p:cNvPicPr>
            <a:picLocks noChangeAspect="1"/>
          </p:cNvPicPr>
          <p:nvPr userDrawn="1"/>
        </p:nvPicPr>
        <p:blipFill>
          <a:blip r:embed="rId2"/>
          <a:srcRect/>
          <a:stretch/>
        </p:blipFill>
        <p:spPr>
          <a:xfrm>
            <a:off x="0" y="0"/>
            <a:ext cx="9144000" cy="5715000"/>
          </a:xfrm>
          <a:prstGeom prst="rect">
            <a:avLst/>
          </a:prstGeom>
        </p:spPr>
      </p:pic>
      <p:sp>
        <p:nvSpPr>
          <p:cNvPr id="22" name="Title 1">
            <a:extLst>
              <a:ext uri="{FF2B5EF4-FFF2-40B4-BE49-F238E27FC236}">
                <a16:creationId xmlns:a16="http://schemas.microsoft.com/office/drawing/2014/main" id="{19C6287F-44CC-3E43-9E09-8F0FD8CB724B}"/>
              </a:ext>
            </a:extLst>
          </p:cNvPr>
          <p:cNvSpPr>
            <a:spLocks noGrp="1"/>
          </p:cNvSpPr>
          <p:nvPr>
            <p:ph type="ctrTitle" hasCustomPrompt="1"/>
          </p:nvPr>
        </p:nvSpPr>
        <p:spPr>
          <a:xfrm>
            <a:off x="1143000" y="2297470"/>
            <a:ext cx="6858000" cy="1274470"/>
          </a:xfrm>
          <a:prstGeom prst="rect">
            <a:avLst/>
          </a:prstGeom>
        </p:spPr>
        <p:txBody>
          <a:bodyPr anchor="t">
            <a:normAutofit/>
          </a:bodyPr>
          <a:lstStyle>
            <a:lvl1pPr algn="ctr">
              <a:lnSpc>
                <a:spcPct val="100000"/>
              </a:lnSpc>
              <a:defRPr sz="3510">
                <a:solidFill>
                  <a:srgbClr val="01235B"/>
                </a:solidFill>
                <a:latin typeface="Georgia" panose="02040502050405020303" pitchFamily="18" charset="0"/>
              </a:defRPr>
            </a:lvl1pPr>
          </a:lstStyle>
          <a:p>
            <a:r>
              <a:rPr lang="en-US" dirty="0">
                <a:effectLst/>
              </a:rPr>
              <a:t>Title Lorem Ipsum </a:t>
            </a:r>
            <a:br>
              <a:rPr lang="en-US" dirty="0">
                <a:effectLst/>
              </a:rPr>
            </a:br>
            <a:r>
              <a:rPr lang="en-US" dirty="0">
                <a:effectLst/>
              </a:rPr>
              <a:t>Dolor Sit </a:t>
            </a:r>
            <a:r>
              <a:rPr lang="en-US" dirty="0" err="1">
                <a:effectLst/>
              </a:rPr>
              <a:t>Amet</a:t>
            </a:r>
            <a:endParaRPr lang="en-US" dirty="0"/>
          </a:p>
        </p:txBody>
      </p:sp>
      <p:sp>
        <p:nvSpPr>
          <p:cNvPr id="23" name="Subtitle 2">
            <a:extLst>
              <a:ext uri="{FF2B5EF4-FFF2-40B4-BE49-F238E27FC236}">
                <a16:creationId xmlns:a16="http://schemas.microsoft.com/office/drawing/2014/main" id="{0317AFDF-25A6-B449-9055-74655257895E}"/>
              </a:ext>
            </a:extLst>
          </p:cNvPr>
          <p:cNvSpPr>
            <a:spLocks noGrp="1"/>
          </p:cNvSpPr>
          <p:nvPr>
            <p:ph type="subTitle" idx="1" hasCustomPrompt="1"/>
          </p:nvPr>
        </p:nvSpPr>
        <p:spPr>
          <a:xfrm>
            <a:off x="1143000" y="3724277"/>
            <a:ext cx="6858000" cy="515277"/>
          </a:xfrm>
          <a:prstGeom prst="rect">
            <a:avLst/>
          </a:prstGeom>
        </p:spPr>
        <p:txBody>
          <a:bodyPr anchor="t">
            <a:normAutofit/>
          </a:bodyPr>
          <a:lstStyle>
            <a:lvl1pPr marL="0" indent="0" algn="ctr">
              <a:buNone/>
              <a:defRPr sz="1485">
                <a:solidFill>
                  <a:srgbClr val="01235B"/>
                </a:solidFill>
                <a:latin typeface="Georgia" panose="02040502050405020303" pitchFamily="18" charset="0"/>
              </a:defRPr>
            </a:lvl1pPr>
            <a:lvl2pPr marL="308610" indent="0" algn="ctr">
              <a:buNone/>
              <a:defRPr sz="1350"/>
            </a:lvl2pPr>
            <a:lvl3pPr marL="617220" indent="0" algn="ctr">
              <a:buNone/>
              <a:defRPr sz="1215"/>
            </a:lvl3pPr>
            <a:lvl4pPr marL="925830" indent="0" algn="ctr">
              <a:buNone/>
              <a:defRPr sz="1080"/>
            </a:lvl4pPr>
            <a:lvl5pPr marL="1234440" indent="0" algn="ctr">
              <a:buNone/>
              <a:defRPr sz="1080"/>
            </a:lvl5pPr>
            <a:lvl6pPr marL="1543050" indent="0" algn="ctr">
              <a:buNone/>
              <a:defRPr sz="1080"/>
            </a:lvl6pPr>
            <a:lvl7pPr marL="1851660" indent="0" algn="ctr">
              <a:buNone/>
              <a:defRPr sz="1080"/>
            </a:lvl7pPr>
            <a:lvl8pPr marL="2160270" indent="0" algn="ctr">
              <a:buNone/>
              <a:defRPr sz="1080"/>
            </a:lvl8pPr>
            <a:lvl9pPr marL="2468880" indent="0" algn="ctr">
              <a:buNone/>
              <a:defRPr sz="1080"/>
            </a:lvl9pPr>
          </a:lstStyle>
          <a:p>
            <a:r>
              <a:rPr lang="en-US" dirty="0">
                <a:effectLst/>
              </a:rPr>
              <a:t>Supporting Subhead Lorem Ipsum</a:t>
            </a:r>
            <a:endParaRPr lang="en-US" dirty="0"/>
          </a:p>
        </p:txBody>
      </p:sp>
    </p:spTree>
    <p:extLst>
      <p:ext uri="{BB962C8B-B14F-4D97-AF65-F5344CB8AC3E}">
        <p14:creationId xmlns:p14="http://schemas.microsoft.com/office/powerpoint/2010/main" val="4230000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3CBE36-8912-6C40-9066-A967F917F1AD}"/>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EF2CAD-A5C7-CE4C-9615-F4686DA4328F}"/>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66C3A1-62E5-114D-9256-C86832F1BE58}"/>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E7FAA268-2100-A546-8529-EFB35631D4D5}" type="datetimeFigureOut">
              <a:rPr lang="en-US" smtClean="0"/>
              <a:pPr>
                <a:defRPr/>
              </a:pPr>
              <a:t>12/11/2024</a:t>
            </a:fld>
            <a:endParaRPr lang="en-US"/>
          </a:p>
        </p:txBody>
      </p:sp>
      <p:sp>
        <p:nvSpPr>
          <p:cNvPr id="5" name="Footer Placeholder 4">
            <a:extLst>
              <a:ext uri="{FF2B5EF4-FFF2-40B4-BE49-F238E27FC236}">
                <a16:creationId xmlns:a16="http://schemas.microsoft.com/office/drawing/2014/main" id="{649903CA-5449-5C4C-A5E4-F79624D01308}"/>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C342977C-63F3-9B40-9B56-5E1A700DD6A8}"/>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E676BDF-F75C-3148-912B-9B7489C9E148}" type="slidenum">
              <a:rPr lang="en-US" smtClean="0"/>
              <a:pPr>
                <a:defRPr/>
              </a:pPr>
              <a:t>‹#›</a:t>
            </a:fld>
            <a:endParaRPr lang="en-US"/>
          </a:p>
        </p:txBody>
      </p:sp>
      <p:sp>
        <p:nvSpPr>
          <p:cNvPr id="7" name="Rectangle 6">
            <a:extLst>
              <a:ext uri="{FF2B5EF4-FFF2-40B4-BE49-F238E27FC236}">
                <a16:creationId xmlns:a16="http://schemas.microsoft.com/office/drawing/2014/main" id="{2FEB896D-471D-3046-8D79-163BF792EBD1}"/>
              </a:ext>
            </a:extLst>
          </p:cNvPr>
          <p:cNvSpPr/>
          <p:nvPr userDrawn="1"/>
        </p:nvSpPr>
        <p:spPr>
          <a:xfrm>
            <a:off x="0" y="5045605"/>
            <a:ext cx="9144000" cy="669396"/>
          </a:xfrm>
          <a:prstGeom prst="rect">
            <a:avLst/>
          </a:prstGeom>
          <a:solidFill>
            <a:srgbClr val="0C55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8" name="Picture 7">
            <a:extLst>
              <a:ext uri="{FF2B5EF4-FFF2-40B4-BE49-F238E27FC236}">
                <a16:creationId xmlns:a16="http://schemas.microsoft.com/office/drawing/2014/main" id="{662D4519-C9F8-204F-AE9F-A0BC19A5DA1E}"/>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93719" y="4483365"/>
            <a:ext cx="2421731"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74591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501F4-2968-BB47-926C-4332EEA79E72}"/>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D21148-B6AE-F94A-B418-3BD94E9A1B46}"/>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1309B-C724-1F4C-B292-ECDBCAEEBAD0}"/>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483178D2-7165-A647-851C-88D4FF01DB56}" type="datetimeFigureOut">
              <a:rPr lang="en-US" smtClean="0"/>
              <a:t>12/11/2024</a:t>
            </a:fld>
            <a:endParaRPr lang="en-US"/>
          </a:p>
        </p:txBody>
      </p:sp>
      <p:sp>
        <p:nvSpPr>
          <p:cNvPr id="5" name="Footer Placeholder 4">
            <a:extLst>
              <a:ext uri="{FF2B5EF4-FFF2-40B4-BE49-F238E27FC236}">
                <a16:creationId xmlns:a16="http://schemas.microsoft.com/office/drawing/2014/main" id="{1459A2C7-98E4-504F-849B-93FFD718274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437A58-597C-E645-B7AE-92A95B245B76}"/>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97EB69D9-60BF-B142-9660-F0FCDBD9C513}" type="slidenum">
              <a:rPr lang="en-US" smtClean="0"/>
              <a:t>‹#›</a:t>
            </a:fld>
            <a:endParaRPr lang="en-US"/>
          </a:p>
        </p:txBody>
      </p:sp>
    </p:spTree>
    <p:extLst>
      <p:ext uri="{BB962C8B-B14F-4D97-AF65-F5344CB8AC3E}">
        <p14:creationId xmlns:p14="http://schemas.microsoft.com/office/powerpoint/2010/main" val="46981365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9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rosen.senate.gov/2022/08/09/rosen-backed-chips-and-science-act-signed-into-law/"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3.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47.pn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18.xml"/><Relationship Id="rId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F6A76-D6C7-B90A-97E0-D8F228A13658}"/>
            </a:ext>
          </a:extLst>
        </p:cNvPr>
        <p:cNvGrpSpPr/>
        <p:nvPr/>
      </p:nvGrpSpPr>
      <p:grpSpPr>
        <a:xfrm>
          <a:off x="0" y="0"/>
          <a:ext cx="0" cy="0"/>
          <a:chOff x="0" y="0"/>
          <a:chExt cx="0" cy="0"/>
        </a:xfrm>
      </p:grpSpPr>
      <p:sp>
        <p:nvSpPr>
          <p:cNvPr id="2050" name="Title 1">
            <a:extLst>
              <a:ext uri="{FF2B5EF4-FFF2-40B4-BE49-F238E27FC236}">
                <a16:creationId xmlns:a16="http://schemas.microsoft.com/office/drawing/2014/main" id="{520E94AC-9D7A-61B9-03E0-27B57BCD391F}"/>
              </a:ext>
            </a:extLst>
          </p:cNvPr>
          <p:cNvSpPr>
            <a:spLocks noGrp="1"/>
          </p:cNvSpPr>
          <p:nvPr>
            <p:ph type="ctrTitle"/>
          </p:nvPr>
        </p:nvSpPr>
        <p:spPr>
          <a:xfrm>
            <a:off x="949124" y="368946"/>
            <a:ext cx="7299526" cy="1473106"/>
          </a:xfrm>
        </p:spPr>
        <p:txBody>
          <a:bodyPr>
            <a:normAutofit fontScale="90000"/>
          </a:bodyPr>
          <a:lstStyle/>
          <a:p>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r>
              <a:rPr lang="en-US" sz="3100" b="1" dirty="0">
                <a:solidFill>
                  <a:srgbClr val="002060"/>
                </a:solidFill>
                <a:effectLst/>
                <a:latin typeface="Avenir Book" panose="02000503020000020003" pitchFamily="2" charset="0"/>
              </a:rPr>
              <a:t>Science, Technology, and Society in the “Modern American Industrial Strategy”</a:t>
            </a:r>
            <a:endParaRPr lang="en-US" sz="3100" dirty="0">
              <a:solidFill>
                <a:srgbClr val="002060"/>
              </a:solidFill>
              <a:latin typeface="Avenir Book" panose="02000503020000020003" pitchFamily="2" charset="0"/>
            </a:endParaRPr>
          </a:p>
        </p:txBody>
      </p:sp>
      <p:sp>
        <p:nvSpPr>
          <p:cNvPr id="2051" name="Subtitle 2">
            <a:extLst>
              <a:ext uri="{FF2B5EF4-FFF2-40B4-BE49-F238E27FC236}">
                <a16:creationId xmlns:a16="http://schemas.microsoft.com/office/drawing/2014/main" id="{3A12E4C4-9519-DE21-3FDD-4CD2929B964A}"/>
              </a:ext>
            </a:extLst>
          </p:cNvPr>
          <p:cNvSpPr>
            <a:spLocks noGrp="1"/>
          </p:cNvSpPr>
          <p:nvPr>
            <p:ph type="subTitle" idx="1"/>
          </p:nvPr>
        </p:nvSpPr>
        <p:spPr>
          <a:xfrm>
            <a:off x="1143000" y="2174558"/>
            <a:ext cx="7105650" cy="2702242"/>
          </a:xfrm>
        </p:spPr>
        <p:txBody>
          <a:bodyPr>
            <a:normAutofit/>
          </a:bodyPr>
          <a:lstStyle/>
          <a:p>
            <a:pPr>
              <a:lnSpc>
                <a:spcPct val="100000"/>
              </a:lnSpc>
              <a:spcBef>
                <a:spcPts val="0"/>
              </a:spcBef>
            </a:pPr>
            <a:endParaRPr lang="en-US" sz="1600" dirty="0">
              <a:solidFill>
                <a:schemeClr val="accent1">
                  <a:lumMod val="50000"/>
                </a:schemeClr>
              </a:solidFill>
            </a:endParaRPr>
          </a:p>
          <a:p>
            <a:pPr>
              <a:lnSpc>
                <a:spcPct val="100000"/>
              </a:lnSpc>
              <a:spcBef>
                <a:spcPts val="0"/>
              </a:spcBef>
            </a:pPr>
            <a:endParaRPr lang="en-US" sz="1600" dirty="0">
              <a:solidFill>
                <a:schemeClr val="accent1">
                  <a:lumMod val="50000"/>
                </a:schemeClr>
              </a:solidFill>
            </a:endParaRPr>
          </a:p>
          <a:p>
            <a:pPr>
              <a:lnSpc>
                <a:spcPct val="100000"/>
              </a:lnSpc>
              <a:spcBef>
                <a:spcPts val="0"/>
              </a:spcBef>
            </a:pPr>
            <a:r>
              <a:rPr lang="en-US" sz="1900" dirty="0">
                <a:solidFill>
                  <a:schemeClr val="accent1">
                    <a:lumMod val="50000"/>
                  </a:schemeClr>
                </a:solidFill>
              </a:rPr>
              <a:t>Alondra Nelson</a:t>
            </a:r>
            <a:br>
              <a:rPr lang="en-US" sz="1900" dirty="0">
                <a:solidFill>
                  <a:schemeClr val="accent1">
                    <a:lumMod val="50000"/>
                  </a:schemeClr>
                </a:solidFill>
              </a:rPr>
            </a:br>
            <a:r>
              <a:rPr lang="en-US" sz="1900" dirty="0">
                <a:solidFill>
                  <a:schemeClr val="accent1">
                    <a:lumMod val="50000"/>
                  </a:schemeClr>
                </a:solidFill>
              </a:rPr>
              <a:t>Science, </a:t>
            </a:r>
            <a:r>
              <a:rPr lang="en-US" sz="1900" dirty="0">
                <a:solidFill>
                  <a:srgbClr val="002060"/>
                </a:solidFill>
              </a:rPr>
              <a:t>Technology, and Social Values Lab</a:t>
            </a:r>
          </a:p>
          <a:p>
            <a:pPr>
              <a:lnSpc>
                <a:spcPct val="100000"/>
              </a:lnSpc>
              <a:spcBef>
                <a:spcPts val="0"/>
              </a:spcBef>
            </a:pPr>
            <a:r>
              <a:rPr lang="en-US" sz="1900" dirty="0">
                <a:solidFill>
                  <a:srgbClr val="002060"/>
                </a:solidFill>
              </a:rPr>
              <a:t>Institute for Advanced Study</a:t>
            </a:r>
            <a:endParaRPr lang="en-US" sz="1500" dirty="0">
              <a:solidFill>
                <a:srgbClr val="002060"/>
              </a:solidFill>
              <a:latin typeface="Avenir Next" panose="020B0503020202020204" pitchFamily="34" charset="0"/>
            </a:endParaRPr>
          </a:p>
          <a:p>
            <a:pPr>
              <a:lnSpc>
                <a:spcPct val="100000"/>
              </a:lnSpc>
              <a:spcBef>
                <a:spcPts val="0"/>
              </a:spcBef>
            </a:pPr>
            <a:endParaRPr lang="en-US" sz="1500" dirty="0">
              <a:solidFill>
                <a:srgbClr val="002060"/>
              </a:solidFill>
              <a:latin typeface="Avenir Next" panose="020B0503020202020204" pitchFamily="34" charset="0"/>
            </a:endParaRPr>
          </a:p>
          <a:p>
            <a:pPr>
              <a:lnSpc>
                <a:spcPct val="100000"/>
              </a:lnSpc>
              <a:spcBef>
                <a:spcPts val="0"/>
              </a:spcBef>
            </a:pPr>
            <a:r>
              <a:rPr lang="en-US" sz="1500" dirty="0">
                <a:solidFill>
                  <a:srgbClr val="002060"/>
                </a:solidFill>
                <a:latin typeface="Avenir Book" panose="02000503020000020003" pitchFamily="2" charset="0"/>
              </a:rPr>
              <a:t>New Thinking in Industrial Policy</a:t>
            </a:r>
            <a:br>
              <a:rPr lang="en-US" sz="1500" dirty="0">
                <a:solidFill>
                  <a:srgbClr val="002060"/>
                </a:solidFill>
                <a:latin typeface="Avenir Book" panose="02000503020000020003" pitchFamily="2" charset="0"/>
              </a:rPr>
            </a:br>
            <a:r>
              <a:rPr lang="en-US" sz="1500" dirty="0">
                <a:solidFill>
                  <a:srgbClr val="002060"/>
                </a:solidFill>
                <a:latin typeface="Avenir Book" panose="02000503020000020003" pitchFamily="2" charset="0"/>
              </a:rPr>
              <a:t>Columbia University</a:t>
            </a:r>
          </a:p>
          <a:p>
            <a:pPr>
              <a:lnSpc>
                <a:spcPct val="100000"/>
              </a:lnSpc>
              <a:spcBef>
                <a:spcPts val="0"/>
              </a:spcBef>
            </a:pPr>
            <a:r>
              <a:rPr lang="en-US" sz="1500" dirty="0">
                <a:solidFill>
                  <a:srgbClr val="002060"/>
                </a:solidFill>
                <a:latin typeface="Avenir Book" panose="02000503020000020003" pitchFamily="2" charset="0"/>
              </a:rPr>
              <a:t>November 1, 2024</a:t>
            </a:r>
          </a:p>
          <a:p>
            <a:pPr>
              <a:lnSpc>
                <a:spcPct val="100000"/>
              </a:lnSpc>
              <a:spcBef>
                <a:spcPts val="0"/>
              </a:spcBef>
            </a:pPr>
            <a:endParaRPr lang="en-US" sz="1600" dirty="0"/>
          </a:p>
          <a:p>
            <a:pPr>
              <a:lnSpc>
                <a:spcPct val="100000"/>
              </a:lnSpc>
              <a:spcBef>
                <a:spcPts val="0"/>
              </a:spcBef>
            </a:pPr>
            <a:endParaRPr lang="en-US" sz="1600" dirty="0"/>
          </a:p>
          <a:p>
            <a:pPr>
              <a:lnSpc>
                <a:spcPct val="100000"/>
              </a:lnSpc>
              <a:spcBef>
                <a:spcPts val="0"/>
              </a:spcBef>
            </a:pPr>
            <a:endParaRPr lang="en-US" sz="1600" dirty="0"/>
          </a:p>
          <a:p>
            <a:pPr>
              <a:lnSpc>
                <a:spcPct val="100000"/>
              </a:lnSpc>
              <a:spcBef>
                <a:spcPts val="0"/>
              </a:spcBef>
            </a:pPr>
            <a:endParaRPr lang="en-US" sz="1600" dirty="0"/>
          </a:p>
          <a:p>
            <a:pPr>
              <a:lnSpc>
                <a:spcPct val="100000"/>
              </a:lnSpc>
              <a:spcBef>
                <a:spcPts val="0"/>
              </a:spcBef>
            </a:pPr>
            <a:endParaRPr lang="en-US" sz="1650" dirty="0">
              <a:solidFill>
                <a:schemeClr val="bg1">
                  <a:lumMod val="50000"/>
                </a:schemeClr>
              </a:solidFill>
            </a:endParaRPr>
          </a:p>
          <a:p>
            <a:endParaRPr lang="en-US" altLang="en-US" dirty="0">
              <a:solidFill>
                <a:schemeClr val="bg1">
                  <a:lumMod val="50000"/>
                </a:schemeClr>
              </a:solidFill>
            </a:endParaRPr>
          </a:p>
          <a:p>
            <a:endParaRPr lang="en-US" altLang="en-US" dirty="0">
              <a:solidFill>
                <a:schemeClr val="bg1">
                  <a:lumMod val="50000"/>
                </a:schemeClr>
              </a:solidFill>
            </a:endParaRPr>
          </a:p>
          <a:p>
            <a:endParaRPr lang="en-US" altLang="en-US" dirty="0"/>
          </a:p>
        </p:txBody>
      </p:sp>
      <p:pic>
        <p:nvPicPr>
          <p:cNvPr id="3" name="Picture 2">
            <a:extLst>
              <a:ext uri="{FF2B5EF4-FFF2-40B4-BE49-F238E27FC236}">
                <a16:creationId xmlns:a16="http://schemas.microsoft.com/office/drawing/2014/main" id="{71D70BF9-61F7-98D3-ED69-7D7AA27E46B7}"/>
              </a:ext>
            </a:extLst>
          </p:cNvPr>
          <p:cNvPicPr>
            <a:picLocks noChangeAspect="1"/>
          </p:cNvPicPr>
          <p:nvPr/>
        </p:nvPicPr>
        <p:blipFill>
          <a:blip r:embed="rId3"/>
          <a:stretch>
            <a:fillRect/>
          </a:stretch>
        </p:blipFill>
        <p:spPr>
          <a:xfrm>
            <a:off x="2484337" y="1842052"/>
            <a:ext cx="4229100" cy="368300"/>
          </a:xfrm>
          <a:prstGeom prst="rect">
            <a:avLst/>
          </a:prstGeom>
        </p:spPr>
      </p:pic>
    </p:spTree>
    <p:extLst>
      <p:ext uri="{BB962C8B-B14F-4D97-AF65-F5344CB8AC3E}">
        <p14:creationId xmlns:p14="http://schemas.microsoft.com/office/powerpoint/2010/main" val="2255168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386093-36F7-0E66-FAAD-22A38616B831}"/>
              </a:ext>
            </a:extLst>
          </p:cNvPr>
          <p:cNvSpPr txBox="1"/>
          <p:nvPr/>
        </p:nvSpPr>
        <p:spPr>
          <a:xfrm>
            <a:off x="1761565" y="1653988"/>
            <a:ext cx="5298141" cy="3416320"/>
          </a:xfrm>
          <a:prstGeom prst="rect">
            <a:avLst/>
          </a:prstGeom>
          <a:noFill/>
        </p:spPr>
        <p:txBody>
          <a:bodyPr wrap="square" rtlCol="0">
            <a:spAutoFit/>
          </a:bodyPr>
          <a:lstStyle/>
          <a:p>
            <a:r>
              <a:rPr lang="en-US" dirty="0">
                <a:solidFill>
                  <a:srgbClr val="002060"/>
                </a:solidFill>
                <a:latin typeface="Avenir Book" panose="02000503020000020003" pitchFamily="2" charset="0"/>
              </a:rPr>
              <a:t>“a strong animating vision that unifies these laws… It identifies areas where relying on private industry, on its own, will not mobilize the investment necessary to achieve our core economic and national security interests.  It then uses public investment to spur private investment and innovation… It encourages that investment to reach all regions and communities.  And it invests in workers—the people who will generate all this productivity and innovation”</a:t>
            </a:r>
          </a:p>
          <a:p>
            <a:endParaRPr lang="en-US" dirty="0">
              <a:solidFill>
                <a:srgbClr val="002060"/>
              </a:solidFill>
              <a:latin typeface="Avenir Book" panose="02000503020000020003" pitchFamily="2" charset="0"/>
            </a:endParaRPr>
          </a:p>
          <a:p>
            <a:r>
              <a:rPr lang="en-US" dirty="0">
                <a:solidFill>
                  <a:srgbClr val="002060"/>
                </a:solidFill>
              </a:rPr>
              <a:t>		</a:t>
            </a:r>
            <a:r>
              <a:rPr lang="en-US" sz="1600" dirty="0">
                <a:solidFill>
                  <a:srgbClr val="002060"/>
                </a:solidFill>
              </a:rPr>
              <a:t>--Brian Deese, NEC Director, 2022</a:t>
            </a:r>
          </a:p>
        </p:txBody>
      </p:sp>
      <p:sp>
        <p:nvSpPr>
          <p:cNvPr id="2" name="TextBox 1">
            <a:extLst>
              <a:ext uri="{FF2B5EF4-FFF2-40B4-BE49-F238E27FC236}">
                <a16:creationId xmlns:a16="http://schemas.microsoft.com/office/drawing/2014/main" id="{E6D6B88E-52B6-4C8A-19B6-BC27919D4ACF}"/>
              </a:ext>
            </a:extLst>
          </p:cNvPr>
          <p:cNvSpPr txBox="1"/>
          <p:nvPr/>
        </p:nvSpPr>
        <p:spPr>
          <a:xfrm>
            <a:off x="887896" y="291548"/>
            <a:ext cx="7354956" cy="553998"/>
          </a:xfrm>
          <a:prstGeom prst="rect">
            <a:avLst/>
          </a:prstGeom>
          <a:noFill/>
        </p:spPr>
        <p:txBody>
          <a:bodyPr wrap="square" rtlCol="0">
            <a:spAutoFit/>
          </a:bodyPr>
          <a:lstStyle/>
          <a:p>
            <a:pPr algn="ctr"/>
            <a:r>
              <a:rPr lang="en-US" sz="3000" b="1" dirty="0">
                <a:solidFill>
                  <a:srgbClr val="002060"/>
                </a:solidFill>
                <a:effectLst/>
                <a:latin typeface="Avenir Book" panose="02000503020000020003" pitchFamily="2" charset="0"/>
              </a:rPr>
              <a:t>“Modern American Industrial Strategy”</a:t>
            </a:r>
            <a:endParaRPr lang="en-US" sz="3000" dirty="0"/>
          </a:p>
        </p:txBody>
      </p:sp>
    </p:spTree>
    <p:extLst>
      <p:ext uri="{BB962C8B-B14F-4D97-AF65-F5344CB8AC3E}">
        <p14:creationId xmlns:p14="http://schemas.microsoft.com/office/powerpoint/2010/main" val="1605576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B84C262-97E1-6A6C-0C82-B9EE5E3A4BCB}"/>
              </a:ext>
            </a:extLst>
          </p:cNvPr>
          <p:cNvSpPr>
            <a:spLocks noGrp="1"/>
          </p:cNvSpPr>
          <p:nvPr>
            <p:ph type="title"/>
          </p:nvPr>
        </p:nvSpPr>
        <p:spPr>
          <a:xfrm>
            <a:off x="628650" y="304271"/>
            <a:ext cx="7886700" cy="1104636"/>
          </a:xfrm>
        </p:spPr>
        <p:txBody>
          <a:bodyPr>
            <a:normAutofit/>
          </a:bodyPr>
          <a:lstStyle/>
          <a:p>
            <a:pPr algn="ctr"/>
            <a:r>
              <a:rPr lang="en-US" sz="3000" b="1" dirty="0">
                <a:solidFill>
                  <a:srgbClr val="002060"/>
                </a:solidFill>
              </a:rPr>
              <a:t>“</a:t>
            </a:r>
            <a:r>
              <a:rPr lang="en-US" sz="3000" b="1" i="0" dirty="0">
                <a:solidFill>
                  <a:srgbClr val="002060"/>
                </a:solidFill>
              </a:rPr>
              <a:t>Modern American Industrial </a:t>
            </a:r>
            <a:r>
              <a:rPr lang="en-US" sz="3000" b="1" dirty="0">
                <a:solidFill>
                  <a:srgbClr val="002060"/>
                </a:solidFill>
              </a:rPr>
              <a:t>S</a:t>
            </a:r>
            <a:r>
              <a:rPr lang="en-US" sz="3000" b="1" i="0" dirty="0">
                <a:solidFill>
                  <a:srgbClr val="002060"/>
                </a:solidFill>
              </a:rPr>
              <a:t>trategy”</a:t>
            </a:r>
            <a:br>
              <a:rPr lang="en-US" sz="3000" b="1" dirty="0">
                <a:solidFill>
                  <a:srgbClr val="002060"/>
                </a:solidFill>
              </a:rPr>
            </a:br>
            <a:endParaRPr lang="en-US" sz="3000" b="1" dirty="0">
              <a:solidFill>
                <a:srgbClr val="002060"/>
              </a:solidFill>
            </a:endParaRPr>
          </a:p>
        </p:txBody>
      </p:sp>
      <p:graphicFrame>
        <p:nvGraphicFramePr>
          <p:cNvPr id="4" name="TextBox 1">
            <a:extLst>
              <a:ext uri="{FF2B5EF4-FFF2-40B4-BE49-F238E27FC236}">
                <a16:creationId xmlns:a16="http://schemas.microsoft.com/office/drawing/2014/main" id="{28BFB70E-6534-AF0F-5057-461AEEED1025}"/>
              </a:ext>
            </a:extLst>
          </p:cNvPr>
          <p:cNvGraphicFramePr/>
          <p:nvPr>
            <p:extLst>
              <p:ext uri="{D42A27DB-BD31-4B8C-83A1-F6EECF244321}">
                <p14:modId xmlns:p14="http://schemas.microsoft.com/office/powerpoint/2010/main" val="13918441"/>
              </p:ext>
            </p:extLst>
          </p:nvPr>
        </p:nvGraphicFramePr>
        <p:xfrm>
          <a:off x="390111" y="1521354"/>
          <a:ext cx="7886700" cy="3626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865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6">
            <a:extLst>
              <a:ext uri="{FF2B5EF4-FFF2-40B4-BE49-F238E27FC236}">
                <a16:creationId xmlns:a16="http://schemas.microsoft.com/office/drawing/2014/main" id="{CF61F8FB-B2E1-245D-4ECF-6C60AA9690E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20146"/>
            <a:ext cx="3810000" cy="5082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8">
            <a:extLst>
              <a:ext uri="{FF2B5EF4-FFF2-40B4-BE49-F238E27FC236}">
                <a16:creationId xmlns:a16="http://schemas.microsoft.com/office/drawing/2014/main" id="{CB65F1B5-D742-F2FE-F95F-31803612C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20146"/>
            <a:ext cx="3810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100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DN media">
            <a:extLst>
              <a:ext uri="{FF2B5EF4-FFF2-40B4-BE49-F238E27FC236}">
                <a16:creationId xmlns:a16="http://schemas.microsoft.com/office/drawing/2014/main" id="{2317D00F-75B9-9E2D-5223-0933C0AAED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633"/>
          <a:stretch/>
        </p:blipFill>
        <p:spPr bwMode="auto">
          <a:xfrm>
            <a:off x="166687" y="114300"/>
            <a:ext cx="4200525" cy="5453269"/>
          </a:xfrm>
          <a:prstGeom prst="rect">
            <a:avLst/>
          </a:prstGeom>
          <a:solidFill>
            <a:srgbClr val="FFFFFF"/>
          </a:solidFill>
        </p:spPr>
      </p:pic>
      <p:pic>
        <p:nvPicPr>
          <p:cNvPr id="3078" name="Picture 6" descr="CDN media">
            <a:extLst>
              <a:ext uri="{FF2B5EF4-FFF2-40B4-BE49-F238E27FC236}">
                <a16:creationId xmlns:a16="http://schemas.microsoft.com/office/drawing/2014/main" id="{3E16C7C2-770D-0B1E-58E9-C72F1F9935E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649" b="5159"/>
          <a:stretch/>
        </p:blipFill>
        <p:spPr bwMode="auto">
          <a:xfrm>
            <a:off x="4776788" y="147430"/>
            <a:ext cx="4200525" cy="5420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449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4C28F4-9C50-995F-F4A2-743E5F214D69}"/>
              </a:ext>
            </a:extLst>
          </p:cNvPr>
          <p:cNvSpPr txBox="1"/>
          <p:nvPr/>
        </p:nvSpPr>
        <p:spPr>
          <a:xfrm>
            <a:off x="728869" y="1435522"/>
            <a:ext cx="7553739" cy="2677656"/>
          </a:xfrm>
          <a:prstGeom prst="rect">
            <a:avLst/>
          </a:prstGeom>
          <a:noFill/>
        </p:spPr>
        <p:txBody>
          <a:bodyPr wrap="square" rtlCol="0">
            <a:spAutoFit/>
          </a:bodyPr>
          <a:lstStyle/>
          <a:p>
            <a:pPr rtl="0"/>
            <a:r>
              <a:rPr lang="en-US" sz="2800" b="0" i="0" u="none" strike="noStrike" dirty="0">
                <a:solidFill>
                  <a:srgbClr val="002060"/>
                </a:solidFill>
                <a:effectLst/>
                <a:latin typeface="Avenir Book" panose="02000503020000020003" pitchFamily="2" charset="0"/>
              </a:rPr>
              <a:t>“a fundamental question about large-scale endeavors: Is it necessary to proceed in the blind, as it were, with regard to their possible second- and third-order effects?” </a:t>
            </a:r>
            <a:br>
              <a:rPr lang="en-US" sz="2800" b="0" i="0" u="none" strike="noStrike" dirty="0">
                <a:solidFill>
                  <a:srgbClr val="002060"/>
                </a:solidFill>
                <a:effectLst/>
                <a:latin typeface="Avenir Book" panose="02000503020000020003" pitchFamily="2" charset="0"/>
              </a:rPr>
            </a:br>
            <a:endParaRPr lang="en-US" sz="2800" b="0" i="0" u="none" strike="noStrike" dirty="0">
              <a:solidFill>
                <a:srgbClr val="002060"/>
              </a:solidFill>
              <a:effectLst/>
              <a:latin typeface="Avenir Book" panose="02000503020000020003" pitchFamily="2" charset="0"/>
            </a:endParaRPr>
          </a:p>
          <a:p>
            <a:pPr rtl="0"/>
            <a:r>
              <a:rPr lang="en-US" sz="2800" dirty="0">
                <a:solidFill>
                  <a:srgbClr val="002060"/>
                </a:solidFill>
                <a:latin typeface="Avenir Book" panose="02000503020000020003" pitchFamily="2" charset="0"/>
              </a:rPr>
              <a:t>				</a:t>
            </a:r>
            <a:r>
              <a:rPr lang="en-US" sz="2200" dirty="0">
                <a:solidFill>
                  <a:srgbClr val="002060"/>
                </a:solidFill>
                <a:latin typeface="Avenir Book" panose="02000503020000020003" pitchFamily="2" charset="0"/>
              </a:rPr>
              <a:t>--James E. </a:t>
            </a:r>
            <a:r>
              <a:rPr lang="en-US" sz="2200" b="0" i="0" u="none" strike="noStrike" dirty="0">
                <a:solidFill>
                  <a:srgbClr val="002060"/>
                </a:solidFill>
                <a:effectLst/>
                <a:latin typeface="Avenir Book" panose="02000503020000020003" pitchFamily="2" charset="0"/>
              </a:rPr>
              <a:t>Webb, 1969: 112</a:t>
            </a:r>
            <a:endParaRPr lang="en-US" sz="2200" dirty="0">
              <a:solidFill>
                <a:srgbClr val="002060"/>
              </a:solidFill>
              <a:effectLst/>
              <a:latin typeface="Avenir Book" panose="02000503020000020003" pitchFamily="2" charset="0"/>
            </a:endParaRPr>
          </a:p>
        </p:txBody>
      </p:sp>
    </p:spTree>
    <p:extLst>
      <p:ext uri="{BB962C8B-B14F-4D97-AF65-F5344CB8AC3E}">
        <p14:creationId xmlns:p14="http://schemas.microsoft.com/office/powerpoint/2010/main" val="3903064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FFA2F4A0-ABAC-0996-59B5-2644D61317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677" y="0"/>
            <a:ext cx="3792537"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4C229C0-22F5-34DE-9127-A30C58279FA7}"/>
              </a:ext>
            </a:extLst>
          </p:cNvPr>
          <p:cNvSpPr txBox="1"/>
          <p:nvPr/>
        </p:nvSpPr>
        <p:spPr>
          <a:xfrm>
            <a:off x="5446643" y="5208104"/>
            <a:ext cx="808383" cy="307777"/>
          </a:xfrm>
          <a:prstGeom prst="rect">
            <a:avLst/>
          </a:prstGeom>
          <a:noFill/>
        </p:spPr>
        <p:txBody>
          <a:bodyPr wrap="square" rtlCol="0">
            <a:spAutoFit/>
          </a:bodyPr>
          <a:lstStyle/>
          <a:p>
            <a:r>
              <a:rPr lang="en-US" sz="1400" dirty="0">
                <a:latin typeface="Avenir Book" panose="02000503020000020003" pitchFamily="2" charset="0"/>
              </a:rPr>
              <a:t>1945</a:t>
            </a:r>
          </a:p>
        </p:txBody>
      </p:sp>
    </p:spTree>
    <p:extLst>
      <p:ext uri="{BB962C8B-B14F-4D97-AF65-F5344CB8AC3E}">
        <p14:creationId xmlns:p14="http://schemas.microsoft.com/office/powerpoint/2010/main" val="2646634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092B23D-E816-2E36-8EBB-FB78F5C7B6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2438"/>
            <a:ext cx="9144000" cy="4808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847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1FBF01-EFD7-8CF7-974C-E6BC2BEDD927}"/>
              </a:ext>
            </a:extLst>
          </p:cNvPr>
          <p:cNvPicPr>
            <a:picLocks noChangeAspect="1"/>
          </p:cNvPicPr>
          <p:nvPr/>
        </p:nvPicPr>
        <p:blipFill rotWithShape="1">
          <a:blip r:embed="rId3"/>
          <a:srcRect l="-663" t="-7351" r="-974" b="38511"/>
          <a:stretch/>
        </p:blipFill>
        <p:spPr>
          <a:xfrm>
            <a:off x="1377157" y="57150"/>
            <a:ext cx="6389686" cy="5600700"/>
          </a:xfrm>
          <a:prstGeom prst="rect">
            <a:avLst/>
          </a:prstGeom>
          <a:noFill/>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684518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yellow background with white text&#10;&#10;Description automatically generated">
            <a:extLst>
              <a:ext uri="{FF2B5EF4-FFF2-40B4-BE49-F238E27FC236}">
                <a16:creationId xmlns:a16="http://schemas.microsoft.com/office/drawing/2014/main" id="{5BBAC653-09D6-D8B6-A6F2-1AD938468F90}"/>
              </a:ext>
            </a:extLst>
          </p:cNvPr>
          <p:cNvPicPr>
            <a:picLocks noChangeAspect="1"/>
          </p:cNvPicPr>
          <p:nvPr/>
        </p:nvPicPr>
        <p:blipFill>
          <a:blip r:embed="rId3"/>
          <a:stretch>
            <a:fillRect/>
          </a:stretch>
        </p:blipFill>
        <p:spPr>
          <a:xfrm>
            <a:off x="0" y="1348739"/>
            <a:ext cx="9144000" cy="3054880"/>
          </a:xfrm>
          <a:prstGeom prst="rect">
            <a:avLst/>
          </a:prstGeom>
        </p:spPr>
      </p:pic>
      <p:pic>
        <p:nvPicPr>
          <p:cNvPr id="5122" name="Picture 2" descr="Wired Logo High Res, HD Png Download - kindpng">
            <a:extLst>
              <a:ext uri="{FF2B5EF4-FFF2-40B4-BE49-F238E27FC236}">
                <a16:creationId xmlns:a16="http://schemas.microsoft.com/office/drawing/2014/main" id="{E82C390B-BD48-A32B-AC04-0692DA1A27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144" y="305904"/>
            <a:ext cx="3305787"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017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AB87B-ED99-4EB4-973B-FC3EDEDBB4D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F0273E1E-B80C-0E08-FEF1-97418AA18540}"/>
              </a:ext>
            </a:extLst>
          </p:cNvPr>
          <p:cNvSpPr>
            <a:spLocks noGrp="1"/>
          </p:cNvSpPr>
          <p:nvPr>
            <p:ph type="title"/>
          </p:nvPr>
        </p:nvSpPr>
        <p:spPr>
          <a:xfrm>
            <a:off x="628650" y="304271"/>
            <a:ext cx="7886700" cy="1104636"/>
          </a:xfrm>
        </p:spPr>
        <p:txBody>
          <a:bodyPr>
            <a:normAutofit/>
          </a:bodyPr>
          <a:lstStyle/>
          <a:p>
            <a:pPr algn="ctr"/>
            <a:r>
              <a:rPr lang="en-US" sz="3000" b="1" dirty="0">
                <a:solidFill>
                  <a:srgbClr val="002060"/>
                </a:solidFill>
              </a:rPr>
              <a:t>“</a:t>
            </a:r>
            <a:r>
              <a:rPr lang="en-US" sz="3000" b="1" i="0" dirty="0">
                <a:solidFill>
                  <a:srgbClr val="002060"/>
                </a:solidFill>
              </a:rPr>
              <a:t>Modern American Industrial </a:t>
            </a:r>
            <a:r>
              <a:rPr lang="en-US" sz="3000" b="1" dirty="0">
                <a:solidFill>
                  <a:srgbClr val="002060"/>
                </a:solidFill>
              </a:rPr>
              <a:t>S</a:t>
            </a:r>
            <a:r>
              <a:rPr lang="en-US" sz="3000" b="1" i="0" dirty="0">
                <a:solidFill>
                  <a:srgbClr val="002060"/>
                </a:solidFill>
              </a:rPr>
              <a:t>trategy”</a:t>
            </a:r>
            <a:br>
              <a:rPr lang="en-US" sz="3000" b="1" dirty="0">
                <a:solidFill>
                  <a:srgbClr val="002060"/>
                </a:solidFill>
              </a:rPr>
            </a:br>
            <a:endParaRPr lang="en-US" sz="3000" b="1" dirty="0">
              <a:solidFill>
                <a:srgbClr val="002060"/>
              </a:solidFill>
            </a:endParaRPr>
          </a:p>
        </p:txBody>
      </p:sp>
      <p:graphicFrame>
        <p:nvGraphicFramePr>
          <p:cNvPr id="4" name="TextBox 1">
            <a:extLst>
              <a:ext uri="{FF2B5EF4-FFF2-40B4-BE49-F238E27FC236}">
                <a16:creationId xmlns:a16="http://schemas.microsoft.com/office/drawing/2014/main" id="{AA10E517-502A-D060-B8F7-82AE1AF1C017}"/>
              </a:ext>
            </a:extLst>
          </p:cNvPr>
          <p:cNvGraphicFramePr/>
          <p:nvPr/>
        </p:nvGraphicFramePr>
        <p:xfrm>
          <a:off x="390111" y="1521354"/>
          <a:ext cx="7886700" cy="3626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8755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CDC930-A15B-74A8-027E-FDEF49C53EFC}"/>
              </a:ext>
            </a:extLst>
          </p:cNvPr>
          <p:cNvSpPr txBox="1"/>
          <p:nvPr/>
        </p:nvSpPr>
        <p:spPr>
          <a:xfrm>
            <a:off x="1627450" y="2126189"/>
            <a:ext cx="5889099" cy="1815882"/>
          </a:xfrm>
          <a:prstGeom prst="rect">
            <a:avLst/>
          </a:prstGeom>
          <a:noFill/>
        </p:spPr>
        <p:txBody>
          <a:bodyPr wrap="square" rtlCol="0">
            <a:spAutoFit/>
          </a:bodyPr>
          <a:lstStyle/>
          <a:p>
            <a:endParaRPr lang="en-US" sz="3600" dirty="0">
              <a:latin typeface="Helvetica Neue" panose="02000503000000020004" pitchFamily="2" charset="0"/>
              <a:ea typeface="Helvetica Neue" panose="02000503000000020004" pitchFamily="2" charset="0"/>
              <a:cs typeface="Helvetica Neue" panose="02000503000000020004" pitchFamily="2" charset="0"/>
            </a:endParaRPr>
          </a:p>
          <a:p>
            <a:endParaRPr lang="en-US" sz="3600" dirty="0">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4000" dirty="0">
                <a:latin typeface="Helvetica Neue" panose="02000503000000020004" pitchFamily="2" charset="0"/>
                <a:ea typeface="Helvetica Neue" panose="02000503000000020004" pitchFamily="2" charset="0"/>
                <a:cs typeface="Helvetica Neue" panose="02000503000000020004" pitchFamily="2" charset="0"/>
              </a:rPr>
              <a:t>   </a:t>
            </a:r>
            <a:r>
              <a:rPr lang="en-US" sz="4000" b="1" dirty="0">
                <a:solidFill>
                  <a:schemeClr val="accent1">
                    <a:lumMod val="50000"/>
                  </a:schemeClr>
                </a:solidFill>
                <a:latin typeface="Georgia" panose="02040502050405020303" pitchFamily="18" charset="0"/>
                <a:ea typeface="Helvetica Neue" panose="02000503000000020004" pitchFamily="2" charset="0"/>
                <a:cs typeface="Helvetica Neue" panose="02000503000000020004" pitchFamily="2" charset="0"/>
              </a:rPr>
              <a:t>Not Inevitable </a:t>
            </a:r>
          </a:p>
        </p:txBody>
      </p:sp>
      <p:pic>
        <p:nvPicPr>
          <p:cNvPr id="1026" name="Picture 2" descr="Not Equal Sign - definitions, facts and solved examples - Cuemath">
            <a:extLst>
              <a:ext uri="{FF2B5EF4-FFF2-40B4-BE49-F238E27FC236}">
                <a16:creationId xmlns:a16="http://schemas.microsoft.com/office/drawing/2014/main" id="{D4F7FB5C-6015-CBF2-6299-BED6823E9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0938" y="1936850"/>
            <a:ext cx="886602" cy="10972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8CAAB38-6117-75DC-648F-C1C66DE180B0}"/>
              </a:ext>
            </a:extLst>
          </p:cNvPr>
          <p:cNvSpPr txBox="1"/>
          <p:nvPr/>
        </p:nvSpPr>
        <p:spPr>
          <a:xfrm>
            <a:off x="904240" y="436880"/>
            <a:ext cx="7244080" cy="2554545"/>
          </a:xfrm>
          <a:prstGeom prst="rect">
            <a:avLst/>
          </a:prstGeom>
          <a:noFill/>
        </p:spPr>
        <p:txBody>
          <a:bodyPr wrap="square" rtlCol="0">
            <a:spAutoFit/>
          </a:bodyPr>
          <a:lstStyle/>
          <a:p>
            <a:r>
              <a:rPr lang="en-US" sz="4000" b="1" dirty="0">
                <a:solidFill>
                  <a:schemeClr val="accent1">
                    <a:lumMod val="50000"/>
                  </a:schemeClr>
                </a:solidFill>
                <a:latin typeface="Georgia" panose="02040502050405020303" pitchFamily="18" charset="0"/>
              </a:rPr>
              <a:t>               </a:t>
            </a:r>
          </a:p>
          <a:p>
            <a:pPr algn="ctr"/>
            <a:r>
              <a:rPr lang="en-US" sz="4000" b="1" dirty="0">
                <a:solidFill>
                  <a:schemeClr val="accent1">
                    <a:lumMod val="50000"/>
                  </a:schemeClr>
                </a:solidFill>
                <a:latin typeface="Georgia" panose="02040502050405020303" pitchFamily="18" charset="0"/>
              </a:rPr>
              <a:t>  AI for Good</a:t>
            </a:r>
          </a:p>
          <a:p>
            <a:endParaRPr lang="en-US" sz="4000" b="1" dirty="0">
              <a:solidFill>
                <a:schemeClr val="accent1">
                  <a:lumMod val="50000"/>
                </a:schemeClr>
              </a:solidFill>
              <a:latin typeface="Georgia" panose="02040502050405020303" pitchFamily="18" charset="0"/>
            </a:endParaRPr>
          </a:p>
          <a:p>
            <a:endParaRPr lang="en-US" sz="4000" dirty="0"/>
          </a:p>
        </p:txBody>
      </p:sp>
      <p:pic>
        <p:nvPicPr>
          <p:cNvPr id="6146" name="Picture 2" descr="Photo: President Joe Biden meets with researchers and patients to discuss  ARPA-H - WAX202203183 - UPI.com">
            <a:extLst>
              <a:ext uri="{FF2B5EF4-FFF2-40B4-BE49-F238E27FC236}">
                <a16:creationId xmlns:a16="http://schemas.microsoft.com/office/drawing/2014/main" id="{B5FC1A2F-BB5B-2CA8-8D2F-86F770A74E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0" y="107950"/>
            <a:ext cx="8255000" cy="549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936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hite House releases new guidebook to ...">
            <a:extLst>
              <a:ext uri="{FF2B5EF4-FFF2-40B4-BE49-F238E27FC236}">
                <a16:creationId xmlns:a16="http://schemas.microsoft.com/office/drawing/2014/main" id="{D12E0C44-8CE0-2E7D-750F-186D0196895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8473" y="480060"/>
            <a:ext cx="8307054" cy="4754880"/>
          </a:xfrm>
          <a:prstGeom prst="rect">
            <a:avLst/>
          </a:prstGeom>
          <a:solidFill>
            <a:srgbClr val="FFFFFF"/>
          </a:solidFill>
        </p:spPr>
      </p:pic>
    </p:spTree>
    <p:extLst>
      <p:ext uri="{BB962C8B-B14F-4D97-AF65-F5344CB8AC3E}">
        <p14:creationId xmlns:p14="http://schemas.microsoft.com/office/powerpoint/2010/main" val="2038484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95CD9-B635-1009-9AFA-6546669C41A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2BE34F3-8735-8452-1335-DAB966B1E84C}"/>
              </a:ext>
            </a:extLst>
          </p:cNvPr>
          <p:cNvSpPr txBox="1"/>
          <p:nvPr/>
        </p:nvSpPr>
        <p:spPr>
          <a:xfrm>
            <a:off x="628650" y="304271"/>
            <a:ext cx="7886700" cy="1104636"/>
          </a:xfrm>
          <a:prstGeom prst="rect">
            <a:avLst/>
          </a:prstGeom>
        </p:spPr>
        <p:txBody>
          <a:bodyPr vert="horz" lIns="91440" tIns="45720" rIns="91440" bIns="45720" rtlCol="0" anchor="ctr">
            <a:normAutofit fontScale="92500" lnSpcReduction="20000"/>
          </a:bodyPr>
          <a:lstStyle/>
          <a:p>
            <a:pPr defTabSz="685800" eaLnBrk="1" hangingPunct="1">
              <a:lnSpc>
                <a:spcPct val="90000"/>
              </a:lnSpc>
              <a:spcAft>
                <a:spcPts val="600"/>
              </a:spcAft>
            </a:pPr>
            <a:r>
              <a:rPr lang="en-US" sz="2100" b="1" kern="1200" dirty="0">
                <a:latin typeface="+mj-lt"/>
                <a:ea typeface="+mj-ea"/>
                <a:cs typeface="+mj-cs"/>
              </a:rPr>
              <a:t>  </a:t>
            </a:r>
          </a:p>
          <a:p>
            <a:pPr defTabSz="685800" eaLnBrk="1" hangingPunct="1">
              <a:lnSpc>
                <a:spcPct val="90000"/>
              </a:lnSpc>
              <a:spcAft>
                <a:spcPts val="600"/>
              </a:spcAft>
            </a:pPr>
            <a:r>
              <a:rPr lang="en-US" sz="2100" b="1" kern="1200" dirty="0">
                <a:latin typeface="+mj-lt"/>
                <a:ea typeface="+mj-ea"/>
                <a:cs typeface="+mj-cs"/>
              </a:rPr>
              <a:t> </a:t>
            </a:r>
            <a:r>
              <a:rPr lang="en-US" sz="3200" b="1" kern="1200" dirty="0">
                <a:solidFill>
                  <a:srgbClr val="002060"/>
                </a:solidFill>
                <a:latin typeface="+mj-lt"/>
                <a:ea typeface="+mj-ea"/>
                <a:cs typeface="+mj-cs"/>
              </a:rPr>
              <a:t>CHIPS and Science Act</a:t>
            </a:r>
            <a:br>
              <a:rPr lang="en-US" sz="3200" b="1" kern="1200" dirty="0">
                <a:solidFill>
                  <a:srgbClr val="002060"/>
                </a:solidFill>
                <a:latin typeface="+mj-lt"/>
                <a:ea typeface="+mj-ea"/>
                <a:cs typeface="+mj-cs"/>
              </a:rPr>
            </a:br>
            <a:endParaRPr lang="en-US" sz="3200" b="1" kern="1200" dirty="0">
              <a:solidFill>
                <a:srgbClr val="002060"/>
              </a:solidFill>
              <a:latin typeface="+mj-lt"/>
              <a:ea typeface="+mj-ea"/>
              <a:cs typeface="+mj-cs"/>
            </a:endParaRPr>
          </a:p>
        </p:txBody>
      </p:sp>
      <p:pic>
        <p:nvPicPr>
          <p:cNvPr id="3" name="Picture 2" descr="A person holding a document with a person standing behind him&#10;&#10;Description automatically generated">
            <a:extLst>
              <a:ext uri="{FF2B5EF4-FFF2-40B4-BE49-F238E27FC236}">
                <a16:creationId xmlns:a16="http://schemas.microsoft.com/office/drawing/2014/main" id="{2BC4F575-D85F-465D-A4CE-B09E357D76FE}"/>
              </a:ext>
            </a:extLst>
          </p:cNvPr>
          <p:cNvPicPr>
            <a:picLocks noChangeAspect="1"/>
          </p:cNvPicPr>
          <p:nvPr/>
        </p:nvPicPr>
        <p:blipFill>
          <a:blip r:embed="rId3"/>
          <a:srcRect r="1" b="28440"/>
          <a:stretch/>
        </p:blipFill>
        <p:spPr>
          <a:xfrm>
            <a:off x="628650" y="1521354"/>
            <a:ext cx="7886700" cy="3626115"/>
          </a:xfrm>
          <a:prstGeom prst="rect">
            <a:avLst/>
          </a:prstGeom>
          <a:noFill/>
        </p:spPr>
      </p:pic>
    </p:spTree>
    <p:extLst>
      <p:ext uri="{BB962C8B-B14F-4D97-AF65-F5344CB8AC3E}">
        <p14:creationId xmlns:p14="http://schemas.microsoft.com/office/powerpoint/2010/main" val="1628418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7FBAFB-16A8-7D35-1576-ED396BFC134A}"/>
              </a:ext>
            </a:extLst>
          </p:cNvPr>
          <p:cNvSpPr txBox="1"/>
          <p:nvPr/>
        </p:nvSpPr>
        <p:spPr>
          <a:xfrm>
            <a:off x="628650" y="304271"/>
            <a:ext cx="7886700" cy="1104636"/>
          </a:xfrm>
          <a:prstGeom prst="rect">
            <a:avLst/>
          </a:prstGeom>
        </p:spPr>
        <p:txBody>
          <a:bodyPr vert="horz" lIns="91440" tIns="45720" rIns="91440" bIns="45720" rtlCol="0" anchor="ctr">
            <a:normAutofit fontScale="92500" lnSpcReduction="20000"/>
          </a:bodyPr>
          <a:lstStyle/>
          <a:p>
            <a:pPr defTabSz="685800" eaLnBrk="1" hangingPunct="1">
              <a:lnSpc>
                <a:spcPct val="90000"/>
              </a:lnSpc>
              <a:spcAft>
                <a:spcPts val="600"/>
              </a:spcAft>
            </a:pPr>
            <a:r>
              <a:rPr lang="en-US" sz="2100" b="1" kern="1200" dirty="0">
                <a:latin typeface="+mj-lt"/>
                <a:ea typeface="+mj-ea"/>
                <a:cs typeface="+mj-cs"/>
              </a:rPr>
              <a:t>  </a:t>
            </a:r>
          </a:p>
          <a:p>
            <a:pPr defTabSz="685800" eaLnBrk="1" hangingPunct="1">
              <a:lnSpc>
                <a:spcPct val="90000"/>
              </a:lnSpc>
              <a:spcAft>
                <a:spcPts val="600"/>
              </a:spcAft>
            </a:pPr>
            <a:r>
              <a:rPr lang="en-US" sz="2100" b="1" kern="1200" dirty="0">
                <a:latin typeface="+mj-lt"/>
                <a:ea typeface="+mj-ea"/>
                <a:cs typeface="+mj-cs"/>
              </a:rPr>
              <a:t> </a:t>
            </a:r>
            <a:r>
              <a:rPr lang="en-US" sz="3200" b="1" kern="1200" dirty="0">
                <a:solidFill>
                  <a:srgbClr val="002060"/>
                </a:solidFill>
                <a:latin typeface="+mj-lt"/>
                <a:ea typeface="+mj-ea"/>
                <a:cs typeface="+mj-cs"/>
              </a:rPr>
              <a:t>CHIPS and Science Act, 2022</a:t>
            </a:r>
            <a:br>
              <a:rPr lang="en-US" sz="3200" b="1" kern="1200" dirty="0">
                <a:solidFill>
                  <a:srgbClr val="002060"/>
                </a:solidFill>
                <a:latin typeface="+mj-lt"/>
                <a:ea typeface="+mj-ea"/>
                <a:cs typeface="+mj-cs"/>
              </a:rPr>
            </a:br>
            <a:endParaRPr lang="en-US" sz="3200" b="1" kern="1200" dirty="0">
              <a:solidFill>
                <a:srgbClr val="002060"/>
              </a:solidFill>
              <a:latin typeface="+mj-lt"/>
              <a:ea typeface="+mj-ea"/>
              <a:cs typeface="+mj-cs"/>
            </a:endParaRPr>
          </a:p>
        </p:txBody>
      </p:sp>
      <p:sp>
        <p:nvSpPr>
          <p:cNvPr id="5" name="TextBox 4">
            <a:extLst>
              <a:ext uri="{FF2B5EF4-FFF2-40B4-BE49-F238E27FC236}">
                <a16:creationId xmlns:a16="http://schemas.microsoft.com/office/drawing/2014/main" id="{D18F4C81-C80D-B499-3E0B-69D54F1D4748}"/>
              </a:ext>
            </a:extLst>
          </p:cNvPr>
          <p:cNvSpPr txBox="1"/>
          <p:nvPr/>
        </p:nvSpPr>
        <p:spPr>
          <a:xfrm>
            <a:off x="768626" y="1537252"/>
            <a:ext cx="7911548" cy="2400657"/>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2060"/>
                </a:solidFill>
                <a:latin typeface="Avenir Book" panose="02000503020000020003" pitchFamily="2" charset="0"/>
              </a:rPr>
              <a:t>$52 billion dollars </a:t>
            </a:r>
            <a:br>
              <a:rPr lang="en-US" sz="2200" dirty="0">
                <a:solidFill>
                  <a:srgbClr val="002060"/>
                </a:solidFill>
                <a:latin typeface="Avenir Book" panose="02000503020000020003" pitchFamily="2" charset="0"/>
              </a:rPr>
            </a:br>
            <a:endParaRPr lang="en-US" sz="2200" dirty="0">
              <a:solidFill>
                <a:srgbClr val="002060"/>
              </a:solidFill>
              <a:latin typeface="Avenir Book" panose="02000503020000020003" pitchFamily="2" charset="0"/>
            </a:endParaRPr>
          </a:p>
          <a:p>
            <a:pPr marL="285750" indent="-285750">
              <a:buFont typeface="Arial" panose="020B0604020202020204" pitchFamily="34" charset="0"/>
              <a:buChar char="•"/>
            </a:pPr>
            <a:r>
              <a:rPr lang="en-US" sz="2200" dirty="0">
                <a:solidFill>
                  <a:srgbClr val="002060"/>
                </a:solidFill>
                <a:latin typeface="Avenir Book" panose="02000503020000020003" pitchFamily="2" charset="0"/>
              </a:rPr>
              <a:t>Incl $39 billion (mostly incentives) to fund the construction of new and expanded manufacturing facilities </a:t>
            </a:r>
            <a:br>
              <a:rPr lang="en-US" sz="2200" dirty="0">
                <a:solidFill>
                  <a:srgbClr val="002060"/>
                </a:solidFill>
                <a:latin typeface="Avenir Book" panose="02000503020000020003" pitchFamily="2" charset="0"/>
              </a:rPr>
            </a:br>
            <a:endParaRPr lang="en-US" sz="2200" dirty="0">
              <a:solidFill>
                <a:srgbClr val="002060"/>
              </a:solidFill>
              <a:latin typeface="Avenir Book" panose="02000503020000020003" pitchFamily="2" charset="0"/>
            </a:endParaRPr>
          </a:p>
          <a:p>
            <a:pPr marL="285750" indent="-285750">
              <a:buFont typeface="Arial" panose="020B0604020202020204" pitchFamily="34" charset="0"/>
              <a:buChar char="•"/>
            </a:pPr>
            <a:r>
              <a:rPr lang="en-US" sz="2200" dirty="0">
                <a:solidFill>
                  <a:srgbClr val="002060"/>
                </a:solidFill>
                <a:latin typeface="Avenir Book" panose="02000503020000020003" pitchFamily="2" charset="0"/>
              </a:rPr>
              <a:t>$11 billion to support research into new chip technologies </a:t>
            </a:r>
          </a:p>
          <a:p>
            <a:pPr marL="285750" indent="-285750">
              <a:buFont typeface="Arial" panose="020B0604020202020204" pitchFamily="34" charset="0"/>
              <a:buChar char="•"/>
            </a:pPr>
            <a:endParaRPr lang="en-US" dirty="0">
              <a:solidFill>
                <a:srgbClr val="002060"/>
              </a:solidFill>
            </a:endParaRPr>
          </a:p>
        </p:txBody>
      </p:sp>
    </p:spTree>
    <p:extLst>
      <p:ext uri="{BB962C8B-B14F-4D97-AF65-F5344CB8AC3E}">
        <p14:creationId xmlns:p14="http://schemas.microsoft.com/office/powerpoint/2010/main" val="357362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86D6-8BEB-E0DB-9306-7F829BFF3EF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272CC27-3C2D-FBF1-5BE7-D4809214B728}"/>
              </a:ext>
            </a:extLst>
          </p:cNvPr>
          <p:cNvSpPr txBox="1"/>
          <p:nvPr/>
        </p:nvSpPr>
        <p:spPr>
          <a:xfrm>
            <a:off x="628650" y="304271"/>
            <a:ext cx="7886700" cy="1104636"/>
          </a:xfrm>
          <a:prstGeom prst="rect">
            <a:avLst/>
          </a:prstGeom>
        </p:spPr>
        <p:txBody>
          <a:bodyPr vert="horz" lIns="91440" tIns="45720" rIns="91440" bIns="45720" rtlCol="0" anchor="ctr">
            <a:normAutofit/>
          </a:bodyPr>
          <a:lstStyle/>
          <a:p>
            <a:pPr defTabSz="685800" eaLnBrk="1" hangingPunct="1">
              <a:lnSpc>
                <a:spcPct val="90000"/>
              </a:lnSpc>
              <a:spcAft>
                <a:spcPts val="600"/>
              </a:spcAft>
            </a:pPr>
            <a:r>
              <a:rPr lang="en-US" sz="2100" b="1" kern="1200" dirty="0">
                <a:latin typeface="+mj-lt"/>
                <a:ea typeface="+mj-ea"/>
                <a:cs typeface="+mj-cs"/>
              </a:rPr>
              <a:t>  </a:t>
            </a:r>
            <a:r>
              <a:rPr lang="en-US" sz="3000" b="1" i="1" kern="1200" dirty="0">
                <a:solidFill>
                  <a:srgbClr val="002060"/>
                </a:solidFill>
                <a:latin typeface="+mj-lt"/>
                <a:ea typeface="+mj-ea"/>
                <a:cs typeface="+mj-cs"/>
              </a:rPr>
              <a:t>and</a:t>
            </a:r>
            <a:r>
              <a:rPr lang="en-US" sz="3000" b="1" kern="1200" dirty="0">
                <a:solidFill>
                  <a:srgbClr val="002060"/>
                </a:solidFill>
                <a:latin typeface="+mj-lt"/>
                <a:ea typeface="+mj-ea"/>
                <a:cs typeface="+mj-cs"/>
              </a:rPr>
              <a:t> Science</a:t>
            </a:r>
          </a:p>
        </p:txBody>
      </p:sp>
      <p:sp>
        <p:nvSpPr>
          <p:cNvPr id="5" name="TextBox 4">
            <a:extLst>
              <a:ext uri="{FF2B5EF4-FFF2-40B4-BE49-F238E27FC236}">
                <a16:creationId xmlns:a16="http://schemas.microsoft.com/office/drawing/2014/main" id="{57E04647-4324-CA1F-1ABC-AE15348D9F3F}"/>
              </a:ext>
            </a:extLst>
          </p:cNvPr>
          <p:cNvSpPr txBox="1"/>
          <p:nvPr/>
        </p:nvSpPr>
        <p:spPr>
          <a:xfrm>
            <a:off x="251791" y="1550504"/>
            <a:ext cx="8288407" cy="4832092"/>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2060"/>
                </a:solidFill>
                <a:latin typeface="Avenir Book" panose="02000503020000020003" pitchFamily="2" charset="0"/>
              </a:rPr>
              <a:t>Congress has approved, but still has not appropriated, most of the “and Science” part of the CHIPS and Science Act</a:t>
            </a:r>
          </a:p>
          <a:p>
            <a:pPr marL="285750" indent="-285750">
              <a:buFont typeface="Arial" panose="020B0604020202020204" pitchFamily="34" charset="0"/>
              <a:buChar char="•"/>
            </a:pPr>
            <a:endParaRPr lang="en-US" sz="2200" dirty="0">
              <a:solidFill>
                <a:srgbClr val="002060"/>
              </a:solidFill>
              <a:latin typeface="Avenir Book" panose="02000503020000020003" pitchFamily="2" charset="0"/>
            </a:endParaRPr>
          </a:p>
          <a:p>
            <a:pPr marL="285750" indent="-285750">
              <a:buFont typeface="Arial" panose="020B0604020202020204" pitchFamily="34" charset="0"/>
              <a:buChar char="•"/>
            </a:pPr>
            <a:r>
              <a:rPr lang="en-US" sz="2200" dirty="0">
                <a:solidFill>
                  <a:srgbClr val="002060"/>
                </a:solidFill>
                <a:latin typeface="Avenir Book" panose="02000503020000020003" pitchFamily="2" charset="0"/>
              </a:rPr>
              <a:t>$13 billion for science, technology, engineering and mathematics (STEM) education and workforce development, including $2 billion to minority-serving institutions </a:t>
            </a:r>
          </a:p>
          <a:p>
            <a:pPr marL="285750" indent="-285750">
              <a:buFont typeface="Arial" panose="020B0604020202020204" pitchFamily="34" charset="0"/>
              <a:buChar char="•"/>
            </a:pPr>
            <a:endParaRPr lang="en-US" sz="2200" dirty="0">
              <a:solidFill>
                <a:srgbClr val="002060"/>
              </a:solidFill>
              <a:latin typeface="Avenir Book" panose="02000503020000020003" pitchFamily="2" charset="0"/>
            </a:endParaRPr>
          </a:p>
          <a:p>
            <a:pPr marL="285750" indent="-285750">
              <a:buFont typeface="Arial" panose="020B0604020202020204" pitchFamily="34" charset="0"/>
              <a:buChar char="•"/>
            </a:pPr>
            <a:r>
              <a:rPr lang="en-US" sz="2200" dirty="0">
                <a:solidFill>
                  <a:srgbClr val="002060"/>
                </a:solidFill>
                <a:latin typeface="Avenir Book" panose="02000503020000020003" pitchFamily="2" charset="0"/>
              </a:rPr>
              <a:t>Rural STEM Education Act to </a:t>
            </a:r>
            <a:r>
              <a:rPr lang="en-US" sz="2200" dirty="0">
                <a:solidFill>
                  <a:srgbClr val="002060"/>
                </a:solidFill>
                <a:latin typeface="Avenir Book" panose="02000503020000020003" pitchFamily="2" charset="0"/>
                <a:hlinkClick r:id="rId3">
                  <a:extLst>
                    <a:ext uri="{A12FA001-AC4F-418D-AE19-62706E023703}">
                      <ahyp:hlinkClr xmlns:ahyp="http://schemas.microsoft.com/office/drawing/2018/hyperlinkcolor" val="tx"/>
                    </a:ext>
                  </a:extLst>
                </a:hlinkClick>
              </a:rPr>
              <a:t>break down barriers to education</a:t>
            </a:r>
            <a:r>
              <a:rPr lang="en-US" sz="2200" dirty="0">
                <a:solidFill>
                  <a:srgbClr val="002060"/>
                </a:solidFill>
                <a:latin typeface="Avenir Book" panose="02000503020000020003" pitchFamily="2" charset="0"/>
              </a:rPr>
              <a:t> via National Science Foundation grants</a:t>
            </a:r>
          </a:p>
          <a:p>
            <a:pPr marL="285750" indent="-285750">
              <a:buFont typeface="Arial" panose="020B0604020202020204" pitchFamily="34" charset="0"/>
              <a:buChar char="•"/>
            </a:pPr>
            <a:r>
              <a:rPr lang="en-US" sz="2200" dirty="0">
                <a:solidFill>
                  <a:srgbClr val="002060"/>
                </a:solidFill>
                <a:latin typeface="Avenir Book" panose="02000503020000020003" pitchFamily="2" charset="0"/>
              </a:rPr>
              <a:t> </a:t>
            </a:r>
          </a:p>
          <a:p>
            <a:pPr marL="285750" indent="-285750">
              <a:buFont typeface="Arial" panose="020B0604020202020204" pitchFamily="34" charset="0"/>
              <a:buChar char="•"/>
            </a:pPr>
            <a:r>
              <a:rPr lang="en-US" sz="2200" dirty="0">
                <a:solidFill>
                  <a:srgbClr val="002060"/>
                </a:solidFill>
                <a:latin typeface="Avenir Book" panose="02000503020000020003" pitchFamily="2" charset="0"/>
              </a:rPr>
              <a:t>$10 billion regional technology and innovation hubs</a:t>
            </a:r>
          </a:p>
          <a:p>
            <a:pPr marL="285750" indent="-285750">
              <a:buFont typeface="Arial" panose="020B0604020202020204" pitchFamily="34" charset="0"/>
              <a:buChar char="•"/>
            </a:pPr>
            <a:endParaRPr lang="en-US" sz="2200" dirty="0">
              <a:solidFill>
                <a:srgbClr val="002060"/>
              </a:solidFill>
              <a:latin typeface="Avenir Book" panose="02000503020000020003" pitchFamily="2" charset="0"/>
            </a:endParaRPr>
          </a:p>
          <a:p>
            <a:pPr marL="285750" indent="-285750">
              <a:buFont typeface="Arial" panose="020B0604020202020204" pitchFamily="34" charset="0"/>
              <a:buChar char="•"/>
            </a:pPr>
            <a:endParaRPr lang="en-US" sz="2200" dirty="0">
              <a:solidFill>
                <a:srgbClr val="002060"/>
              </a:solidFill>
              <a:latin typeface="Avenir Book" panose="02000503020000020003" pitchFamily="2" charset="0"/>
            </a:endParaRPr>
          </a:p>
          <a:p>
            <a:pPr marL="285750" indent="-285750">
              <a:buFont typeface="Arial" panose="020B0604020202020204" pitchFamily="34" charset="0"/>
              <a:buChar char="•"/>
            </a:pPr>
            <a:endParaRPr lang="en-US" sz="2200" dirty="0">
              <a:solidFill>
                <a:srgbClr val="002060"/>
              </a:solidFill>
              <a:latin typeface="Avenir Book" panose="02000503020000020003" pitchFamily="2" charset="0"/>
            </a:endParaRPr>
          </a:p>
        </p:txBody>
      </p:sp>
    </p:spTree>
    <p:extLst>
      <p:ext uri="{BB962C8B-B14F-4D97-AF65-F5344CB8AC3E}">
        <p14:creationId xmlns:p14="http://schemas.microsoft.com/office/powerpoint/2010/main" val="1131609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standing at a podium&#10;&#10;Description automatically generated">
            <a:extLst>
              <a:ext uri="{FF2B5EF4-FFF2-40B4-BE49-F238E27FC236}">
                <a16:creationId xmlns:a16="http://schemas.microsoft.com/office/drawing/2014/main" id="{A348A298-FAF4-1157-6ACF-A37B758809FC}"/>
              </a:ext>
            </a:extLst>
          </p:cNvPr>
          <p:cNvPicPr>
            <a:picLocks noGrp="1" noChangeAspect="1"/>
          </p:cNvPicPr>
          <p:nvPr>
            <p:ph idx="1"/>
          </p:nvPr>
        </p:nvPicPr>
        <p:blipFill>
          <a:blip r:embed="rId3"/>
          <a:stretch>
            <a:fillRect/>
          </a:stretch>
        </p:blipFill>
        <p:spPr>
          <a:xfrm>
            <a:off x="1443117" y="57150"/>
            <a:ext cx="6257766" cy="5600700"/>
          </a:xfrm>
          <a:noFill/>
        </p:spPr>
      </p:pic>
    </p:spTree>
    <p:extLst>
      <p:ext uri="{BB962C8B-B14F-4D97-AF65-F5344CB8AC3E}">
        <p14:creationId xmlns:p14="http://schemas.microsoft.com/office/powerpoint/2010/main" val="3426495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lection Committee Announces Leaders to Operate the CHIPS for America ...">
            <a:extLst>
              <a:ext uri="{FF2B5EF4-FFF2-40B4-BE49-F238E27FC236}">
                <a16:creationId xmlns:a16="http://schemas.microsoft.com/office/drawing/2014/main" id="{4BFCF09E-DDA0-68A0-D6CA-642DA88A32A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4943" y="764422"/>
            <a:ext cx="3336025" cy="3626115"/>
          </a:xfrm>
          <a:prstGeom prst="rect">
            <a:avLst/>
          </a:prstGeom>
          <a:solidFill>
            <a:srgbClr val="FFFFFF"/>
          </a:solidFill>
        </p:spPr>
      </p:pic>
      <p:sp>
        <p:nvSpPr>
          <p:cNvPr id="2" name="TextBox 1">
            <a:extLst>
              <a:ext uri="{FF2B5EF4-FFF2-40B4-BE49-F238E27FC236}">
                <a16:creationId xmlns:a16="http://schemas.microsoft.com/office/drawing/2014/main" id="{8F823FBE-C926-B428-55FC-40CC86745EEB}"/>
              </a:ext>
            </a:extLst>
          </p:cNvPr>
          <p:cNvSpPr txBox="1"/>
          <p:nvPr/>
        </p:nvSpPr>
        <p:spPr>
          <a:xfrm>
            <a:off x="4170968" y="871998"/>
            <a:ext cx="4287232" cy="4318567"/>
          </a:xfrm>
          <a:prstGeom prst="rect">
            <a:avLst/>
          </a:prstGeom>
        </p:spPr>
        <p:txBody>
          <a:bodyPr vert="horz" lIns="91440" tIns="45720" rIns="91440" bIns="45720" rtlCol="0">
            <a:normAutofit fontScale="92500" lnSpcReduction="10000"/>
          </a:bodyPr>
          <a:lstStyle/>
          <a:p>
            <a:pPr defTabSz="685800" eaLnBrk="1" hangingPunct="1">
              <a:lnSpc>
                <a:spcPct val="90000"/>
              </a:lnSpc>
              <a:spcBef>
                <a:spcPts val="750"/>
              </a:spcBef>
            </a:pPr>
            <a:endParaRPr lang="en-US" sz="1600" dirty="0">
              <a:solidFill>
                <a:srgbClr val="002060"/>
              </a:solidFill>
              <a:latin typeface="Avenir Book" panose="02000503020000020003" pitchFamily="2" charset="0"/>
            </a:endParaRPr>
          </a:p>
          <a:p>
            <a:pPr defTabSz="685800" eaLnBrk="1" hangingPunct="1">
              <a:lnSpc>
                <a:spcPct val="90000"/>
              </a:lnSpc>
              <a:spcBef>
                <a:spcPts val="750"/>
              </a:spcBef>
            </a:pPr>
            <a:r>
              <a:rPr lang="en-US" sz="2200" dirty="0">
                <a:solidFill>
                  <a:srgbClr val="002060"/>
                </a:solidFill>
                <a:latin typeface="Avenir Book" panose="02000503020000020003" pitchFamily="2" charset="0"/>
              </a:rPr>
              <a:t>“We will be requiring all applicants who are seeking more than $150 million in direct funding to submit as part of their workforce plan, a plan for how they will provide affordable and accessible accessible childcare for their workers… We right now lack affordable childcare, which is the single most significant factor keeping people especially women out of the labor force. And so we need to see how these companies are going to be meeting their labor force needs.”</a:t>
            </a:r>
          </a:p>
          <a:p>
            <a:pPr defTabSz="685800" eaLnBrk="1" hangingPunct="1">
              <a:lnSpc>
                <a:spcPct val="90000"/>
              </a:lnSpc>
              <a:spcBef>
                <a:spcPts val="750"/>
              </a:spcBef>
            </a:pPr>
            <a:r>
              <a:rPr lang="en-US" sz="1400" dirty="0">
                <a:solidFill>
                  <a:srgbClr val="002060"/>
                </a:solidFill>
                <a:latin typeface="Avenir Book" panose="02000503020000020003" pitchFamily="2" charset="0"/>
              </a:rPr>
              <a:t>		-- Sec. Raimondo, 2023</a:t>
            </a:r>
          </a:p>
        </p:txBody>
      </p:sp>
    </p:spTree>
    <p:extLst>
      <p:ext uri="{BB962C8B-B14F-4D97-AF65-F5344CB8AC3E}">
        <p14:creationId xmlns:p14="http://schemas.microsoft.com/office/powerpoint/2010/main" val="2750377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group of people standing in front of a blue curtain&#10;&#10;Description automatically generated">
            <a:extLst>
              <a:ext uri="{FF2B5EF4-FFF2-40B4-BE49-F238E27FC236}">
                <a16:creationId xmlns:a16="http://schemas.microsoft.com/office/drawing/2014/main" id="{BC042837-CB70-1DDD-5E62-8CC9D8CC61D9}"/>
              </a:ext>
            </a:extLst>
          </p:cNvPr>
          <p:cNvPicPr>
            <a:picLocks noGrp="1" noChangeAspect="1"/>
          </p:cNvPicPr>
          <p:nvPr>
            <p:ph idx="1"/>
          </p:nvPr>
        </p:nvPicPr>
        <p:blipFill>
          <a:blip r:embed="rId3"/>
          <a:stretch>
            <a:fillRect/>
          </a:stretch>
        </p:blipFill>
        <p:spPr>
          <a:xfrm>
            <a:off x="90488" y="1490639"/>
            <a:ext cx="8963025" cy="2733722"/>
          </a:xfrm>
          <a:noFill/>
        </p:spPr>
      </p:pic>
    </p:spTree>
    <p:extLst>
      <p:ext uri="{BB962C8B-B14F-4D97-AF65-F5344CB8AC3E}">
        <p14:creationId xmlns:p14="http://schemas.microsoft.com/office/powerpoint/2010/main" val="1876910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ACDC00-0681-E81D-BFFA-8BE2F2C5BBF8}"/>
              </a:ext>
            </a:extLst>
          </p:cNvPr>
          <p:cNvSpPr>
            <a:spLocks noGrp="1"/>
          </p:cNvSpPr>
          <p:nvPr>
            <p:ph type="title"/>
          </p:nvPr>
        </p:nvSpPr>
        <p:spPr>
          <a:xfrm>
            <a:off x="628650" y="624286"/>
            <a:ext cx="7884414" cy="3049905"/>
          </a:xfrm>
        </p:spPr>
        <p:txBody>
          <a:bodyPr vert="horz" lIns="68580" tIns="34290" rIns="68580" bIns="34290" rtlCol="0" anchor="b">
            <a:normAutofit fontScale="90000"/>
          </a:bodyPr>
          <a:lstStyle/>
          <a:p>
            <a:br>
              <a:rPr lang="en-US" sz="3450" b="1" dirty="0"/>
            </a:br>
            <a:br>
              <a:rPr lang="en-US" sz="3450" b="1" dirty="0"/>
            </a:br>
            <a:br>
              <a:rPr lang="en-US" sz="3450" b="1" dirty="0"/>
            </a:br>
            <a:br>
              <a:rPr lang="en-US" sz="3450" dirty="0"/>
            </a:br>
            <a:r>
              <a:rPr lang="en-US" sz="3450" dirty="0"/>
              <a:t>“</a:t>
            </a:r>
            <a:r>
              <a:rPr lang="en-US" sz="3450" dirty="0">
                <a:solidFill>
                  <a:srgbClr val="002060"/>
                </a:solidFill>
                <a:latin typeface="Avenir Next" panose="020B0503020202020204" pitchFamily="34" charset="0"/>
              </a:rPr>
              <a:t>Modern American Industrial Strategy” and Governing the Future</a:t>
            </a:r>
            <a:br>
              <a:rPr lang="en-US" sz="3450" dirty="0">
                <a:solidFill>
                  <a:srgbClr val="002060"/>
                </a:solidFill>
                <a:latin typeface="Avenir Next" panose="020B0503020202020204" pitchFamily="34" charset="0"/>
              </a:rPr>
            </a:br>
            <a:endParaRPr lang="en-US" sz="3450" dirty="0">
              <a:solidFill>
                <a:srgbClr val="002060"/>
              </a:solidFill>
              <a:latin typeface="Avenir Next" panose="020B0503020202020204" pitchFamily="34" charset="0"/>
            </a:endParaRPr>
          </a:p>
        </p:txBody>
      </p:sp>
      <p:sp>
        <p:nvSpPr>
          <p:cNvPr id="11"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3824696"/>
            <a:ext cx="4057650" cy="13716"/>
          </a:xfrm>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378" y="4708"/>
                  <a:pt x="4057987" y="7132"/>
                  <a:pt x="4057650" y="13716"/>
                </a:cubicBezTo>
                <a:cubicBezTo>
                  <a:pt x="3743404" y="35553"/>
                  <a:pt x="3625516" y="-19495"/>
                  <a:pt x="3381375" y="13716"/>
                </a:cubicBezTo>
                <a:cubicBezTo>
                  <a:pt x="3137235" y="46927"/>
                  <a:pt x="2946571" y="-4571"/>
                  <a:pt x="2826830" y="13716"/>
                </a:cubicBezTo>
                <a:cubicBezTo>
                  <a:pt x="2707090" y="32003"/>
                  <a:pt x="2402756" y="-3140"/>
                  <a:pt x="2272284" y="13716"/>
                </a:cubicBezTo>
                <a:cubicBezTo>
                  <a:pt x="2141812" y="30572"/>
                  <a:pt x="1895935" y="13627"/>
                  <a:pt x="1555432" y="13716"/>
                </a:cubicBezTo>
                <a:cubicBezTo>
                  <a:pt x="1214929" y="13805"/>
                  <a:pt x="1103072" y="9931"/>
                  <a:pt x="960310" y="13716"/>
                </a:cubicBezTo>
                <a:cubicBezTo>
                  <a:pt x="817548" y="17501"/>
                  <a:pt x="402272" y="-33931"/>
                  <a:pt x="0" y="13716"/>
                </a:cubicBezTo>
                <a:cubicBezTo>
                  <a:pt x="-460" y="10837"/>
                  <a:pt x="38" y="6680"/>
                  <a:pt x="0" y="0"/>
                </a:cubicBezTo>
                <a:close/>
              </a:path>
              <a:path w="4057650" h="13716"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980" y="3019"/>
                  <a:pt x="4057134" y="10425"/>
                  <a:pt x="4057650" y="13716"/>
                </a:cubicBezTo>
                <a:cubicBezTo>
                  <a:pt x="3865148" y="-7885"/>
                  <a:pt x="3702543" y="44896"/>
                  <a:pt x="3381375" y="13716"/>
                </a:cubicBezTo>
                <a:cubicBezTo>
                  <a:pt x="3060208" y="-17464"/>
                  <a:pt x="2956571" y="-13250"/>
                  <a:pt x="2826830" y="13716"/>
                </a:cubicBezTo>
                <a:cubicBezTo>
                  <a:pt x="2697089" y="40682"/>
                  <a:pt x="2411031" y="38582"/>
                  <a:pt x="2150555" y="13716"/>
                </a:cubicBezTo>
                <a:cubicBezTo>
                  <a:pt x="1890080" y="-11150"/>
                  <a:pt x="1741827" y="-5187"/>
                  <a:pt x="1474280" y="13716"/>
                </a:cubicBezTo>
                <a:cubicBezTo>
                  <a:pt x="1206734" y="32619"/>
                  <a:pt x="998203" y="28763"/>
                  <a:pt x="838581" y="13716"/>
                </a:cubicBezTo>
                <a:cubicBezTo>
                  <a:pt x="678959" y="-1331"/>
                  <a:pt x="187101" y="-17784"/>
                  <a:pt x="0" y="13716"/>
                </a:cubicBezTo>
                <a:cubicBezTo>
                  <a:pt x="-114" y="7033"/>
                  <a:pt x="103" y="342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347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1DD9472-1FBD-CF13-C5F3-E0B048D2F795}"/>
              </a:ext>
            </a:extLst>
          </p:cNvPr>
          <p:cNvPicPr>
            <a:picLocks noChangeAspect="1"/>
          </p:cNvPicPr>
          <p:nvPr/>
        </p:nvPicPr>
        <p:blipFill>
          <a:blip r:embed="rId3"/>
          <a:stretch>
            <a:fillRect/>
          </a:stretch>
        </p:blipFill>
        <p:spPr>
          <a:xfrm>
            <a:off x="407117" y="3825350"/>
            <a:ext cx="4382460" cy="576072"/>
          </a:xfrm>
          <a:prstGeom prst="rect">
            <a:avLst/>
          </a:prstGeom>
        </p:spPr>
        <p:style>
          <a:lnRef idx="2">
            <a:schemeClr val="accent3"/>
          </a:lnRef>
          <a:fillRef idx="1">
            <a:schemeClr val="lt1"/>
          </a:fillRef>
          <a:effectRef idx="0">
            <a:schemeClr val="accent3"/>
          </a:effectRef>
          <a:fontRef idx="minor">
            <a:schemeClr val="dk1"/>
          </a:fontRef>
        </p:style>
      </p:pic>
      <p:pic>
        <p:nvPicPr>
          <p:cNvPr id="14" name="Picture 13">
            <a:extLst>
              <a:ext uri="{FF2B5EF4-FFF2-40B4-BE49-F238E27FC236}">
                <a16:creationId xmlns:a16="http://schemas.microsoft.com/office/drawing/2014/main" id="{783BB3C8-83BF-BC14-9716-3E10F8066A7A}"/>
              </a:ext>
            </a:extLst>
          </p:cNvPr>
          <p:cNvPicPr>
            <a:picLocks noChangeAspect="1"/>
          </p:cNvPicPr>
          <p:nvPr/>
        </p:nvPicPr>
        <p:blipFill>
          <a:blip r:embed="rId4"/>
          <a:stretch>
            <a:fillRect/>
          </a:stretch>
        </p:blipFill>
        <p:spPr>
          <a:xfrm>
            <a:off x="103615" y="2221748"/>
            <a:ext cx="3175110" cy="658368"/>
          </a:xfrm>
          <a:prstGeom prst="rect">
            <a:avLst/>
          </a:prstGeom>
        </p:spPr>
      </p:pic>
      <p:pic>
        <p:nvPicPr>
          <p:cNvPr id="16" name="Picture 15">
            <a:extLst>
              <a:ext uri="{FF2B5EF4-FFF2-40B4-BE49-F238E27FC236}">
                <a16:creationId xmlns:a16="http://schemas.microsoft.com/office/drawing/2014/main" id="{E06FC8A8-29A3-44D7-2191-E0DFE4633A91}"/>
              </a:ext>
            </a:extLst>
          </p:cNvPr>
          <p:cNvPicPr>
            <a:picLocks noChangeAspect="1"/>
          </p:cNvPicPr>
          <p:nvPr/>
        </p:nvPicPr>
        <p:blipFill>
          <a:blip r:embed="rId5"/>
          <a:stretch>
            <a:fillRect/>
          </a:stretch>
        </p:blipFill>
        <p:spPr>
          <a:xfrm>
            <a:off x="3491089" y="3587324"/>
            <a:ext cx="513140" cy="164592"/>
          </a:xfrm>
          <a:prstGeom prst="rect">
            <a:avLst/>
          </a:prstGeom>
        </p:spPr>
      </p:pic>
      <p:pic>
        <p:nvPicPr>
          <p:cNvPr id="18" name="Picture 17">
            <a:extLst>
              <a:ext uri="{FF2B5EF4-FFF2-40B4-BE49-F238E27FC236}">
                <a16:creationId xmlns:a16="http://schemas.microsoft.com/office/drawing/2014/main" id="{9E991628-04B6-A269-59C7-0ECF31C51A62}"/>
              </a:ext>
            </a:extLst>
          </p:cNvPr>
          <p:cNvPicPr>
            <a:picLocks noChangeAspect="1"/>
          </p:cNvPicPr>
          <p:nvPr/>
        </p:nvPicPr>
        <p:blipFill rotWithShape="1">
          <a:blip r:embed="rId6"/>
          <a:srcRect l="9494"/>
          <a:stretch/>
        </p:blipFill>
        <p:spPr>
          <a:xfrm>
            <a:off x="4004228" y="3464102"/>
            <a:ext cx="4638260" cy="411480"/>
          </a:xfrm>
          <a:prstGeom prst="rect">
            <a:avLst/>
          </a:prstGeom>
        </p:spPr>
      </p:pic>
      <p:pic>
        <p:nvPicPr>
          <p:cNvPr id="20" name="Picture 19">
            <a:extLst>
              <a:ext uri="{FF2B5EF4-FFF2-40B4-BE49-F238E27FC236}">
                <a16:creationId xmlns:a16="http://schemas.microsoft.com/office/drawing/2014/main" id="{24DD0BA9-7726-918B-4D8C-46B1DBB9B4A8}"/>
              </a:ext>
            </a:extLst>
          </p:cNvPr>
          <p:cNvPicPr>
            <a:picLocks noChangeAspect="1"/>
          </p:cNvPicPr>
          <p:nvPr/>
        </p:nvPicPr>
        <p:blipFill>
          <a:blip r:embed="rId7"/>
          <a:stretch>
            <a:fillRect/>
          </a:stretch>
        </p:blipFill>
        <p:spPr>
          <a:xfrm>
            <a:off x="949974" y="530390"/>
            <a:ext cx="4075898" cy="493776"/>
          </a:xfrm>
          <a:prstGeom prst="rect">
            <a:avLst/>
          </a:prstGeom>
        </p:spPr>
        <p:style>
          <a:lnRef idx="2">
            <a:schemeClr val="accent3"/>
          </a:lnRef>
          <a:fillRef idx="1">
            <a:schemeClr val="lt1"/>
          </a:fillRef>
          <a:effectRef idx="0">
            <a:schemeClr val="accent3"/>
          </a:effectRef>
          <a:fontRef idx="minor">
            <a:schemeClr val="dk1"/>
          </a:fontRef>
        </p:style>
      </p:pic>
      <p:pic>
        <p:nvPicPr>
          <p:cNvPr id="22" name="Picture 21">
            <a:extLst>
              <a:ext uri="{FF2B5EF4-FFF2-40B4-BE49-F238E27FC236}">
                <a16:creationId xmlns:a16="http://schemas.microsoft.com/office/drawing/2014/main" id="{3258CB41-C8CE-6EF7-FC76-2B2C6F6A5FF8}"/>
              </a:ext>
            </a:extLst>
          </p:cNvPr>
          <p:cNvPicPr>
            <a:picLocks noChangeAspect="1"/>
          </p:cNvPicPr>
          <p:nvPr/>
        </p:nvPicPr>
        <p:blipFill>
          <a:blip r:embed="rId8"/>
          <a:stretch>
            <a:fillRect/>
          </a:stretch>
        </p:blipFill>
        <p:spPr>
          <a:xfrm>
            <a:off x="1992895" y="2768796"/>
            <a:ext cx="2796682" cy="658368"/>
          </a:xfrm>
          <a:prstGeom prst="rect">
            <a:avLst/>
          </a:prstGeom>
        </p:spPr>
        <p:style>
          <a:lnRef idx="2">
            <a:schemeClr val="accent3"/>
          </a:lnRef>
          <a:fillRef idx="1">
            <a:schemeClr val="lt1"/>
          </a:fillRef>
          <a:effectRef idx="0">
            <a:schemeClr val="accent3"/>
          </a:effectRef>
          <a:fontRef idx="minor">
            <a:schemeClr val="dk1"/>
          </a:fontRef>
        </p:style>
      </p:pic>
      <p:pic>
        <p:nvPicPr>
          <p:cNvPr id="24" name="Picture 23">
            <a:extLst>
              <a:ext uri="{FF2B5EF4-FFF2-40B4-BE49-F238E27FC236}">
                <a16:creationId xmlns:a16="http://schemas.microsoft.com/office/drawing/2014/main" id="{13EF3280-ED07-7353-0AA9-B1BC46A433DA}"/>
              </a:ext>
            </a:extLst>
          </p:cNvPr>
          <p:cNvPicPr>
            <a:picLocks noChangeAspect="1"/>
          </p:cNvPicPr>
          <p:nvPr/>
        </p:nvPicPr>
        <p:blipFill>
          <a:blip r:embed="rId9"/>
          <a:stretch>
            <a:fillRect/>
          </a:stretch>
        </p:blipFill>
        <p:spPr>
          <a:xfrm>
            <a:off x="6176075" y="356347"/>
            <a:ext cx="2510726" cy="822960"/>
          </a:xfrm>
          <a:prstGeom prst="rect">
            <a:avLst/>
          </a:prstGeom>
        </p:spPr>
      </p:pic>
      <p:pic>
        <p:nvPicPr>
          <p:cNvPr id="25" name="Picture 24">
            <a:extLst>
              <a:ext uri="{FF2B5EF4-FFF2-40B4-BE49-F238E27FC236}">
                <a16:creationId xmlns:a16="http://schemas.microsoft.com/office/drawing/2014/main" id="{7C66626C-0C2A-0EC6-F9A0-B22BD1AC14D8}"/>
              </a:ext>
            </a:extLst>
          </p:cNvPr>
          <p:cNvPicPr>
            <a:picLocks noChangeAspect="1"/>
          </p:cNvPicPr>
          <p:nvPr/>
        </p:nvPicPr>
        <p:blipFill rotWithShape="1">
          <a:blip r:embed="rId10"/>
          <a:srcRect b="71580"/>
          <a:stretch/>
        </p:blipFill>
        <p:spPr>
          <a:xfrm>
            <a:off x="640274" y="1116781"/>
            <a:ext cx="3595983" cy="1031534"/>
          </a:xfrm>
          <a:prstGeom prst="rect">
            <a:avLst/>
          </a:prstGeom>
        </p:spPr>
      </p:pic>
      <p:pic>
        <p:nvPicPr>
          <p:cNvPr id="27" name="Picture 26">
            <a:extLst>
              <a:ext uri="{FF2B5EF4-FFF2-40B4-BE49-F238E27FC236}">
                <a16:creationId xmlns:a16="http://schemas.microsoft.com/office/drawing/2014/main" id="{D5525E2A-9AAE-B296-CFBD-199A97585820}"/>
              </a:ext>
            </a:extLst>
          </p:cNvPr>
          <p:cNvPicPr>
            <a:picLocks noChangeAspect="1"/>
          </p:cNvPicPr>
          <p:nvPr/>
        </p:nvPicPr>
        <p:blipFill rotWithShape="1">
          <a:blip r:embed="rId11"/>
          <a:srcRect l="12305" r="19115"/>
          <a:stretch/>
        </p:blipFill>
        <p:spPr>
          <a:xfrm>
            <a:off x="4839707" y="1784258"/>
            <a:ext cx="2563701" cy="822960"/>
          </a:xfrm>
          <a:prstGeom prst="rect">
            <a:avLst/>
          </a:prstGeom>
        </p:spPr>
        <p:style>
          <a:lnRef idx="2">
            <a:schemeClr val="accent3"/>
          </a:lnRef>
          <a:fillRef idx="1">
            <a:schemeClr val="lt1"/>
          </a:fillRef>
          <a:effectRef idx="0">
            <a:schemeClr val="accent3"/>
          </a:effectRef>
          <a:fontRef idx="minor">
            <a:schemeClr val="dk1"/>
          </a:fontRef>
        </p:style>
      </p:pic>
      <p:pic>
        <p:nvPicPr>
          <p:cNvPr id="31" name="Picture 30">
            <a:extLst>
              <a:ext uri="{FF2B5EF4-FFF2-40B4-BE49-F238E27FC236}">
                <a16:creationId xmlns:a16="http://schemas.microsoft.com/office/drawing/2014/main" id="{7480A418-2032-6063-3F2B-59D4EA8F5ADC}"/>
              </a:ext>
            </a:extLst>
          </p:cNvPr>
          <p:cNvPicPr>
            <a:picLocks noChangeAspect="1"/>
          </p:cNvPicPr>
          <p:nvPr/>
        </p:nvPicPr>
        <p:blipFill>
          <a:blip r:embed="rId12"/>
          <a:stretch>
            <a:fillRect/>
          </a:stretch>
        </p:blipFill>
        <p:spPr>
          <a:xfrm>
            <a:off x="5487916" y="4007260"/>
            <a:ext cx="3059474" cy="822960"/>
          </a:xfrm>
          <a:prstGeom prst="rect">
            <a:avLst/>
          </a:prstGeom>
        </p:spPr>
        <p:style>
          <a:lnRef idx="2">
            <a:schemeClr val="accent3"/>
          </a:lnRef>
          <a:fillRef idx="1">
            <a:schemeClr val="lt1"/>
          </a:fillRef>
          <a:effectRef idx="0">
            <a:schemeClr val="accent3"/>
          </a:effectRef>
          <a:fontRef idx="minor">
            <a:schemeClr val="dk1"/>
          </a:fontRef>
        </p:style>
      </p:pic>
      <p:pic>
        <p:nvPicPr>
          <p:cNvPr id="3" name="Picture 2" descr="A screenshot of a website&#10;&#10;Description automatically generated">
            <a:extLst>
              <a:ext uri="{FF2B5EF4-FFF2-40B4-BE49-F238E27FC236}">
                <a16:creationId xmlns:a16="http://schemas.microsoft.com/office/drawing/2014/main" id="{B49FF1AE-4D82-CE82-A53B-DC87582BA1A1}"/>
              </a:ext>
            </a:extLst>
          </p:cNvPr>
          <p:cNvPicPr>
            <a:picLocks noChangeAspect="1"/>
          </p:cNvPicPr>
          <p:nvPr/>
        </p:nvPicPr>
        <p:blipFill>
          <a:blip r:embed="rId13"/>
          <a:stretch>
            <a:fillRect/>
          </a:stretch>
        </p:blipFill>
        <p:spPr>
          <a:xfrm>
            <a:off x="5724777" y="2653289"/>
            <a:ext cx="2386585" cy="658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accent5"/>
          </a:lnRef>
          <a:fillRef idx="1">
            <a:schemeClr val="lt1"/>
          </a:fillRef>
          <a:effectRef idx="0">
            <a:schemeClr val="accent5"/>
          </a:effectRef>
          <a:fontRef idx="minor">
            <a:schemeClr val="dk1"/>
          </a:fontRef>
        </p:style>
      </p:pic>
      <p:pic>
        <p:nvPicPr>
          <p:cNvPr id="5" name="Picture 4" descr="A close up of a text&#10;&#10;Description automatically generated">
            <a:extLst>
              <a:ext uri="{FF2B5EF4-FFF2-40B4-BE49-F238E27FC236}">
                <a16:creationId xmlns:a16="http://schemas.microsoft.com/office/drawing/2014/main" id="{D07018F1-A2AC-08B9-94E7-C4CD309F3612}"/>
              </a:ext>
            </a:extLst>
          </p:cNvPr>
          <p:cNvPicPr>
            <a:picLocks noChangeAspect="1"/>
          </p:cNvPicPr>
          <p:nvPr/>
        </p:nvPicPr>
        <p:blipFill>
          <a:blip r:embed="rId14"/>
          <a:stretch>
            <a:fillRect/>
          </a:stretch>
        </p:blipFill>
        <p:spPr>
          <a:xfrm>
            <a:off x="4391819" y="1192043"/>
            <a:ext cx="2192195" cy="411480"/>
          </a:xfrm>
          <a:prstGeom prst="rect">
            <a:avLst/>
          </a:prstGeom>
          <a:ln>
            <a:noFill/>
          </a:ln>
          <a:effectLst>
            <a:outerShdw blurRad="292100" dist="139700" dir="2700000" algn="tl" rotWithShape="0">
              <a:srgbClr val="333333">
                <a:alpha val="65000"/>
              </a:srgbClr>
            </a:outerShdw>
          </a:effectLst>
        </p:spPr>
      </p:pic>
      <p:pic>
        <p:nvPicPr>
          <p:cNvPr id="4" name="Picture 3" descr="A black text on a white background&#10;&#10;Description automatically generated">
            <a:extLst>
              <a:ext uri="{FF2B5EF4-FFF2-40B4-BE49-F238E27FC236}">
                <a16:creationId xmlns:a16="http://schemas.microsoft.com/office/drawing/2014/main" id="{BAA0F70E-2CC4-0962-2DEA-7651C916F153}"/>
              </a:ext>
            </a:extLst>
          </p:cNvPr>
          <p:cNvPicPr>
            <a:picLocks noChangeAspect="1"/>
          </p:cNvPicPr>
          <p:nvPr/>
        </p:nvPicPr>
        <p:blipFill>
          <a:blip r:embed="rId15"/>
          <a:stretch>
            <a:fillRect/>
          </a:stretch>
        </p:blipFill>
        <p:spPr>
          <a:xfrm>
            <a:off x="1234717" y="4592437"/>
            <a:ext cx="4088015" cy="685800"/>
          </a:xfrm>
          <a:prstGeom prst="rect">
            <a:avLst/>
          </a:prstGeom>
        </p:spPr>
      </p:pic>
    </p:spTree>
    <p:extLst>
      <p:ext uri="{BB962C8B-B14F-4D97-AF65-F5344CB8AC3E}">
        <p14:creationId xmlns:p14="http://schemas.microsoft.com/office/powerpoint/2010/main" val="3857796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words&#10;&#10;Description automatically generated">
            <a:extLst>
              <a:ext uri="{FF2B5EF4-FFF2-40B4-BE49-F238E27FC236}">
                <a16:creationId xmlns:a16="http://schemas.microsoft.com/office/drawing/2014/main" id="{4EA20B31-1EC6-8AE1-1AC2-51F2A290C5E0}"/>
              </a:ext>
            </a:extLst>
          </p:cNvPr>
          <p:cNvPicPr>
            <a:picLocks noChangeAspect="1"/>
          </p:cNvPicPr>
          <p:nvPr/>
        </p:nvPicPr>
        <p:blipFill>
          <a:blip r:embed="rId3"/>
          <a:stretch>
            <a:fillRect/>
          </a:stretch>
        </p:blipFill>
        <p:spPr>
          <a:xfrm>
            <a:off x="161364" y="860612"/>
            <a:ext cx="7772400" cy="1006560"/>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descr="A black text on a white background&#10;&#10;Description automatically generated">
            <a:extLst>
              <a:ext uri="{FF2B5EF4-FFF2-40B4-BE49-F238E27FC236}">
                <a16:creationId xmlns:a16="http://schemas.microsoft.com/office/drawing/2014/main" id="{891A7F90-9EEF-D271-AB91-149987F9F2A6}"/>
              </a:ext>
            </a:extLst>
          </p:cNvPr>
          <p:cNvPicPr>
            <a:picLocks noChangeAspect="1"/>
          </p:cNvPicPr>
          <p:nvPr/>
        </p:nvPicPr>
        <p:blipFill>
          <a:blip r:embed="rId4"/>
          <a:stretch>
            <a:fillRect/>
          </a:stretch>
        </p:blipFill>
        <p:spPr>
          <a:xfrm>
            <a:off x="914399" y="2640287"/>
            <a:ext cx="7772400" cy="1530272"/>
          </a:xfrm>
          <a:prstGeom prst="rect">
            <a:avLst/>
          </a:prstGeom>
          <a:ln w="88900" cap="sq" cmpd="thickThin">
            <a:solidFill>
              <a:srgbClr val="000000"/>
            </a:solidFill>
            <a:prstDash val="solid"/>
            <a:miter lim="800000"/>
          </a:ln>
          <a:effectLst>
            <a:innerShdw blurRad="76200">
              <a:srgbClr val="000000"/>
            </a:innerShdw>
          </a:effectLst>
        </p:spPr>
      </p:pic>
      <p:pic>
        <p:nvPicPr>
          <p:cNvPr id="5122" name="Picture 2" descr="Reuters Moves to Paywall Model Online ...">
            <a:extLst>
              <a:ext uri="{FF2B5EF4-FFF2-40B4-BE49-F238E27FC236}">
                <a16:creationId xmlns:a16="http://schemas.microsoft.com/office/drawing/2014/main" id="{E8765FAE-DD51-C7B6-CFB7-382EC38132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7731" y="4632422"/>
            <a:ext cx="163285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042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1349BA4-5210-CD38-F060-A2B418A1BDDA}"/>
              </a:ext>
            </a:extLst>
          </p:cNvPr>
          <p:cNvPicPr>
            <a:picLocks noChangeAspect="1"/>
          </p:cNvPicPr>
          <p:nvPr/>
        </p:nvPicPr>
        <p:blipFill>
          <a:blip r:embed="rId3"/>
          <a:stretch>
            <a:fillRect/>
          </a:stretch>
        </p:blipFill>
        <p:spPr>
          <a:xfrm>
            <a:off x="529211" y="1749077"/>
            <a:ext cx="5214185" cy="2551176"/>
          </a:xfrm>
          <a:prstGeom prst="rect">
            <a:avLst/>
          </a:prstGeom>
        </p:spPr>
        <p:style>
          <a:lnRef idx="2">
            <a:schemeClr val="accent3"/>
          </a:lnRef>
          <a:fillRef idx="1">
            <a:schemeClr val="lt1"/>
          </a:fillRef>
          <a:effectRef idx="0">
            <a:schemeClr val="accent3"/>
          </a:effectRef>
          <a:fontRef idx="minor">
            <a:schemeClr val="dk1"/>
          </a:fontRef>
        </p:style>
      </p:pic>
      <p:sp>
        <p:nvSpPr>
          <p:cNvPr id="14" name="Title 1">
            <a:extLst>
              <a:ext uri="{FF2B5EF4-FFF2-40B4-BE49-F238E27FC236}">
                <a16:creationId xmlns:a16="http://schemas.microsoft.com/office/drawing/2014/main" id="{25F8EE78-56D7-B113-FC69-96432DD31B7A}"/>
              </a:ext>
            </a:extLst>
          </p:cNvPr>
          <p:cNvSpPr>
            <a:spLocks noGrp="1"/>
          </p:cNvSpPr>
          <p:nvPr>
            <p:ph type="title" idx="4294967295"/>
          </p:nvPr>
        </p:nvSpPr>
        <p:spPr>
          <a:xfrm>
            <a:off x="528638" y="488309"/>
            <a:ext cx="8158163" cy="1050780"/>
          </a:xfrm>
        </p:spPr>
        <p:txBody>
          <a:bodyPr/>
          <a:lstStyle/>
          <a:p>
            <a:r>
              <a:rPr lang="en-US" dirty="0">
                <a:solidFill>
                  <a:srgbClr val="002060"/>
                </a:solidFill>
                <a:latin typeface="Avenir Next" panose="020B0503020202020204" pitchFamily="34" charset="0"/>
              </a:rPr>
              <a:t>AI for Good</a:t>
            </a:r>
          </a:p>
        </p:txBody>
      </p:sp>
      <p:sp>
        <p:nvSpPr>
          <p:cNvPr id="15" name="TextBox 14">
            <a:extLst>
              <a:ext uri="{FF2B5EF4-FFF2-40B4-BE49-F238E27FC236}">
                <a16:creationId xmlns:a16="http://schemas.microsoft.com/office/drawing/2014/main" id="{828EB498-D1F2-69F2-B66F-AF5F52285267}"/>
              </a:ext>
            </a:extLst>
          </p:cNvPr>
          <p:cNvSpPr txBox="1"/>
          <p:nvPr/>
        </p:nvSpPr>
        <p:spPr>
          <a:xfrm>
            <a:off x="529210" y="1395902"/>
            <a:ext cx="1670650" cy="341632"/>
          </a:xfrm>
          <a:prstGeom prst="rect">
            <a:avLst/>
          </a:prstGeom>
          <a:noFill/>
        </p:spPr>
        <p:txBody>
          <a:bodyPr wrap="none" rtlCol="0">
            <a:spAutoFit/>
          </a:bodyPr>
          <a:lstStyle/>
          <a:p>
            <a:r>
              <a:rPr lang="en-US" sz="1620" b="1" u="sng" dirty="0">
                <a:solidFill>
                  <a:srgbClr val="0A2458"/>
                </a:solidFill>
                <a:latin typeface="Georgia" panose="02040502050405020303" pitchFamily="18" charset="0"/>
              </a:rPr>
              <a:t>AI for Science</a:t>
            </a:r>
          </a:p>
        </p:txBody>
      </p:sp>
      <p:pic>
        <p:nvPicPr>
          <p:cNvPr id="16" name="Picture 15">
            <a:extLst>
              <a:ext uri="{FF2B5EF4-FFF2-40B4-BE49-F238E27FC236}">
                <a16:creationId xmlns:a16="http://schemas.microsoft.com/office/drawing/2014/main" id="{11D2278A-757B-1C79-6273-ED0F4F4DA878}"/>
              </a:ext>
            </a:extLst>
          </p:cNvPr>
          <p:cNvPicPr>
            <a:picLocks noChangeAspect="1"/>
          </p:cNvPicPr>
          <p:nvPr/>
        </p:nvPicPr>
        <p:blipFill>
          <a:blip r:embed="rId4"/>
          <a:stretch>
            <a:fillRect/>
          </a:stretch>
        </p:blipFill>
        <p:spPr>
          <a:xfrm>
            <a:off x="2889686" y="1767923"/>
            <a:ext cx="2963692" cy="2551176"/>
          </a:xfrm>
          <a:prstGeom prst="rect">
            <a:avLst/>
          </a:prstGeom>
        </p:spPr>
        <p:style>
          <a:lnRef idx="2">
            <a:schemeClr val="accent3"/>
          </a:lnRef>
          <a:fillRef idx="1">
            <a:schemeClr val="lt1"/>
          </a:fillRef>
          <a:effectRef idx="0">
            <a:schemeClr val="accent3"/>
          </a:effectRef>
          <a:fontRef idx="minor">
            <a:schemeClr val="dk1"/>
          </a:fontRef>
        </p:style>
      </p:pic>
      <p:sp>
        <p:nvSpPr>
          <p:cNvPr id="17" name="TextBox 16">
            <a:extLst>
              <a:ext uri="{FF2B5EF4-FFF2-40B4-BE49-F238E27FC236}">
                <a16:creationId xmlns:a16="http://schemas.microsoft.com/office/drawing/2014/main" id="{02690421-17F2-FD8C-2450-A776DFE370F9}"/>
              </a:ext>
            </a:extLst>
          </p:cNvPr>
          <p:cNvSpPr txBox="1"/>
          <p:nvPr/>
        </p:nvSpPr>
        <p:spPr>
          <a:xfrm>
            <a:off x="2856644" y="1395902"/>
            <a:ext cx="2996734" cy="341632"/>
          </a:xfrm>
          <a:prstGeom prst="rect">
            <a:avLst/>
          </a:prstGeom>
          <a:noFill/>
        </p:spPr>
        <p:txBody>
          <a:bodyPr wrap="square" rtlCol="0">
            <a:spAutoFit/>
          </a:bodyPr>
          <a:lstStyle/>
          <a:p>
            <a:r>
              <a:rPr lang="en-US" sz="1620" b="1" u="sng" dirty="0">
                <a:solidFill>
                  <a:srgbClr val="0A2458"/>
                </a:solidFill>
                <a:latin typeface="Georgia" panose="02040502050405020303" pitchFamily="18" charset="0"/>
              </a:rPr>
              <a:t>  AI for Accessibility</a:t>
            </a:r>
          </a:p>
        </p:txBody>
      </p:sp>
      <p:pic>
        <p:nvPicPr>
          <p:cNvPr id="18" name="Picture 17">
            <a:extLst>
              <a:ext uri="{FF2B5EF4-FFF2-40B4-BE49-F238E27FC236}">
                <a16:creationId xmlns:a16="http://schemas.microsoft.com/office/drawing/2014/main" id="{E307EE4D-A5B8-27CB-B7E8-E07605CE7AA5}"/>
              </a:ext>
            </a:extLst>
          </p:cNvPr>
          <p:cNvPicPr>
            <a:picLocks noChangeAspect="1"/>
          </p:cNvPicPr>
          <p:nvPr/>
        </p:nvPicPr>
        <p:blipFill>
          <a:blip r:embed="rId5"/>
          <a:stretch>
            <a:fillRect/>
          </a:stretch>
        </p:blipFill>
        <p:spPr>
          <a:xfrm>
            <a:off x="5711288" y="1749076"/>
            <a:ext cx="2413291" cy="2551175"/>
          </a:xfrm>
          <a:prstGeom prst="rect">
            <a:avLst/>
          </a:prstGeom>
        </p:spPr>
        <p:style>
          <a:lnRef idx="2">
            <a:schemeClr val="accent3"/>
          </a:lnRef>
          <a:fillRef idx="1">
            <a:schemeClr val="lt1"/>
          </a:fillRef>
          <a:effectRef idx="0">
            <a:schemeClr val="accent3"/>
          </a:effectRef>
          <a:fontRef idx="minor">
            <a:schemeClr val="dk1"/>
          </a:fontRef>
        </p:style>
      </p:pic>
      <p:sp>
        <p:nvSpPr>
          <p:cNvPr id="19" name="TextBox 18">
            <a:extLst>
              <a:ext uri="{FF2B5EF4-FFF2-40B4-BE49-F238E27FC236}">
                <a16:creationId xmlns:a16="http://schemas.microsoft.com/office/drawing/2014/main" id="{3DF628F8-CB70-6E6C-541F-670DB6FC2D56}"/>
              </a:ext>
            </a:extLst>
          </p:cNvPr>
          <p:cNvSpPr txBox="1"/>
          <p:nvPr/>
        </p:nvSpPr>
        <p:spPr>
          <a:xfrm>
            <a:off x="5711286" y="1392487"/>
            <a:ext cx="3013272" cy="341632"/>
          </a:xfrm>
          <a:prstGeom prst="rect">
            <a:avLst/>
          </a:prstGeom>
          <a:noFill/>
        </p:spPr>
        <p:txBody>
          <a:bodyPr wrap="square" rtlCol="0">
            <a:spAutoFit/>
          </a:bodyPr>
          <a:lstStyle/>
          <a:p>
            <a:r>
              <a:rPr lang="en-US" sz="1620" b="1" u="sng" dirty="0">
                <a:solidFill>
                  <a:srgbClr val="0A2458"/>
                </a:solidFill>
                <a:latin typeface="Georgia" panose="02040502050405020303" pitchFamily="18" charset="0"/>
              </a:rPr>
              <a:t>  AI for Efficiency</a:t>
            </a:r>
          </a:p>
        </p:txBody>
      </p:sp>
    </p:spTree>
    <p:extLst>
      <p:ext uri="{BB962C8B-B14F-4D97-AF65-F5344CB8AC3E}">
        <p14:creationId xmlns:p14="http://schemas.microsoft.com/office/powerpoint/2010/main" val="173813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CDC930-A15B-74A8-027E-FDEF49C53EFC}"/>
              </a:ext>
            </a:extLst>
          </p:cNvPr>
          <p:cNvSpPr txBox="1"/>
          <p:nvPr/>
        </p:nvSpPr>
        <p:spPr>
          <a:xfrm>
            <a:off x="1921906" y="2199321"/>
            <a:ext cx="5300189" cy="1735860"/>
          </a:xfrm>
          <a:prstGeom prst="rect">
            <a:avLst/>
          </a:prstGeom>
          <a:noFill/>
        </p:spPr>
        <p:txBody>
          <a:bodyPr wrap="square" rtlCol="0">
            <a:spAutoFit/>
          </a:bodyPr>
          <a:lstStyle/>
          <a:p>
            <a:endParaRPr lang="en-US" sz="3240" dirty="0">
              <a:latin typeface="Helvetica Neue" panose="02000503000000020004" pitchFamily="2" charset="0"/>
              <a:ea typeface="Helvetica Neue" panose="02000503000000020004" pitchFamily="2" charset="0"/>
              <a:cs typeface="Helvetica Neue" panose="02000503000000020004" pitchFamily="2" charset="0"/>
            </a:endParaRPr>
          </a:p>
          <a:p>
            <a:endParaRPr lang="en-US" sz="3240" dirty="0">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3600" dirty="0">
                <a:latin typeface="Helvetica Neue" panose="02000503000000020004" pitchFamily="2" charset="0"/>
                <a:ea typeface="Helvetica Neue" panose="02000503000000020004" pitchFamily="2" charset="0"/>
                <a:cs typeface="Helvetica Neue" panose="02000503000000020004" pitchFamily="2" charset="0"/>
              </a:rPr>
              <a:t> </a:t>
            </a:r>
            <a:r>
              <a:rPr lang="en-US" sz="3600" dirty="0">
                <a:latin typeface="Avenir Book" panose="02000503020000020003" pitchFamily="2" charset="0"/>
                <a:ea typeface="Helvetica Neue" panose="02000503000000020004" pitchFamily="2" charset="0"/>
                <a:cs typeface="Helvetica Neue" panose="02000503000000020004" pitchFamily="2" charset="0"/>
              </a:rPr>
              <a:t> </a:t>
            </a:r>
            <a:r>
              <a:rPr lang="en-US" sz="3600" dirty="0">
                <a:solidFill>
                  <a:srgbClr val="002060"/>
                </a:solidFill>
                <a:latin typeface="Aptos" panose="020B0004020202020204" pitchFamily="34" charset="0"/>
                <a:ea typeface="Helvetica Neue" panose="02000503000000020004" pitchFamily="2" charset="0"/>
                <a:cs typeface="Helvetica Neue" panose="02000503000000020004" pitchFamily="2" charset="0"/>
              </a:rPr>
              <a:t> </a:t>
            </a:r>
            <a:r>
              <a:rPr lang="en-US" sz="4200" dirty="0">
                <a:solidFill>
                  <a:srgbClr val="002060"/>
                </a:solidFill>
                <a:latin typeface="Avenir Next" panose="020B0503020202020204" pitchFamily="34" charset="0"/>
                <a:ea typeface="Helvetica Neue" panose="02000503000000020004" pitchFamily="2" charset="0"/>
                <a:cs typeface="Helvetica Neue" panose="02000503000000020004" pitchFamily="2" charset="0"/>
              </a:rPr>
              <a:t>Not Inevitable </a:t>
            </a:r>
          </a:p>
        </p:txBody>
      </p:sp>
      <p:pic>
        <p:nvPicPr>
          <p:cNvPr id="1026" name="Picture 2" descr="Not Equal Sign - definitions, facts and solved examples - Cuemath">
            <a:extLst>
              <a:ext uri="{FF2B5EF4-FFF2-40B4-BE49-F238E27FC236}">
                <a16:creationId xmlns:a16="http://schemas.microsoft.com/office/drawing/2014/main" id="{D4F7FB5C-6015-CBF2-6299-BED6823E9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1044" y="2028915"/>
            <a:ext cx="797942" cy="9875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8CAAB38-6117-75DC-648F-C1C66DE180B0}"/>
              </a:ext>
            </a:extLst>
          </p:cNvPr>
          <p:cNvSpPr txBox="1"/>
          <p:nvPr/>
        </p:nvSpPr>
        <p:spPr>
          <a:xfrm>
            <a:off x="1271016" y="678943"/>
            <a:ext cx="6519672" cy="2400657"/>
          </a:xfrm>
          <a:prstGeom prst="rect">
            <a:avLst/>
          </a:prstGeom>
          <a:noFill/>
        </p:spPr>
        <p:txBody>
          <a:bodyPr wrap="square" rtlCol="0">
            <a:spAutoFit/>
          </a:bodyPr>
          <a:lstStyle/>
          <a:p>
            <a:r>
              <a:rPr lang="en-US" sz="3600" b="1" dirty="0">
                <a:solidFill>
                  <a:schemeClr val="accent1">
                    <a:lumMod val="50000"/>
                  </a:schemeClr>
                </a:solidFill>
                <a:latin typeface="Georgia" panose="02040502050405020303" pitchFamily="18" charset="0"/>
              </a:rPr>
              <a:t>               </a:t>
            </a:r>
          </a:p>
          <a:p>
            <a:pPr algn="ctr"/>
            <a:r>
              <a:rPr lang="en-US" sz="3600" b="1" dirty="0">
                <a:solidFill>
                  <a:schemeClr val="accent1">
                    <a:lumMod val="50000"/>
                  </a:schemeClr>
                </a:solidFill>
                <a:latin typeface="Georgia" panose="02040502050405020303" pitchFamily="18" charset="0"/>
              </a:rPr>
              <a:t>  </a:t>
            </a:r>
            <a:r>
              <a:rPr lang="en-US" sz="4200" dirty="0">
                <a:solidFill>
                  <a:srgbClr val="002060"/>
                </a:solidFill>
                <a:latin typeface="Avenir Next" panose="020B0503020202020204" pitchFamily="34" charset="0"/>
              </a:rPr>
              <a:t>AI for Good</a:t>
            </a:r>
          </a:p>
          <a:p>
            <a:endParaRPr lang="en-US" sz="3600" b="1" dirty="0">
              <a:solidFill>
                <a:schemeClr val="tx2">
                  <a:lumMod val="90000"/>
                  <a:lumOff val="10000"/>
                </a:schemeClr>
              </a:solidFill>
              <a:latin typeface="Avenir Book" panose="02000503020000020003" pitchFamily="2" charset="0"/>
            </a:endParaRPr>
          </a:p>
          <a:p>
            <a:endParaRPr lang="en-US" sz="3600" dirty="0">
              <a:solidFill>
                <a:schemeClr val="tx2">
                  <a:lumMod val="90000"/>
                  <a:lumOff val="10000"/>
                </a:schemeClr>
              </a:solidFill>
            </a:endParaRPr>
          </a:p>
        </p:txBody>
      </p:sp>
    </p:spTree>
    <p:extLst>
      <p:ext uri="{BB962C8B-B14F-4D97-AF65-F5344CB8AC3E}">
        <p14:creationId xmlns:p14="http://schemas.microsoft.com/office/powerpoint/2010/main" val="329808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7D729-CD27-C285-9D5C-F514CCF761B1}"/>
            </a:ext>
          </a:extLst>
        </p:cNvPr>
        <p:cNvGrpSpPr/>
        <p:nvPr/>
      </p:nvGrpSpPr>
      <p:grpSpPr>
        <a:xfrm>
          <a:off x="0" y="0"/>
          <a:ext cx="0" cy="0"/>
          <a:chOff x="0" y="0"/>
          <a:chExt cx="0" cy="0"/>
        </a:xfrm>
      </p:grpSpPr>
      <p:pic>
        <p:nvPicPr>
          <p:cNvPr id="3" name="Picture 2" descr="A black and yellow background with white text&#10;&#10;Description automatically generated">
            <a:extLst>
              <a:ext uri="{FF2B5EF4-FFF2-40B4-BE49-F238E27FC236}">
                <a16:creationId xmlns:a16="http://schemas.microsoft.com/office/drawing/2014/main" id="{D9C19A6E-DE4B-F2D3-4E7F-DEDF57F93420}"/>
              </a:ext>
            </a:extLst>
          </p:cNvPr>
          <p:cNvPicPr>
            <a:picLocks noChangeAspect="1"/>
          </p:cNvPicPr>
          <p:nvPr/>
        </p:nvPicPr>
        <p:blipFill>
          <a:blip r:embed="rId3"/>
          <a:stretch>
            <a:fillRect/>
          </a:stretch>
        </p:blipFill>
        <p:spPr>
          <a:xfrm>
            <a:off x="0" y="1348739"/>
            <a:ext cx="9144000" cy="3054880"/>
          </a:xfrm>
          <a:prstGeom prst="rect">
            <a:avLst/>
          </a:prstGeom>
        </p:spPr>
      </p:pic>
      <p:pic>
        <p:nvPicPr>
          <p:cNvPr id="5122" name="Picture 2" descr="Wired Logo High Res, HD Png Download - kindpng">
            <a:extLst>
              <a:ext uri="{FF2B5EF4-FFF2-40B4-BE49-F238E27FC236}">
                <a16:creationId xmlns:a16="http://schemas.microsoft.com/office/drawing/2014/main" id="{19907C9E-5C52-99D3-3C71-0117A9B39B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144" y="305904"/>
            <a:ext cx="3305787"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614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ACDC00-0681-E81D-BFFA-8BE2F2C5BBF8}"/>
              </a:ext>
            </a:extLst>
          </p:cNvPr>
          <p:cNvSpPr>
            <a:spLocks noGrp="1"/>
          </p:cNvSpPr>
          <p:nvPr>
            <p:ph type="title"/>
          </p:nvPr>
        </p:nvSpPr>
        <p:spPr>
          <a:xfrm>
            <a:off x="159026" y="106018"/>
            <a:ext cx="8852452" cy="5608982"/>
          </a:xfrm>
        </p:spPr>
        <p:txBody>
          <a:bodyPr>
            <a:normAutofit fontScale="90000"/>
          </a:bodyPr>
          <a:lstStyle/>
          <a:p>
            <a:br>
              <a:rPr lang="en-US" b="1" dirty="0">
                <a:solidFill>
                  <a:schemeClr val="accent1">
                    <a:lumMod val="50000"/>
                  </a:schemeClr>
                </a:solidFill>
                <a:latin typeface="Georgia" panose="02040502050405020303" pitchFamily="18" charset="0"/>
              </a:rPr>
            </a:br>
            <a:br>
              <a:rPr lang="en-US" dirty="0">
                <a:solidFill>
                  <a:schemeClr val="accent1">
                    <a:lumMod val="50000"/>
                  </a:schemeClr>
                </a:solidFill>
                <a:latin typeface="Avenir Next" panose="020B0503020202020204" pitchFamily="34" charset="0"/>
              </a:rPr>
            </a:br>
            <a:br>
              <a:rPr lang="en-US" b="1" dirty="0">
                <a:solidFill>
                  <a:schemeClr val="accent1">
                    <a:lumMod val="50000"/>
                  </a:schemeClr>
                </a:solidFill>
                <a:latin typeface="Avenir Next" panose="020B0503020202020204" pitchFamily="34" charset="0"/>
              </a:rPr>
            </a:br>
            <a:r>
              <a:rPr lang="en-US" b="1" dirty="0">
                <a:solidFill>
                  <a:schemeClr val="accent1">
                    <a:lumMod val="50000"/>
                  </a:schemeClr>
                </a:solidFill>
                <a:latin typeface="Georgia" panose="02040502050405020303" pitchFamily="18" charset="0"/>
              </a:rPr>
              <a:t>1. </a:t>
            </a:r>
            <a:r>
              <a:rPr lang="en-US" dirty="0">
                <a:solidFill>
                  <a:srgbClr val="002060"/>
                </a:solidFill>
                <a:latin typeface="Avenir Next" panose="020B0503020202020204" pitchFamily="34" charset="0"/>
              </a:rPr>
              <a:t>Return to first principles, including a vision of the public good</a:t>
            </a:r>
            <a:br>
              <a:rPr lang="en-US" dirty="0">
                <a:solidFill>
                  <a:srgbClr val="002060"/>
                </a:solidFill>
                <a:latin typeface="Avenir Next" panose="020B0503020202020204" pitchFamily="34" charset="0"/>
              </a:rPr>
            </a:br>
            <a:br>
              <a:rPr lang="en-US" dirty="0">
                <a:solidFill>
                  <a:srgbClr val="002060"/>
                </a:solidFill>
                <a:latin typeface="Avenir Next" panose="020B0503020202020204" pitchFamily="34" charset="0"/>
              </a:rPr>
            </a:br>
            <a:r>
              <a:rPr lang="en-US" b="1" dirty="0">
                <a:solidFill>
                  <a:schemeClr val="accent1">
                    <a:lumMod val="50000"/>
                  </a:schemeClr>
                </a:solidFill>
                <a:latin typeface="Georgia" panose="02040502050405020303" pitchFamily="18" charset="0"/>
              </a:rPr>
              <a:t>2. </a:t>
            </a:r>
            <a:r>
              <a:rPr lang="en-US" dirty="0">
                <a:solidFill>
                  <a:srgbClr val="002060"/>
                </a:solidFill>
                <a:latin typeface="Avenir Next" panose="020B0503020202020204" pitchFamily="34" charset="0"/>
              </a:rPr>
              <a:t>Recognize that existing laws, rules, norms, and standards apply—and use them</a:t>
            </a:r>
            <a:br>
              <a:rPr lang="en-US" dirty="0">
                <a:solidFill>
                  <a:srgbClr val="002060"/>
                </a:solidFill>
                <a:latin typeface="Avenir Next" panose="020B0503020202020204" pitchFamily="34" charset="0"/>
              </a:rPr>
            </a:br>
            <a:br>
              <a:rPr lang="en-US" dirty="0">
                <a:solidFill>
                  <a:srgbClr val="002060"/>
                </a:solidFill>
                <a:latin typeface="Avenir Next" panose="020B0503020202020204" pitchFamily="34" charset="0"/>
              </a:rPr>
            </a:br>
            <a:r>
              <a:rPr lang="en-US" b="1" dirty="0">
                <a:solidFill>
                  <a:schemeClr val="accent1">
                    <a:lumMod val="50000"/>
                  </a:schemeClr>
                </a:solidFill>
                <a:latin typeface="Georgia" panose="02040502050405020303" pitchFamily="18" charset="0"/>
              </a:rPr>
              <a:t>3. </a:t>
            </a:r>
            <a:r>
              <a:rPr lang="en-US" dirty="0">
                <a:solidFill>
                  <a:srgbClr val="002060"/>
                </a:solidFill>
                <a:latin typeface="Avenir Next" panose="020B0503020202020204" pitchFamily="34" charset="0"/>
              </a:rPr>
              <a:t>Recognize that new laws, rules, norms, and standards may be needed—and craft them</a:t>
            </a:r>
            <a:br>
              <a:rPr lang="en-US" dirty="0">
                <a:solidFill>
                  <a:srgbClr val="002060"/>
                </a:solidFill>
                <a:latin typeface="Avenir Next" panose="020B0503020202020204" pitchFamily="34" charset="0"/>
              </a:rPr>
            </a:br>
            <a:br>
              <a:rPr lang="en-US" dirty="0">
                <a:solidFill>
                  <a:srgbClr val="002060"/>
                </a:solidFill>
                <a:latin typeface="Avenir Next" panose="020B0503020202020204" pitchFamily="34" charset="0"/>
              </a:rPr>
            </a:br>
            <a:br>
              <a:rPr lang="en-US" sz="3600" dirty="0">
                <a:solidFill>
                  <a:srgbClr val="002060"/>
                </a:solidFill>
                <a:latin typeface="Avenir Next" panose="020B0503020202020204" pitchFamily="34" charset="0"/>
              </a:rPr>
            </a:br>
            <a:endParaRPr lang="en-US" sz="3000" dirty="0">
              <a:solidFill>
                <a:schemeClr val="tx2">
                  <a:lumMod val="90000"/>
                  <a:lumOff val="10000"/>
                </a:schemeClr>
              </a:solidFill>
              <a:latin typeface="Avenir Next" panose="020B0503020202020204" pitchFamily="34"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184808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9A5E58-8667-F9C5-6636-C02D748578C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7DCB68-CD26-DC80-EB52-D79603C34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93F594B3-6E69-08E8-C381-C247F2C6C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9" y="285750"/>
            <a:ext cx="7472363"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useBgFill="1">
        <p:nvSpPr>
          <p:cNvPr id="13" name="Freeform: Shape 12">
            <a:extLst>
              <a:ext uri="{FF2B5EF4-FFF2-40B4-BE49-F238E27FC236}">
                <a16:creationId xmlns:a16="http://schemas.microsoft.com/office/drawing/2014/main" id="{1BFD8C50-598C-2BF0-B1A1-0C4FEAB2EB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5750"/>
            <a:ext cx="7461504"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p:nvSpPr>
          <p:cNvPr id="4" name="Title 3">
            <a:extLst>
              <a:ext uri="{FF2B5EF4-FFF2-40B4-BE49-F238E27FC236}">
                <a16:creationId xmlns:a16="http://schemas.microsoft.com/office/drawing/2014/main" id="{46CB702F-7A57-6F4E-7573-8E406C653CAC}"/>
              </a:ext>
            </a:extLst>
          </p:cNvPr>
          <p:cNvSpPr>
            <a:spLocks noGrp="1"/>
          </p:cNvSpPr>
          <p:nvPr>
            <p:ph type="title"/>
          </p:nvPr>
        </p:nvSpPr>
        <p:spPr>
          <a:xfrm>
            <a:off x="1143002" y="1785461"/>
            <a:ext cx="6858000" cy="2073021"/>
          </a:xfrm>
        </p:spPr>
        <p:txBody>
          <a:bodyPr vert="horz" lIns="68580" tIns="34290" rIns="68580" bIns="34290" rtlCol="0" anchor="ctr">
            <a:normAutofit/>
          </a:bodyPr>
          <a:lstStyle/>
          <a:p>
            <a:pPr algn="ctr"/>
            <a:br>
              <a:rPr lang="en-US" sz="3375" b="1" dirty="0"/>
            </a:br>
            <a:br>
              <a:rPr lang="en-US" sz="3375" b="1" dirty="0"/>
            </a:br>
            <a:br>
              <a:rPr lang="en-US" sz="3375" b="1" dirty="0"/>
            </a:br>
            <a:r>
              <a:rPr lang="en-US" sz="3150" b="1" dirty="0">
                <a:solidFill>
                  <a:srgbClr val="002060"/>
                </a:solidFill>
                <a:latin typeface="Aptos" panose="020B0004020202020204" pitchFamily="34" charset="0"/>
              </a:rPr>
              <a:t>Return to First Principles</a:t>
            </a:r>
            <a:endParaRPr lang="en-US" sz="3150" dirty="0">
              <a:solidFill>
                <a:srgbClr val="002060"/>
              </a:solidFill>
              <a:latin typeface="Aptos" panose="020B0004020202020204" pitchFamily="34" charset="0"/>
            </a:endParaRPr>
          </a:p>
        </p:txBody>
      </p:sp>
      <p:sp>
        <p:nvSpPr>
          <p:cNvPr id="15" name="Rectangle 14">
            <a:extLst>
              <a:ext uri="{FF2B5EF4-FFF2-40B4-BE49-F238E27FC236}">
                <a16:creationId xmlns:a16="http://schemas.microsoft.com/office/drawing/2014/main" id="{6C2EB012-4950-3C62-9C9F-70C6D4F830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4429340"/>
            <a:ext cx="3566160" cy="20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95171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Picture 2" descr="A document with text on it&#10;&#10;Description automatically generated">
            <a:extLst>
              <a:ext uri="{FF2B5EF4-FFF2-40B4-BE49-F238E27FC236}">
                <a16:creationId xmlns:a16="http://schemas.microsoft.com/office/drawing/2014/main" id="{50BCE061-862E-2BF7-9493-BD53BA22F7B2}"/>
              </a:ext>
            </a:extLst>
          </p:cNvPr>
          <p:cNvPicPr>
            <a:picLocks noChangeAspect="1"/>
          </p:cNvPicPr>
          <p:nvPr/>
        </p:nvPicPr>
        <p:blipFill>
          <a:blip r:embed="rId3"/>
          <a:stretch>
            <a:fillRect/>
          </a:stretch>
        </p:blipFill>
        <p:spPr>
          <a:xfrm>
            <a:off x="1474181" y="457200"/>
            <a:ext cx="6195639" cy="4800600"/>
          </a:xfrm>
          <a:prstGeom prst="rect">
            <a:avLst/>
          </a:prstGeom>
        </p:spPr>
        <p:style>
          <a:lnRef idx="2">
            <a:schemeClr val="accent1"/>
          </a:lnRef>
          <a:fillRef idx="1">
            <a:schemeClr val="lt1"/>
          </a:fillRef>
          <a:effectRef idx="0">
            <a:schemeClr val="accent1"/>
          </a:effectRef>
          <a:fontRef idx="minor">
            <a:schemeClr val="dk1"/>
          </a:fontRef>
        </p:style>
      </p:pic>
      <p:sp>
        <p:nvSpPr>
          <p:cNvPr id="2" name="TextBox 1">
            <a:extLst>
              <a:ext uri="{FF2B5EF4-FFF2-40B4-BE49-F238E27FC236}">
                <a16:creationId xmlns:a16="http://schemas.microsoft.com/office/drawing/2014/main" id="{26B9C2D6-8573-112D-BD9F-260E1AF75C12}"/>
              </a:ext>
            </a:extLst>
          </p:cNvPr>
          <p:cNvSpPr txBox="1"/>
          <p:nvPr/>
        </p:nvSpPr>
        <p:spPr>
          <a:xfrm>
            <a:off x="7792278" y="5367130"/>
            <a:ext cx="963725" cy="261610"/>
          </a:xfrm>
          <a:prstGeom prst="rect">
            <a:avLst/>
          </a:prstGeom>
          <a:noFill/>
        </p:spPr>
        <p:txBody>
          <a:bodyPr wrap="none" rtlCol="0">
            <a:spAutoFit/>
          </a:bodyPr>
          <a:lstStyle/>
          <a:p>
            <a:r>
              <a:rPr lang="en-US" sz="1100" i="1" dirty="0"/>
              <a:t>October 2023</a:t>
            </a:r>
          </a:p>
        </p:txBody>
      </p:sp>
    </p:spTree>
    <p:extLst>
      <p:ext uri="{BB962C8B-B14F-4D97-AF65-F5344CB8AC3E}">
        <p14:creationId xmlns:p14="http://schemas.microsoft.com/office/powerpoint/2010/main" val="1191641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B288C42C-A866-FDE8-BBA7-F5708E7B0CC8}"/>
            </a:ext>
          </a:extLst>
        </p:cNvPr>
        <p:cNvGrpSpPr/>
        <p:nvPr/>
      </p:nvGrpSpPr>
      <p:grpSpPr>
        <a:xfrm>
          <a:off x="0" y="0"/>
          <a:ext cx="0" cy="0"/>
          <a:chOff x="0" y="0"/>
          <a:chExt cx="0" cy="0"/>
        </a:xfrm>
      </p:grpSpPr>
      <p:pic>
        <p:nvPicPr>
          <p:cNvPr id="3" name="Picture 2" descr="A close up of a document&#10;&#10;Description automatically generated">
            <a:extLst>
              <a:ext uri="{FF2B5EF4-FFF2-40B4-BE49-F238E27FC236}">
                <a16:creationId xmlns:a16="http://schemas.microsoft.com/office/drawing/2014/main" id="{144D5C62-E7B4-2A9D-0ACA-2FECB50AD0FD}"/>
              </a:ext>
            </a:extLst>
          </p:cNvPr>
          <p:cNvPicPr>
            <a:picLocks noChangeAspect="1"/>
          </p:cNvPicPr>
          <p:nvPr/>
        </p:nvPicPr>
        <p:blipFill>
          <a:blip r:embed="rId3"/>
          <a:stretch>
            <a:fillRect/>
          </a:stretch>
        </p:blipFill>
        <p:spPr>
          <a:xfrm>
            <a:off x="685800" y="576653"/>
            <a:ext cx="7772400" cy="4260426"/>
          </a:xfrm>
          <a:prstGeom prst="rect">
            <a:avLst/>
          </a:prstGeom>
        </p:spPr>
      </p:pic>
    </p:spTree>
    <p:extLst>
      <p:ext uri="{BB962C8B-B14F-4D97-AF65-F5344CB8AC3E}">
        <p14:creationId xmlns:p14="http://schemas.microsoft.com/office/powerpoint/2010/main" val="1709750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Picture 2" descr="A close-up of a text&#10;&#10;Description automatically generated">
            <a:extLst>
              <a:ext uri="{FF2B5EF4-FFF2-40B4-BE49-F238E27FC236}">
                <a16:creationId xmlns:a16="http://schemas.microsoft.com/office/drawing/2014/main" id="{0B6DA7EE-E235-565E-B4C7-D5F93FA88995}"/>
              </a:ext>
            </a:extLst>
          </p:cNvPr>
          <p:cNvPicPr>
            <a:picLocks noChangeAspect="1"/>
          </p:cNvPicPr>
          <p:nvPr/>
        </p:nvPicPr>
        <p:blipFill>
          <a:blip r:embed="rId2"/>
          <a:srcRect l="1876" t="1680" r="-1876" b="-1680"/>
          <a:stretch/>
        </p:blipFill>
        <p:spPr>
          <a:xfrm>
            <a:off x="796234" y="1040966"/>
            <a:ext cx="7772400" cy="3155990"/>
          </a:xfrm>
          <a:prstGeom prst="rect">
            <a:avLst/>
          </a:prstGeom>
        </p:spPr>
      </p:pic>
    </p:spTree>
    <p:extLst>
      <p:ext uri="{BB962C8B-B14F-4D97-AF65-F5344CB8AC3E}">
        <p14:creationId xmlns:p14="http://schemas.microsoft.com/office/powerpoint/2010/main" val="454915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E9C8EE-AE08-1D41-A6C8-1EFD20028F58}"/>
              </a:ext>
            </a:extLst>
          </p:cNvPr>
          <p:cNvPicPr>
            <a:picLocks noChangeAspect="1"/>
          </p:cNvPicPr>
          <p:nvPr/>
        </p:nvPicPr>
        <p:blipFill rotWithShape="1">
          <a:blip r:embed="rId3"/>
          <a:srcRect l="1786" r="2880" b="2824"/>
          <a:stretch/>
        </p:blipFill>
        <p:spPr>
          <a:xfrm>
            <a:off x="718734" y="209867"/>
            <a:ext cx="6306454" cy="5295267"/>
          </a:xfrm>
          <a:prstGeom prst="rect">
            <a:avLst/>
          </a:prstGeom>
        </p:spPr>
      </p:pic>
      <p:pic>
        <p:nvPicPr>
          <p:cNvPr id="5" name="Picture 4">
            <a:extLst>
              <a:ext uri="{FF2B5EF4-FFF2-40B4-BE49-F238E27FC236}">
                <a16:creationId xmlns:a16="http://schemas.microsoft.com/office/drawing/2014/main" id="{EDB10B43-285F-F64F-A0A5-32D647DE3118}"/>
              </a:ext>
            </a:extLst>
          </p:cNvPr>
          <p:cNvPicPr>
            <a:picLocks noChangeAspect="1"/>
          </p:cNvPicPr>
          <p:nvPr/>
        </p:nvPicPr>
        <p:blipFill>
          <a:blip r:embed="rId4"/>
          <a:stretch>
            <a:fillRect/>
          </a:stretch>
        </p:blipFill>
        <p:spPr>
          <a:xfrm>
            <a:off x="7443788" y="4297680"/>
            <a:ext cx="1243013" cy="874395"/>
          </a:xfrm>
          <a:prstGeom prst="rect">
            <a:avLst/>
          </a:prstGeom>
        </p:spPr>
      </p:pic>
    </p:spTree>
    <p:extLst>
      <p:ext uri="{BB962C8B-B14F-4D97-AF65-F5344CB8AC3E}">
        <p14:creationId xmlns:p14="http://schemas.microsoft.com/office/powerpoint/2010/main" val="3702756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txBox="1">
            <a:spLocks noGrp="1"/>
          </p:cNvSpPr>
          <p:nvPr>
            <p:ph type="title"/>
          </p:nvPr>
        </p:nvSpPr>
        <p:spPr>
          <a:xfrm>
            <a:off x="479161" y="628651"/>
            <a:ext cx="8182230" cy="1374491"/>
          </a:xfrm>
          <a:prstGeom prst="rect">
            <a:avLst/>
          </a:prstGeom>
        </p:spPr>
        <p:txBody>
          <a:bodyPr vert="horz" lIns="68580" tIns="34290" rIns="68580" bIns="34290" numCol="1" rtlCol="0" anchor="b" anchorCtr="0" compatLnSpc="1">
            <a:prstTxWarp prst="textNoShape">
              <a:avLst/>
            </a:prstTxWarp>
            <a:normAutofit/>
          </a:bodyPr>
          <a:lstStyle/>
          <a:p>
            <a:pPr marL="5198" algn="ctr"/>
            <a:br>
              <a:rPr lang="en-US" sz="1575" spc="-2" dirty="0"/>
            </a:br>
            <a:br>
              <a:rPr lang="en-US" sz="1575" spc="-2" dirty="0"/>
            </a:br>
            <a:br>
              <a:rPr lang="en-US" sz="1575" spc="-2" dirty="0"/>
            </a:br>
            <a:br>
              <a:rPr lang="en-US" sz="1575" spc="-2" dirty="0"/>
            </a:br>
            <a:r>
              <a:rPr lang="en-US" sz="2850" spc="-2" dirty="0">
                <a:solidFill>
                  <a:srgbClr val="002060"/>
                </a:solidFill>
              </a:rPr>
              <a:t>Blueprint for an AI Bill of Rights</a:t>
            </a:r>
            <a:endParaRPr lang="en-US" sz="2850" dirty="0">
              <a:solidFill>
                <a:srgbClr val="002060"/>
              </a:solidFill>
            </a:endParaRPr>
          </a:p>
        </p:txBody>
      </p:sp>
      <p:sp>
        <p:nvSpPr>
          <p:cNvPr id="11"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7" y="2043684"/>
            <a:ext cx="3429000" cy="13716"/>
          </a:xfrm>
          <a:custGeom>
            <a:avLst/>
            <a:gdLst>
              <a:gd name="connsiteX0" fmla="*/ 0 w 3429000"/>
              <a:gd name="connsiteY0" fmla="*/ 0 h 13716"/>
              <a:gd name="connsiteX1" fmla="*/ 685800 w 3429000"/>
              <a:gd name="connsiteY1" fmla="*/ 0 h 13716"/>
              <a:gd name="connsiteX2" fmla="*/ 1371600 w 3429000"/>
              <a:gd name="connsiteY2" fmla="*/ 0 h 13716"/>
              <a:gd name="connsiteX3" fmla="*/ 2057400 w 3429000"/>
              <a:gd name="connsiteY3" fmla="*/ 0 h 13716"/>
              <a:gd name="connsiteX4" fmla="*/ 2674620 w 3429000"/>
              <a:gd name="connsiteY4" fmla="*/ 0 h 13716"/>
              <a:gd name="connsiteX5" fmla="*/ 3429000 w 3429000"/>
              <a:gd name="connsiteY5" fmla="*/ 0 h 13716"/>
              <a:gd name="connsiteX6" fmla="*/ 3429000 w 3429000"/>
              <a:gd name="connsiteY6" fmla="*/ 13716 h 13716"/>
              <a:gd name="connsiteX7" fmla="*/ 2811780 w 3429000"/>
              <a:gd name="connsiteY7" fmla="*/ 13716 h 13716"/>
              <a:gd name="connsiteX8" fmla="*/ 2228850 w 3429000"/>
              <a:gd name="connsiteY8" fmla="*/ 13716 h 13716"/>
              <a:gd name="connsiteX9" fmla="*/ 1543050 w 3429000"/>
              <a:gd name="connsiteY9" fmla="*/ 13716 h 13716"/>
              <a:gd name="connsiteX10" fmla="*/ 925830 w 3429000"/>
              <a:gd name="connsiteY10" fmla="*/ 13716 h 13716"/>
              <a:gd name="connsiteX11" fmla="*/ 0 w 3429000"/>
              <a:gd name="connsiteY11" fmla="*/ 13716 h 13716"/>
              <a:gd name="connsiteX12" fmla="*/ 0 w 342900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3716"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214" y="4075"/>
                  <a:pt x="3429316" y="9784"/>
                  <a:pt x="3429000" y="13716"/>
                </a:cubicBezTo>
                <a:cubicBezTo>
                  <a:pt x="3221081" y="44036"/>
                  <a:pt x="3088001" y="3494"/>
                  <a:pt x="2811780" y="13716"/>
                </a:cubicBezTo>
                <a:cubicBezTo>
                  <a:pt x="2535559" y="23938"/>
                  <a:pt x="2481355" y="20326"/>
                  <a:pt x="2228850" y="13716"/>
                </a:cubicBezTo>
                <a:cubicBezTo>
                  <a:pt x="1976345" y="7107"/>
                  <a:pt x="1807520" y="43784"/>
                  <a:pt x="1543050" y="13716"/>
                </a:cubicBezTo>
                <a:cubicBezTo>
                  <a:pt x="1278580" y="-16352"/>
                  <a:pt x="1181944" y="551"/>
                  <a:pt x="925830" y="13716"/>
                </a:cubicBezTo>
                <a:cubicBezTo>
                  <a:pt x="669716" y="26881"/>
                  <a:pt x="410304" y="30243"/>
                  <a:pt x="0" y="13716"/>
                </a:cubicBezTo>
                <a:cubicBezTo>
                  <a:pt x="-535" y="8247"/>
                  <a:pt x="-201" y="2959"/>
                  <a:pt x="0" y="0"/>
                </a:cubicBezTo>
                <a:close/>
              </a:path>
              <a:path w="3429000" h="13716"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8434" y="5320"/>
                  <a:pt x="3428676" y="9001"/>
                  <a:pt x="3429000" y="13716"/>
                </a:cubicBezTo>
                <a:cubicBezTo>
                  <a:pt x="3103464" y="-3979"/>
                  <a:pt x="2887909" y="18368"/>
                  <a:pt x="2743200" y="13716"/>
                </a:cubicBezTo>
                <a:cubicBezTo>
                  <a:pt x="2598491" y="9064"/>
                  <a:pt x="2362615" y="6084"/>
                  <a:pt x="1988820" y="13716"/>
                </a:cubicBezTo>
                <a:cubicBezTo>
                  <a:pt x="1615025" y="21348"/>
                  <a:pt x="1580494" y="-880"/>
                  <a:pt x="1405890" y="13716"/>
                </a:cubicBezTo>
                <a:cubicBezTo>
                  <a:pt x="1231286" y="28312"/>
                  <a:pt x="885259" y="-20857"/>
                  <a:pt x="651510" y="13716"/>
                </a:cubicBezTo>
                <a:cubicBezTo>
                  <a:pt x="417761" y="48289"/>
                  <a:pt x="138362" y="-18428"/>
                  <a:pt x="0" y="13716"/>
                </a:cubicBezTo>
                <a:cubicBezTo>
                  <a:pt x="58" y="7834"/>
                  <a:pt x="453" y="5833"/>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grey shield with a check mark&#10;&#10;Description automatically generated">
            <a:extLst>
              <a:ext uri="{FF2B5EF4-FFF2-40B4-BE49-F238E27FC236}">
                <a16:creationId xmlns:a16="http://schemas.microsoft.com/office/drawing/2014/main" id="{342DAA19-889A-E28C-9078-A86593E07EAE}"/>
              </a:ext>
            </a:extLst>
          </p:cNvPr>
          <p:cNvPicPr>
            <a:picLocks noChangeAspect="1"/>
          </p:cNvPicPr>
          <p:nvPr/>
        </p:nvPicPr>
        <p:blipFill>
          <a:blip r:embed="rId3"/>
          <a:stretch>
            <a:fillRect/>
          </a:stretch>
        </p:blipFill>
        <p:spPr>
          <a:xfrm>
            <a:off x="240030" y="2904655"/>
            <a:ext cx="8661654" cy="1775639"/>
          </a:xfrm>
          <a:prstGeom prst="rect">
            <a:avLst/>
          </a:prstGeom>
        </p:spPr>
      </p:pic>
    </p:spTree>
    <p:extLst>
      <p:ext uri="{BB962C8B-B14F-4D97-AF65-F5344CB8AC3E}">
        <p14:creationId xmlns:p14="http://schemas.microsoft.com/office/powerpoint/2010/main" val="1726713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E98494-84EE-ADDD-1D70-EA27438982B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F9575A-A535-624D-F260-96CF5E4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654CF5DA-8CA0-37ED-B74A-09502F562E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9" y="285750"/>
            <a:ext cx="7472363"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useBgFill="1">
        <p:nvSpPr>
          <p:cNvPr id="13" name="Freeform: Shape 12">
            <a:extLst>
              <a:ext uri="{FF2B5EF4-FFF2-40B4-BE49-F238E27FC236}">
                <a16:creationId xmlns:a16="http://schemas.microsoft.com/office/drawing/2014/main" id="{7F811B39-E477-60DA-B45E-E4567129D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5750"/>
            <a:ext cx="7461504"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p:nvSpPr>
          <p:cNvPr id="4" name="Title 3">
            <a:extLst>
              <a:ext uri="{FF2B5EF4-FFF2-40B4-BE49-F238E27FC236}">
                <a16:creationId xmlns:a16="http://schemas.microsoft.com/office/drawing/2014/main" id="{DAB19E54-A36B-EFEA-A9AF-35D51D4FD1F1}"/>
              </a:ext>
            </a:extLst>
          </p:cNvPr>
          <p:cNvSpPr>
            <a:spLocks noGrp="1"/>
          </p:cNvSpPr>
          <p:nvPr>
            <p:ph type="title"/>
          </p:nvPr>
        </p:nvSpPr>
        <p:spPr>
          <a:xfrm>
            <a:off x="1143002" y="1785461"/>
            <a:ext cx="6858000" cy="2073021"/>
          </a:xfrm>
        </p:spPr>
        <p:txBody>
          <a:bodyPr vert="horz" lIns="68580" tIns="34290" rIns="68580" bIns="34290" rtlCol="0" anchor="ctr">
            <a:normAutofit/>
          </a:bodyPr>
          <a:lstStyle/>
          <a:p>
            <a:pPr algn="ctr"/>
            <a:br>
              <a:rPr lang="en-US" sz="3375" b="1" dirty="0"/>
            </a:br>
            <a:br>
              <a:rPr lang="en-US" sz="3375" b="1" dirty="0"/>
            </a:br>
            <a:br>
              <a:rPr lang="en-US" sz="3375" b="1" dirty="0"/>
            </a:br>
            <a:r>
              <a:rPr lang="en-US" sz="3150" b="1" dirty="0">
                <a:solidFill>
                  <a:srgbClr val="002060"/>
                </a:solidFill>
                <a:latin typeface="Aptos" panose="020B0004020202020204" pitchFamily="34" charset="0"/>
              </a:rPr>
              <a:t>Existing Governance Applies</a:t>
            </a:r>
            <a:endParaRPr lang="en-US" sz="3150" dirty="0">
              <a:solidFill>
                <a:srgbClr val="002060"/>
              </a:solidFill>
              <a:latin typeface="Aptos" panose="020B0004020202020204" pitchFamily="34" charset="0"/>
            </a:endParaRPr>
          </a:p>
        </p:txBody>
      </p:sp>
      <p:sp>
        <p:nvSpPr>
          <p:cNvPr id="15" name="Rectangle 14">
            <a:extLst>
              <a:ext uri="{FF2B5EF4-FFF2-40B4-BE49-F238E27FC236}">
                <a16:creationId xmlns:a16="http://schemas.microsoft.com/office/drawing/2014/main" id="{3712D0C8-C0A0-2997-32D2-D9170D6133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4429340"/>
            <a:ext cx="3566160" cy="20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74097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up of a white text&#10;&#10;Description automatically generated">
            <a:extLst>
              <a:ext uri="{FF2B5EF4-FFF2-40B4-BE49-F238E27FC236}">
                <a16:creationId xmlns:a16="http://schemas.microsoft.com/office/drawing/2014/main" id="{C309A50D-510B-9556-74FB-279C43938357}"/>
              </a:ext>
            </a:extLst>
          </p:cNvPr>
          <p:cNvPicPr>
            <a:picLocks noChangeAspect="1"/>
          </p:cNvPicPr>
          <p:nvPr/>
        </p:nvPicPr>
        <p:blipFill>
          <a:blip r:embed="rId3"/>
          <a:stretch>
            <a:fillRect/>
          </a:stretch>
        </p:blipFill>
        <p:spPr>
          <a:xfrm>
            <a:off x="685800" y="2888127"/>
            <a:ext cx="7772400" cy="2360775"/>
          </a:xfrm>
          <a:prstGeom prst="rect">
            <a:avLst/>
          </a:prstGeom>
        </p:spPr>
        <p:style>
          <a:lnRef idx="2">
            <a:schemeClr val="accent1"/>
          </a:lnRef>
          <a:fillRef idx="1">
            <a:schemeClr val="lt1"/>
          </a:fillRef>
          <a:effectRef idx="0">
            <a:schemeClr val="accent1"/>
          </a:effectRef>
          <a:fontRef idx="minor">
            <a:schemeClr val="dk1"/>
          </a:fontRef>
        </p:style>
      </p:pic>
      <p:pic>
        <p:nvPicPr>
          <p:cNvPr id="13" name="Picture 12" descr="A close up of a logo&#10;&#10;Description automatically generated">
            <a:extLst>
              <a:ext uri="{FF2B5EF4-FFF2-40B4-BE49-F238E27FC236}">
                <a16:creationId xmlns:a16="http://schemas.microsoft.com/office/drawing/2014/main" id="{6C63316D-7918-E0FF-37AA-4B24B30C7B2F}"/>
              </a:ext>
            </a:extLst>
          </p:cNvPr>
          <p:cNvPicPr>
            <a:picLocks noChangeAspect="1"/>
          </p:cNvPicPr>
          <p:nvPr/>
        </p:nvPicPr>
        <p:blipFill>
          <a:blip r:embed="rId4"/>
          <a:stretch>
            <a:fillRect/>
          </a:stretch>
        </p:blipFill>
        <p:spPr>
          <a:xfrm>
            <a:off x="0" y="19965"/>
            <a:ext cx="7772400" cy="2159764"/>
          </a:xfrm>
          <a:prstGeom prst="rect">
            <a:avLst/>
          </a:prstGeom>
        </p:spPr>
      </p:pic>
      <p:pic>
        <p:nvPicPr>
          <p:cNvPr id="11" name="Picture 10" descr="A logo for a science foundation&#10;&#10;Description automatically generated">
            <a:extLst>
              <a:ext uri="{FF2B5EF4-FFF2-40B4-BE49-F238E27FC236}">
                <a16:creationId xmlns:a16="http://schemas.microsoft.com/office/drawing/2014/main" id="{58270D4D-C1D4-99F3-B209-4BA6CA837294}"/>
              </a:ext>
            </a:extLst>
          </p:cNvPr>
          <p:cNvPicPr>
            <a:picLocks noChangeAspect="1"/>
          </p:cNvPicPr>
          <p:nvPr/>
        </p:nvPicPr>
        <p:blipFill>
          <a:blip r:embed="rId5"/>
          <a:stretch>
            <a:fillRect/>
          </a:stretch>
        </p:blipFill>
        <p:spPr>
          <a:xfrm>
            <a:off x="4919172" y="19965"/>
            <a:ext cx="4352186" cy="2194560"/>
          </a:xfrm>
          <a:prstGeom prst="rect">
            <a:avLst/>
          </a:prstGeom>
        </p:spPr>
      </p:pic>
      <p:pic>
        <p:nvPicPr>
          <p:cNvPr id="15" name="Picture 14">
            <a:extLst>
              <a:ext uri="{FF2B5EF4-FFF2-40B4-BE49-F238E27FC236}">
                <a16:creationId xmlns:a16="http://schemas.microsoft.com/office/drawing/2014/main" id="{C97DC558-EDB3-1C13-E713-75D8B7C28786}"/>
              </a:ext>
            </a:extLst>
          </p:cNvPr>
          <p:cNvPicPr>
            <a:picLocks noChangeAspect="1"/>
          </p:cNvPicPr>
          <p:nvPr/>
        </p:nvPicPr>
        <p:blipFill>
          <a:blip r:embed="rId6"/>
          <a:stretch>
            <a:fillRect/>
          </a:stretch>
        </p:blipFill>
        <p:spPr>
          <a:xfrm>
            <a:off x="2285171" y="2367176"/>
            <a:ext cx="4229100" cy="368300"/>
          </a:xfrm>
          <a:prstGeom prst="rect">
            <a:avLst/>
          </a:prstGeom>
        </p:spPr>
      </p:pic>
    </p:spTree>
    <p:extLst>
      <p:ext uri="{BB962C8B-B14F-4D97-AF65-F5344CB8AC3E}">
        <p14:creationId xmlns:p14="http://schemas.microsoft.com/office/powerpoint/2010/main" val="1264073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ACDC00-0681-E81D-BFFA-8BE2F2C5BBF8}"/>
              </a:ext>
            </a:extLst>
          </p:cNvPr>
          <p:cNvSpPr>
            <a:spLocks noGrp="1"/>
          </p:cNvSpPr>
          <p:nvPr>
            <p:ph type="title"/>
          </p:nvPr>
        </p:nvSpPr>
        <p:spPr>
          <a:xfrm>
            <a:off x="628650" y="304271"/>
            <a:ext cx="7886700" cy="1104636"/>
          </a:xfrm>
        </p:spPr>
        <p:txBody>
          <a:bodyPr anchor="ctr">
            <a:normAutofit/>
          </a:bodyPr>
          <a:lstStyle/>
          <a:p>
            <a:br>
              <a:rPr lang="en-US" sz="1800" b="1"/>
            </a:br>
            <a:br>
              <a:rPr lang="en-US" sz="1800" b="1"/>
            </a:br>
            <a:br>
              <a:rPr lang="en-US" sz="1800" b="1"/>
            </a:br>
            <a:endParaRPr lang="en-US" sz="1800"/>
          </a:p>
        </p:txBody>
      </p:sp>
      <p:pic>
        <p:nvPicPr>
          <p:cNvPr id="3" name="Picture 2" descr="A group of badges on a white background&#10;&#10;Description automatically generated">
            <a:extLst>
              <a:ext uri="{FF2B5EF4-FFF2-40B4-BE49-F238E27FC236}">
                <a16:creationId xmlns:a16="http://schemas.microsoft.com/office/drawing/2014/main" id="{B302210E-296A-C42B-B911-53F3CDD67120}"/>
              </a:ext>
            </a:extLst>
          </p:cNvPr>
          <p:cNvPicPr>
            <a:picLocks noChangeAspect="1"/>
          </p:cNvPicPr>
          <p:nvPr/>
        </p:nvPicPr>
        <p:blipFill>
          <a:blip r:embed="rId3"/>
          <a:stretch>
            <a:fillRect/>
          </a:stretch>
        </p:blipFill>
        <p:spPr>
          <a:xfrm>
            <a:off x="0" y="0"/>
            <a:ext cx="7315202" cy="4297680"/>
          </a:xfrm>
          <a:prstGeom prst="rect">
            <a:avLst/>
          </a:prstGeom>
          <a:noFill/>
        </p:spPr>
      </p:pic>
      <p:pic>
        <p:nvPicPr>
          <p:cNvPr id="6" name="Picture 5" descr="A close-up of a text&#10;&#10;Description automatically generated">
            <a:extLst>
              <a:ext uri="{FF2B5EF4-FFF2-40B4-BE49-F238E27FC236}">
                <a16:creationId xmlns:a16="http://schemas.microsoft.com/office/drawing/2014/main" id="{10C72ABE-DCEB-3DBA-AF64-45DA851D67CC}"/>
              </a:ext>
            </a:extLst>
          </p:cNvPr>
          <p:cNvPicPr>
            <a:picLocks noChangeAspect="1"/>
          </p:cNvPicPr>
          <p:nvPr/>
        </p:nvPicPr>
        <p:blipFill>
          <a:blip r:embed="rId4"/>
          <a:srcRect l="3400" r="5211"/>
          <a:stretch/>
        </p:blipFill>
        <p:spPr>
          <a:xfrm>
            <a:off x="1828797" y="4297680"/>
            <a:ext cx="7103167" cy="1080508"/>
          </a:xfrm>
          <a:prstGeom prst="rect">
            <a:avLst/>
          </a:prstGeom>
          <a:solidFill>
            <a:schemeClr val="accent1">
              <a:lumMod val="20000"/>
              <a:lumOff val="80000"/>
            </a:schemeClr>
          </a:solidFill>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style>
          <a:lnRef idx="2">
            <a:schemeClr val="accent1"/>
          </a:lnRef>
          <a:fillRef idx="1">
            <a:schemeClr val="lt1"/>
          </a:fillRef>
          <a:effectRef idx="0">
            <a:schemeClr val="accent1"/>
          </a:effectRef>
          <a:fontRef idx="minor">
            <a:schemeClr val="dk1"/>
          </a:fontRef>
        </p:style>
      </p:pic>
      <p:sp>
        <p:nvSpPr>
          <p:cNvPr id="7" name="TextBox 6">
            <a:extLst>
              <a:ext uri="{FF2B5EF4-FFF2-40B4-BE49-F238E27FC236}">
                <a16:creationId xmlns:a16="http://schemas.microsoft.com/office/drawing/2014/main" id="{906DDC48-63B5-B227-4BD4-65B43BFB56C9}"/>
              </a:ext>
            </a:extLst>
          </p:cNvPr>
          <p:cNvSpPr txBox="1"/>
          <p:nvPr/>
        </p:nvSpPr>
        <p:spPr>
          <a:xfrm>
            <a:off x="8097078" y="5486400"/>
            <a:ext cx="771365" cy="261610"/>
          </a:xfrm>
          <a:prstGeom prst="rect">
            <a:avLst/>
          </a:prstGeom>
          <a:noFill/>
        </p:spPr>
        <p:txBody>
          <a:bodyPr wrap="none" rtlCol="0">
            <a:spAutoFit/>
          </a:bodyPr>
          <a:lstStyle/>
          <a:p>
            <a:r>
              <a:rPr lang="en-US" sz="1100" i="1" dirty="0"/>
              <a:t>April 2023</a:t>
            </a:r>
          </a:p>
        </p:txBody>
      </p:sp>
    </p:spTree>
    <p:extLst>
      <p:ext uri="{BB962C8B-B14F-4D97-AF65-F5344CB8AC3E}">
        <p14:creationId xmlns:p14="http://schemas.microsoft.com/office/powerpoint/2010/main" val="2751939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A94D42-1AB2-28A4-7D28-27104FA8429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71225AD-CD93-88F3-0A94-1692252F0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0E2E8CE4-E021-B269-B208-4AA613B47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9" y="285750"/>
            <a:ext cx="7472363"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useBgFill="1">
        <p:nvSpPr>
          <p:cNvPr id="13" name="Freeform: Shape 12">
            <a:extLst>
              <a:ext uri="{FF2B5EF4-FFF2-40B4-BE49-F238E27FC236}">
                <a16:creationId xmlns:a16="http://schemas.microsoft.com/office/drawing/2014/main" id="{E5657EDD-AB5A-6DAA-0B29-A6F8004AE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5750"/>
            <a:ext cx="7461504"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p:nvSpPr>
          <p:cNvPr id="4" name="Title 3">
            <a:extLst>
              <a:ext uri="{FF2B5EF4-FFF2-40B4-BE49-F238E27FC236}">
                <a16:creationId xmlns:a16="http://schemas.microsoft.com/office/drawing/2014/main" id="{A239BDFD-3D48-C329-C722-D0E07C2752F6}"/>
              </a:ext>
            </a:extLst>
          </p:cNvPr>
          <p:cNvSpPr>
            <a:spLocks noGrp="1"/>
          </p:cNvSpPr>
          <p:nvPr>
            <p:ph type="title"/>
          </p:nvPr>
        </p:nvSpPr>
        <p:spPr>
          <a:xfrm>
            <a:off x="1143002" y="1785461"/>
            <a:ext cx="6858000" cy="2073021"/>
          </a:xfrm>
        </p:spPr>
        <p:txBody>
          <a:bodyPr vert="horz" lIns="68580" tIns="34290" rIns="68580" bIns="34290" rtlCol="0" anchor="ctr">
            <a:normAutofit/>
          </a:bodyPr>
          <a:lstStyle/>
          <a:p>
            <a:pPr algn="ctr"/>
            <a:br>
              <a:rPr lang="en-US" sz="3375" b="1" dirty="0"/>
            </a:br>
            <a:br>
              <a:rPr lang="en-US" sz="3375" b="1" dirty="0"/>
            </a:br>
            <a:br>
              <a:rPr lang="en-US" sz="3375" b="1" dirty="0"/>
            </a:br>
            <a:r>
              <a:rPr lang="en-US" sz="3150" b="1" dirty="0">
                <a:solidFill>
                  <a:srgbClr val="002060"/>
                </a:solidFill>
                <a:latin typeface="Aptos" panose="020B0004020202020204" pitchFamily="34" charset="0"/>
              </a:rPr>
              <a:t>New Governance May Be Needed</a:t>
            </a:r>
            <a:endParaRPr lang="en-US" sz="3150" dirty="0">
              <a:solidFill>
                <a:srgbClr val="002060"/>
              </a:solidFill>
              <a:latin typeface="Aptos" panose="020B0004020202020204" pitchFamily="34" charset="0"/>
            </a:endParaRPr>
          </a:p>
        </p:txBody>
      </p:sp>
      <p:sp>
        <p:nvSpPr>
          <p:cNvPr id="15" name="Rectangle 14">
            <a:extLst>
              <a:ext uri="{FF2B5EF4-FFF2-40B4-BE49-F238E27FC236}">
                <a16:creationId xmlns:a16="http://schemas.microsoft.com/office/drawing/2014/main" id="{3681B01D-E041-CA8E-91DD-94E40BA38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4429340"/>
            <a:ext cx="3566160" cy="20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05069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G-AFTRA Approves Deal, Reveals Major ...">
            <a:extLst>
              <a:ext uri="{FF2B5EF4-FFF2-40B4-BE49-F238E27FC236}">
                <a16:creationId xmlns:a16="http://schemas.microsoft.com/office/drawing/2014/main" id="{EC21CABD-3C3B-370E-D05A-9858CAD00A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655" y="1875092"/>
            <a:ext cx="3833735" cy="25511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erchant: The writers' strike and the rebellion against AI - Los Angeles  Times">
            <a:extLst>
              <a:ext uri="{FF2B5EF4-FFF2-40B4-BE49-F238E27FC236}">
                <a16:creationId xmlns:a16="http://schemas.microsoft.com/office/drawing/2014/main" id="{1A20E55E-CF17-2557-539B-83311FEE01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7613" y="1875092"/>
            <a:ext cx="3826764" cy="255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485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outside in a park&#10;&#10;Description automatically generated">
            <a:extLst>
              <a:ext uri="{FF2B5EF4-FFF2-40B4-BE49-F238E27FC236}">
                <a16:creationId xmlns:a16="http://schemas.microsoft.com/office/drawing/2014/main" id="{07BD3AB0-7534-02E9-80BA-822DB8539736}"/>
              </a:ext>
            </a:extLst>
          </p:cNvPr>
          <p:cNvPicPr>
            <a:picLocks noChangeAspect="1"/>
          </p:cNvPicPr>
          <p:nvPr/>
        </p:nvPicPr>
        <p:blipFill>
          <a:blip r:embed="rId3"/>
          <a:stretch>
            <a:fillRect/>
          </a:stretch>
        </p:blipFill>
        <p:spPr>
          <a:xfrm>
            <a:off x="1536390" y="57150"/>
            <a:ext cx="6071221" cy="5600700"/>
          </a:xfrm>
          <a:prstGeom prst="rect">
            <a:avLst/>
          </a:prstGeom>
          <a:noFill/>
        </p:spPr>
      </p:pic>
      <p:pic>
        <p:nvPicPr>
          <p:cNvPr id="1028" name="Picture 4" descr="guardian-logo-square - Florida Rights ...">
            <a:extLst>
              <a:ext uri="{FF2B5EF4-FFF2-40B4-BE49-F238E27FC236}">
                <a16:creationId xmlns:a16="http://schemas.microsoft.com/office/drawing/2014/main" id="{CA15F9DC-E93D-662A-309E-73CA1E3AF6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6443" y="3670627"/>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232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 ">
            <a:extLst>
              <a:ext uri="{FF2B5EF4-FFF2-40B4-BE49-F238E27FC236}">
                <a16:creationId xmlns:a16="http://schemas.microsoft.com/office/drawing/2014/main" id="{40253E32-ACA4-01C2-2023-2711DB363F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67"/>
          <a:stretch/>
        </p:blipFill>
        <p:spPr bwMode="auto">
          <a:xfrm>
            <a:off x="20" y="10"/>
            <a:ext cx="9143980" cy="5714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696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0141B-E339-3754-5934-CE7DDBF0C04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7207A3F-15EA-7F9B-7F71-531110AA7117}"/>
              </a:ext>
            </a:extLst>
          </p:cNvPr>
          <p:cNvSpPr txBox="1"/>
          <p:nvPr/>
        </p:nvSpPr>
        <p:spPr>
          <a:xfrm>
            <a:off x="228600" y="470647"/>
            <a:ext cx="8740588" cy="4308872"/>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2060"/>
                </a:solidFill>
                <a:latin typeface="Avenir Book" panose="02000503020000020003" pitchFamily="2" charset="0"/>
              </a:rPr>
              <a:t>Science and technology as the centerpiece of both domestic policy and international policy</a:t>
            </a:r>
            <a:br>
              <a:rPr lang="en-US" sz="2000" dirty="0">
                <a:solidFill>
                  <a:srgbClr val="002060"/>
                </a:solidFill>
                <a:latin typeface="Avenir Book" panose="02000503020000020003" pitchFamily="2" charset="0"/>
              </a:rPr>
            </a:br>
            <a:endParaRPr lang="en-US" sz="2000" dirty="0">
              <a:solidFill>
                <a:srgbClr val="002060"/>
              </a:solidFill>
              <a:latin typeface="Avenir Book" panose="02000503020000020003" pitchFamily="2" charset="0"/>
            </a:endParaRPr>
          </a:p>
          <a:p>
            <a:pPr marL="285750" indent="-285750">
              <a:buFont typeface="Arial" panose="020B0604020202020204" pitchFamily="34" charset="0"/>
              <a:buChar char="•"/>
            </a:pPr>
            <a:r>
              <a:rPr lang="en-US" sz="2000" dirty="0">
                <a:solidFill>
                  <a:srgbClr val="002060"/>
                </a:solidFill>
                <a:latin typeface="Avenir Book" panose="02000503020000020003" pitchFamily="2" charset="0"/>
              </a:rPr>
              <a:t>Science, technology, and innovation are both the input and output of “modern American industrial strategy” </a:t>
            </a:r>
          </a:p>
          <a:p>
            <a:endParaRPr lang="en-US" sz="2000" dirty="0">
              <a:solidFill>
                <a:srgbClr val="002060"/>
              </a:solidFill>
              <a:latin typeface="Avenir Book" panose="02000503020000020003" pitchFamily="2" charset="0"/>
            </a:endParaRPr>
          </a:p>
          <a:p>
            <a:pPr marL="285750" indent="-285750">
              <a:buFont typeface="Arial" panose="020B0604020202020204" pitchFamily="34" charset="0"/>
              <a:buChar char="•"/>
            </a:pPr>
            <a:r>
              <a:rPr lang="en-US" sz="2000" dirty="0">
                <a:solidFill>
                  <a:srgbClr val="002060"/>
                </a:solidFill>
                <a:latin typeface="Avenir Book" panose="02000503020000020003" pitchFamily="2" charset="0"/>
              </a:rPr>
              <a:t>New industrial policy as science and technology policy (e.g., AI governance) </a:t>
            </a:r>
          </a:p>
          <a:p>
            <a:pPr marL="285750" indent="-285750">
              <a:buFont typeface="Arial" panose="020B0604020202020204" pitchFamily="34" charset="0"/>
              <a:buChar char="•"/>
            </a:pPr>
            <a:endParaRPr lang="en-US" sz="2000" dirty="0">
              <a:solidFill>
                <a:srgbClr val="002060"/>
              </a:solidFill>
              <a:latin typeface="Avenir Book" panose="02000503020000020003" pitchFamily="2" charset="0"/>
            </a:endParaRPr>
          </a:p>
          <a:p>
            <a:pPr marL="285750" indent="-285750">
              <a:buFont typeface="Arial" panose="020B0604020202020204" pitchFamily="34" charset="0"/>
              <a:buChar char="•"/>
            </a:pPr>
            <a:r>
              <a:rPr lang="en-US" sz="2000" dirty="0">
                <a:solidFill>
                  <a:srgbClr val="002060"/>
                </a:solidFill>
                <a:latin typeface="Avenir Book" panose="02000503020000020003" pitchFamily="2" charset="0"/>
              </a:rPr>
              <a:t>Government investments and Industrial policy always has so-called “non-economic” impacts – so shouldn’t we have a strategy? </a:t>
            </a:r>
          </a:p>
          <a:p>
            <a:br>
              <a:rPr lang="en-US" dirty="0"/>
            </a:br>
            <a:br>
              <a:rPr lang="en-US" dirty="0"/>
            </a:br>
            <a:endParaRPr lang="en-US" dirty="0"/>
          </a:p>
        </p:txBody>
      </p:sp>
    </p:spTree>
    <p:extLst>
      <p:ext uri="{BB962C8B-B14F-4D97-AF65-F5344CB8AC3E}">
        <p14:creationId xmlns:p14="http://schemas.microsoft.com/office/powerpoint/2010/main" val="16182355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3E60E-78A3-27B7-E653-9D63F068E049}"/>
            </a:ext>
          </a:extLst>
        </p:cNvPr>
        <p:cNvGrpSpPr/>
        <p:nvPr/>
      </p:nvGrpSpPr>
      <p:grpSpPr>
        <a:xfrm>
          <a:off x="0" y="0"/>
          <a:ext cx="0" cy="0"/>
          <a:chOff x="0" y="0"/>
          <a:chExt cx="0" cy="0"/>
        </a:xfrm>
      </p:grpSpPr>
      <p:sp>
        <p:nvSpPr>
          <p:cNvPr id="2050" name="Title 1">
            <a:extLst>
              <a:ext uri="{FF2B5EF4-FFF2-40B4-BE49-F238E27FC236}">
                <a16:creationId xmlns:a16="http://schemas.microsoft.com/office/drawing/2014/main" id="{585B3FFD-D565-B65C-C008-595E089B316A}"/>
              </a:ext>
            </a:extLst>
          </p:cNvPr>
          <p:cNvSpPr>
            <a:spLocks noGrp="1"/>
          </p:cNvSpPr>
          <p:nvPr>
            <p:ph type="ctrTitle"/>
          </p:nvPr>
        </p:nvSpPr>
        <p:spPr>
          <a:xfrm>
            <a:off x="949124" y="368946"/>
            <a:ext cx="7299526" cy="1473106"/>
          </a:xfrm>
        </p:spPr>
        <p:txBody>
          <a:bodyPr>
            <a:normAutofit fontScale="90000"/>
          </a:bodyPr>
          <a:lstStyle/>
          <a:p>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r>
              <a:rPr lang="en-US" sz="3100" b="1" dirty="0">
                <a:solidFill>
                  <a:srgbClr val="002060"/>
                </a:solidFill>
                <a:effectLst/>
                <a:latin typeface="Avenir Book" panose="02000503020000020003" pitchFamily="2" charset="0"/>
              </a:rPr>
              <a:t>Science, Technology, and Society in the “Modern American Industrial Strategy”</a:t>
            </a:r>
            <a:endParaRPr lang="en-US" sz="3100" dirty="0">
              <a:solidFill>
                <a:srgbClr val="002060"/>
              </a:solidFill>
              <a:latin typeface="Avenir Book" panose="02000503020000020003" pitchFamily="2" charset="0"/>
            </a:endParaRPr>
          </a:p>
        </p:txBody>
      </p:sp>
      <p:sp>
        <p:nvSpPr>
          <p:cNvPr id="2051" name="Subtitle 2">
            <a:extLst>
              <a:ext uri="{FF2B5EF4-FFF2-40B4-BE49-F238E27FC236}">
                <a16:creationId xmlns:a16="http://schemas.microsoft.com/office/drawing/2014/main" id="{40EDCCDB-1D94-3C17-5A88-A5F367C31540}"/>
              </a:ext>
            </a:extLst>
          </p:cNvPr>
          <p:cNvSpPr>
            <a:spLocks noGrp="1"/>
          </p:cNvSpPr>
          <p:nvPr>
            <p:ph type="subTitle" idx="1"/>
          </p:nvPr>
        </p:nvSpPr>
        <p:spPr>
          <a:xfrm>
            <a:off x="1143000" y="2174558"/>
            <a:ext cx="7105650" cy="2702242"/>
          </a:xfrm>
        </p:spPr>
        <p:txBody>
          <a:bodyPr>
            <a:normAutofit fontScale="92500" lnSpcReduction="10000"/>
          </a:bodyPr>
          <a:lstStyle/>
          <a:p>
            <a:pPr>
              <a:lnSpc>
                <a:spcPct val="100000"/>
              </a:lnSpc>
              <a:spcBef>
                <a:spcPts val="0"/>
              </a:spcBef>
            </a:pPr>
            <a:endParaRPr lang="en-US" sz="1600" dirty="0">
              <a:solidFill>
                <a:schemeClr val="accent1">
                  <a:lumMod val="50000"/>
                </a:schemeClr>
              </a:solidFill>
            </a:endParaRPr>
          </a:p>
          <a:p>
            <a:pPr>
              <a:lnSpc>
                <a:spcPct val="100000"/>
              </a:lnSpc>
              <a:spcBef>
                <a:spcPts val="0"/>
              </a:spcBef>
            </a:pPr>
            <a:endParaRPr lang="en-US" sz="1600" dirty="0">
              <a:solidFill>
                <a:schemeClr val="accent1">
                  <a:lumMod val="50000"/>
                </a:schemeClr>
              </a:solidFill>
            </a:endParaRPr>
          </a:p>
          <a:p>
            <a:pPr>
              <a:lnSpc>
                <a:spcPct val="100000"/>
              </a:lnSpc>
              <a:spcBef>
                <a:spcPts val="0"/>
              </a:spcBef>
            </a:pPr>
            <a:r>
              <a:rPr lang="en-US" sz="1900" dirty="0">
                <a:solidFill>
                  <a:schemeClr val="accent1">
                    <a:lumMod val="50000"/>
                  </a:schemeClr>
                </a:solidFill>
              </a:rPr>
              <a:t>Alondra Nelson</a:t>
            </a:r>
            <a:br>
              <a:rPr lang="en-US" sz="1900" dirty="0">
                <a:solidFill>
                  <a:schemeClr val="accent1">
                    <a:lumMod val="50000"/>
                  </a:schemeClr>
                </a:solidFill>
              </a:rPr>
            </a:br>
            <a:r>
              <a:rPr lang="en-US" sz="1900" dirty="0">
                <a:solidFill>
                  <a:schemeClr val="accent1">
                    <a:lumMod val="50000"/>
                  </a:schemeClr>
                </a:solidFill>
              </a:rPr>
              <a:t>Science, Technology, and Social Values Lab</a:t>
            </a:r>
          </a:p>
          <a:p>
            <a:pPr>
              <a:lnSpc>
                <a:spcPct val="100000"/>
              </a:lnSpc>
              <a:spcBef>
                <a:spcPts val="0"/>
              </a:spcBef>
            </a:pPr>
            <a:r>
              <a:rPr lang="en-US" sz="1900" dirty="0">
                <a:solidFill>
                  <a:schemeClr val="accent1">
                    <a:lumMod val="50000"/>
                  </a:schemeClr>
                </a:solidFill>
              </a:rPr>
              <a:t>Institute for Advanced Study</a:t>
            </a:r>
            <a:br>
              <a:rPr lang="en-US" sz="1900" dirty="0">
                <a:solidFill>
                  <a:schemeClr val="accent1">
                    <a:lumMod val="50000"/>
                  </a:schemeClr>
                </a:solidFill>
              </a:rPr>
            </a:br>
            <a:endParaRPr lang="en-US" sz="1900" dirty="0">
              <a:solidFill>
                <a:schemeClr val="accent1">
                  <a:lumMod val="50000"/>
                </a:schemeClr>
              </a:solidFill>
            </a:endParaRPr>
          </a:p>
          <a:p>
            <a:pPr>
              <a:lnSpc>
                <a:spcPct val="100000"/>
              </a:lnSpc>
              <a:spcBef>
                <a:spcPts val="0"/>
              </a:spcBef>
            </a:pPr>
            <a:endParaRPr lang="en-US" sz="1500" dirty="0">
              <a:solidFill>
                <a:srgbClr val="002060"/>
              </a:solidFill>
              <a:latin typeface="Avenir Next" panose="020B0503020202020204" pitchFamily="34" charset="0"/>
            </a:endParaRPr>
          </a:p>
          <a:p>
            <a:pPr>
              <a:lnSpc>
                <a:spcPct val="100000"/>
              </a:lnSpc>
              <a:spcBef>
                <a:spcPts val="0"/>
              </a:spcBef>
            </a:pPr>
            <a:endParaRPr lang="en-US" sz="1500" dirty="0">
              <a:solidFill>
                <a:srgbClr val="002060"/>
              </a:solidFill>
              <a:latin typeface="Avenir Next" panose="020B0503020202020204" pitchFamily="34" charset="0"/>
            </a:endParaRPr>
          </a:p>
          <a:p>
            <a:pPr>
              <a:lnSpc>
                <a:spcPct val="100000"/>
              </a:lnSpc>
              <a:spcBef>
                <a:spcPts val="0"/>
              </a:spcBef>
            </a:pPr>
            <a:r>
              <a:rPr lang="en-US" sz="1500" dirty="0">
                <a:solidFill>
                  <a:srgbClr val="002060"/>
                </a:solidFill>
                <a:latin typeface="Avenir Book" panose="02000503020000020003" pitchFamily="2" charset="0"/>
              </a:rPr>
              <a:t>New Thinking in Industrial Policy</a:t>
            </a:r>
            <a:br>
              <a:rPr lang="en-US" sz="1500" dirty="0">
                <a:solidFill>
                  <a:srgbClr val="002060"/>
                </a:solidFill>
                <a:latin typeface="Avenir Book" panose="02000503020000020003" pitchFamily="2" charset="0"/>
              </a:rPr>
            </a:br>
            <a:r>
              <a:rPr lang="en-US" sz="1500" dirty="0">
                <a:solidFill>
                  <a:srgbClr val="002060"/>
                </a:solidFill>
                <a:latin typeface="Avenir Book" panose="02000503020000020003" pitchFamily="2" charset="0"/>
              </a:rPr>
              <a:t>Columbia University</a:t>
            </a:r>
          </a:p>
          <a:p>
            <a:pPr>
              <a:lnSpc>
                <a:spcPct val="100000"/>
              </a:lnSpc>
              <a:spcBef>
                <a:spcPts val="0"/>
              </a:spcBef>
            </a:pPr>
            <a:r>
              <a:rPr lang="en-US" sz="1500" dirty="0">
                <a:solidFill>
                  <a:srgbClr val="002060"/>
                </a:solidFill>
                <a:latin typeface="Avenir Book" panose="02000503020000020003" pitchFamily="2" charset="0"/>
              </a:rPr>
              <a:t>November 1, 2024</a:t>
            </a:r>
          </a:p>
          <a:p>
            <a:pPr>
              <a:lnSpc>
                <a:spcPct val="100000"/>
              </a:lnSpc>
              <a:spcBef>
                <a:spcPts val="0"/>
              </a:spcBef>
            </a:pPr>
            <a:endParaRPr lang="en-US" sz="1600" dirty="0"/>
          </a:p>
          <a:p>
            <a:pPr>
              <a:lnSpc>
                <a:spcPct val="100000"/>
              </a:lnSpc>
              <a:spcBef>
                <a:spcPts val="0"/>
              </a:spcBef>
            </a:pPr>
            <a:endParaRPr lang="en-US" sz="1600" dirty="0"/>
          </a:p>
          <a:p>
            <a:pPr>
              <a:lnSpc>
                <a:spcPct val="100000"/>
              </a:lnSpc>
              <a:spcBef>
                <a:spcPts val="0"/>
              </a:spcBef>
            </a:pPr>
            <a:endParaRPr lang="en-US" sz="1600" dirty="0"/>
          </a:p>
          <a:p>
            <a:pPr>
              <a:lnSpc>
                <a:spcPct val="100000"/>
              </a:lnSpc>
              <a:spcBef>
                <a:spcPts val="0"/>
              </a:spcBef>
            </a:pPr>
            <a:endParaRPr lang="en-US" sz="1600" dirty="0"/>
          </a:p>
          <a:p>
            <a:pPr>
              <a:lnSpc>
                <a:spcPct val="100000"/>
              </a:lnSpc>
              <a:spcBef>
                <a:spcPts val="0"/>
              </a:spcBef>
            </a:pPr>
            <a:endParaRPr lang="en-US" sz="1650" dirty="0">
              <a:solidFill>
                <a:schemeClr val="bg1">
                  <a:lumMod val="50000"/>
                </a:schemeClr>
              </a:solidFill>
            </a:endParaRPr>
          </a:p>
          <a:p>
            <a:endParaRPr lang="en-US" altLang="en-US" dirty="0">
              <a:solidFill>
                <a:schemeClr val="bg1">
                  <a:lumMod val="50000"/>
                </a:schemeClr>
              </a:solidFill>
            </a:endParaRPr>
          </a:p>
          <a:p>
            <a:endParaRPr lang="en-US" altLang="en-US" dirty="0">
              <a:solidFill>
                <a:schemeClr val="bg1">
                  <a:lumMod val="50000"/>
                </a:schemeClr>
              </a:solidFill>
            </a:endParaRPr>
          </a:p>
          <a:p>
            <a:endParaRPr lang="en-US" altLang="en-US" dirty="0"/>
          </a:p>
        </p:txBody>
      </p:sp>
      <p:pic>
        <p:nvPicPr>
          <p:cNvPr id="3" name="Picture 2">
            <a:extLst>
              <a:ext uri="{FF2B5EF4-FFF2-40B4-BE49-F238E27FC236}">
                <a16:creationId xmlns:a16="http://schemas.microsoft.com/office/drawing/2014/main" id="{27E841A3-27AA-AA3F-C560-EBAB75B0B281}"/>
              </a:ext>
            </a:extLst>
          </p:cNvPr>
          <p:cNvPicPr>
            <a:picLocks noChangeAspect="1"/>
          </p:cNvPicPr>
          <p:nvPr/>
        </p:nvPicPr>
        <p:blipFill>
          <a:blip r:embed="rId3"/>
          <a:stretch>
            <a:fillRect/>
          </a:stretch>
        </p:blipFill>
        <p:spPr>
          <a:xfrm>
            <a:off x="2484337" y="1842052"/>
            <a:ext cx="4229100" cy="368300"/>
          </a:xfrm>
          <a:prstGeom prst="rect">
            <a:avLst/>
          </a:prstGeom>
        </p:spPr>
      </p:pic>
    </p:spTree>
    <p:extLst>
      <p:ext uri="{BB962C8B-B14F-4D97-AF65-F5344CB8AC3E}">
        <p14:creationId xmlns:p14="http://schemas.microsoft.com/office/powerpoint/2010/main" val="26625770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MU BPP" id="{9356835E-2B8A-2746-8674-681FEEEA997F}" vid="{32BA3829-7FD0-E04D-B4EC-139BB9EA8B6F}"/>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MU BPP" id="{9356835E-2B8A-2746-8674-681FEEEA997F}" vid="{0841866E-BF0A-6B4C-BFB2-DEB625E6AD3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15322</TotalTime>
  <Words>797</Words>
  <Application>Microsoft Office PowerPoint</Application>
  <PresentationFormat>On-screen Show (16:10)</PresentationFormat>
  <Paragraphs>136</Paragraphs>
  <Slides>41</Slides>
  <Notes>39</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Office Theme</vt:lpstr>
      <vt:lpstr>Custom Design</vt:lpstr>
      <vt:lpstr>               Science, Technology, and Society in the “Modern American Industrial Strategy”</vt:lpstr>
      <vt:lpstr>PowerPoint Presentation</vt:lpstr>
      <vt:lpstr>“Modern American Industrial Strategy”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“Modern American Industrial Strategy”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“Modern American Industrial Strategy” and Governing the Future </vt:lpstr>
      <vt:lpstr>PowerPoint Presentation</vt:lpstr>
      <vt:lpstr>PowerPoint Presentation</vt:lpstr>
      <vt:lpstr>AI for Good</vt:lpstr>
      <vt:lpstr>PowerPoint Presentation</vt:lpstr>
      <vt:lpstr>PowerPoint Presentation</vt:lpstr>
      <vt:lpstr>   1. Return to first principles, including a vision of the public good  2. Recognize that existing laws, rules, norms, and standards apply—and use them  3. Recognize that new laws, rules, norms, and standards may be needed—and craft them   </vt:lpstr>
      <vt:lpstr>   Return to First Principles</vt:lpstr>
      <vt:lpstr>PowerPoint Presentation</vt:lpstr>
      <vt:lpstr>PowerPoint Presentation</vt:lpstr>
      <vt:lpstr>PowerPoint Presentation</vt:lpstr>
      <vt:lpstr>PowerPoint Presentation</vt:lpstr>
      <vt:lpstr>    Blueprint for an AI Bill of Rights</vt:lpstr>
      <vt:lpstr>   Existing Governance Applies</vt:lpstr>
      <vt:lpstr>PowerPoint Presentation</vt:lpstr>
      <vt:lpstr>   </vt:lpstr>
      <vt:lpstr>   New Governance May Be Needed</vt:lpstr>
      <vt:lpstr>PowerPoint Presentation</vt:lpstr>
      <vt:lpstr>PowerPoint Presentation</vt:lpstr>
      <vt:lpstr>PowerPoint Presentation</vt:lpstr>
      <vt:lpstr>PowerPoint Presentation</vt:lpstr>
      <vt:lpstr>               Science, Technology, and Society in the “Modern American Industrial Strategy”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Health, and Technology in the Black Panther Party</dc:title>
  <dc:creator>Microsoft Office User</dc:creator>
  <cp:lastModifiedBy>Alondra Nelson</cp:lastModifiedBy>
  <cp:revision>70</cp:revision>
  <cp:lastPrinted>2023-10-17T16:25:11Z</cp:lastPrinted>
  <dcterms:created xsi:type="dcterms:W3CDTF">2021-04-29T10:43:12Z</dcterms:created>
  <dcterms:modified xsi:type="dcterms:W3CDTF">2024-12-11T14:28:13Z</dcterms:modified>
</cp:coreProperties>
</file>