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87" r:id="rId4"/>
    <p:sldId id="322" r:id="rId5"/>
    <p:sldId id="328" r:id="rId6"/>
    <p:sldId id="330" r:id="rId7"/>
    <p:sldId id="329" r:id="rId8"/>
    <p:sldId id="323" r:id="rId9"/>
    <p:sldId id="33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24"/>
    <p:restoredTop sz="94673"/>
  </p:normalViewPr>
  <p:slideViewPr>
    <p:cSldViewPr snapToGrid="0">
      <p:cViewPr varScale="1">
        <p:scale>
          <a:sx n="96" d="100"/>
          <a:sy n="96" d="100"/>
        </p:scale>
        <p:origin x="192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92C460-52DD-F949-9473-BCA5C72009B3}" type="doc">
      <dgm:prSet loTypeId="urn:microsoft.com/office/officeart/2009/3/layout/IncreasingArrows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0BEDD0-B33D-1448-8B90-948361FD0958}">
      <dgm:prSet phldrT="[Text]" custT="1"/>
      <dgm:spPr/>
      <dgm:t>
        <a:bodyPr/>
        <a:lstStyle/>
        <a:p>
          <a:r>
            <a:rPr lang="en-US" sz="3200" dirty="0"/>
            <a:t>Fall out from the Global Financial Crisis</a:t>
          </a:r>
        </a:p>
      </dgm:t>
    </dgm:pt>
    <dgm:pt modelId="{2A214C1F-A559-814A-887E-13711B33B3AD}" type="parTrans" cxnId="{86BACA06-BA76-8545-9185-4754EE8F4CF7}">
      <dgm:prSet/>
      <dgm:spPr/>
      <dgm:t>
        <a:bodyPr/>
        <a:lstStyle/>
        <a:p>
          <a:endParaRPr lang="en-US"/>
        </a:p>
      </dgm:t>
    </dgm:pt>
    <dgm:pt modelId="{F3FBEC31-C798-2649-9791-F3A6576ED141}" type="sibTrans" cxnId="{86BACA06-BA76-8545-9185-4754EE8F4CF7}">
      <dgm:prSet/>
      <dgm:spPr/>
      <dgm:t>
        <a:bodyPr/>
        <a:lstStyle/>
        <a:p>
          <a:endParaRPr lang="en-US"/>
        </a:p>
      </dgm:t>
    </dgm:pt>
    <dgm:pt modelId="{A7D9FA6B-EA3B-B24F-B32D-ACABAEA71458}">
      <dgm:prSet phldrT="[Text]" custT="1"/>
      <dgm:spPr/>
      <dgm:t>
        <a:bodyPr/>
        <a:lstStyle/>
        <a:p>
          <a:r>
            <a:rPr lang="en-US" sz="3200" dirty="0"/>
            <a:t>Green &amp; Digital Transitions</a:t>
          </a:r>
        </a:p>
      </dgm:t>
    </dgm:pt>
    <dgm:pt modelId="{F27BB280-1E43-A043-8383-6B54FABD77A7}" type="parTrans" cxnId="{E73F78CF-C4E5-994C-80CA-80912F117B6F}">
      <dgm:prSet/>
      <dgm:spPr/>
      <dgm:t>
        <a:bodyPr/>
        <a:lstStyle/>
        <a:p>
          <a:endParaRPr lang="en-US"/>
        </a:p>
      </dgm:t>
    </dgm:pt>
    <dgm:pt modelId="{1DD09918-CEE4-224B-83A8-6C8B9FCE9E9E}" type="sibTrans" cxnId="{E73F78CF-C4E5-994C-80CA-80912F117B6F}">
      <dgm:prSet/>
      <dgm:spPr/>
      <dgm:t>
        <a:bodyPr/>
        <a:lstStyle/>
        <a:p>
          <a:endParaRPr lang="en-US"/>
        </a:p>
      </dgm:t>
    </dgm:pt>
    <dgm:pt modelId="{FB98F484-BE8D-8D4D-AE4F-F0724AE5FEEE}">
      <dgm:prSet phldrT="[Text]" custT="1"/>
      <dgm:spPr/>
      <dgm:t>
        <a:bodyPr/>
        <a:lstStyle/>
        <a:p>
          <a:r>
            <a:rPr lang="en-US" sz="3100" dirty="0"/>
            <a:t>China’s Rise &amp;  US Inward Shift </a:t>
          </a:r>
        </a:p>
      </dgm:t>
    </dgm:pt>
    <dgm:pt modelId="{76A73E08-6108-C343-9F4A-8C3A317FF336}" type="parTrans" cxnId="{5A05898B-4568-D541-9CAA-CDFD2382F2BF}">
      <dgm:prSet/>
      <dgm:spPr/>
      <dgm:t>
        <a:bodyPr/>
        <a:lstStyle/>
        <a:p>
          <a:endParaRPr lang="en-US"/>
        </a:p>
      </dgm:t>
    </dgm:pt>
    <dgm:pt modelId="{33481B30-5D3E-A442-8641-D35297E868AF}" type="sibTrans" cxnId="{5A05898B-4568-D541-9CAA-CDFD2382F2BF}">
      <dgm:prSet/>
      <dgm:spPr/>
      <dgm:t>
        <a:bodyPr/>
        <a:lstStyle/>
        <a:p>
          <a:endParaRPr lang="en-US"/>
        </a:p>
      </dgm:t>
    </dgm:pt>
    <dgm:pt modelId="{29893A2C-2175-B44A-9ED4-6FEDBFA7DE87}">
      <dgm:prSet phldrT="[Text]" custT="1"/>
      <dgm:spPr/>
      <dgm:t>
        <a:bodyPr/>
        <a:lstStyle/>
        <a:p>
          <a:r>
            <a:rPr lang="en-US" sz="3100" dirty="0"/>
            <a:t>The Pandemic &amp; Ukraine</a:t>
          </a:r>
        </a:p>
      </dgm:t>
    </dgm:pt>
    <dgm:pt modelId="{728C9C07-5DDB-BB4B-B7E3-1672812B43E0}" type="parTrans" cxnId="{A074CB80-F977-C946-AC12-1E2A4E604F1C}">
      <dgm:prSet/>
      <dgm:spPr/>
      <dgm:t>
        <a:bodyPr/>
        <a:lstStyle/>
        <a:p>
          <a:endParaRPr lang="en-US"/>
        </a:p>
      </dgm:t>
    </dgm:pt>
    <dgm:pt modelId="{87D88C80-E60D-D74C-B013-9DA4B098470B}" type="sibTrans" cxnId="{A074CB80-F977-C946-AC12-1E2A4E604F1C}">
      <dgm:prSet/>
      <dgm:spPr/>
      <dgm:t>
        <a:bodyPr/>
        <a:lstStyle/>
        <a:p>
          <a:endParaRPr lang="en-US"/>
        </a:p>
      </dgm:t>
    </dgm:pt>
    <dgm:pt modelId="{B0C8FBB3-61EA-304E-8340-6D2244386A23}" type="pres">
      <dgm:prSet presAssocID="{CF92C460-52DD-F949-9473-BCA5C72009B3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D97E1A45-0ADE-8F4B-A721-BF6D02B830C3}" type="pres">
      <dgm:prSet presAssocID="{030BEDD0-B33D-1448-8B90-948361FD0958}" presName="parentText1" presStyleLbl="node1" presStyleIdx="0" presStyleCnt="4" custScaleX="74241" custLinFactNeighborX="614" custLinFactNeighborY="-25557">
        <dgm:presLayoutVars>
          <dgm:chMax/>
          <dgm:chPref val="3"/>
          <dgm:bulletEnabled val="1"/>
        </dgm:presLayoutVars>
      </dgm:prSet>
      <dgm:spPr/>
    </dgm:pt>
    <dgm:pt modelId="{42C51D9A-E7A7-F144-A2E5-B9EB93749CAB}" type="pres">
      <dgm:prSet presAssocID="{A7D9FA6B-EA3B-B24F-B32D-ACABAEA71458}" presName="parentText2" presStyleLbl="node1" presStyleIdx="1" presStyleCnt="4" custScaleX="86391" custLinFactNeighborX="182" custLinFactNeighborY="-4580">
        <dgm:presLayoutVars>
          <dgm:chMax/>
          <dgm:chPref val="3"/>
          <dgm:bulletEnabled val="1"/>
        </dgm:presLayoutVars>
      </dgm:prSet>
      <dgm:spPr/>
    </dgm:pt>
    <dgm:pt modelId="{6E0B784E-2F94-0748-8352-2FB223CA2932}" type="pres">
      <dgm:prSet presAssocID="{FB98F484-BE8D-8D4D-AE4F-F0724AE5FEEE}" presName="parentText3" presStyleLbl="node1" presStyleIdx="2" presStyleCnt="4" custScaleX="104838" custLinFactNeighborX="-260" custLinFactNeighborY="20746">
        <dgm:presLayoutVars>
          <dgm:chMax/>
          <dgm:chPref val="3"/>
          <dgm:bulletEnabled val="1"/>
        </dgm:presLayoutVars>
      </dgm:prSet>
      <dgm:spPr/>
    </dgm:pt>
    <dgm:pt modelId="{5BFA3921-35DC-9542-B7C6-56C7F45FC2D6}" type="pres">
      <dgm:prSet presAssocID="{29893A2C-2175-B44A-9ED4-6FEDBFA7DE87}" presName="parentText4" presStyleLbl="node1" presStyleIdx="3" presStyleCnt="4" custScaleX="123582" custScaleY="111017" custLinFactNeighborX="14979" custLinFactNeighborY="50863">
        <dgm:presLayoutVars>
          <dgm:chMax/>
          <dgm:chPref val="3"/>
          <dgm:bulletEnabled val="1"/>
        </dgm:presLayoutVars>
      </dgm:prSet>
      <dgm:spPr/>
    </dgm:pt>
  </dgm:ptLst>
  <dgm:cxnLst>
    <dgm:cxn modelId="{86BACA06-BA76-8545-9185-4754EE8F4CF7}" srcId="{CF92C460-52DD-F949-9473-BCA5C72009B3}" destId="{030BEDD0-B33D-1448-8B90-948361FD0958}" srcOrd="0" destOrd="0" parTransId="{2A214C1F-A559-814A-887E-13711B33B3AD}" sibTransId="{F3FBEC31-C798-2649-9791-F3A6576ED141}"/>
    <dgm:cxn modelId="{EBF6F507-DE6A-EE48-959C-E2E337B39C07}" type="presOf" srcId="{CF92C460-52DD-F949-9473-BCA5C72009B3}" destId="{B0C8FBB3-61EA-304E-8340-6D2244386A23}" srcOrd="0" destOrd="0" presId="urn:microsoft.com/office/officeart/2009/3/layout/IncreasingArrowsProcess"/>
    <dgm:cxn modelId="{E25D6308-C905-694B-A16D-4790CAE90F97}" type="presOf" srcId="{29893A2C-2175-B44A-9ED4-6FEDBFA7DE87}" destId="{5BFA3921-35DC-9542-B7C6-56C7F45FC2D6}" srcOrd="0" destOrd="0" presId="urn:microsoft.com/office/officeart/2009/3/layout/IncreasingArrowsProcess"/>
    <dgm:cxn modelId="{6D62606B-5305-B64A-A108-7193FC9AC5D7}" type="presOf" srcId="{FB98F484-BE8D-8D4D-AE4F-F0724AE5FEEE}" destId="{6E0B784E-2F94-0748-8352-2FB223CA2932}" srcOrd="0" destOrd="0" presId="urn:microsoft.com/office/officeart/2009/3/layout/IncreasingArrowsProcess"/>
    <dgm:cxn modelId="{A074CB80-F977-C946-AC12-1E2A4E604F1C}" srcId="{CF92C460-52DD-F949-9473-BCA5C72009B3}" destId="{29893A2C-2175-B44A-9ED4-6FEDBFA7DE87}" srcOrd="3" destOrd="0" parTransId="{728C9C07-5DDB-BB4B-B7E3-1672812B43E0}" sibTransId="{87D88C80-E60D-D74C-B013-9DA4B098470B}"/>
    <dgm:cxn modelId="{5A05898B-4568-D541-9CAA-CDFD2382F2BF}" srcId="{CF92C460-52DD-F949-9473-BCA5C72009B3}" destId="{FB98F484-BE8D-8D4D-AE4F-F0724AE5FEEE}" srcOrd="2" destOrd="0" parTransId="{76A73E08-6108-C343-9F4A-8C3A317FF336}" sibTransId="{33481B30-5D3E-A442-8641-D35297E868AF}"/>
    <dgm:cxn modelId="{E73F78CF-C4E5-994C-80CA-80912F117B6F}" srcId="{CF92C460-52DD-F949-9473-BCA5C72009B3}" destId="{A7D9FA6B-EA3B-B24F-B32D-ACABAEA71458}" srcOrd="1" destOrd="0" parTransId="{F27BB280-1E43-A043-8383-6B54FABD77A7}" sibTransId="{1DD09918-CEE4-224B-83A8-6C8B9FCE9E9E}"/>
    <dgm:cxn modelId="{A468A9D0-8D55-804C-9803-E2E738635956}" type="presOf" srcId="{A7D9FA6B-EA3B-B24F-B32D-ACABAEA71458}" destId="{42C51D9A-E7A7-F144-A2E5-B9EB93749CAB}" srcOrd="0" destOrd="0" presId="urn:microsoft.com/office/officeart/2009/3/layout/IncreasingArrowsProcess"/>
    <dgm:cxn modelId="{C93EEDD2-41A1-4E4E-A1E9-AACA6DF5D6D2}" type="presOf" srcId="{030BEDD0-B33D-1448-8B90-948361FD0958}" destId="{D97E1A45-0ADE-8F4B-A721-BF6D02B830C3}" srcOrd="0" destOrd="0" presId="urn:microsoft.com/office/officeart/2009/3/layout/IncreasingArrowsProcess"/>
    <dgm:cxn modelId="{A2653B24-0473-8A4C-ACFC-82E862F102DA}" type="presParOf" srcId="{B0C8FBB3-61EA-304E-8340-6D2244386A23}" destId="{D97E1A45-0ADE-8F4B-A721-BF6D02B830C3}" srcOrd="0" destOrd="0" presId="urn:microsoft.com/office/officeart/2009/3/layout/IncreasingArrowsProcess"/>
    <dgm:cxn modelId="{F62548E5-6D4B-3F4A-9944-583A64FE859E}" type="presParOf" srcId="{B0C8FBB3-61EA-304E-8340-6D2244386A23}" destId="{42C51D9A-E7A7-F144-A2E5-B9EB93749CAB}" srcOrd="1" destOrd="0" presId="urn:microsoft.com/office/officeart/2009/3/layout/IncreasingArrowsProcess"/>
    <dgm:cxn modelId="{85ADA81F-8B54-3F45-A686-ADF4666EFD44}" type="presParOf" srcId="{B0C8FBB3-61EA-304E-8340-6D2244386A23}" destId="{6E0B784E-2F94-0748-8352-2FB223CA2932}" srcOrd="2" destOrd="0" presId="urn:microsoft.com/office/officeart/2009/3/layout/IncreasingArrowsProcess"/>
    <dgm:cxn modelId="{877330F0-3394-C846-9949-282A452D1CEE}" type="presParOf" srcId="{B0C8FBB3-61EA-304E-8340-6D2244386A23}" destId="{5BFA3921-35DC-9542-B7C6-56C7F45FC2D6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A86711-6611-D641-911A-AC3D2F2F7837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47756C-FC46-FD4C-A5A4-11A035F610F1}">
      <dgm:prSet phldrT="[Text]" custT="1"/>
      <dgm:spPr/>
      <dgm:t>
        <a:bodyPr/>
        <a:lstStyle/>
        <a:p>
          <a:r>
            <a:rPr lang="en-US" sz="2800" dirty="0"/>
            <a:t>The Goals of European Industrial Policy</a:t>
          </a:r>
        </a:p>
      </dgm:t>
    </dgm:pt>
    <dgm:pt modelId="{B1142D1F-5858-9B49-822C-BDFC70E8D030}" type="parTrans" cxnId="{7E37428B-BB20-8C42-A8B5-AE91C5E671BC}">
      <dgm:prSet/>
      <dgm:spPr/>
      <dgm:t>
        <a:bodyPr/>
        <a:lstStyle/>
        <a:p>
          <a:endParaRPr lang="en-US"/>
        </a:p>
      </dgm:t>
    </dgm:pt>
    <dgm:pt modelId="{D61DCE03-AB55-484B-99EF-B0B579D12FC0}" type="sibTrans" cxnId="{7E37428B-BB20-8C42-A8B5-AE91C5E671BC}">
      <dgm:prSet/>
      <dgm:spPr/>
      <dgm:t>
        <a:bodyPr/>
        <a:lstStyle/>
        <a:p>
          <a:endParaRPr lang="en-US"/>
        </a:p>
      </dgm:t>
    </dgm:pt>
    <dgm:pt modelId="{6131803D-78B0-464F-AE90-D3B174481D27}">
      <dgm:prSet phldrT="[Text]" custT="1"/>
      <dgm:spPr/>
      <dgm:t>
        <a:bodyPr/>
        <a:lstStyle/>
        <a:p>
          <a:r>
            <a:rPr lang="en-US" sz="2500" baseline="0" dirty="0"/>
            <a:t>Aspirational</a:t>
          </a:r>
        </a:p>
        <a:p>
          <a:r>
            <a:rPr lang="en-US" sz="2000" dirty="0"/>
            <a:t>(Decarbonization/Green Transition; Digital Transition)</a:t>
          </a:r>
        </a:p>
      </dgm:t>
    </dgm:pt>
    <dgm:pt modelId="{2A44E33E-2480-5A41-898D-AC941120CC80}" type="parTrans" cxnId="{B17A9406-EEB0-2C4E-B936-AA4FF0DEED68}">
      <dgm:prSet/>
      <dgm:spPr/>
      <dgm:t>
        <a:bodyPr/>
        <a:lstStyle/>
        <a:p>
          <a:endParaRPr lang="en-US"/>
        </a:p>
      </dgm:t>
    </dgm:pt>
    <dgm:pt modelId="{531D5B84-D4A6-3149-9A6B-56081CBA1979}" type="sibTrans" cxnId="{B17A9406-EEB0-2C4E-B936-AA4FF0DEED68}">
      <dgm:prSet/>
      <dgm:spPr/>
      <dgm:t>
        <a:bodyPr/>
        <a:lstStyle/>
        <a:p>
          <a:endParaRPr lang="en-US"/>
        </a:p>
      </dgm:t>
    </dgm:pt>
    <dgm:pt modelId="{C7900833-5F98-A441-924F-E4FD6FBE7478}">
      <dgm:prSet phldrT="[Text]" custT="1"/>
      <dgm:spPr/>
      <dgm:t>
        <a:bodyPr/>
        <a:lstStyle/>
        <a:p>
          <a:r>
            <a:rPr lang="en-US" sz="2400" baseline="0" dirty="0"/>
            <a:t>Competition &amp; Security</a:t>
          </a:r>
        </a:p>
        <a:p>
          <a:r>
            <a:rPr lang="en-US" sz="2000" baseline="0" dirty="0"/>
            <a:t>(Tech/innovation, supply chain resilience, weaponized interdependence)</a:t>
          </a:r>
        </a:p>
      </dgm:t>
    </dgm:pt>
    <dgm:pt modelId="{45ECEE3A-E316-9043-87E1-CB19CD5AF8B5}" type="parTrans" cxnId="{41FA3BB0-7D81-924D-A6E9-E9254B7D2DC9}">
      <dgm:prSet/>
      <dgm:spPr/>
      <dgm:t>
        <a:bodyPr/>
        <a:lstStyle/>
        <a:p>
          <a:endParaRPr lang="en-US"/>
        </a:p>
      </dgm:t>
    </dgm:pt>
    <dgm:pt modelId="{208D8F4F-8AFC-E64D-AF7A-92D0157037A8}" type="sibTrans" cxnId="{41FA3BB0-7D81-924D-A6E9-E9254B7D2DC9}">
      <dgm:prSet/>
      <dgm:spPr/>
      <dgm:t>
        <a:bodyPr/>
        <a:lstStyle/>
        <a:p>
          <a:endParaRPr lang="en-US"/>
        </a:p>
      </dgm:t>
    </dgm:pt>
    <dgm:pt modelId="{7E150B5B-499A-094D-A500-B14945069ACF}" type="pres">
      <dgm:prSet presAssocID="{BDA86711-6611-D641-911A-AC3D2F2F78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D52E342-AA82-A545-BCA4-589253CDAD69}" type="pres">
      <dgm:prSet presAssocID="{8847756C-FC46-FD4C-A5A4-11A035F610F1}" presName="hierRoot1" presStyleCnt="0"/>
      <dgm:spPr/>
    </dgm:pt>
    <dgm:pt modelId="{44E984E6-3B41-AE45-A720-F1EAB2B53C9E}" type="pres">
      <dgm:prSet presAssocID="{8847756C-FC46-FD4C-A5A4-11A035F610F1}" presName="composite" presStyleCnt="0"/>
      <dgm:spPr/>
    </dgm:pt>
    <dgm:pt modelId="{6E933A07-69D5-AD4D-B068-44DF313B581D}" type="pres">
      <dgm:prSet presAssocID="{8847756C-FC46-FD4C-A5A4-11A035F610F1}" presName="background" presStyleLbl="node0" presStyleIdx="0" presStyleCnt="1"/>
      <dgm:spPr/>
    </dgm:pt>
    <dgm:pt modelId="{27A57690-F1C1-5940-83B4-B0A89400DE7E}" type="pres">
      <dgm:prSet presAssocID="{8847756C-FC46-FD4C-A5A4-11A035F610F1}" presName="text" presStyleLbl="fgAcc0" presStyleIdx="0" presStyleCnt="1" custScaleX="174202" custScaleY="51470" custLinFactNeighborX="-12138" custLinFactNeighborY="6259">
        <dgm:presLayoutVars>
          <dgm:chPref val="3"/>
        </dgm:presLayoutVars>
      </dgm:prSet>
      <dgm:spPr/>
    </dgm:pt>
    <dgm:pt modelId="{B070646B-02E2-6840-A6FE-B4A910B40A05}" type="pres">
      <dgm:prSet presAssocID="{8847756C-FC46-FD4C-A5A4-11A035F610F1}" presName="hierChild2" presStyleCnt="0"/>
      <dgm:spPr/>
    </dgm:pt>
    <dgm:pt modelId="{F85C33E8-D871-DD45-8A01-65D5D1F155AD}" type="pres">
      <dgm:prSet presAssocID="{2A44E33E-2480-5A41-898D-AC941120CC80}" presName="Name10" presStyleLbl="parChTrans1D2" presStyleIdx="0" presStyleCnt="2"/>
      <dgm:spPr/>
    </dgm:pt>
    <dgm:pt modelId="{63A50E8D-B13F-D146-9820-EAC95FEEFCBC}" type="pres">
      <dgm:prSet presAssocID="{6131803D-78B0-464F-AE90-D3B174481D27}" presName="hierRoot2" presStyleCnt="0"/>
      <dgm:spPr/>
    </dgm:pt>
    <dgm:pt modelId="{D46F960D-0FB0-7C40-9454-30F93E1E53F9}" type="pres">
      <dgm:prSet presAssocID="{6131803D-78B0-464F-AE90-D3B174481D27}" presName="composite2" presStyleCnt="0"/>
      <dgm:spPr/>
    </dgm:pt>
    <dgm:pt modelId="{73BE4A71-82D1-8C41-A795-53D5C69343C1}" type="pres">
      <dgm:prSet presAssocID="{6131803D-78B0-464F-AE90-D3B174481D27}" presName="background2" presStyleLbl="node2" presStyleIdx="0" presStyleCnt="2"/>
      <dgm:spPr/>
    </dgm:pt>
    <dgm:pt modelId="{389FC2E0-65B1-DB40-AE0D-9A6FFFDF2D7A}" type="pres">
      <dgm:prSet presAssocID="{6131803D-78B0-464F-AE90-D3B174481D27}" presName="text2" presStyleLbl="fgAcc2" presStyleIdx="0" presStyleCnt="2" custScaleX="125749" custScaleY="54856" custLinFactNeighborX="-7165" custLinFactNeighborY="-8075">
        <dgm:presLayoutVars>
          <dgm:chPref val="3"/>
        </dgm:presLayoutVars>
      </dgm:prSet>
      <dgm:spPr/>
    </dgm:pt>
    <dgm:pt modelId="{081FD001-CFD4-0F4E-894B-BD8110AA7D38}" type="pres">
      <dgm:prSet presAssocID="{6131803D-78B0-464F-AE90-D3B174481D27}" presName="hierChild3" presStyleCnt="0"/>
      <dgm:spPr/>
    </dgm:pt>
    <dgm:pt modelId="{9FCBDF73-8768-F645-8A92-41F7715EFD35}" type="pres">
      <dgm:prSet presAssocID="{45ECEE3A-E316-9043-87E1-CB19CD5AF8B5}" presName="Name10" presStyleLbl="parChTrans1D2" presStyleIdx="1" presStyleCnt="2"/>
      <dgm:spPr/>
    </dgm:pt>
    <dgm:pt modelId="{8B241DAB-57F3-8842-95DF-F0DC5EEE0F0A}" type="pres">
      <dgm:prSet presAssocID="{C7900833-5F98-A441-924F-E4FD6FBE7478}" presName="hierRoot2" presStyleCnt="0"/>
      <dgm:spPr/>
    </dgm:pt>
    <dgm:pt modelId="{37EA35F3-D470-F247-8349-7D4003EA3500}" type="pres">
      <dgm:prSet presAssocID="{C7900833-5F98-A441-924F-E4FD6FBE7478}" presName="composite2" presStyleCnt="0"/>
      <dgm:spPr/>
    </dgm:pt>
    <dgm:pt modelId="{952AC002-76D4-F646-9672-E415A0C2D1C0}" type="pres">
      <dgm:prSet presAssocID="{C7900833-5F98-A441-924F-E4FD6FBE7478}" presName="background2" presStyleLbl="node2" presStyleIdx="1" presStyleCnt="2"/>
      <dgm:spPr/>
    </dgm:pt>
    <dgm:pt modelId="{72C8C5B3-5ECA-7D45-9D09-E0DE025CB27E}" type="pres">
      <dgm:prSet presAssocID="{C7900833-5F98-A441-924F-E4FD6FBE7478}" presName="text2" presStyleLbl="fgAcc2" presStyleIdx="1" presStyleCnt="2" custScaleX="130942" custScaleY="57611" custLinFactNeighborX="-4908" custLinFactNeighborY="-8075">
        <dgm:presLayoutVars>
          <dgm:chPref val="3"/>
        </dgm:presLayoutVars>
      </dgm:prSet>
      <dgm:spPr/>
    </dgm:pt>
    <dgm:pt modelId="{785876A8-0071-A54D-A16F-59CDDE511C6E}" type="pres">
      <dgm:prSet presAssocID="{C7900833-5F98-A441-924F-E4FD6FBE7478}" presName="hierChild3" presStyleCnt="0"/>
      <dgm:spPr/>
    </dgm:pt>
  </dgm:ptLst>
  <dgm:cxnLst>
    <dgm:cxn modelId="{B17A9406-EEB0-2C4E-B936-AA4FF0DEED68}" srcId="{8847756C-FC46-FD4C-A5A4-11A035F610F1}" destId="{6131803D-78B0-464F-AE90-D3B174481D27}" srcOrd="0" destOrd="0" parTransId="{2A44E33E-2480-5A41-898D-AC941120CC80}" sibTransId="{531D5B84-D4A6-3149-9A6B-56081CBA1979}"/>
    <dgm:cxn modelId="{B7D95658-73C5-DA4E-94E9-667DDA88BAA9}" type="presOf" srcId="{2A44E33E-2480-5A41-898D-AC941120CC80}" destId="{F85C33E8-D871-DD45-8A01-65D5D1F155AD}" srcOrd="0" destOrd="0" presId="urn:microsoft.com/office/officeart/2005/8/layout/hierarchy1"/>
    <dgm:cxn modelId="{7E37428B-BB20-8C42-A8B5-AE91C5E671BC}" srcId="{BDA86711-6611-D641-911A-AC3D2F2F7837}" destId="{8847756C-FC46-FD4C-A5A4-11A035F610F1}" srcOrd="0" destOrd="0" parTransId="{B1142D1F-5858-9B49-822C-BDFC70E8D030}" sibTransId="{D61DCE03-AB55-484B-99EF-B0B579D12FC0}"/>
    <dgm:cxn modelId="{A6B3A195-0FB5-3841-9FA0-ABCE66BC680C}" type="presOf" srcId="{BDA86711-6611-D641-911A-AC3D2F2F7837}" destId="{7E150B5B-499A-094D-A500-B14945069ACF}" srcOrd="0" destOrd="0" presId="urn:microsoft.com/office/officeart/2005/8/layout/hierarchy1"/>
    <dgm:cxn modelId="{239CD2A9-9E0D-EF45-828A-5F8E26AAC87F}" type="presOf" srcId="{8847756C-FC46-FD4C-A5A4-11A035F610F1}" destId="{27A57690-F1C1-5940-83B4-B0A89400DE7E}" srcOrd="0" destOrd="0" presId="urn:microsoft.com/office/officeart/2005/8/layout/hierarchy1"/>
    <dgm:cxn modelId="{9FA2D5AB-ABFC-9741-AAA8-BA3FAC2428D4}" type="presOf" srcId="{45ECEE3A-E316-9043-87E1-CB19CD5AF8B5}" destId="{9FCBDF73-8768-F645-8A92-41F7715EFD35}" srcOrd="0" destOrd="0" presId="urn:microsoft.com/office/officeart/2005/8/layout/hierarchy1"/>
    <dgm:cxn modelId="{41FA3BB0-7D81-924D-A6E9-E9254B7D2DC9}" srcId="{8847756C-FC46-FD4C-A5A4-11A035F610F1}" destId="{C7900833-5F98-A441-924F-E4FD6FBE7478}" srcOrd="1" destOrd="0" parTransId="{45ECEE3A-E316-9043-87E1-CB19CD5AF8B5}" sibTransId="{208D8F4F-8AFC-E64D-AF7A-92D0157037A8}"/>
    <dgm:cxn modelId="{E8F88CC7-280B-4942-9D2A-EAEAD653B568}" type="presOf" srcId="{6131803D-78B0-464F-AE90-D3B174481D27}" destId="{389FC2E0-65B1-DB40-AE0D-9A6FFFDF2D7A}" srcOrd="0" destOrd="0" presId="urn:microsoft.com/office/officeart/2005/8/layout/hierarchy1"/>
    <dgm:cxn modelId="{B96304F1-4B6A-704A-91B4-D6AD3880ADE6}" type="presOf" srcId="{C7900833-5F98-A441-924F-E4FD6FBE7478}" destId="{72C8C5B3-5ECA-7D45-9D09-E0DE025CB27E}" srcOrd="0" destOrd="0" presId="urn:microsoft.com/office/officeart/2005/8/layout/hierarchy1"/>
    <dgm:cxn modelId="{7C2168A2-9CD6-4D4D-94AB-5673A6FE8DA2}" type="presParOf" srcId="{7E150B5B-499A-094D-A500-B14945069ACF}" destId="{9D52E342-AA82-A545-BCA4-589253CDAD69}" srcOrd="0" destOrd="0" presId="urn:microsoft.com/office/officeart/2005/8/layout/hierarchy1"/>
    <dgm:cxn modelId="{3088FE39-747C-6D46-A5DA-511299A77755}" type="presParOf" srcId="{9D52E342-AA82-A545-BCA4-589253CDAD69}" destId="{44E984E6-3B41-AE45-A720-F1EAB2B53C9E}" srcOrd="0" destOrd="0" presId="urn:microsoft.com/office/officeart/2005/8/layout/hierarchy1"/>
    <dgm:cxn modelId="{FE3794F7-16E4-AE4A-9D51-40AD924F99D5}" type="presParOf" srcId="{44E984E6-3B41-AE45-A720-F1EAB2B53C9E}" destId="{6E933A07-69D5-AD4D-B068-44DF313B581D}" srcOrd="0" destOrd="0" presId="urn:microsoft.com/office/officeart/2005/8/layout/hierarchy1"/>
    <dgm:cxn modelId="{1536599B-0A28-894D-AFBB-9D59D6E73208}" type="presParOf" srcId="{44E984E6-3B41-AE45-A720-F1EAB2B53C9E}" destId="{27A57690-F1C1-5940-83B4-B0A89400DE7E}" srcOrd="1" destOrd="0" presId="urn:microsoft.com/office/officeart/2005/8/layout/hierarchy1"/>
    <dgm:cxn modelId="{6D27135D-70B4-9A41-8313-92332E4C6752}" type="presParOf" srcId="{9D52E342-AA82-A545-BCA4-589253CDAD69}" destId="{B070646B-02E2-6840-A6FE-B4A910B40A05}" srcOrd="1" destOrd="0" presId="urn:microsoft.com/office/officeart/2005/8/layout/hierarchy1"/>
    <dgm:cxn modelId="{D75DC108-5B75-8344-8F8B-0F3B67C705DC}" type="presParOf" srcId="{B070646B-02E2-6840-A6FE-B4A910B40A05}" destId="{F85C33E8-D871-DD45-8A01-65D5D1F155AD}" srcOrd="0" destOrd="0" presId="urn:microsoft.com/office/officeart/2005/8/layout/hierarchy1"/>
    <dgm:cxn modelId="{B27FF1F2-3B88-7845-B526-512E29A95F75}" type="presParOf" srcId="{B070646B-02E2-6840-A6FE-B4A910B40A05}" destId="{63A50E8D-B13F-D146-9820-EAC95FEEFCBC}" srcOrd="1" destOrd="0" presId="urn:microsoft.com/office/officeart/2005/8/layout/hierarchy1"/>
    <dgm:cxn modelId="{DD8C2A23-D652-7841-BC5E-BE7B095C2E38}" type="presParOf" srcId="{63A50E8D-B13F-D146-9820-EAC95FEEFCBC}" destId="{D46F960D-0FB0-7C40-9454-30F93E1E53F9}" srcOrd="0" destOrd="0" presId="urn:microsoft.com/office/officeart/2005/8/layout/hierarchy1"/>
    <dgm:cxn modelId="{D1F4AB97-D49E-F741-AAB5-39E54E2E1B12}" type="presParOf" srcId="{D46F960D-0FB0-7C40-9454-30F93E1E53F9}" destId="{73BE4A71-82D1-8C41-A795-53D5C69343C1}" srcOrd="0" destOrd="0" presId="urn:microsoft.com/office/officeart/2005/8/layout/hierarchy1"/>
    <dgm:cxn modelId="{590000B6-51A1-AC48-8430-62979CE14F8E}" type="presParOf" srcId="{D46F960D-0FB0-7C40-9454-30F93E1E53F9}" destId="{389FC2E0-65B1-DB40-AE0D-9A6FFFDF2D7A}" srcOrd="1" destOrd="0" presId="urn:microsoft.com/office/officeart/2005/8/layout/hierarchy1"/>
    <dgm:cxn modelId="{C51D8C75-3FD2-E344-8D86-33530FFC5C94}" type="presParOf" srcId="{63A50E8D-B13F-D146-9820-EAC95FEEFCBC}" destId="{081FD001-CFD4-0F4E-894B-BD8110AA7D38}" srcOrd="1" destOrd="0" presId="urn:microsoft.com/office/officeart/2005/8/layout/hierarchy1"/>
    <dgm:cxn modelId="{8F98E554-00F9-1A4C-8FF7-D07AAC08669F}" type="presParOf" srcId="{B070646B-02E2-6840-A6FE-B4A910B40A05}" destId="{9FCBDF73-8768-F645-8A92-41F7715EFD35}" srcOrd="2" destOrd="0" presId="urn:microsoft.com/office/officeart/2005/8/layout/hierarchy1"/>
    <dgm:cxn modelId="{A4B649D7-6BF4-CB41-A7C1-59B3B0BBA745}" type="presParOf" srcId="{B070646B-02E2-6840-A6FE-B4A910B40A05}" destId="{8B241DAB-57F3-8842-95DF-F0DC5EEE0F0A}" srcOrd="3" destOrd="0" presId="urn:microsoft.com/office/officeart/2005/8/layout/hierarchy1"/>
    <dgm:cxn modelId="{CA58ABCA-522B-2047-B6E9-6541A954FA38}" type="presParOf" srcId="{8B241DAB-57F3-8842-95DF-F0DC5EEE0F0A}" destId="{37EA35F3-D470-F247-8349-7D4003EA3500}" srcOrd="0" destOrd="0" presId="urn:microsoft.com/office/officeart/2005/8/layout/hierarchy1"/>
    <dgm:cxn modelId="{3FBB1794-F969-9847-991E-5E7796AD49AF}" type="presParOf" srcId="{37EA35F3-D470-F247-8349-7D4003EA3500}" destId="{952AC002-76D4-F646-9672-E415A0C2D1C0}" srcOrd="0" destOrd="0" presId="urn:microsoft.com/office/officeart/2005/8/layout/hierarchy1"/>
    <dgm:cxn modelId="{BD65042A-A497-3C41-9A6A-B4CD54C21B84}" type="presParOf" srcId="{37EA35F3-D470-F247-8349-7D4003EA3500}" destId="{72C8C5B3-5ECA-7D45-9D09-E0DE025CB27E}" srcOrd="1" destOrd="0" presId="urn:microsoft.com/office/officeart/2005/8/layout/hierarchy1"/>
    <dgm:cxn modelId="{4764C7E7-58C5-554C-9F08-7D6848878E66}" type="presParOf" srcId="{8B241DAB-57F3-8842-95DF-F0DC5EEE0F0A}" destId="{785876A8-0071-A54D-A16F-59CDDE511C6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E1A45-0ADE-8F4B-A721-BF6D02B830C3}">
      <dsp:nvSpPr>
        <dsp:cNvPr id="0" name=""/>
        <dsp:cNvSpPr/>
      </dsp:nvSpPr>
      <dsp:spPr>
        <a:xfrm>
          <a:off x="550490" y="490661"/>
          <a:ext cx="7806886" cy="153096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2430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Fall out from the Global Financial Crisis</a:t>
          </a:r>
        </a:p>
      </dsp:txBody>
      <dsp:txXfrm>
        <a:off x="550490" y="873401"/>
        <a:ext cx="7424146" cy="765481"/>
      </dsp:txXfrm>
    </dsp:sp>
    <dsp:sp modelId="{42C51D9A-E7A7-F144-A2E5-B9EB93749CAB}">
      <dsp:nvSpPr>
        <dsp:cNvPr id="0" name=""/>
        <dsp:cNvSpPr/>
      </dsp:nvSpPr>
      <dsp:spPr>
        <a:xfrm>
          <a:off x="2120744" y="1321825"/>
          <a:ext cx="6990547" cy="153096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2430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Green &amp; Digital Transitions</a:t>
          </a:r>
        </a:p>
      </dsp:txBody>
      <dsp:txXfrm>
        <a:off x="2120744" y="1704565"/>
        <a:ext cx="6607807" cy="765481"/>
      </dsp:txXfrm>
    </dsp:sp>
    <dsp:sp modelId="{6E0B784E-2F94-0748-8352-2FB223CA2932}">
      <dsp:nvSpPr>
        <dsp:cNvPr id="0" name=""/>
        <dsp:cNvSpPr/>
      </dsp:nvSpPr>
      <dsp:spPr>
        <a:xfrm>
          <a:off x="3827416" y="2219877"/>
          <a:ext cx="5942121" cy="153096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254000" bIns="2430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China’s Rise &amp;  US Inward Shift </a:t>
          </a:r>
        </a:p>
      </dsp:txBody>
      <dsp:txXfrm>
        <a:off x="3827416" y="2602617"/>
        <a:ext cx="5559381" cy="765481"/>
      </dsp:txXfrm>
    </dsp:sp>
    <dsp:sp modelId="{5BFA3921-35DC-9542-B7C6-56C7F45FC2D6}">
      <dsp:nvSpPr>
        <dsp:cNvPr id="0" name=""/>
        <dsp:cNvSpPr/>
      </dsp:nvSpPr>
      <dsp:spPr>
        <a:xfrm>
          <a:off x="6506522" y="3106638"/>
          <a:ext cx="4009077" cy="169962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254000" bIns="2430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The Pandemic &amp; Ukraine</a:t>
          </a:r>
        </a:p>
      </dsp:txBody>
      <dsp:txXfrm>
        <a:off x="6506522" y="3531545"/>
        <a:ext cx="3584170" cy="8498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CBDF73-8768-F645-8A92-41F7715EFD35}">
      <dsp:nvSpPr>
        <dsp:cNvPr id="0" name=""/>
        <dsp:cNvSpPr/>
      </dsp:nvSpPr>
      <dsp:spPr>
        <a:xfrm>
          <a:off x="4616770" y="1530973"/>
          <a:ext cx="2942403" cy="723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84"/>
              </a:lnTo>
              <a:lnTo>
                <a:pt x="2942403" y="388284"/>
              </a:lnTo>
              <a:lnTo>
                <a:pt x="2942403" y="7239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C33E8-D871-DD45-8A01-65D5D1F155AD}">
      <dsp:nvSpPr>
        <dsp:cNvPr id="0" name=""/>
        <dsp:cNvSpPr/>
      </dsp:nvSpPr>
      <dsp:spPr>
        <a:xfrm>
          <a:off x="2022406" y="1530973"/>
          <a:ext cx="2594364" cy="723911"/>
        </a:xfrm>
        <a:custGeom>
          <a:avLst/>
          <a:gdLst/>
          <a:ahLst/>
          <a:cxnLst/>
          <a:rect l="0" t="0" r="0" b="0"/>
          <a:pathLst>
            <a:path>
              <a:moveTo>
                <a:pt x="2594364" y="0"/>
              </a:moveTo>
              <a:lnTo>
                <a:pt x="2594364" y="388284"/>
              </a:lnTo>
              <a:lnTo>
                <a:pt x="0" y="388284"/>
              </a:lnTo>
              <a:lnTo>
                <a:pt x="0" y="7239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33A07-69D5-AD4D-B068-44DF313B581D}">
      <dsp:nvSpPr>
        <dsp:cNvPr id="0" name=""/>
        <dsp:cNvSpPr/>
      </dsp:nvSpPr>
      <dsp:spPr>
        <a:xfrm>
          <a:off x="1461142" y="346867"/>
          <a:ext cx="6311256" cy="1184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57690-F1C1-5940-83B4-B0A89400DE7E}">
      <dsp:nvSpPr>
        <dsp:cNvPr id="0" name=""/>
        <dsp:cNvSpPr/>
      </dsp:nvSpPr>
      <dsp:spPr>
        <a:xfrm>
          <a:off x="1863693" y="729290"/>
          <a:ext cx="6311256" cy="1184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The Goals of European Industrial Policy</a:t>
          </a:r>
        </a:p>
      </dsp:txBody>
      <dsp:txXfrm>
        <a:off x="1898374" y="763971"/>
        <a:ext cx="6241894" cy="1114743"/>
      </dsp:txXfrm>
    </dsp:sp>
    <dsp:sp modelId="{73BE4A71-82D1-8C41-A795-53D5C69343C1}">
      <dsp:nvSpPr>
        <dsp:cNvPr id="0" name=""/>
        <dsp:cNvSpPr/>
      </dsp:nvSpPr>
      <dsp:spPr>
        <a:xfrm>
          <a:off x="-255506" y="2254884"/>
          <a:ext cx="4555826" cy="1262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FC2E0-65B1-DB40-AE0D-9A6FFFDF2D7A}">
      <dsp:nvSpPr>
        <dsp:cNvPr id="0" name=""/>
        <dsp:cNvSpPr/>
      </dsp:nvSpPr>
      <dsp:spPr>
        <a:xfrm>
          <a:off x="147043" y="2637307"/>
          <a:ext cx="4555826" cy="12620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Aspirational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(Decarbonization/Green Transition; Digital Transition)</a:t>
          </a:r>
        </a:p>
      </dsp:txBody>
      <dsp:txXfrm>
        <a:off x="184006" y="2674270"/>
        <a:ext cx="4481900" cy="1188077"/>
      </dsp:txXfrm>
    </dsp:sp>
    <dsp:sp modelId="{952AC002-76D4-F646-9672-E415A0C2D1C0}">
      <dsp:nvSpPr>
        <dsp:cNvPr id="0" name=""/>
        <dsp:cNvSpPr/>
      </dsp:nvSpPr>
      <dsp:spPr>
        <a:xfrm>
          <a:off x="5187190" y="2254884"/>
          <a:ext cx="4743966" cy="13253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8C5B3-5ECA-7D45-9D09-E0DE025CB27E}">
      <dsp:nvSpPr>
        <dsp:cNvPr id="0" name=""/>
        <dsp:cNvSpPr/>
      </dsp:nvSpPr>
      <dsp:spPr>
        <a:xfrm>
          <a:off x="5589740" y="2637307"/>
          <a:ext cx="4743966" cy="1325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 dirty="0"/>
            <a:t>Competition &amp; Security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(Tech/innovation, supply chain resilience, weaponized interdependence)</a:t>
          </a:r>
        </a:p>
      </dsp:txBody>
      <dsp:txXfrm>
        <a:off x="5628559" y="2676126"/>
        <a:ext cx="4666328" cy="1247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FD97-362C-94D6-27D2-A4A33F2A0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28438-7952-FF99-6638-2C19CEB1C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D9365-0ACC-D8AE-5A8A-F070ED9CD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096E4-F17B-A3B4-2E3A-BAFE017C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0387E-67AD-250D-E101-6FD28113E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3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802B-2FFC-4DFB-CD94-93761465C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D6444-92EB-1F8E-E7D0-4F59B769C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93143-3124-FAF9-663F-87FC85AE1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63E55-B9CC-5C07-BC08-D8555EC82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ADA9D-E0FE-FEF0-449F-86F7BA372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6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EAF7C-9D20-AB81-8D9F-6CD8716A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FCF06-64F2-4B25-A568-72642BFD1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23B47-76A0-1BE2-10BD-AEEA0BAA7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52970-6B1B-D667-742F-3D03F595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2E963-A4D6-9456-F3BD-65850800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1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DFD8-9A59-64F6-188B-56F169A1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B3FE-438C-2D74-DDD5-255C789DA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DE1BF-3362-CC76-39FC-A4604EDC0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2D819-8EEC-1855-6FB1-5BFDB935E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0B05F-138C-7D69-6A6A-93D7A8A3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AE952-8244-7B2B-ECCE-43D7DE884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00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0C13-DD0C-AAFE-4BEF-417BD5110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9E2EF-D3D2-F9E8-C03F-F50FEB3EC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C77C5-A0C9-9813-19ED-636416279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0AEE1-8FAF-8E39-1E38-7B608C645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A85EEB-CFA3-1583-C6F5-BD0032F96F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CB26A6-A86E-A790-4DD4-DDDDA2C02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16AFA7-BD2B-FEF0-1775-642CCE72A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827AFC-D603-6896-9359-FF1C77FB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1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4B454-11DF-2B0A-A2B6-0C14E887A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D30A52-3259-66FE-DEF8-437E58BE3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9DD86-3B50-C064-663D-C2FBCE8D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D1601-FA13-F770-E7EE-8F66029CD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8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6D629E-76A2-6CAF-DC0B-3EA3D197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6183E-B4E0-8D95-452A-78C9B84E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A6ACB-9A72-62A7-4069-4947BE42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58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A63AD-DFCE-35F6-C4C7-6DC974CC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96EBF-E1EF-1AC6-EFF1-57CBCEC8E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DD4CA-1532-145C-AE86-17EF27B3F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C1D1A-1D85-F6E6-246E-B0B0E0C9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4F272-5E79-9F9E-AC11-24438E2C6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B2587-50AD-FD74-39B8-B41DC5CD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4DBA-FF17-DFB8-CCD3-61B7391D3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270F15-BEF4-7B48-4B05-392E3A89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4CFE1-F8DB-9AD7-6110-EF67F2184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45E9C-336D-32C2-1170-12C5CAAB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EFC4E-4C70-B764-43AC-93F4AFE0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FB576-D79A-0336-3D1B-7C3683D3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26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58D7-3228-3BAC-0B20-792947AD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5D8B2-BD6A-E838-F9A0-4EAD76762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47DD9-F224-D7CB-8534-39E3D8E4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2C894-12AE-342E-7ED1-0643C10AD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FA6BC-2904-A7B2-5F53-7FCA697D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07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324FE6-B56A-63CC-11E5-CE5AF6FB2D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F7C12D-3AC6-4C1C-C1FF-715FC4F4A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CFBE9-368D-B057-8BD9-01CF29CD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EA604-8D86-3F29-F143-0C22484CE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B32D8-5ECD-E299-2B10-195C51BD4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7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25E9E4-BDA6-8C8A-96B0-ECAF13780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A5B30-66ED-3795-5FA9-346A8E412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2E554-35F0-DCA4-530E-EFFDD43E6B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45190-09C7-334A-9D3C-1F5E2F7FA39E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86D1A-AB8B-A129-0B62-54EBBFC61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336D0-DA0A-5F56-F4E3-0135E9F61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DA0BF-2307-2941-9449-2170C1CF0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4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E23E0-979D-16EC-C1DC-4E1E20561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8395" y="1294486"/>
            <a:ext cx="9144000" cy="2387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4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Politics of the </a:t>
            </a:r>
            <a:br>
              <a:rPr lang="en-US" sz="4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EU’s New Market Activism</a:t>
            </a:r>
            <a:endParaRPr lang="en-US" sz="48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78B59-CCA2-667E-C6A3-A9E9862E5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2480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/>
              <a:t>Kathleen R. McNamara</a:t>
            </a:r>
          </a:p>
          <a:p>
            <a:r>
              <a:rPr lang="en-US" sz="3600" dirty="0"/>
              <a:t>Georgetown University</a:t>
            </a:r>
          </a:p>
        </p:txBody>
      </p:sp>
    </p:spTree>
    <p:extLst>
      <p:ext uri="{BB962C8B-B14F-4D97-AF65-F5344CB8AC3E}">
        <p14:creationId xmlns:p14="http://schemas.microsoft.com/office/powerpoint/2010/main" val="370013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EA945-A1F7-B622-441D-AF559F64F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The Great Rethinking: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Crises &amp; the EU’s Return to Industrial Policy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F8D76E-F6E8-D8AC-A7D9-91007500B3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48435"/>
          <a:ext cx="10515600" cy="4909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D4FE718-D8D2-75F1-0865-E0B39BF97657}"/>
              </a:ext>
            </a:extLst>
          </p:cNvPr>
          <p:cNvSpPr txBox="1"/>
          <p:nvPr/>
        </p:nvSpPr>
        <p:spPr>
          <a:xfrm>
            <a:off x="1058197" y="5799772"/>
            <a:ext cx="10932242" cy="558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2010		      		  2015				2020</a:t>
            </a:r>
          </a:p>
        </p:txBody>
      </p:sp>
    </p:spTree>
    <p:extLst>
      <p:ext uri="{BB962C8B-B14F-4D97-AF65-F5344CB8AC3E}">
        <p14:creationId xmlns:p14="http://schemas.microsoft.com/office/powerpoint/2010/main" val="159960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48191-DA95-FE49-0B82-F054B6A17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33400"/>
            <a:ext cx="8364071" cy="1066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EU’s New Market Activism: Goals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6468D-F2E9-C290-38CB-20B8C8B1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Up Arrow 5">
            <a:extLst>
              <a:ext uri="{FF2B5EF4-FFF2-40B4-BE49-F238E27FC236}">
                <a16:creationId xmlns:a16="http://schemas.microsoft.com/office/drawing/2014/main" id="{2AC251B4-07D8-BE9F-E86E-40A4626D554B}"/>
              </a:ext>
            </a:extLst>
          </p:cNvPr>
          <p:cNvSpPr/>
          <p:nvPr/>
        </p:nvSpPr>
        <p:spPr>
          <a:xfrm>
            <a:off x="2778779" y="5894180"/>
            <a:ext cx="484632" cy="70540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C6BD52-20F6-4C21-AD32-3A6455D0E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46A4C3AC-6271-CC19-3648-670F26CF6E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7400"/>
              </p:ext>
            </p:extLst>
          </p:nvPr>
        </p:nvGraphicFramePr>
        <p:xfrm>
          <a:off x="905435" y="161110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074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491A-17DC-A4B1-DFBA-CA1FFC0E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EU Industrial Policy Tools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0DD8EAB-B4B9-F62E-1614-8F50A450AE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86" y="1463190"/>
            <a:ext cx="6063343" cy="537652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7D717-4797-E8AE-99A1-EF484BA9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E88731-937F-391C-EBCF-6916FE2D7531}"/>
              </a:ext>
            </a:extLst>
          </p:cNvPr>
          <p:cNvSpPr txBox="1"/>
          <p:nvPr/>
        </p:nvSpPr>
        <p:spPr>
          <a:xfrm>
            <a:off x="1985935" y="2038360"/>
            <a:ext cx="21880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EU</a:t>
            </a:r>
          </a:p>
          <a:p>
            <a:endParaRPr lang="en-US" sz="2800" dirty="0"/>
          </a:p>
          <a:p>
            <a:r>
              <a:rPr lang="en-US" sz="2800" dirty="0"/>
              <a:t>Member States</a:t>
            </a:r>
          </a:p>
          <a:p>
            <a:endParaRPr lang="en-US" sz="2800" dirty="0"/>
          </a:p>
          <a:p>
            <a:r>
              <a:rPr lang="en-US" sz="2800" dirty="0"/>
              <a:t>Regional/</a:t>
            </a:r>
          </a:p>
          <a:p>
            <a:r>
              <a:rPr lang="en-US" sz="2800" dirty="0"/>
              <a:t>Local Govts</a:t>
            </a:r>
          </a:p>
          <a:p>
            <a:endParaRPr lang="en-US" sz="2800" dirty="0"/>
          </a:p>
          <a:p>
            <a:r>
              <a:rPr lang="en-US" sz="2800" dirty="0"/>
              <a:t>Private Sector</a:t>
            </a:r>
          </a:p>
        </p:txBody>
      </p:sp>
    </p:spTree>
    <p:extLst>
      <p:ext uri="{BB962C8B-B14F-4D97-AF65-F5344CB8AC3E}">
        <p14:creationId xmlns:p14="http://schemas.microsoft.com/office/powerpoint/2010/main" val="346258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65C7-BB9B-EC40-842D-CA82B622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EU Geoeconomic Tools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EBFF5F-C013-A9F8-CD1D-10E74AA0F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09" y="1233104"/>
            <a:ext cx="5890591" cy="58301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C2F039-86D1-9C9B-A71B-20B9E727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5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7C90-3654-1446-6033-1A636CAD6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Industrial Policy/Economic Statecraft =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718A8-2CB4-BB0E-0C27-9188627B9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2947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</a:t>
            </a:r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use of public powers </a:t>
            </a:r>
          </a:p>
          <a:p>
            <a:pPr marL="0" indent="0" algn="ctr">
              <a:buNone/>
            </a:pPr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actively shape domestic and global markets </a:t>
            </a:r>
          </a:p>
          <a:p>
            <a:pPr marL="0" indent="0" algn="ctr">
              <a:buNone/>
            </a:pPr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interests and values </a:t>
            </a:r>
          </a:p>
          <a:p>
            <a:pPr marL="0" indent="0" algn="ctr">
              <a:buNone/>
            </a:pPr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a bounded political community”</a:t>
            </a:r>
          </a:p>
          <a:p>
            <a:pPr marL="0" indent="0">
              <a:buNone/>
            </a:pPr>
            <a:endParaRPr lang="en-US" sz="4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9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900" i="1" dirty="0">
                <a:latin typeface="Calibri" panose="020F0502020204030204" pitchFamily="34" charset="0"/>
                <a:cs typeface="Times New Roman" panose="02020603050405020304" pitchFamily="18" charset="0"/>
              </a:rPr>
              <a:t>McNamara, ”Transforming Europe: The EU’s Industrial Policy &amp; Geopolitical Turn” JEPP 2023</a:t>
            </a:r>
            <a:endParaRPr lang="en-US" sz="3900" i="1" dirty="0"/>
          </a:p>
        </p:txBody>
      </p:sp>
    </p:spTree>
    <p:extLst>
      <p:ext uri="{BB962C8B-B14F-4D97-AF65-F5344CB8AC3E}">
        <p14:creationId xmlns:p14="http://schemas.microsoft.com/office/powerpoint/2010/main" val="163890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F32A9-6F80-5A42-D91F-169571A52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The EU purpose-built for Neoliberalism, today’s political logics very different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DE217-9C0F-0446-865D-1DE67D90D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4400" dirty="0"/>
              <a:t>Modern EU built for neoliberal market-making</a:t>
            </a:r>
          </a:p>
          <a:p>
            <a:r>
              <a:rPr lang="en-US" sz="4400" dirty="0"/>
              <a:t>Market activism as </a:t>
            </a:r>
            <a:r>
              <a:rPr lang="en-US" sz="4400" i="1" dirty="0"/>
              <a:t>visibly</a:t>
            </a:r>
            <a:r>
              <a:rPr lang="en-US" sz="4400" dirty="0"/>
              <a:t> </a:t>
            </a:r>
            <a:r>
              <a:rPr lang="en-US" sz="4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distributional</a:t>
            </a:r>
            <a:endParaRPr lang="en-US" sz="4400" dirty="0"/>
          </a:p>
          <a:p>
            <a:r>
              <a:rPr lang="en-US" sz="4400" dirty="0"/>
              <a:t>Regulatory powers not enough, fiscal and coercive capacity needed</a:t>
            </a:r>
          </a:p>
        </p:txBody>
      </p:sp>
    </p:spTree>
    <p:extLst>
      <p:ext uri="{BB962C8B-B14F-4D97-AF65-F5344CB8AC3E}">
        <p14:creationId xmlns:p14="http://schemas.microsoft.com/office/powerpoint/2010/main" val="269044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9470-ADCF-D903-44F2-52A68E9EA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419" y="945587"/>
            <a:ext cx="8352264" cy="1139829"/>
          </a:xfrm>
        </p:spPr>
        <p:txBody>
          <a:bodyPr>
            <a:noAutofit/>
          </a:bodyPr>
          <a:lstStyle/>
          <a:p>
            <a:br>
              <a:rPr lang="en-US" sz="3600" dirty="0">
                <a:latin typeface="Garamond" panose="02020404030301010803" pitchFamily="18" charset="0"/>
              </a:rPr>
            </a:b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2AC07-EB95-2122-407D-A2EFEB1DC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916" y="1768375"/>
            <a:ext cx="8083826" cy="49531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4400" dirty="0"/>
              <a:t>Reshaping Political Coalitions</a:t>
            </a:r>
          </a:p>
          <a:p>
            <a:pPr marL="514350" indent="-514350">
              <a:buAutoNum type="arabicParenR"/>
            </a:pPr>
            <a:r>
              <a:rPr lang="en-US" sz="4400" dirty="0"/>
              <a:t>EU </a:t>
            </a:r>
            <a:r>
              <a:rPr lang="en-US" sz="4400" dirty="0" err="1"/>
              <a:t>Instutitions</a:t>
            </a:r>
            <a:r>
              <a:rPr lang="en-US" sz="4400" dirty="0"/>
              <a:t> &amp; Powers in play</a:t>
            </a:r>
          </a:p>
          <a:p>
            <a:pPr marL="514350" indent="-514350">
              <a:buAutoNum type="arabicParenR"/>
            </a:pPr>
            <a:r>
              <a:rPr lang="en-US" sz="4400" dirty="0"/>
              <a:t>Democratic Legitimation?</a:t>
            </a:r>
          </a:p>
          <a:p>
            <a:pPr marL="514350" indent="-514350">
              <a:buAutoNum type="arabicParenR"/>
            </a:pPr>
            <a:r>
              <a:rPr lang="en-US" sz="4400" dirty="0"/>
              <a:t>Geopolitics &amp; a European military-industrial complex?</a:t>
            </a:r>
            <a:endParaRPr lang="en-US" sz="4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endParaRPr lang="en-US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DCA67F-4DBC-164E-49F6-2A74CB855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380" y="4003952"/>
            <a:ext cx="3865640" cy="24819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FA523-EDC2-3561-C4BB-13BD9B01B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FECA8-5788-F5B7-7D7B-29CA3C03B0F6}"/>
              </a:ext>
            </a:extLst>
          </p:cNvPr>
          <p:cNvSpPr txBox="1"/>
          <p:nvPr/>
        </p:nvSpPr>
        <p:spPr>
          <a:xfrm>
            <a:off x="750916" y="447161"/>
            <a:ext cx="49439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EU Market Activism:</a:t>
            </a:r>
          </a:p>
        </p:txBody>
      </p:sp>
    </p:spTree>
    <p:extLst>
      <p:ext uri="{BB962C8B-B14F-4D97-AF65-F5344CB8AC3E}">
        <p14:creationId xmlns:p14="http://schemas.microsoft.com/office/powerpoint/2010/main" val="217239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AD58-8DD9-7918-CA5D-E5B1C42FE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Understanding the Underlying Political Logics of Market Activism in the EU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70CA7-7A7A-81B6-24D3-EA30E0C82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887" y="2355711"/>
            <a:ext cx="9362661" cy="37270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US-EU climate conflicts?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6CC505-6129-1DEC-30F5-66DE9FDD6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697" y="3296203"/>
            <a:ext cx="43561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0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237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The Politics of the  EU’s New Market Activism</vt:lpstr>
      <vt:lpstr>The Great Rethinking:  Crises &amp; the EU’s Return to Industrial Policy</vt:lpstr>
      <vt:lpstr>EU’s New Market Activism: Goals</vt:lpstr>
      <vt:lpstr>EU Industrial Policy Tools</vt:lpstr>
      <vt:lpstr>EU Geoeconomic Tools</vt:lpstr>
      <vt:lpstr>Industrial Policy/Economic Statecraft =</vt:lpstr>
      <vt:lpstr>The EU purpose-built for Neoliberalism, today’s political logics very different</vt:lpstr>
      <vt:lpstr> </vt:lpstr>
      <vt:lpstr>Understanding the Underlying Political Logics of Market Activism in the EU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27</cp:revision>
  <dcterms:created xsi:type="dcterms:W3CDTF">2024-10-24T13:57:33Z</dcterms:created>
  <dcterms:modified xsi:type="dcterms:W3CDTF">2024-12-11T14:27:40Z</dcterms:modified>
</cp:coreProperties>
</file>