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sldIdLst>
    <p:sldId id="1901" r:id="rId5"/>
    <p:sldId id="2134960611" r:id="rId6"/>
    <p:sldId id="1318" r:id="rId7"/>
    <p:sldId id="1310" r:id="rId8"/>
    <p:sldId id="2134960797" r:id="rId9"/>
    <p:sldId id="2134960684" r:id="rId10"/>
    <p:sldId id="2134960796" r:id="rId11"/>
    <p:sldId id="2134960805" r:id="rId12"/>
    <p:sldId id="2134960809" r:id="rId13"/>
    <p:sldId id="2134960659" r:id="rId14"/>
    <p:sldId id="273" r:id="rId15"/>
    <p:sldId id="1285" r:id="rId16"/>
    <p:sldId id="363" r:id="rId17"/>
    <p:sldId id="1216" r:id="rId18"/>
    <p:sldId id="2205" r:id="rId19"/>
    <p:sldId id="2134960621" r:id="rId20"/>
    <p:sldId id="1496" r:id="rId21"/>
    <p:sldId id="2134960804" r:id="rId22"/>
    <p:sldId id="2134960614" r:id="rId23"/>
    <p:sldId id="1499" r:id="rId24"/>
    <p:sldId id="2347" r:id="rId25"/>
    <p:sldId id="2134960803" r:id="rId26"/>
    <p:sldId id="2364" r:id="rId27"/>
    <p:sldId id="2134960615" r:id="rId28"/>
    <p:sldId id="2134960643" r:id="rId29"/>
    <p:sldId id="2076137119" r:id="rId30"/>
    <p:sldId id="2076137125" r:id="rId31"/>
    <p:sldId id="2214" r:id="rId32"/>
    <p:sldId id="2134960638" r:id="rId33"/>
    <p:sldId id="2134960686" r:id="rId34"/>
    <p:sldId id="2134960807" r:id="rId35"/>
    <p:sldId id="313" r:id="rId36"/>
    <p:sldId id="2134960826" r:id="rId37"/>
    <p:sldId id="2134960666" r:id="rId38"/>
    <p:sldId id="2134960667" r:id="rId39"/>
    <p:sldId id="2134960808" r:id="rId40"/>
    <p:sldId id="2134960800" r:id="rId41"/>
    <p:sldId id="1313" r:id="rId42"/>
    <p:sldId id="2076137118" r:id="rId43"/>
    <p:sldId id="213496080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9A5EB5-0A16-9532-61FC-C4CC8C62AD95}" name="Doyle, Sarah" initials="" userId="S::ucbqmdd@ucl.ac.uk::6b034788-8d56-488b-a595-6f888dcfcdf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mily Chuon" initials="EC" lastIdx="1" clrIdx="0">
    <p:extLst>
      <p:ext uri="{19B8F6BF-5375-455C-9EA6-DF929625EA0E}">
        <p15:presenceInfo xmlns:p15="http://schemas.microsoft.com/office/powerpoint/2012/main" userId="8799b1ff2892baf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DDFE4"/>
    <a:srgbClr val="E7E6F9"/>
    <a:srgbClr val="4472C5"/>
    <a:srgbClr val="FFFEDE"/>
    <a:srgbClr val="F0F1F1"/>
    <a:srgbClr val="F2F6FB"/>
    <a:srgbClr val="E4E4E6"/>
    <a:srgbClr val="000000"/>
    <a:srgbClr val="008690"/>
    <a:srgbClr val="BAC7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p:restoredTop sz="95680"/>
  </p:normalViewPr>
  <p:slideViewPr>
    <p:cSldViewPr snapToGrid="0">
      <p:cViewPr varScale="1">
        <p:scale>
          <a:sx n="93" d="100"/>
          <a:sy n="93" d="100"/>
        </p:scale>
        <p:origin x="216" y="4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sv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sv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16ED5C-AE8B-4BDD-A65F-5B81E65FDDB7}"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07D4E06C-9519-4012-BE18-7FA29555E539}">
      <dgm:prSet custT="1"/>
      <dgm:spPr/>
      <dgm:t>
        <a:bodyPr/>
        <a:lstStyle/>
        <a:p>
          <a:pPr>
            <a:lnSpc>
              <a:spcPct val="100000"/>
            </a:lnSpc>
          </a:pPr>
          <a:r>
            <a:rPr lang="en-US" sz="1400" dirty="0">
              <a:latin typeface="Arial" panose="020B0604020202020204" pitchFamily="34" charset="0"/>
              <a:cs typeface="Arial" panose="020B0604020202020204" pitchFamily="34" charset="0"/>
            </a:rPr>
            <a:t>A</a:t>
          </a:r>
          <a:r>
            <a:rPr lang="en-US" sz="1400" i="0" dirty="0">
              <a:latin typeface="Arial" panose="020B0604020202020204" pitchFamily="34" charset="0"/>
              <a:cs typeface="Arial" panose="020B0604020202020204" pitchFamily="34" charset="0"/>
            </a:rPr>
            <a:t> shift from subsidies to sectors/technologies to orienting industrial strategy around NDCs</a:t>
          </a:r>
          <a:endParaRPr lang="en-US" sz="1400" dirty="0">
            <a:latin typeface="Arial" panose="020B0604020202020204" pitchFamily="34" charset="0"/>
            <a:cs typeface="Arial" panose="020B0604020202020204" pitchFamily="34" charset="0"/>
          </a:endParaRPr>
        </a:p>
      </dgm:t>
    </dgm:pt>
    <dgm:pt modelId="{01B2BEE1-BEB6-43D9-91DC-B0B618A48F9C}" type="parTrans" cxnId="{66F57428-D891-45B5-A711-18DCBFBA95F2}">
      <dgm:prSet/>
      <dgm:spPr/>
      <dgm:t>
        <a:bodyPr/>
        <a:lstStyle/>
        <a:p>
          <a:endParaRPr lang="en-US" sz="2000">
            <a:latin typeface="Arial" panose="020B0604020202020204" pitchFamily="34" charset="0"/>
            <a:cs typeface="Arial" panose="020B0604020202020204" pitchFamily="34" charset="0"/>
          </a:endParaRPr>
        </a:p>
      </dgm:t>
    </dgm:pt>
    <dgm:pt modelId="{A23A07EA-8195-4453-9631-27D1B09326D9}" type="sibTrans" cxnId="{66F57428-D891-45B5-A711-18DCBFBA95F2}">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89F097D0-8CB6-4765-90B1-C706071E6FA8}">
      <dgm:prSet custT="1"/>
      <dgm:spPr/>
      <dgm:t>
        <a:bodyPr/>
        <a:lstStyle/>
        <a:p>
          <a:pPr>
            <a:lnSpc>
              <a:spcPct val="100000"/>
            </a:lnSpc>
          </a:pPr>
          <a:r>
            <a:rPr lang="en-US" sz="1400" i="0">
              <a:latin typeface="Arial" panose="020B0604020202020204" pitchFamily="34" charset="0"/>
              <a:cs typeface="Arial" panose="020B0604020202020204" pitchFamily="34" charset="0"/>
            </a:rPr>
            <a:t>Not just about renewable energy. Means transforming how we eat, how we build, how we move.  </a:t>
          </a:r>
          <a:endParaRPr lang="en-US" sz="1400">
            <a:latin typeface="Arial" panose="020B0604020202020204" pitchFamily="34" charset="0"/>
            <a:cs typeface="Arial" panose="020B0604020202020204" pitchFamily="34" charset="0"/>
          </a:endParaRPr>
        </a:p>
      </dgm:t>
    </dgm:pt>
    <dgm:pt modelId="{8FE3843C-9415-48C8-AB0B-198C3B3C48E8}" type="parTrans" cxnId="{F1030D03-141A-4F71-9765-F4D76149BE55}">
      <dgm:prSet/>
      <dgm:spPr/>
      <dgm:t>
        <a:bodyPr/>
        <a:lstStyle/>
        <a:p>
          <a:endParaRPr lang="en-US" sz="2000">
            <a:latin typeface="Arial" panose="020B0604020202020204" pitchFamily="34" charset="0"/>
            <a:cs typeface="Arial" panose="020B0604020202020204" pitchFamily="34" charset="0"/>
          </a:endParaRPr>
        </a:p>
      </dgm:t>
    </dgm:pt>
    <dgm:pt modelId="{4B1D0926-3700-40D7-8A6D-DB8D308D9801}" type="sibTrans" cxnId="{F1030D03-141A-4F71-9765-F4D76149BE55}">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DF48A85E-DF87-485D-B1FD-CC60D44F408E}">
      <dgm:prSet custT="1"/>
      <dgm:spPr/>
      <dgm:t>
        <a:bodyPr/>
        <a:lstStyle/>
        <a:p>
          <a:pPr>
            <a:lnSpc>
              <a:spcPct val="100000"/>
            </a:lnSpc>
          </a:pPr>
          <a:r>
            <a:rPr lang="en-GB" sz="1400">
              <a:latin typeface="Arial" panose="020B0604020202020204" pitchFamily="34" charset="0"/>
              <a:cs typeface="Arial" panose="020B0604020202020204" pitchFamily="34" charset="0"/>
            </a:rPr>
            <a:t>A</a:t>
          </a:r>
          <a:r>
            <a:rPr lang="en-GB" sz="1400" i="0">
              <a:latin typeface="Arial" panose="020B0604020202020204" pitchFamily="34" charset="0"/>
              <a:cs typeface="Arial" panose="020B0604020202020204" pitchFamily="34" charset="0"/>
            </a:rPr>
            <a:t>lign public-private collaboration with shared climate goals and maximise public value. </a:t>
          </a:r>
          <a:endParaRPr lang="en-US" sz="1400">
            <a:latin typeface="Arial" panose="020B0604020202020204" pitchFamily="34" charset="0"/>
            <a:cs typeface="Arial" panose="020B0604020202020204" pitchFamily="34" charset="0"/>
          </a:endParaRPr>
        </a:p>
      </dgm:t>
    </dgm:pt>
    <dgm:pt modelId="{A746E192-CBAE-4584-BDB1-B0429CCC5B64}" type="parTrans" cxnId="{44D8A0B4-EECC-4CBB-A0E6-CE319ADEA998}">
      <dgm:prSet/>
      <dgm:spPr/>
      <dgm:t>
        <a:bodyPr/>
        <a:lstStyle/>
        <a:p>
          <a:endParaRPr lang="en-US" sz="2000">
            <a:latin typeface="Arial" panose="020B0604020202020204" pitchFamily="34" charset="0"/>
            <a:cs typeface="Arial" panose="020B0604020202020204" pitchFamily="34" charset="0"/>
          </a:endParaRPr>
        </a:p>
      </dgm:t>
    </dgm:pt>
    <dgm:pt modelId="{26C0F850-BF18-431E-BA02-C88EAAAE94C4}" type="sibTrans" cxnId="{44D8A0B4-EECC-4CBB-A0E6-CE319ADEA998}">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77B62560-FF9E-40FD-9770-6A05F8352DE0}">
      <dgm:prSet custT="1"/>
      <dgm:spPr/>
      <dgm:t>
        <a:bodyPr/>
        <a:lstStyle/>
        <a:p>
          <a:pPr>
            <a:lnSpc>
              <a:spcPct val="100000"/>
            </a:lnSpc>
          </a:pPr>
          <a:r>
            <a:rPr lang="en-US" sz="1400" i="0" dirty="0">
              <a:latin typeface="Arial" panose="020B0604020202020204" pitchFamily="34" charset="0"/>
              <a:cs typeface="Arial" panose="020B0604020202020204" pitchFamily="34" charset="0"/>
            </a:rPr>
            <a:t>Requires a whole-of-government approach</a:t>
          </a:r>
          <a:r>
            <a:rPr lang="en-US" sz="1400" dirty="0">
              <a:latin typeface="Arial" panose="020B0604020202020204" pitchFamily="34" charset="0"/>
              <a:cs typeface="Arial" panose="020B0604020202020204" pitchFamily="34" charset="0"/>
            </a:rPr>
            <a:t> and </a:t>
          </a:r>
          <a:r>
            <a:rPr lang="en-US" sz="1400" i="0" dirty="0">
              <a:latin typeface="Arial" panose="020B0604020202020204" pitchFamily="34" charset="0"/>
              <a:cs typeface="Arial" panose="020B0604020202020204" pitchFamily="34" charset="0"/>
            </a:rPr>
            <a:t>changes to government structures, tools and institutions.  </a:t>
          </a:r>
          <a:endParaRPr lang="en-US" sz="1400" dirty="0">
            <a:latin typeface="Arial" panose="020B0604020202020204" pitchFamily="34" charset="0"/>
            <a:cs typeface="Arial" panose="020B0604020202020204" pitchFamily="34" charset="0"/>
          </a:endParaRPr>
        </a:p>
      </dgm:t>
    </dgm:pt>
    <dgm:pt modelId="{9396C705-09D3-4DD3-8026-6D6B5198853B}" type="parTrans" cxnId="{EF77DBCC-8C9C-40A2-AD45-AF5E9D47D0D1}">
      <dgm:prSet/>
      <dgm:spPr/>
      <dgm:t>
        <a:bodyPr/>
        <a:lstStyle/>
        <a:p>
          <a:endParaRPr lang="en-US" sz="2000">
            <a:latin typeface="Arial" panose="020B0604020202020204" pitchFamily="34" charset="0"/>
            <a:cs typeface="Arial" panose="020B0604020202020204" pitchFamily="34" charset="0"/>
          </a:endParaRPr>
        </a:p>
      </dgm:t>
    </dgm:pt>
    <dgm:pt modelId="{2381E2AD-181B-4A21-BB52-4BF1344BE8A4}" type="sibTrans" cxnId="{EF77DBCC-8C9C-40A2-AD45-AF5E9D47D0D1}">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EF008B0B-FA6D-4BA3-88F1-1C5C0E58DCCA}">
      <dgm:prSet custT="1"/>
      <dgm:spPr/>
      <dgm:t>
        <a:bodyPr/>
        <a:lstStyle/>
        <a:p>
          <a:pPr>
            <a:lnSpc>
              <a:spcPct val="100000"/>
            </a:lnSpc>
          </a:pPr>
          <a:r>
            <a:rPr lang="en-GB" sz="1400" i="0">
              <a:latin typeface="Arial" panose="020B0604020202020204" pitchFamily="34" charset="0"/>
              <a:cs typeface="Arial" panose="020B0604020202020204" pitchFamily="34" charset="0"/>
            </a:rPr>
            <a:t>Equity between countries and a move away from protectionism</a:t>
          </a:r>
          <a:endParaRPr lang="en-US" sz="1400">
            <a:latin typeface="Arial" panose="020B0604020202020204" pitchFamily="34" charset="0"/>
            <a:cs typeface="Arial" panose="020B0604020202020204" pitchFamily="34" charset="0"/>
          </a:endParaRPr>
        </a:p>
      </dgm:t>
    </dgm:pt>
    <dgm:pt modelId="{A8306696-A63A-4A06-BDBB-502765C58549}" type="parTrans" cxnId="{06E7341B-B2BD-4AA8-880B-FD87F8BC00B6}">
      <dgm:prSet/>
      <dgm:spPr/>
      <dgm:t>
        <a:bodyPr/>
        <a:lstStyle/>
        <a:p>
          <a:endParaRPr lang="en-US" sz="2000">
            <a:latin typeface="Arial" panose="020B0604020202020204" pitchFamily="34" charset="0"/>
            <a:cs typeface="Arial" panose="020B0604020202020204" pitchFamily="34" charset="0"/>
          </a:endParaRPr>
        </a:p>
      </dgm:t>
    </dgm:pt>
    <dgm:pt modelId="{F40A212F-2DCC-4342-86E8-9E27957D1216}" type="sibTrans" cxnId="{06E7341B-B2BD-4AA8-880B-FD87F8BC00B6}">
      <dgm:prSet/>
      <dgm:spPr/>
      <dgm:t>
        <a:bodyPr/>
        <a:lstStyle/>
        <a:p>
          <a:pPr>
            <a:lnSpc>
              <a:spcPct val="100000"/>
            </a:lnSpc>
          </a:pPr>
          <a:endParaRPr lang="en-US" sz="2000">
            <a:latin typeface="Arial" panose="020B0604020202020204" pitchFamily="34" charset="0"/>
            <a:cs typeface="Arial" panose="020B0604020202020204" pitchFamily="34" charset="0"/>
          </a:endParaRPr>
        </a:p>
      </dgm:t>
    </dgm:pt>
    <dgm:pt modelId="{35876A74-A77D-4DCC-9426-ACEED34B81C4}">
      <dgm:prSet custT="1"/>
      <dgm:spPr/>
      <dgm:t>
        <a:bodyPr/>
        <a:lstStyle/>
        <a:p>
          <a:pPr>
            <a:lnSpc>
              <a:spcPct val="100000"/>
            </a:lnSpc>
          </a:pPr>
          <a:r>
            <a:rPr lang="en-US" sz="1400" i="0">
              <a:latin typeface="Arial" panose="020B0604020202020204" pitchFamily="34" charset="0"/>
              <a:cs typeface="Arial" panose="020B0604020202020204" pitchFamily="34" charset="0"/>
            </a:rPr>
            <a:t>Need for affordable green finance and new </a:t>
          </a:r>
          <a:r>
            <a:rPr lang="en-US" sz="1400">
              <a:latin typeface="Arial" panose="020B0604020202020204" pitchFamily="34" charset="0"/>
              <a:cs typeface="Arial" panose="020B0604020202020204" pitchFamily="34" charset="0"/>
            </a:rPr>
            <a:t>financial governance structures</a:t>
          </a:r>
        </a:p>
      </dgm:t>
    </dgm:pt>
    <dgm:pt modelId="{D5D27E2A-A955-47F1-831A-48BC7D676F39}" type="parTrans" cxnId="{0F5CB2CB-6CD5-4C95-A455-29D577223737}">
      <dgm:prSet/>
      <dgm:spPr/>
      <dgm:t>
        <a:bodyPr/>
        <a:lstStyle/>
        <a:p>
          <a:endParaRPr lang="en-US" sz="2000">
            <a:latin typeface="Arial" panose="020B0604020202020204" pitchFamily="34" charset="0"/>
            <a:cs typeface="Arial" panose="020B0604020202020204" pitchFamily="34" charset="0"/>
          </a:endParaRPr>
        </a:p>
      </dgm:t>
    </dgm:pt>
    <dgm:pt modelId="{E2E249BD-BAA1-4AF0-B778-9F537FB91CE1}" type="sibTrans" cxnId="{0F5CB2CB-6CD5-4C95-A455-29D577223737}">
      <dgm:prSet/>
      <dgm:spPr/>
      <dgm:t>
        <a:bodyPr/>
        <a:lstStyle/>
        <a:p>
          <a:endParaRPr lang="en-US" sz="2000">
            <a:latin typeface="Arial" panose="020B0604020202020204" pitchFamily="34" charset="0"/>
            <a:cs typeface="Arial" panose="020B0604020202020204" pitchFamily="34" charset="0"/>
          </a:endParaRPr>
        </a:p>
      </dgm:t>
    </dgm:pt>
    <dgm:pt modelId="{BA6E651C-1C72-4A85-90B0-0AAE1F865F39}" type="pres">
      <dgm:prSet presAssocID="{E016ED5C-AE8B-4BDD-A65F-5B81E65FDDB7}" presName="root" presStyleCnt="0">
        <dgm:presLayoutVars>
          <dgm:dir/>
          <dgm:resizeHandles val="exact"/>
        </dgm:presLayoutVars>
      </dgm:prSet>
      <dgm:spPr/>
    </dgm:pt>
    <dgm:pt modelId="{1E162B1A-E71E-41FD-8DD6-CECE7049C2A0}" type="pres">
      <dgm:prSet presAssocID="{E016ED5C-AE8B-4BDD-A65F-5B81E65FDDB7}" presName="container" presStyleCnt="0">
        <dgm:presLayoutVars>
          <dgm:dir/>
          <dgm:resizeHandles val="exact"/>
        </dgm:presLayoutVars>
      </dgm:prSet>
      <dgm:spPr/>
    </dgm:pt>
    <dgm:pt modelId="{84244796-B916-4810-B270-BD16602AA93D}" type="pres">
      <dgm:prSet presAssocID="{07D4E06C-9519-4012-BE18-7FA29555E539}" presName="compNode" presStyleCnt="0"/>
      <dgm:spPr/>
    </dgm:pt>
    <dgm:pt modelId="{4BF76A5C-8FED-45FB-85CF-A8485B145F78}" type="pres">
      <dgm:prSet presAssocID="{07D4E06C-9519-4012-BE18-7FA29555E539}" presName="iconBgRect" presStyleLbl="bgShp" presStyleIdx="0" presStyleCnt="6"/>
      <dgm:spPr/>
    </dgm:pt>
    <dgm:pt modelId="{5F8E7A27-0CD1-450C-B4FF-9DCCC2FFC0CC}" type="pres">
      <dgm:prSet presAssocID="{07D4E06C-9519-4012-BE18-7FA29555E539}"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actory"/>
        </a:ext>
      </dgm:extLst>
    </dgm:pt>
    <dgm:pt modelId="{44C901AC-087F-4E7D-94D3-5FEA8E04A060}" type="pres">
      <dgm:prSet presAssocID="{07D4E06C-9519-4012-BE18-7FA29555E539}" presName="spaceRect" presStyleCnt="0"/>
      <dgm:spPr/>
    </dgm:pt>
    <dgm:pt modelId="{1B592D65-37C5-4633-AEEB-B4790FFBC7FC}" type="pres">
      <dgm:prSet presAssocID="{07D4E06C-9519-4012-BE18-7FA29555E539}" presName="textRect" presStyleLbl="revTx" presStyleIdx="0" presStyleCnt="6">
        <dgm:presLayoutVars>
          <dgm:chMax val="1"/>
          <dgm:chPref val="1"/>
        </dgm:presLayoutVars>
      </dgm:prSet>
      <dgm:spPr/>
    </dgm:pt>
    <dgm:pt modelId="{099DE6C7-596D-4CF6-AAAC-7AE756C72487}" type="pres">
      <dgm:prSet presAssocID="{A23A07EA-8195-4453-9631-27D1B09326D9}" presName="sibTrans" presStyleLbl="sibTrans2D1" presStyleIdx="0" presStyleCnt="0"/>
      <dgm:spPr/>
    </dgm:pt>
    <dgm:pt modelId="{92580728-1B07-4D89-A7D7-FFA8DEC9C799}" type="pres">
      <dgm:prSet presAssocID="{89F097D0-8CB6-4765-90B1-C706071E6FA8}" presName="compNode" presStyleCnt="0"/>
      <dgm:spPr/>
    </dgm:pt>
    <dgm:pt modelId="{CB0D4DE6-DA8D-4C47-A11F-B238587668F1}" type="pres">
      <dgm:prSet presAssocID="{89F097D0-8CB6-4765-90B1-C706071E6FA8}" presName="iconBgRect" presStyleLbl="bgShp" presStyleIdx="1" presStyleCnt="6"/>
      <dgm:spPr/>
    </dgm:pt>
    <dgm:pt modelId="{494AD5A3-1022-474D-9A76-BB35A6D47FDE}" type="pres">
      <dgm:prSet presAssocID="{89F097D0-8CB6-4765-90B1-C706071E6FA8}"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un"/>
        </a:ext>
      </dgm:extLst>
    </dgm:pt>
    <dgm:pt modelId="{B960E3FC-3185-45AD-B3CC-85F5D2E6BB3D}" type="pres">
      <dgm:prSet presAssocID="{89F097D0-8CB6-4765-90B1-C706071E6FA8}" presName="spaceRect" presStyleCnt="0"/>
      <dgm:spPr/>
    </dgm:pt>
    <dgm:pt modelId="{93A37331-0CB4-4EC4-B765-7098477A762C}" type="pres">
      <dgm:prSet presAssocID="{89F097D0-8CB6-4765-90B1-C706071E6FA8}" presName="textRect" presStyleLbl="revTx" presStyleIdx="1" presStyleCnt="6">
        <dgm:presLayoutVars>
          <dgm:chMax val="1"/>
          <dgm:chPref val="1"/>
        </dgm:presLayoutVars>
      </dgm:prSet>
      <dgm:spPr/>
    </dgm:pt>
    <dgm:pt modelId="{2B53D116-96ED-4F26-9D5D-9B952506640E}" type="pres">
      <dgm:prSet presAssocID="{4B1D0926-3700-40D7-8A6D-DB8D308D9801}" presName="sibTrans" presStyleLbl="sibTrans2D1" presStyleIdx="0" presStyleCnt="0"/>
      <dgm:spPr/>
    </dgm:pt>
    <dgm:pt modelId="{DA511BC3-C4FF-4C5E-8D10-4F11BEA8522A}" type="pres">
      <dgm:prSet presAssocID="{DF48A85E-DF87-485D-B1FD-CC60D44F408E}" presName="compNode" presStyleCnt="0"/>
      <dgm:spPr/>
    </dgm:pt>
    <dgm:pt modelId="{D03D566E-B879-4DB2-9995-1CA4003DBD05}" type="pres">
      <dgm:prSet presAssocID="{DF48A85E-DF87-485D-B1FD-CC60D44F408E}" presName="iconBgRect" presStyleLbl="bgShp" presStyleIdx="2" presStyleCnt="6"/>
      <dgm:spPr/>
    </dgm:pt>
    <dgm:pt modelId="{F2AE0031-4413-4D42-A4BA-16B805A116AE}" type="pres">
      <dgm:prSet presAssocID="{DF48A85E-DF87-485D-B1FD-CC60D44F408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AC020338-BB75-45FF-B204-57570262D7EE}" type="pres">
      <dgm:prSet presAssocID="{DF48A85E-DF87-485D-B1FD-CC60D44F408E}" presName="spaceRect" presStyleCnt="0"/>
      <dgm:spPr/>
    </dgm:pt>
    <dgm:pt modelId="{33A67C84-75DB-4F47-B7DC-E0F909DFFDBA}" type="pres">
      <dgm:prSet presAssocID="{DF48A85E-DF87-485D-B1FD-CC60D44F408E}" presName="textRect" presStyleLbl="revTx" presStyleIdx="2" presStyleCnt="6">
        <dgm:presLayoutVars>
          <dgm:chMax val="1"/>
          <dgm:chPref val="1"/>
        </dgm:presLayoutVars>
      </dgm:prSet>
      <dgm:spPr/>
    </dgm:pt>
    <dgm:pt modelId="{0E4C2F3D-1879-41B7-9E20-F8732FD70E5A}" type="pres">
      <dgm:prSet presAssocID="{26C0F850-BF18-431E-BA02-C88EAAAE94C4}" presName="sibTrans" presStyleLbl="sibTrans2D1" presStyleIdx="0" presStyleCnt="0"/>
      <dgm:spPr/>
    </dgm:pt>
    <dgm:pt modelId="{CC7B6183-BD10-467A-8594-6E5F2296FC3D}" type="pres">
      <dgm:prSet presAssocID="{77B62560-FF9E-40FD-9770-6A05F8352DE0}" presName="compNode" presStyleCnt="0"/>
      <dgm:spPr/>
    </dgm:pt>
    <dgm:pt modelId="{15BBDF67-884A-4446-B279-C974A94A675A}" type="pres">
      <dgm:prSet presAssocID="{77B62560-FF9E-40FD-9770-6A05F8352DE0}" presName="iconBgRect" presStyleLbl="bgShp" presStyleIdx="3" presStyleCnt="6"/>
      <dgm:spPr/>
    </dgm:pt>
    <dgm:pt modelId="{0A6BE09A-2504-4610-89CA-7F10576EC84E}" type="pres">
      <dgm:prSet presAssocID="{77B62560-FF9E-40FD-9770-6A05F8352DE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nk"/>
        </a:ext>
      </dgm:extLst>
    </dgm:pt>
    <dgm:pt modelId="{5BDF3287-E591-4A50-B6F0-4EFC5FB8FE42}" type="pres">
      <dgm:prSet presAssocID="{77B62560-FF9E-40FD-9770-6A05F8352DE0}" presName="spaceRect" presStyleCnt="0"/>
      <dgm:spPr/>
    </dgm:pt>
    <dgm:pt modelId="{13EB0188-0B25-4E55-86B2-F52CB912FBAC}" type="pres">
      <dgm:prSet presAssocID="{77B62560-FF9E-40FD-9770-6A05F8352DE0}" presName="textRect" presStyleLbl="revTx" presStyleIdx="3" presStyleCnt="6">
        <dgm:presLayoutVars>
          <dgm:chMax val="1"/>
          <dgm:chPref val="1"/>
        </dgm:presLayoutVars>
      </dgm:prSet>
      <dgm:spPr/>
    </dgm:pt>
    <dgm:pt modelId="{1F3829E0-44D8-48AF-B0F7-D4CCF9ECDBCB}" type="pres">
      <dgm:prSet presAssocID="{2381E2AD-181B-4A21-BB52-4BF1344BE8A4}" presName="sibTrans" presStyleLbl="sibTrans2D1" presStyleIdx="0" presStyleCnt="0"/>
      <dgm:spPr/>
    </dgm:pt>
    <dgm:pt modelId="{49503892-6B3E-449F-A459-FA2AE5DEA979}" type="pres">
      <dgm:prSet presAssocID="{EF008B0B-FA6D-4BA3-88F1-1C5C0E58DCCA}" presName="compNode" presStyleCnt="0"/>
      <dgm:spPr/>
    </dgm:pt>
    <dgm:pt modelId="{8BF762B8-443F-43AA-95B6-772E55772FB6}" type="pres">
      <dgm:prSet presAssocID="{EF008B0B-FA6D-4BA3-88F1-1C5C0E58DCCA}" presName="iconBgRect" presStyleLbl="bgShp" presStyleIdx="4" presStyleCnt="6"/>
      <dgm:spPr/>
    </dgm:pt>
    <dgm:pt modelId="{273A2013-5584-4807-A89B-68D83F71B927}" type="pres">
      <dgm:prSet presAssocID="{EF008B0B-FA6D-4BA3-88F1-1C5C0E58DCCA}"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Earth Globe Americas"/>
        </a:ext>
      </dgm:extLst>
    </dgm:pt>
    <dgm:pt modelId="{8454904C-FF99-4A75-8B7F-292B247869AD}" type="pres">
      <dgm:prSet presAssocID="{EF008B0B-FA6D-4BA3-88F1-1C5C0E58DCCA}" presName="spaceRect" presStyleCnt="0"/>
      <dgm:spPr/>
    </dgm:pt>
    <dgm:pt modelId="{56FE8AD8-1CF0-4AC9-9DD6-1A0BCF4FA836}" type="pres">
      <dgm:prSet presAssocID="{EF008B0B-FA6D-4BA3-88F1-1C5C0E58DCCA}" presName="textRect" presStyleLbl="revTx" presStyleIdx="4" presStyleCnt="6">
        <dgm:presLayoutVars>
          <dgm:chMax val="1"/>
          <dgm:chPref val="1"/>
        </dgm:presLayoutVars>
      </dgm:prSet>
      <dgm:spPr/>
    </dgm:pt>
    <dgm:pt modelId="{1B9A59AA-1652-465E-A6A4-51578448A198}" type="pres">
      <dgm:prSet presAssocID="{F40A212F-2DCC-4342-86E8-9E27957D1216}" presName="sibTrans" presStyleLbl="sibTrans2D1" presStyleIdx="0" presStyleCnt="0"/>
      <dgm:spPr/>
    </dgm:pt>
    <dgm:pt modelId="{D07C39EF-DBF8-4EA2-9293-D84CA1105B19}" type="pres">
      <dgm:prSet presAssocID="{35876A74-A77D-4DCC-9426-ACEED34B81C4}" presName="compNode" presStyleCnt="0"/>
      <dgm:spPr/>
    </dgm:pt>
    <dgm:pt modelId="{8EEF8CD8-B8FC-42B7-A4CB-A11EC4763C44}" type="pres">
      <dgm:prSet presAssocID="{35876A74-A77D-4DCC-9426-ACEED34B81C4}" presName="iconBgRect" presStyleLbl="bgShp" presStyleIdx="5" presStyleCnt="6"/>
      <dgm:spPr/>
    </dgm:pt>
    <dgm:pt modelId="{7AA161D4-3788-404D-BEDF-AAAC3D60B257}" type="pres">
      <dgm:prSet presAssocID="{35876A74-A77D-4DCC-9426-ACEED34B81C4}"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ins"/>
        </a:ext>
      </dgm:extLst>
    </dgm:pt>
    <dgm:pt modelId="{850077C7-18EA-4BD2-842F-6EDF850367FF}" type="pres">
      <dgm:prSet presAssocID="{35876A74-A77D-4DCC-9426-ACEED34B81C4}" presName="spaceRect" presStyleCnt="0"/>
      <dgm:spPr/>
    </dgm:pt>
    <dgm:pt modelId="{ECC17607-0E87-4946-94F2-14013B2A53E3}" type="pres">
      <dgm:prSet presAssocID="{35876A74-A77D-4DCC-9426-ACEED34B81C4}" presName="textRect" presStyleLbl="revTx" presStyleIdx="5" presStyleCnt="6">
        <dgm:presLayoutVars>
          <dgm:chMax val="1"/>
          <dgm:chPref val="1"/>
        </dgm:presLayoutVars>
      </dgm:prSet>
      <dgm:spPr/>
    </dgm:pt>
  </dgm:ptLst>
  <dgm:cxnLst>
    <dgm:cxn modelId="{6E493002-96C5-4F5E-909F-BD939BC00B48}" type="presOf" srcId="{89F097D0-8CB6-4765-90B1-C706071E6FA8}" destId="{93A37331-0CB4-4EC4-B765-7098477A762C}" srcOrd="0" destOrd="0" presId="urn:microsoft.com/office/officeart/2018/2/layout/IconCircleList"/>
    <dgm:cxn modelId="{F1030D03-141A-4F71-9765-F4D76149BE55}" srcId="{E016ED5C-AE8B-4BDD-A65F-5B81E65FDDB7}" destId="{89F097D0-8CB6-4765-90B1-C706071E6FA8}" srcOrd="1" destOrd="0" parTransId="{8FE3843C-9415-48C8-AB0B-198C3B3C48E8}" sibTransId="{4B1D0926-3700-40D7-8A6D-DB8D308D9801}"/>
    <dgm:cxn modelId="{06E7341B-B2BD-4AA8-880B-FD87F8BC00B6}" srcId="{E016ED5C-AE8B-4BDD-A65F-5B81E65FDDB7}" destId="{EF008B0B-FA6D-4BA3-88F1-1C5C0E58DCCA}" srcOrd="4" destOrd="0" parTransId="{A8306696-A63A-4A06-BDBB-502765C58549}" sibTransId="{F40A212F-2DCC-4342-86E8-9E27957D1216}"/>
    <dgm:cxn modelId="{7C457C25-C1E0-4C68-8499-275178092096}" type="presOf" srcId="{77B62560-FF9E-40FD-9770-6A05F8352DE0}" destId="{13EB0188-0B25-4E55-86B2-F52CB912FBAC}" srcOrd="0" destOrd="0" presId="urn:microsoft.com/office/officeart/2018/2/layout/IconCircleList"/>
    <dgm:cxn modelId="{66F57428-D891-45B5-A711-18DCBFBA95F2}" srcId="{E016ED5C-AE8B-4BDD-A65F-5B81E65FDDB7}" destId="{07D4E06C-9519-4012-BE18-7FA29555E539}" srcOrd="0" destOrd="0" parTransId="{01B2BEE1-BEB6-43D9-91DC-B0B618A48F9C}" sibTransId="{A23A07EA-8195-4453-9631-27D1B09326D9}"/>
    <dgm:cxn modelId="{86364440-8D43-4238-AEAC-7E1CB3C9126D}" type="presOf" srcId="{2381E2AD-181B-4A21-BB52-4BF1344BE8A4}" destId="{1F3829E0-44D8-48AF-B0F7-D4CCF9ECDBCB}" srcOrd="0" destOrd="0" presId="urn:microsoft.com/office/officeart/2018/2/layout/IconCircleList"/>
    <dgm:cxn modelId="{8F6E1A76-BFFC-48E7-995E-8716D74E5DC4}" type="presOf" srcId="{EF008B0B-FA6D-4BA3-88F1-1C5C0E58DCCA}" destId="{56FE8AD8-1CF0-4AC9-9DD6-1A0BCF4FA836}" srcOrd="0" destOrd="0" presId="urn:microsoft.com/office/officeart/2018/2/layout/IconCircleList"/>
    <dgm:cxn modelId="{04348A7C-8AE3-4FE9-A456-69E90EFA0DE7}" type="presOf" srcId="{26C0F850-BF18-431E-BA02-C88EAAAE94C4}" destId="{0E4C2F3D-1879-41B7-9E20-F8732FD70E5A}" srcOrd="0" destOrd="0" presId="urn:microsoft.com/office/officeart/2018/2/layout/IconCircleList"/>
    <dgm:cxn modelId="{A506A98C-75C0-4540-ABBA-FA74081A96EF}" type="presOf" srcId="{F40A212F-2DCC-4342-86E8-9E27957D1216}" destId="{1B9A59AA-1652-465E-A6A4-51578448A198}" srcOrd="0" destOrd="0" presId="urn:microsoft.com/office/officeart/2018/2/layout/IconCircleList"/>
    <dgm:cxn modelId="{44D8A0B4-EECC-4CBB-A0E6-CE319ADEA998}" srcId="{E016ED5C-AE8B-4BDD-A65F-5B81E65FDDB7}" destId="{DF48A85E-DF87-485D-B1FD-CC60D44F408E}" srcOrd="2" destOrd="0" parTransId="{A746E192-CBAE-4584-BDB1-B0429CCC5B64}" sibTransId="{26C0F850-BF18-431E-BA02-C88EAAAE94C4}"/>
    <dgm:cxn modelId="{B30B90C2-7A0C-4940-81CD-2228658CB820}" type="presOf" srcId="{A23A07EA-8195-4453-9631-27D1B09326D9}" destId="{099DE6C7-596D-4CF6-AAAC-7AE756C72487}" srcOrd="0" destOrd="0" presId="urn:microsoft.com/office/officeart/2018/2/layout/IconCircleList"/>
    <dgm:cxn modelId="{54EE79CB-969E-4DD3-94A0-FB5758A324D8}" type="presOf" srcId="{07D4E06C-9519-4012-BE18-7FA29555E539}" destId="{1B592D65-37C5-4633-AEEB-B4790FFBC7FC}" srcOrd="0" destOrd="0" presId="urn:microsoft.com/office/officeart/2018/2/layout/IconCircleList"/>
    <dgm:cxn modelId="{0F5CB2CB-6CD5-4C95-A455-29D577223737}" srcId="{E016ED5C-AE8B-4BDD-A65F-5B81E65FDDB7}" destId="{35876A74-A77D-4DCC-9426-ACEED34B81C4}" srcOrd="5" destOrd="0" parTransId="{D5D27E2A-A955-47F1-831A-48BC7D676F39}" sibTransId="{E2E249BD-BAA1-4AF0-B778-9F537FB91CE1}"/>
    <dgm:cxn modelId="{EF77DBCC-8C9C-40A2-AD45-AF5E9D47D0D1}" srcId="{E016ED5C-AE8B-4BDD-A65F-5B81E65FDDB7}" destId="{77B62560-FF9E-40FD-9770-6A05F8352DE0}" srcOrd="3" destOrd="0" parTransId="{9396C705-09D3-4DD3-8026-6D6B5198853B}" sibTransId="{2381E2AD-181B-4A21-BB52-4BF1344BE8A4}"/>
    <dgm:cxn modelId="{0EAFC3D6-E686-4C71-AE29-0BC9CB5C87F5}" type="presOf" srcId="{4B1D0926-3700-40D7-8A6D-DB8D308D9801}" destId="{2B53D116-96ED-4F26-9D5D-9B952506640E}" srcOrd="0" destOrd="0" presId="urn:microsoft.com/office/officeart/2018/2/layout/IconCircleList"/>
    <dgm:cxn modelId="{23E152E0-8A09-440C-B7F7-36190D1EF022}" type="presOf" srcId="{E016ED5C-AE8B-4BDD-A65F-5B81E65FDDB7}" destId="{BA6E651C-1C72-4A85-90B0-0AAE1F865F39}" srcOrd="0" destOrd="0" presId="urn:microsoft.com/office/officeart/2018/2/layout/IconCircleList"/>
    <dgm:cxn modelId="{086438E9-D9BD-485D-9AA9-82180ADAE1DF}" type="presOf" srcId="{DF48A85E-DF87-485D-B1FD-CC60D44F408E}" destId="{33A67C84-75DB-4F47-B7DC-E0F909DFFDBA}" srcOrd="0" destOrd="0" presId="urn:microsoft.com/office/officeart/2018/2/layout/IconCircleList"/>
    <dgm:cxn modelId="{5F9D87EB-80B7-44E1-9027-638B3C253BB4}" type="presOf" srcId="{35876A74-A77D-4DCC-9426-ACEED34B81C4}" destId="{ECC17607-0E87-4946-94F2-14013B2A53E3}" srcOrd="0" destOrd="0" presId="urn:microsoft.com/office/officeart/2018/2/layout/IconCircleList"/>
    <dgm:cxn modelId="{77A8495F-99A7-468E-A658-5C731DF9A36F}" type="presParOf" srcId="{BA6E651C-1C72-4A85-90B0-0AAE1F865F39}" destId="{1E162B1A-E71E-41FD-8DD6-CECE7049C2A0}" srcOrd="0" destOrd="0" presId="urn:microsoft.com/office/officeart/2018/2/layout/IconCircleList"/>
    <dgm:cxn modelId="{9A5008DB-B94A-479D-B36B-03825DF6A6AF}" type="presParOf" srcId="{1E162B1A-E71E-41FD-8DD6-CECE7049C2A0}" destId="{84244796-B916-4810-B270-BD16602AA93D}" srcOrd="0" destOrd="0" presId="urn:microsoft.com/office/officeart/2018/2/layout/IconCircleList"/>
    <dgm:cxn modelId="{6622D507-1BE1-4285-87F4-FE0473305797}" type="presParOf" srcId="{84244796-B916-4810-B270-BD16602AA93D}" destId="{4BF76A5C-8FED-45FB-85CF-A8485B145F78}" srcOrd="0" destOrd="0" presId="urn:microsoft.com/office/officeart/2018/2/layout/IconCircleList"/>
    <dgm:cxn modelId="{D71F80B2-3939-4764-8FCF-3CB5D21DB99C}" type="presParOf" srcId="{84244796-B916-4810-B270-BD16602AA93D}" destId="{5F8E7A27-0CD1-450C-B4FF-9DCCC2FFC0CC}" srcOrd="1" destOrd="0" presId="urn:microsoft.com/office/officeart/2018/2/layout/IconCircleList"/>
    <dgm:cxn modelId="{2D8A787D-EB01-4307-9B23-EB648F5EA8D7}" type="presParOf" srcId="{84244796-B916-4810-B270-BD16602AA93D}" destId="{44C901AC-087F-4E7D-94D3-5FEA8E04A060}" srcOrd="2" destOrd="0" presId="urn:microsoft.com/office/officeart/2018/2/layout/IconCircleList"/>
    <dgm:cxn modelId="{ECF3F385-89AF-4006-809E-2F9426BA62D5}" type="presParOf" srcId="{84244796-B916-4810-B270-BD16602AA93D}" destId="{1B592D65-37C5-4633-AEEB-B4790FFBC7FC}" srcOrd="3" destOrd="0" presId="urn:microsoft.com/office/officeart/2018/2/layout/IconCircleList"/>
    <dgm:cxn modelId="{D4D98EE1-3C40-401F-A3A6-D711999E165E}" type="presParOf" srcId="{1E162B1A-E71E-41FD-8DD6-CECE7049C2A0}" destId="{099DE6C7-596D-4CF6-AAAC-7AE756C72487}" srcOrd="1" destOrd="0" presId="urn:microsoft.com/office/officeart/2018/2/layout/IconCircleList"/>
    <dgm:cxn modelId="{B4A199EF-CBE6-47B9-A29E-EB32F5C0B0B7}" type="presParOf" srcId="{1E162B1A-E71E-41FD-8DD6-CECE7049C2A0}" destId="{92580728-1B07-4D89-A7D7-FFA8DEC9C799}" srcOrd="2" destOrd="0" presId="urn:microsoft.com/office/officeart/2018/2/layout/IconCircleList"/>
    <dgm:cxn modelId="{62EC1468-5CF3-4741-8909-B1FCCC9A09D6}" type="presParOf" srcId="{92580728-1B07-4D89-A7D7-FFA8DEC9C799}" destId="{CB0D4DE6-DA8D-4C47-A11F-B238587668F1}" srcOrd="0" destOrd="0" presId="urn:microsoft.com/office/officeart/2018/2/layout/IconCircleList"/>
    <dgm:cxn modelId="{C64D80EA-C95C-4A24-8A62-8281B557B726}" type="presParOf" srcId="{92580728-1B07-4D89-A7D7-FFA8DEC9C799}" destId="{494AD5A3-1022-474D-9A76-BB35A6D47FDE}" srcOrd="1" destOrd="0" presId="urn:microsoft.com/office/officeart/2018/2/layout/IconCircleList"/>
    <dgm:cxn modelId="{7EE388D7-526E-44AA-ACBE-7F3C5CB980A5}" type="presParOf" srcId="{92580728-1B07-4D89-A7D7-FFA8DEC9C799}" destId="{B960E3FC-3185-45AD-B3CC-85F5D2E6BB3D}" srcOrd="2" destOrd="0" presId="urn:microsoft.com/office/officeart/2018/2/layout/IconCircleList"/>
    <dgm:cxn modelId="{9C535A49-8697-4975-BD7B-E73285897A76}" type="presParOf" srcId="{92580728-1B07-4D89-A7D7-FFA8DEC9C799}" destId="{93A37331-0CB4-4EC4-B765-7098477A762C}" srcOrd="3" destOrd="0" presId="urn:microsoft.com/office/officeart/2018/2/layout/IconCircleList"/>
    <dgm:cxn modelId="{95AFB7F4-1E24-46C8-931D-D1B8432C1366}" type="presParOf" srcId="{1E162B1A-E71E-41FD-8DD6-CECE7049C2A0}" destId="{2B53D116-96ED-4F26-9D5D-9B952506640E}" srcOrd="3" destOrd="0" presId="urn:microsoft.com/office/officeart/2018/2/layout/IconCircleList"/>
    <dgm:cxn modelId="{1A5F177D-B9A6-4DFA-8833-6351EBE4113E}" type="presParOf" srcId="{1E162B1A-E71E-41FD-8DD6-CECE7049C2A0}" destId="{DA511BC3-C4FF-4C5E-8D10-4F11BEA8522A}" srcOrd="4" destOrd="0" presId="urn:microsoft.com/office/officeart/2018/2/layout/IconCircleList"/>
    <dgm:cxn modelId="{1C3B6718-DE7A-4772-A0D9-64403BCF5DD6}" type="presParOf" srcId="{DA511BC3-C4FF-4C5E-8D10-4F11BEA8522A}" destId="{D03D566E-B879-4DB2-9995-1CA4003DBD05}" srcOrd="0" destOrd="0" presId="urn:microsoft.com/office/officeart/2018/2/layout/IconCircleList"/>
    <dgm:cxn modelId="{AEBE3D1B-5E2A-4C3D-AAA8-3F38172A9B40}" type="presParOf" srcId="{DA511BC3-C4FF-4C5E-8D10-4F11BEA8522A}" destId="{F2AE0031-4413-4D42-A4BA-16B805A116AE}" srcOrd="1" destOrd="0" presId="urn:microsoft.com/office/officeart/2018/2/layout/IconCircleList"/>
    <dgm:cxn modelId="{103DE0D6-E0EE-41AD-81AF-8ABF207FA86F}" type="presParOf" srcId="{DA511BC3-C4FF-4C5E-8D10-4F11BEA8522A}" destId="{AC020338-BB75-45FF-B204-57570262D7EE}" srcOrd="2" destOrd="0" presId="urn:microsoft.com/office/officeart/2018/2/layout/IconCircleList"/>
    <dgm:cxn modelId="{4473B279-233E-42CD-BDF1-18B6EF75C986}" type="presParOf" srcId="{DA511BC3-C4FF-4C5E-8D10-4F11BEA8522A}" destId="{33A67C84-75DB-4F47-B7DC-E0F909DFFDBA}" srcOrd="3" destOrd="0" presId="urn:microsoft.com/office/officeart/2018/2/layout/IconCircleList"/>
    <dgm:cxn modelId="{1E2DA1B5-697B-42D1-A3C3-5BC31CBB0526}" type="presParOf" srcId="{1E162B1A-E71E-41FD-8DD6-CECE7049C2A0}" destId="{0E4C2F3D-1879-41B7-9E20-F8732FD70E5A}" srcOrd="5" destOrd="0" presId="urn:microsoft.com/office/officeart/2018/2/layout/IconCircleList"/>
    <dgm:cxn modelId="{ACD9F6AA-F6B8-457C-8611-822F0724DF72}" type="presParOf" srcId="{1E162B1A-E71E-41FD-8DD6-CECE7049C2A0}" destId="{CC7B6183-BD10-467A-8594-6E5F2296FC3D}" srcOrd="6" destOrd="0" presId="urn:microsoft.com/office/officeart/2018/2/layout/IconCircleList"/>
    <dgm:cxn modelId="{E29E690B-1875-47C1-9496-6C598704A5D5}" type="presParOf" srcId="{CC7B6183-BD10-467A-8594-6E5F2296FC3D}" destId="{15BBDF67-884A-4446-B279-C974A94A675A}" srcOrd="0" destOrd="0" presId="urn:microsoft.com/office/officeart/2018/2/layout/IconCircleList"/>
    <dgm:cxn modelId="{5016F2C2-3CD0-4BA3-AC52-C686FFE312EA}" type="presParOf" srcId="{CC7B6183-BD10-467A-8594-6E5F2296FC3D}" destId="{0A6BE09A-2504-4610-89CA-7F10576EC84E}" srcOrd="1" destOrd="0" presId="urn:microsoft.com/office/officeart/2018/2/layout/IconCircleList"/>
    <dgm:cxn modelId="{60B2189C-37BF-4E58-87C5-104142EB38C1}" type="presParOf" srcId="{CC7B6183-BD10-467A-8594-6E5F2296FC3D}" destId="{5BDF3287-E591-4A50-B6F0-4EFC5FB8FE42}" srcOrd="2" destOrd="0" presId="urn:microsoft.com/office/officeart/2018/2/layout/IconCircleList"/>
    <dgm:cxn modelId="{0DE4413F-D621-49FD-9B12-D0912241CE79}" type="presParOf" srcId="{CC7B6183-BD10-467A-8594-6E5F2296FC3D}" destId="{13EB0188-0B25-4E55-86B2-F52CB912FBAC}" srcOrd="3" destOrd="0" presId="urn:microsoft.com/office/officeart/2018/2/layout/IconCircleList"/>
    <dgm:cxn modelId="{9A000039-C5C9-4A43-9C2F-C287B1354E94}" type="presParOf" srcId="{1E162B1A-E71E-41FD-8DD6-CECE7049C2A0}" destId="{1F3829E0-44D8-48AF-B0F7-D4CCF9ECDBCB}" srcOrd="7" destOrd="0" presId="urn:microsoft.com/office/officeart/2018/2/layout/IconCircleList"/>
    <dgm:cxn modelId="{2A185DB9-7BE6-4B3A-88CD-571C0C25371F}" type="presParOf" srcId="{1E162B1A-E71E-41FD-8DD6-CECE7049C2A0}" destId="{49503892-6B3E-449F-A459-FA2AE5DEA979}" srcOrd="8" destOrd="0" presId="urn:microsoft.com/office/officeart/2018/2/layout/IconCircleList"/>
    <dgm:cxn modelId="{670B9D01-BE47-412F-8CFC-23E4D47E08AB}" type="presParOf" srcId="{49503892-6B3E-449F-A459-FA2AE5DEA979}" destId="{8BF762B8-443F-43AA-95B6-772E55772FB6}" srcOrd="0" destOrd="0" presId="urn:microsoft.com/office/officeart/2018/2/layout/IconCircleList"/>
    <dgm:cxn modelId="{8C169424-421C-4212-B6CF-92262B210FDB}" type="presParOf" srcId="{49503892-6B3E-449F-A459-FA2AE5DEA979}" destId="{273A2013-5584-4807-A89B-68D83F71B927}" srcOrd="1" destOrd="0" presId="urn:microsoft.com/office/officeart/2018/2/layout/IconCircleList"/>
    <dgm:cxn modelId="{80D6260A-45BB-40C5-950C-EA267CE1C64C}" type="presParOf" srcId="{49503892-6B3E-449F-A459-FA2AE5DEA979}" destId="{8454904C-FF99-4A75-8B7F-292B247869AD}" srcOrd="2" destOrd="0" presId="urn:microsoft.com/office/officeart/2018/2/layout/IconCircleList"/>
    <dgm:cxn modelId="{250AEC81-1271-401D-8E88-05E95BAE93FC}" type="presParOf" srcId="{49503892-6B3E-449F-A459-FA2AE5DEA979}" destId="{56FE8AD8-1CF0-4AC9-9DD6-1A0BCF4FA836}" srcOrd="3" destOrd="0" presId="urn:microsoft.com/office/officeart/2018/2/layout/IconCircleList"/>
    <dgm:cxn modelId="{A8A69F6C-2A7C-4E2C-B92F-28F6725EA0C3}" type="presParOf" srcId="{1E162B1A-E71E-41FD-8DD6-CECE7049C2A0}" destId="{1B9A59AA-1652-465E-A6A4-51578448A198}" srcOrd="9" destOrd="0" presId="urn:microsoft.com/office/officeart/2018/2/layout/IconCircleList"/>
    <dgm:cxn modelId="{2F0ACA2D-D6C4-4628-A6BB-CF8C7394BE7D}" type="presParOf" srcId="{1E162B1A-E71E-41FD-8DD6-CECE7049C2A0}" destId="{D07C39EF-DBF8-4EA2-9293-D84CA1105B19}" srcOrd="10" destOrd="0" presId="urn:microsoft.com/office/officeart/2018/2/layout/IconCircleList"/>
    <dgm:cxn modelId="{E4718B1E-4FA3-424A-AC8E-613D3C8FF75D}" type="presParOf" srcId="{D07C39EF-DBF8-4EA2-9293-D84CA1105B19}" destId="{8EEF8CD8-B8FC-42B7-A4CB-A11EC4763C44}" srcOrd="0" destOrd="0" presId="urn:microsoft.com/office/officeart/2018/2/layout/IconCircleList"/>
    <dgm:cxn modelId="{5F104ECA-A9D9-4599-AD43-E3EF59BB2D92}" type="presParOf" srcId="{D07C39EF-DBF8-4EA2-9293-D84CA1105B19}" destId="{7AA161D4-3788-404D-BEDF-AAAC3D60B257}" srcOrd="1" destOrd="0" presId="urn:microsoft.com/office/officeart/2018/2/layout/IconCircleList"/>
    <dgm:cxn modelId="{3981D4C9-F887-45F4-AECD-5298EE6F87FC}" type="presParOf" srcId="{D07C39EF-DBF8-4EA2-9293-D84CA1105B19}" destId="{850077C7-18EA-4BD2-842F-6EDF850367FF}" srcOrd="2" destOrd="0" presId="urn:microsoft.com/office/officeart/2018/2/layout/IconCircleList"/>
    <dgm:cxn modelId="{2999B321-4D38-4FA5-AA72-6A70D217D3E3}" type="presParOf" srcId="{D07C39EF-DBF8-4EA2-9293-D84CA1105B19}" destId="{ECC17607-0E87-4946-94F2-14013B2A53E3}"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76A5C-8FED-45FB-85CF-A8485B145F78}">
      <dsp:nvSpPr>
        <dsp:cNvPr id="0" name=""/>
        <dsp:cNvSpPr/>
      </dsp:nvSpPr>
      <dsp:spPr>
        <a:xfrm>
          <a:off x="276306" y="651059"/>
          <a:ext cx="919985" cy="9199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8E7A27-0CD1-450C-B4FF-9DCCC2FFC0CC}">
      <dsp:nvSpPr>
        <dsp:cNvPr id="0" name=""/>
        <dsp:cNvSpPr/>
      </dsp:nvSpPr>
      <dsp:spPr>
        <a:xfrm>
          <a:off x="469503" y="844256"/>
          <a:ext cx="533591" cy="5335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92D65-37C5-4633-AEEB-B4790FFBC7FC}">
      <dsp:nvSpPr>
        <dsp:cNvPr id="0" name=""/>
        <dsp:cNvSpPr/>
      </dsp:nvSpPr>
      <dsp:spPr>
        <a:xfrm>
          <a:off x="1393432" y="651059"/>
          <a:ext cx="2168537"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Arial" panose="020B0604020202020204" pitchFamily="34" charset="0"/>
              <a:cs typeface="Arial" panose="020B0604020202020204" pitchFamily="34" charset="0"/>
            </a:rPr>
            <a:t>A</a:t>
          </a:r>
          <a:r>
            <a:rPr lang="en-US" sz="1400" i="0" kern="1200" dirty="0">
              <a:latin typeface="Arial" panose="020B0604020202020204" pitchFamily="34" charset="0"/>
              <a:cs typeface="Arial" panose="020B0604020202020204" pitchFamily="34" charset="0"/>
            </a:rPr>
            <a:t> shift from subsidies to sectors/technologies to orienting industrial strategy around NDCs</a:t>
          </a:r>
          <a:endParaRPr lang="en-US" sz="1400" kern="1200" dirty="0">
            <a:latin typeface="Arial" panose="020B0604020202020204" pitchFamily="34" charset="0"/>
            <a:cs typeface="Arial" panose="020B0604020202020204" pitchFamily="34" charset="0"/>
          </a:endParaRPr>
        </a:p>
      </dsp:txBody>
      <dsp:txXfrm>
        <a:off x="1393432" y="651059"/>
        <a:ext cx="2168537" cy="919985"/>
      </dsp:txXfrm>
    </dsp:sp>
    <dsp:sp modelId="{CB0D4DE6-DA8D-4C47-A11F-B238587668F1}">
      <dsp:nvSpPr>
        <dsp:cNvPr id="0" name=""/>
        <dsp:cNvSpPr/>
      </dsp:nvSpPr>
      <dsp:spPr>
        <a:xfrm>
          <a:off x="3939820" y="651059"/>
          <a:ext cx="919985" cy="9199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4AD5A3-1022-474D-9A76-BB35A6D47FDE}">
      <dsp:nvSpPr>
        <dsp:cNvPr id="0" name=""/>
        <dsp:cNvSpPr/>
      </dsp:nvSpPr>
      <dsp:spPr>
        <a:xfrm>
          <a:off x="4133017" y="844256"/>
          <a:ext cx="533591" cy="5335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A37331-0CB4-4EC4-B765-7098477A762C}">
      <dsp:nvSpPr>
        <dsp:cNvPr id="0" name=""/>
        <dsp:cNvSpPr/>
      </dsp:nvSpPr>
      <dsp:spPr>
        <a:xfrm>
          <a:off x="5056946" y="651059"/>
          <a:ext cx="2168537"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i="0" kern="1200">
              <a:latin typeface="Arial" panose="020B0604020202020204" pitchFamily="34" charset="0"/>
              <a:cs typeface="Arial" panose="020B0604020202020204" pitchFamily="34" charset="0"/>
            </a:rPr>
            <a:t>Not just about renewable energy. Means transforming how we eat, how we build, how we move.  </a:t>
          </a:r>
          <a:endParaRPr lang="en-US" sz="1400" kern="1200">
            <a:latin typeface="Arial" panose="020B0604020202020204" pitchFamily="34" charset="0"/>
            <a:cs typeface="Arial" panose="020B0604020202020204" pitchFamily="34" charset="0"/>
          </a:endParaRPr>
        </a:p>
      </dsp:txBody>
      <dsp:txXfrm>
        <a:off x="5056946" y="651059"/>
        <a:ext cx="2168537" cy="919985"/>
      </dsp:txXfrm>
    </dsp:sp>
    <dsp:sp modelId="{D03D566E-B879-4DB2-9995-1CA4003DBD05}">
      <dsp:nvSpPr>
        <dsp:cNvPr id="0" name=""/>
        <dsp:cNvSpPr/>
      </dsp:nvSpPr>
      <dsp:spPr>
        <a:xfrm>
          <a:off x="7603335" y="651059"/>
          <a:ext cx="919985" cy="9199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AE0031-4413-4D42-A4BA-16B805A116AE}">
      <dsp:nvSpPr>
        <dsp:cNvPr id="0" name=""/>
        <dsp:cNvSpPr/>
      </dsp:nvSpPr>
      <dsp:spPr>
        <a:xfrm>
          <a:off x="7796532" y="844256"/>
          <a:ext cx="533591" cy="5335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67C84-75DB-4F47-B7DC-E0F909DFFDBA}">
      <dsp:nvSpPr>
        <dsp:cNvPr id="0" name=""/>
        <dsp:cNvSpPr/>
      </dsp:nvSpPr>
      <dsp:spPr>
        <a:xfrm>
          <a:off x="8720460" y="651059"/>
          <a:ext cx="2168537"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A</a:t>
          </a:r>
          <a:r>
            <a:rPr lang="en-GB" sz="1400" i="0" kern="1200">
              <a:latin typeface="Arial" panose="020B0604020202020204" pitchFamily="34" charset="0"/>
              <a:cs typeface="Arial" panose="020B0604020202020204" pitchFamily="34" charset="0"/>
            </a:rPr>
            <a:t>lign public-private collaboration with shared climate goals and maximise public value. </a:t>
          </a:r>
          <a:endParaRPr lang="en-US" sz="1400" kern="1200">
            <a:latin typeface="Arial" panose="020B0604020202020204" pitchFamily="34" charset="0"/>
            <a:cs typeface="Arial" panose="020B0604020202020204" pitchFamily="34" charset="0"/>
          </a:endParaRPr>
        </a:p>
      </dsp:txBody>
      <dsp:txXfrm>
        <a:off x="8720460" y="651059"/>
        <a:ext cx="2168537" cy="919985"/>
      </dsp:txXfrm>
    </dsp:sp>
    <dsp:sp modelId="{15BBDF67-884A-4446-B279-C974A94A675A}">
      <dsp:nvSpPr>
        <dsp:cNvPr id="0" name=""/>
        <dsp:cNvSpPr/>
      </dsp:nvSpPr>
      <dsp:spPr>
        <a:xfrm>
          <a:off x="276306" y="2214606"/>
          <a:ext cx="919985" cy="9199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6BE09A-2504-4610-89CA-7F10576EC84E}">
      <dsp:nvSpPr>
        <dsp:cNvPr id="0" name=""/>
        <dsp:cNvSpPr/>
      </dsp:nvSpPr>
      <dsp:spPr>
        <a:xfrm>
          <a:off x="469503" y="2407803"/>
          <a:ext cx="533591" cy="5335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EB0188-0B25-4E55-86B2-F52CB912FBAC}">
      <dsp:nvSpPr>
        <dsp:cNvPr id="0" name=""/>
        <dsp:cNvSpPr/>
      </dsp:nvSpPr>
      <dsp:spPr>
        <a:xfrm>
          <a:off x="1393432" y="2214606"/>
          <a:ext cx="2168537"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i="0" kern="1200" dirty="0">
              <a:latin typeface="Arial" panose="020B0604020202020204" pitchFamily="34" charset="0"/>
              <a:cs typeface="Arial" panose="020B0604020202020204" pitchFamily="34" charset="0"/>
            </a:rPr>
            <a:t>Requires a whole-of-government approach</a:t>
          </a:r>
          <a:r>
            <a:rPr lang="en-US" sz="1400" kern="1200" dirty="0">
              <a:latin typeface="Arial" panose="020B0604020202020204" pitchFamily="34" charset="0"/>
              <a:cs typeface="Arial" panose="020B0604020202020204" pitchFamily="34" charset="0"/>
            </a:rPr>
            <a:t> and </a:t>
          </a:r>
          <a:r>
            <a:rPr lang="en-US" sz="1400" i="0" kern="1200" dirty="0">
              <a:latin typeface="Arial" panose="020B0604020202020204" pitchFamily="34" charset="0"/>
              <a:cs typeface="Arial" panose="020B0604020202020204" pitchFamily="34" charset="0"/>
            </a:rPr>
            <a:t>changes to government structures, tools and institutions.  </a:t>
          </a:r>
          <a:endParaRPr lang="en-US" sz="1400" kern="1200" dirty="0">
            <a:latin typeface="Arial" panose="020B0604020202020204" pitchFamily="34" charset="0"/>
            <a:cs typeface="Arial" panose="020B0604020202020204" pitchFamily="34" charset="0"/>
          </a:endParaRPr>
        </a:p>
      </dsp:txBody>
      <dsp:txXfrm>
        <a:off x="1393432" y="2214606"/>
        <a:ext cx="2168537" cy="919985"/>
      </dsp:txXfrm>
    </dsp:sp>
    <dsp:sp modelId="{8BF762B8-443F-43AA-95B6-772E55772FB6}">
      <dsp:nvSpPr>
        <dsp:cNvPr id="0" name=""/>
        <dsp:cNvSpPr/>
      </dsp:nvSpPr>
      <dsp:spPr>
        <a:xfrm>
          <a:off x="3939820" y="2214606"/>
          <a:ext cx="919985" cy="9199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3A2013-5584-4807-A89B-68D83F71B927}">
      <dsp:nvSpPr>
        <dsp:cNvPr id="0" name=""/>
        <dsp:cNvSpPr/>
      </dsp:nvSpPr>
      <dsp:spPr>
        <a:xfrm>
          <a:off x="4133017" y="2407803"/>
          <a:ext cx="533591" cy="53359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FE8AD8-1CF0-4AC9-9DD6-1A0BCF4FA836}">
      <dsp:nvSpPr>
        <dsp:cNvPr id="0" name=""/>
        <dsp:cNvSpPr/>
      </dsp:nvSpPr>
      <dsp:spPr>
        <a:xfrm>
          <a:off x="5056946" y="2214606"/>
          <a:ext cx="2168537"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i="0" kern="1200">
              <a:latin typeface="Arial" panose="020B0604020202020204" pitchFamily="34" charset="0"/>
              <a:cs typeface="Arial" panose="020B0604020202020204" pitchFamily="34" charset="0"/>
            </a:rPr>
            <a:t>Equity between countries and a move away from protectionism</a:t>
          </a:r>
          <a:endParaRPr lang="en-US" sz="1400" kern="1200">
            <a:latin typeface="Arial" panose="020B0604020202020204" pitchFamily="34" charset="0"/>
            <a:cs typeface="Arial" panose="020B0604020202020204" pitchFamily="34" charset="0"/>
          </a:endParaRPr>
        </a:p>
      </dsp:txBody>
      <dsp:txXfrm>
        <a:off x="5056946" y="2214606"/>
        <a:ext cx="2168537" cy="919985"/>
      </dsp:txXfrm>
    </dsp:sp>
    <dsp:sp modelId="{8EEF8CD8-B8FC-42B7-A4CB-A11EC4763C44}">
      <dsp:nvSpPr>
        <dsp:cNvPr id="0" name=""/>
        <dsp:cNvSpPr/>
      </dsp:nvSpPr>
      <dsp:spPr>
        <a:xfrm>
          <a:off x="7603335" y="2214606"/>
          <a:ext cx="919985" cy="9199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A161D4-3788-404D-BEDF-AAAC3D60B257}">
      <dsp:nvSpPr>
        <dsp:cNvPr id="0" name=""/>
        <dsp:cNvSpPr/>
      </dsp:nvSpPr>
      <dsp:spPr>
        <a:xfrm>
          <a:off x="7796532" y="2407803"/>
          <a:ext cx="533591" cy="53359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C17607-0E87-4946-94F2-14013B2A53E3}">
      <dsp:nvSpPr>
        <dsp:cNvPr id="0" name=""/>
        <dsp:cNvSpPr/>
      </dsp:nvSpPr>
      <dsp:spPr>
        <a:xfrm>
          <a:off x="8720460" y="2214606"/>
          <a:ext cx="2168537"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i="0" kern="1200">
              <a:latin typeface="Arial" panose="020B0604020202020204" pitchFamily="34" charset="0"/>
              <a:cs typeface="Arial" panose="020B0604020202020204" pitchFamily="34" charset="0"/>
            </a:rPr>
            <a:t>Need for affordable green finance and new </a:t>
          </a:r>
          <a:r>
            <a:rPr lang="en-US" sz="1400" kern="1200">
              <a:latin typeface="Arial" panose="020B0604020202020204" pitchFamily="34" charset="0"/>
              <a:cs typeface="Arial" panose="020B0604020202020204" pitchFamily="34" charset="0"/>
            </a:rPr>
            <a:t>financial governance structures</a:t>
          </a:r>
        </a:p>
      </dsp:txBody>
      <dsp:txXfrm>
        <a:off x="8720460" y="2214606"/>
        <a:ext cx="2168537" cy="91998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30688C-DC23-764A-A331-5C9BE73418C2}" type="datetimeFigureOut">
              <a:rPr lang="en-GB" smtClean="0"/>
              <a:t>11/12/2024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3CBAB-2A1D-A84D-9446-8F41BCE0DF04}" type="slidenum">
              <a:rPr lang="en-GB" smtClean="0"/>
              <a:t>‹#›</a:t>
            </a:fld>
            <a:endParaRPr lang="en-GB"/>
          </a:p>
        </p:txBody>
      </p:sp>
    </p:spTree>
    <p:extLst>
      <p:ext uri="{BB962C8B-B14F-4D97-AF65-F5344CB8AC3E}">
        <p14:creationId xmlns:p14="http://schemas.microsoft.com/office/powerpoint/2010/main" val="328855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2945EA-BB4A-7345-94EB-E9648BBE45A8}" type="slidenum">
              <a:rPr lang="en-US" smtClean="0"/>
              <a:t>1</a:t>
            </a:fld>
            <a:endParaRPr lang="en-US"/>
          </a:p>
        </p:txBody>
      </p:sp>
    </p:spTree>
    <p:extLst>
      <p:ext uri="{BB962C8B-B14F-4D97-AF65-F5344CB8AC3E}">
        <p14:creationId xmlns:p14="http://schemas.microsoft.com/office/powerpoint/2010/main" val="1795219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3CBAB-2A1D-A84D-9446-8F41BCE0DF04}" type="slidenum">
              <a:rPr lang="en-GB" smtClean="0"/>
              <a:t>5</a:t>
            </a:fld>
            <a:endParaRPr lang="en-GB"/>
          </a:p>
        </p:txBody>
      </p:sp>
    </p:spTree>
    <p:extLst>
      <p:ext uri="{BB962C8B-B14F-4D97-AF65-F5344CB8AC3E}">
        <p14:creationId xmlns:p14="http://schemas.microsoft.com/office/powerpoint/2010/main" val="817174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1161-36DF-8AD2-6098-805708EDA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694BE-0553-EDB0-B5F6-ABD50C925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E370B1-2180-55CD-1A34-1A0FB9D5C9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A082719-D5AB-5BF5-F6B2-5361EC972989}"/>
              </a:ext>
            </a:extLst>
          </p:cNvPr>
          <p:cNvSpPr>
            <a:spLocks noGrp="1"/>
          </p:cNvSpPr>
          <p:nvPr>
            <p:ph type="sldNum" sz="quarter" idx="5"/>
          </p:nvPr>
        </p:nvSpPr>
        <p:spPr/>
        <p:txBody>
          <a:bodyPr/>
          <a:lstStyle/>
          <a:p>
            <a:fld id="{B5FA91B4-F85B-BB4A-8F9D-E20A56196AB6}" type="slidenum">
              <a:rPr lang="en-GB" smtClean="0"/>
              <a:t>6</a:t>
            </a:fld>
            <a:endParaRPr lang="en-GB"/>
          </a:p>
        </p:txBody>
      </p:sp>
    </p:spTree>
    <p:extLst>
      <p:ext uri="{BB962C8B-B14F-4D97-AF65-F5344CB8AC3E}">
        <p14:creationId xmlns:p14="http://schemas.microsoft.com/office/powerpoint/2010/main" val="1708933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81982-EDF5-8EA0-1362-399E5A882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0F604-2BE8-B086-1F27-1B7C34D50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40CB0-F337-93AC-D8AC-4390BD5CA39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F450EE6-9278-7370-6A4C-9A46EDC7442F}"/>
              </a:ext>
            </a:extLst>
          </p:cNvPr>
          <p:cNvSpPr>
            <a:spLocks noGrp="1"/>
          </p:cNvSpPr>
          <p:nvPr>
            <p:ph type="sldNum" sz="quarter" idx="5"/>
          </p:nvPr>
        </p:nvSpPr>
        <p:spPr/>
        <p:txBody>
          <a:bodyPr/>
          <a:lstStyle/>
          <a:p>
            <a:fld id="{B5FA91B4-F85B-BB4A-8F9D-E20A56196AB6}" type="slidenum">
              <a:rPr lang="en-GB" smtClean="0"/>
              <a:t>7</a:t>
            </a:fld>
            <a:endParaRPr lang="en-GB"/>
          </a:p>
        </p:txBody>
      </p:sp>
    </p:spTree>
    <p:extLst>
      <p:ext uri="{BB962C8B-B14F-4D97-AF65-F5344CB8AC3E}">
        <p14:creationId xmlns:p14="http://schemas.microsoft.com/office/powerpoint/2010/main" val="3139985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FA91B4-F85B-BB4A-8F9D-E20A56196AB6}" type="slidenum">
              <a:rPr lang="en-GB" smtClean="0"/>
              <a:t>10</a:t>
            </a:fld>
            <a:endParaRPr lang="en-GB"/>
          </a:p>
        </p:txBody>
      </p:sp>
    </p:spTree>
    <p:extLst>
      <p:ext uri="{BB962C8B-B14F-4D97-AF65-F5344CB8AC3E}">
        <p14:creationId xmlns:p14="http://schemas.microsoft.com/office/powerpoint/2010/main" val="2143953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FA91B4-F85B-BB4A-8F9D-E20A56196AB6}" type="slidenum">
              <a:rPr lang="en-GB" smtClean="0"/>
              <a:t>19</a:t>
            </a:fld>
            <a:endParaRPr lang="en-GB"/>
          </a:p>
        </p:txBody>
      </p:sp>
    </p:spTree>
    <p:extLst>
      <p:ext uri="{BB962C8B-B14F-4D97-AF65-F5344CB8AC3E}">
        <p14:creationId xmlns:p14="http://schemas.microsoft.com/office/powerpoint/2010/main" val="1452148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FA91B4-F85B-BB4A-8F9D-E20A56196AB6}" type="slidenum">
              <a:rPr lang="en-GB" smtClean="0"/>
              <a:t>23</a:t>
            </a:fld>
            <a:endParaRPr lang="en-GB"/>
          </a:p>
        </p:txBody>
      </p:sp>
    </p:spTree>
    <p:extLst>
      <p:ext uri="{BB962C8B-B14F-4D97-AF65-F5344CB8AC3E}">
        <p14:creationId xmlns:p14="http://schemas.microsoft.com/office/powerpoint/2010/main" val="2193445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1161-36DF-8AD2-6098-805708EDA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694BE-0553-EDB0-B5F6-ABD50C925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E370B1-2180-55CD-1A34-1A0FB9D5C9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A082719-D5AB-5BF5-F6B2-5361EC972989}"/>
              </a:ext>
            </a:extLst>
          </p:cNvPr>
          <p:cNvSpPr>
            <a:spLocks noGrp="1"/>
          </p:cNvSpPr>
          <p:nvPr>
            <p:ph type="sldNum" sz="quarter" idx="5"/>
          </p:nvPr>
        </p:nvSpPr>
        <p:spPr/>
        <p:txBody>
          <a:bodyPr/>
          <a:lstStyle/>
          <a:p>
            <a:fld id="{B5FA91B4-F85B-BB4A-8F9D-E20A56196AB6}" type="slidenum">
              <a:rPr lang="en-GB" smtClean="0"/>
              <a:t>25</a:t>
            </a:fld>
            <a:endParaRPr lang="en-GB"/>
          </a:p>
        </p:txBody>
      </p:sp>
    </p:spTree>
    <p:extLst>
      <p:ext uri="{BB962C8B-B14F-4D97-AF65-F5344CB8AC3E}">
        <p14:creationId xmlns:p14="http://schemas.microsoft.com/office/powerpoint/2010/main" val="2623241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FA91B4-F85B-BB4A-8F9D-E20A56196AB6}" type="slidenum">
              <a:rPr lang="en-GB" smtClean="0"/>
              <a:t>27</a:t>
            </a:fld>
            <a:endParaRPr lang="en-GB"/>
          </a:p>
        </p:txBody>
      </p:sp>
    </p:spTree>
    <p:extLst>
      <p:ext uri="{BB962C8B-B14F-4D97-AF65-F5344CB8AC3E}">
        <p14:creationId xmlns:p14="http://schemas.microsoft.com/office/powerpoint/2010/main" val="3382530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FA91B4-F85B-BB4A-8F9D-E20A56196AB6}" type="slidenum">
              <a:rPr lang="en-GB" smtClean="0"/>
              <a:t>28</a:t>
            </a:fld>
            <a:endParaRPr lang="en-GB"/>
          </a:p>
        </p:txBody>
      </p:sp>
    </p:spTree>
    <p:extLst>
      <p:ext uri="{BB962C8B-B14F-4D97-AF65-F5344CB8AC3E}">
        <p14:creationId xmlns:p14="http://schemas.microsoft.com/office/powerpoint/2010/main" val="1190245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FA91B4-F85B-BB4A-8F9D-E20A56196AB6}" type="slidenum">
              <a:rPr lang="en-GB" smtClean="0"/>
              <a:t>29</a:t>
            </a:fld>
            <a:endParaRPr lang="en-GB"/>
          </a:p>
        </p:txBody>
      </p:sp>
    </p:spTree>
    <p:extLst>
      <p:ext uri="{BB962C8B-B14F-4D97-AF65-F5344CB8AC3E}">
        <p14:creationId xmlns:p14="http://schemas.microsoft.com/office/powerpoint/2010/main" val="21678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53933-B906-B3F8-AF32-FDEAE2891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7C9CC-5ADC-25C2-EF16-3B19D571C3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31435-099A-B1BE-5C1B-713912080AB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8B1FDAA-95F5-08B2-59EB-C98ADC24F2B2}"/>
              </a:ext>
            </a:extLst>
          </p:cNvPr>
          <p:cNvSpPr>
            <a:spLocks noGrp="1"/>
          </p:cNvSpPr>
          <p:nvPr>
            <p:ph type="sldNum" sz="quarter" idx="5"/>
          </p:nvPr>
        </p:nvSpPr>
        <p:spPr/>
        <p:txBody>
          <a:bodyPr/>
          <a:lstStyle/>
          <a:p>
            <a:fld id="{EB68635F-75CF-BE4E-83DD-ABC79BBD6E33}" type="slidenum">
              <a:rPr lang="en-GB" smtClean="0"/>
              <a:t>32</a:t>
            </a:fld>
            <a:endParaRPr lang="en-GB"/>
          </a:p>
        </p:txBody>
      </p:sp>
    </p:spTree>
    <p:extLst>
      <p:ext uri="{BB962C8B-B14F-4D97-AF65-F5344CB8AC3E}">
        <p14:creationId xmlns:p14="http://schemas.microsoft.com/office/powerpoint/2010/main" val="1960053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53933-B906-B3F8-AF32-FDEAE2891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7C9CC-5ADC-25C2-EF16-3B19D571C3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31435-099A-B1BE-5C1B-713912080AB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8B1FDAA-95F5-08B2-59EB-C98ADC24F2B2}"/>
              </a:ext>
            </a:extLst>
          </p:cNvPr>
          <p:cNvSpPr>
            <a:spLocks noGrp="1"/>
          </p:cNvSpPr>
          <p:nvPr>
            <p:ph type="sldNum" sz="quarter" idx="5"/>
          </p:nvPr>
        </p:nvSpPr>
        <p:spPr/>
        <p:txBody>
          <a:bodyPr/>
          <a:lstStyle/>
          <a:p>
            <a:fld id="{EB68635F-75CF-BE4E-83DD-ABC79BBD6E33}" type="slidenum">
              <a:rPr lang="en-GB" smtClean="0"/>
              <a:t>33</a:t>
            </a:fld>
            <a:endParaRPr lang="en-GB"/>
          </a:p>
        </p:txBody>
      </p:sp>
    </p:spTree>
    <p:extLst>
      <p:ext uri="{BB962C8B-B14F-4D97-AF65-F5344CB8AC3E}">
        <p14:creationId xmlns:p14="http://schemas.microsoft.com/office/powerpoint/2010/main" val="2977756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13CE-46BD-4D4F-23C5-258E2C0D8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A618-392E-DFF8-EA17-687DC81067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F3F38-6442-DA93-377D-B169EBA215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A95CB5-AC81-66C7-674F-C195746DCA84}"/>
              </a:ext>
            </a:extLst>
          </p:cNvPr>
          <p:cNvSpPr>
            <a:spLocks noGrp="1"/>
          </p:cNvSpPr>
          <p:nvPr>
            <p:ph type="sldNum" sz="quarter" idx="5"/>
          </p:nvPr>
        </p:nvSpPr>
        <p:spPr/>
        <p:txBody>
          <a:bodyPr/>
          <a:lstStyle/>
          <a:p>
            <a:fld id="{3B53CBAB-2A1D-A84D-9446-8F41BCE0DF04}" type="slidenum">
              <a:rPr lang="en-GB" smtClean="0"/>
              <a:t>37</a:t>
            </a:fld>
            <a:endParaRPr lang="en-GB"/>
          </a:p>
        </p:txBody>
      </p:sp>
    </p:spTree>
    <p:extLst>
      <p:ext uri="{BB962C8B-B14F-4D97-AF65-F5344CB8AC3E}">
        <p14:creationId xmlns:p14="http://schemas.microsoft.com/office/powerpoint/2010/main" val="1441730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53CBAB-2A1D-A84D-9446-8F41BCE0DF04}" type="slidenum">
              <a:rPr lang="en-GB" smtClean="0"/>
              <a:t>39</a:t>
            </a:fld>
            <a:endParaRPr lang="en-GB"/>
          </a:p>
        </p:txBody>
      </p:sp>
    </p:spTree>
    <p:extLst>
      <p:ext uri="{BB962C8B-B14F-4D97-AF65-F5344CB8AC3E}">
        <p14:creationId xmlns:p14="http://schemas.microsoft.com/office/powerpoint/2010/main" val="3265562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37650-7AAE-B949-BD07-EFEB6C2BDF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322F976-2F6B-4047-80FC-D431136CB1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949B59-6B50-0743-AEAA-0D854DAE55B3}"/>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5" name="Footer Placeholder 4">
            <a:extLst>
              <a:ext uri="{FF2B5EF4-FFF2-40B4-BE49-F238E27FC236}">
                <a16:creationId xmlns:a16="http://schemas.microsoft.com/office/drawing/2014/main" id="{4A1A87A1-27C1-2A45-A3BD-AD237BF88B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0DB0E7-80D4-B544-BB71-309F0F0C19E1}"/>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530169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48DB7-B1E4-2642-8CC9-5204701173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6103B8-FF9E-F24F-8F80-9B94D377198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2A3DFA-7DBB-F74A-9AFA-2EE9CA9BEDEE}"/>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5" name="Footer Placeholder 4">
            <a:extLst>
              <a:ext uri="{FF2B5EF4-FFF2-40B4-BE49-F238E27FC236}">
                <a16:creationId xmlns:a16="http://schemas.microsoft.com/office/drawing/2014/main" id="{F57174BC-D5DB-E140-86F4-B74AF6C3E5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77FCEA-282D-C246-846D-E5E8D87296DF}"/>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326236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38C97-1139-6C46-B0F1-2DE0AFD9D4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12FC01-355F-1D42-9E46-FDCCA995EB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461688-17E5-2649-9CA3-AA0932F28F13}"/>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5" name="Footer Placeholder 4">
            <a:extLst>
              <a:ext uri="{FF2B5EF4-FFF2-40B4-BE49-F238E27FC236}">
                <a16:creationId xmlns:a16="http://schemas.microsoft.com/office/drawing/2014/main" id="{60EE8978-0314-EE4B-80F6-58660882FF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792015-F46E-0D44-A35E-222FE6E201BE}"/>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3631778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249A-6377-A14A-A86F-C45115E35D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1E52FD-4E12-5846-8449-1A1ACA32505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16E002-E6FA-9A4D-A700-9105DC4FC21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3FC497-2B67-354A-A236-D01B1163CE6F}"/>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6" name="Footer Placeholder 5">
            <a:extLst>
              <a:ext uri="{FF2B5EF4-FFF2-40B4-BE49-F238E27FC236}">
                <a16:creationId xmlns:a16="http://schemas.microsoft.com/office/drawing/2014/main" id="{A51991E6-F933-EF44-A7C3-B07E8DF570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7FFD91-9D0D-2743-96AD-C9F428C9F191}"/>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832669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72D7-7AC9-854A-A51F-2A3BFCD8A5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1A9BB0-A3BC-9140-910E-8566CCF0BA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3C8E76-9AAD-4842-A05B-226951C8933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8C57151-70D7-A047-8FBC-D4C6111C0D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7620BB8-13C7-F148-9DBC-548C54BDC3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58783D-BB81-5B4B-8970-E7A1D68774CF}"/>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8" name="Footer Placeholder 7">
            <a:extLst>
              <a:ext uri="{FF2B5EF4-FFF2-40B4-BE49-F238E27FC236}">
                <a16:creationId xmlns:a16="http://schemas.microsoft.com/office/drawing/2014/main" id="{A47D46F2-466D-4940-93D3-E75651B8C3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AD4D6BA-B002-004B-95F4-8DCB498F5BD0}"/>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225473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A7A9-58C4-8F45-9BC9-897AFC72DBC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52A836-4B53-2F46-BB5D-68E3757658D4}"/>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4" name="Footer Placeholder 3">
            <a:extLst>
              <a:ext uri="{FF2B5EF4-FFF2-40B4-BE49-F238E27FC236}">
                <a16:creationId xmlns:a16="http://schemas.microsoft.com/office/drawing/2014/main" id="{DBDF5D28-F4F1-B946-9496-8837EBBB67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D1C444D-727B-8841-8AE9-DE4F681D6677}"/>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3540885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507BC1-0EA4-2846-ACA4-75EB7214722C}"/>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3" name="Footer Placeholder 2">
            <a:extLst>
              <a:ext uri="{FF2B5EF4-FFF2-40B4-BE49-F238E27FC236}">
                <a16:creationId xmlns:a16="http://schemas.microsoft.com/office/drawing/2014/main" id="{A7D8A069-F81E-4144-A543-8C0B79E344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871275-7BCE-1344-90D1-0413FFFBC7DF}"/>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1204231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5F798-A2E5-C543-8A2A-023684730E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50E34FF-4557-AB4F-B2E0-A08987B13F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3381DF-B778-F748-8863-396608946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3CC04B-E938-B74C-800F-C306D1B7203F}"/>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6" name="Footer Placeholder 5">
            <a:extLst>
              <a:ext uri="{FF2B5EF4-FFF2-40B4-BE49-F238E27FC236}">
                <a16:creationId xmlns:a16="http://schemas.microsoft.com/office/drawing/2014/main" id="{3458A0C3-EE37-CB49-8EC3-6234EBB830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912F0D-DEA6-AA46-815D-5294C1628734}"/>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4274684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55760-FF06-4A41-B700-418F63FC17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50C3D2-121F-264A-AD6B-F7CBA28F32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C43053E-F506-CF4F-A617-AB4977334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23038B-137D-7248-9539-400CEF3737BF}"/>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6" name="Footer Placeholder 5">
            <a:extLst>
              <a:ext uri="{FF2B5EF4-FFF2-40B4-BE49-F238E27FC236}">
                <a16:creationId xmlns:a16="http://schemas.microsoft.com/office/drawing/2014/main" id="{19948399-8E7C-EC4E-B2D1-EF7B18B3E8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1A4983-9E4B-AE47-A53B-5E1F09CDDEE7}"/>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400619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4E6D-A2E8-9C41-BFFC-D391B4443F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743812-4E49-3146-9A37-1B51373F96F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23109D-E479-194E-9F6C-C81F0DD9C442}"/>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5" name="Footer Placeholder 4">
            <a:extLst>
              <a:ext uri="{FF2B5EF4-FFF2-40B4-BE49-F238E27FC236}">
                <a16:creationId xmlns:a16="http://schemas.microsoft.com/office/drawing/2014/main" id="{CE488A36-A3C6-AF47-9E10-DE7EF9E0B1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0243DB-E5F2-7E4A-8C37-6857EA472427}"/>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604110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074E61-5155-094C-B8B4-D2AAFC0F90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BCDF7D-ECF3-594A-B4E4-33AC13457F1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AFE568-B276-E842-9322-7735FBAD7740}"/>
              </a:ext>
            </a:extLst>
          </p:cNvPr>
          <p:cNvSpPr>
            <a:spLocks noGrp="1"/>
          </p:cNvSpPr>
          <p:nvPr>
            <p:ph type="dt" sz="half" idx="10"/>
          </p:nvPr>
        </p:nvSpPr>
        <p:spPr/>
        <p:txBody>
          <a:bodyPr/>
          <a:lstStyle/>
          <a:p>
            <a:fld id="{4FB8DE30-B406-4242-B1A7-25595669132B}" type="datetimeFigureOut">
              <a:rPr lang="en-GB" smtClean="0"/>
              <a:t>11/12/2024</a:t>
            </a:fld>
            <a:endParaRPr lang="en-GB"/>
          </a:p>
        </p:txBody>
      </p:sp>
      <p:sp>
        <p:nvSpPr>
          <p:cNvPr id="5" name="Footer Placeholder 4">
            <a:extLst>
              <a:ext uri="{FF2B5EF4-FFF2-40B4-BE49-F238E27FC236}">
                <a16:creationId xmlns:a16="http://schemas.microsoft.com/office/drawing/2014/main" id="{FC04DDBF-4D79-0E41-8BDF-A1CF67D823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26CCA5-BE3A-A540-BCAA-ABFC6DC00C16}"/>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645211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149442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cSld name="1_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0" y="0"/>
                </a:moveTo>
                <a:lnTo>
                  <a:pt x="12192000" y="0"/>
                </a:lnTo>
                <a:lnTo>
                  <a:pt x="12192000" y="6857999"/>
                </a:lnTo>
                <a:lnTo>
                  <a:pt x="0" y="6857999"/>
                </a:lnTo>
                <a:lnTo>
                  <a:pt x="0" y="0"/>
                </a:lnTo>
                <a:close/>
              </a:path>
            </a:pathLst>
          </a:custGeom>
          <a:solidFill>
            <a:srgbClr val="DDDFE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12/11/2024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84958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Blank">
    <p:bg>
      <p:bgRef idx="1001">
        <a:schemeClr val="bg1"/>
      </p:bgRef>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48322A6-CB39-1340-8A29-0C285E2847EC}"/>
              </a:ext>
            </a:extLst>
          </p:cNvPr>
          <p:cNvSpPr>
            <a:spLocks noGrp="1"/>
          </p:cNvSpPr>
          <p:nvPr>
            <p:ph type="title"/>
          </p:nvPr>
        </p:nvSpPr>
        <p:spPr>
          <a:xfrm>
            <a:off x="838200" y="1073150"/>
            <a:ext cx="10515600" cy="1325563"/>
          </a:xfrm>
          <a:prstGeom prst="rect">
            <a:avLst/>
          </a:prstGeom>
        </p:spPr>
        <p:txBody>
          <a:bodyPr/>
          <a:lstStyle>
            <a:lvl1pPr>
              <a:defRPr>
                <a:solidFill>
                  <a:schemeClr val="tx2"/>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28091D0D-2524-3D4F-AA76-550DBA830A7D}"/>
              </a:ext>
            </a:extLst>
          </p:cNvPr>
          <p:cNvCxnSpPr/>
          <p:nvPr userDrawn="1"/>
        </p:nvCxnSpPr>
        <p:spPr>
          <a:xfrm>
            <a:off x="985837" y="1843088"/>
            <a:ext cx="1285875"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4B48A87A-C0E3-C84A-B649-ED51D442C7F9}"/>
              </a:ext>
            </a:extLst>
          </p:cNvPr>
          <p:cNvSpPr>
            <a:spLocks noGrp="1"/>
          </p:cNvSpPr>
          <p:nvPr>
            <p:ph idx="11" hasCustomPrompt="1"/>
          </p:nvPr>
        </p:nvSpPr>
        <p:spPr>
          <a:xfrm>
            <a:off x="838200" y="5300663"/>
            <a:ext cx="10515601" cy="871538"/>
          </a:xfrm>
          <a:prstGeom prst="rect">
            <a:avLst/>
          </a:prstGeom>
        </p:spPr>
        <p:txBody>
          <a:bodyPr/>
          <a:lstStyle>
            <a:lvl1pPr marL="0" indent="0" algn="r">
              <a:buNone/>
              <a:defRPr sz="6600">
                <a:solidFill>
                  <a:schemeClr val="tx2"/>
                </a:solidFill>
                <a:latin typeface="DIN Condensed" pitchFamily="2" charset="0"/>
              </a:defRPr>
            </a:lvl1pPr>
            <a:lvl2pPr>
              <a:defRPr sz="1600"/>
            </a:lvl2pPr>
            <a:lvl3pPr>
              <a:defRPr sz="1400"/>
            </a:lvl3pPr>
          </a:lstStyle>
          <a:p>
            <a:pPr lvl="0"/>
            <a:r>
              <a:rPr lang="en-US"/>
              <a:t>EDIT TEXT</a:t>
            </a:r>
          </a:p>
        </p:txBody>
      </p:sp>
    </p:spTree>
    <p:extLst>
      <p:ext uri="{BB962C8B-B14F-4D97-AF65-F5344CB8AC3E}">
        <p14:creationId xmlns:p14="http://schemas.microsoft.com/office/powerpoint/2010/main" val="270119684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2461927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type="picTx">
  <p:cSld name="2_Picture with Caption">
    <p:spTree>
      <p:nvGrpSpPr>
        <p:cNvPr id="1" name="Shape 73"/>
        <p:cNvGrpSpPr/>
        <p:nvPr/>
      </p:nvGrpSpPr>
      <p:grpSpPr>
        <a:xfrm>
          <a:off x="0" y="0"/>
          <a:ext cx="0" cy="0"/>
          <a:chOff x="0" y="0"/>
          <a:chExt cx="0" cy="0"/>
        </a:xfrm>
      </p:grpSpPr>
      <p:sp>
        <p:nvSpPr>
          <p:cNvPr id="74" name="Google Shape;74;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8"/>
          <p:cNvSpPr>
            <a:spLocks noGrp="1"/>
          </p:cNvSpPr>
          <p:nvPr>
            <p:ph type="pic" idx="2"/>
          </p:nvPr>
        </p:nvSpPr>
        <p:spPr>
          <a:xfrm>
            <a:off x="5183188" y="987425"/>
            <a:ext cx="6172200" cy="4873625"/>
          </a:xfrm>
          <a:prstGeom prst="rect">
            <a:avLst/>
          </a:prstGeom>
          <a:noFill/>
          <a:ln>
            <a:noFill/>
          </a:ln>
        </p:spPr>
      </p:sp>
      <p:sp>
        <p:nvSpPr>
          <p:cNvPr id="76" name="Google Shape;76;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5409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72007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no pictu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61517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42305-7C18-4941-B6B7-18385355010C}"/>
              </a:ext>
            </a:extLst>
          </p:cNvPr>
          <p:cNvSpPr>
            <a:spLocks noGrp="1"/>
          </p:cNvSpPr>
          <p:nvPr>
            <p:ph type="title"/>
          </p:nvPr>
        </p:nvSpPr>
        <p:spPr>
          <a:xfrm>
            <a:off x="838200" y="1196181"/>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BB91B64-2815-214B-8243-2FDF747C09A4}"/>
              </a:ext>
            </a:extLst>
          </p:cNvPr>
          <p:cNvSpPr>
            <a:spLocks noGrp="1"/>
          </p:cNvSpPr>
          <p:nvPr>
            <p:ph idx="1"/>
          </p:nvPr>
        </p:nvSpPr>
        <p:spPr>
          <a:xfrm>
            <a:off x="838200" y="3086100"/>
            <a:ext cx="5091113" cy="2500313"/>
          </a:xfrm>
          <a:prstGeom prst="rect">
            <a:avLst/>
          </a:prstGeom>
        </p:spPr>
        <p:txBody>
          <a:bodyPr/>
          <a:lstStyle>
            <a:lvl1pPr marL="0" indent="0">
              <a:buNone/>
              <a:defRPr sz="1800"/>
            </a:lvl1pPr>
            <a:lvl2pPr>
              <a:defRPr sz="1600"/>
            </a:lvl2pPr>
            <a:lvl3pPr>
              <a:defRPr sz="1400"/>
            </a:lvl3pPr>
          </a:lstStyle>
          <a:p>
            <a:pPr lvl="0"/>
            <a:r>
              <a:rPr lang="en-US"/>
              <a:t>Edit Master text styles</a:t>
            </a:r>
          </a:p>
        </p:txBody>
      </p:sp>
      <p:cxnSp>
        <p:nvCxnSpPr>
          <p:cNvPr id="11" name="Straight Connector 10">
            <a:extLst>
              <a:ext uri="{FF2B5EF4-FFF2-40B4-BE49-F238E27FC236}">
                <a16:creationId xmlns:a16="http://schemas.microsoft.com/office/drawing/2014/main" id="{8CDCCD4C-209D-6349-BA5C-B11078551024}"/>
              </a:ext>
            </a:extLst>
          </p:cNvPr>
          <p:cNvCxnSpPr/>
          <p:nvPr userDrawn="1"/>
        </p:nvCxnSpPr>
        <p:spPr>
          <a:xfrm>
            <a:off x="971550" y="1957388"/>
            <a:ext cx="12858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F5EB069E-1B80-8E44-B7E3-381FC8352F50}"/>
              </a:ext>
            </a:extLst>
          </p:cNvPr>
          <p:cNvSpPr>
            <a:spLocks noGrp="1"/>
          </p:cNvSpPr>
          <p:nvPr>
            <p:ph sz="half" idx="10"/>
          </p:nvPr>
        </p:nvSpPr>
        <p:spPr>
          <a:xfrm>
            <a:off x="5372100" y="2071688"/>
            <a:ext cx="5981700" cy="4351338"/>
          </a:xfrm>
          <a:prstGeom prst="rect">
            <a:avLst/>
          </a:prstGeom>
        </p:spPr>
        <p:txBody>
          <a:bodyPr/>
          <a:lstStyle>
            <a:lvl1pPr marL="0" indent="0">
              <a:buNone/>
              <a:defRPr/>
            </a:lvl1pPr>
          </a:lstStyle>
          <a:p>
            <a:pPr lvl="0"/>
            <a:endParaRPr lang="en-US"/>
          </a:p>
        </p:txBody>
      </p:sp>
      <p:sp>
        <p:nvSpPr>
          <p:cNvPr id="13" name="Content Placeholder 2">
            <a:extLst>
              <a:ext uri="{FF2B5EF4-FFF2-40B4-BE49-F238E27FC236}">
                <a16:creationId xmlns:a16="http://schemas.microsoft.com/office/drawing/2014/main" id="{04E2934A-112E-7B45-995A-DD2851C4B272}"/>
              </a:ext>
            </a:extLst>
          </p:cNvPr>
          <p:cNvSpPr>
            <a:spLocks noGrp="1"/>
          </p:cNvSpPr>
          <p:nvPr>
            <p:ph idx="11"/>
          </p:nvPr>
        </p:nvSpPr>
        <p:spPr>
          <a:xfrm>
            <a:off x="6734175" y="6423025"/>
            <a:ext cx="5091113" cy="226219"/>
          </a:xfrm>
          <a:prstGeom prst="rect">
            <a:avLst/>
          </a:prstGeom>
        </p:spPr>
        <p:txBody>
          <a:bodyPr/>
          <a:lstStyle>
            <a:lvl1pPr marL="0" indent="0">
              <a:buNone/>
              <a:defRPr sz="1400"/>
            </a:lvl1pPr>
            <a:lvl2pPr>
              <a:defRPr sz="1600"/>
            </a:lvl2pPr>
            <a:lvl3pPr>
              <a:defRPr sz="1400"/>
            </a:lvl3pPr>
          </a:lstStyle>
          <a:p>
            <a:pPr lvl="0"/>
            <a:r>
              <a:rPr lang="en-US"/>
              <a:t>Edit Master text styles</a:t>
            </a:r>
          </a:p>
        </p:txBody>
      </p:sp>
    </p:spTree>
    <p:extLst>
      <p:ext uri="{BB962C8B-B14F-4D97-AF65-F5344CB8AC3E}">
        <p14:creationId xmlns:p14="http://schemas.microsoft.com/office/powerpoint/2010/main" val="49409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FE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2EC124-F21D-1248-A9B9-A54C7E7467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BF27C3-5B62-744F-B845-3A42DC4DCF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8B8C80-2BCE-6448-B4CD-AC3B6AAD04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8DE30-B406-4242-B1A7-25595669132B}" type="datetimeFigureOut">
              <a:rPr lang="en-GB" smtClean="0"/>
              <a:t>11/12/2024</a:t>
            </a:fld>
            <a:endParaRPr lang="en-GB"/>
          </a:p>
        </p:txBody>
      </p:sp>
      <p:sp>
        <p:nvSpPr>
          <p:cNvPr id="5" name="Footer Placeholder 4">
            <a:extLst>
              <a:ext uri="{FF2B5EF4-FFF2-40B4-BE49-F238E27FC236}">
                <a16:creationId xmlns:a16="http://schemas.microsoft.com/office/drawing/2014/main" id="{5BD23936-3D29-3940-9389-BDD705FF0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4E0F8BF-F4E1-F84F-99BD-E435CA8F5B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705D9-A669-224C-A347-73DF85A1D275}" type="slidenum">
              <a:rPr lang="en-GB" smtClean="0"/>
              <a:t>‹#›</a:t>
            </a:fld>
            <a:endParaRPr lang="en-GB"/>
          </a:p>
        </p:txBody>
      </p:sp>
    </p:spTree>
    <p:extLst>
      <p:ext uri="{BB962C8B-B14F-4D97-AF65-F5344CB8AC3E}">
        <p14:creationId xmlns:p14="http://schemas.microsoft.com/office/powerpoint/2010/main" val="2061896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6" r:id="rId13"/>
    <p:sldLayoutId id="2147483667" r:id="rId14"/>
    <p:sldLayoutId id="2147483669" r:id="rId15"/>
    <p:sldLayoutId id="2147483670" r:id="rId16"/>
    <p:sldLayoutId id="2147483673" r:id="rId17"/>
    <p:sldLayoutId id="2147483674" r:id="rId18"/>
    <p:sldLayoutId id="2147483675"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5.xml"/><Relationship Id="rId5" Type="http://schemas.microsoft.com/office/2007/relationships/hdphoto" Target="../media/hdphoto2.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2.tiff"/><Relationship Id="rId13" Type="http://schemas.openxmlformats.org/officeDocument/2006/relationships/image" Target="../media/image27.tiff"/><Relationship Id="rId18" Type="http://schemas.openxmlformats.org/officeDocument/2006/relationships/image" Target="../media/image32.tiff"/><Relationship Id="rId3" Type="http://schemas.openxmlformats.org/officeDocument/2006/relationships/image" Target="../media/image17.tiff"/><Relationship Id="rId21" Type="http://schemas.openxmlformats.org/officeDocument/2006/relationships/image" Target="../media/image35.tiff"/><Relationship Id="rId7" Type="http://schemas.openxmlformats.org/officeDocument/2006/relationships/image" Target="../media/image21.tiff"/><Relationship Id="rId12" Type="http://schemas.openxmlformats.org/officeDocument/2006/relationships/image" Target="../media/image26.tiff"/><Relationship Id="rId17" Type="http://schemas.openxmlformats.org/officeDocument/2006/relationships/image" Target="../media/image31.tiff"/><Relationship Id="rId2" Type="http://schemas.openxmlformats.org/officeDocument/2006/relationships/notesSlide" Target="../notesSlides/notesSlide5.xml"/><Relationship Id="rId16" Type="http://schemas.openxmlformats.org/officeDocument/2006/relationships/image" Target="../media/image30.tiff"/><Relationship Id="rId20" Type="http://schemas.openxmlformats.org/officeDocument/2006/relationships/image" Target="../media/image34.tiff"/><Relationship Id="rId1" Type="http://schemas.openxmlformats.org/officeDocument/2006/relationships/slideLayout" Target="../slideLayouts/slideLayout12.xml"/><Relationship Id="rId6" Type="http://schemas.openxmlformats.org/officeDocument/2006/relationships/image" Target="../media/image20.tiff"/><Relationship Id="rId11" Type="http://schemas.openxmlformats.org/officeDocument/2006/relationships/image" Target="../media/image25.tiff"/><Relationship Id="rId5" Type="http://schemas.openxmlformats.org/officeDocument/2006/relationships/image" Target="../media/image19.tiff"/><Relationship Id="rId15" Type="http://schemas.openxmlformats.org/officeDocument/2006/relationships/image" Target="../media/image29.tiff"/><Relationship Id="rId23" Type="http://schemas.openxmlformats.org/officeDocument/2006/relationships/image" Target="../media/image37.jpeg"/><Relationship Id="rId10" Type="http://schemas.openxmlformats.org/officeDocument/2006/relationships/image" Target="../media/image24.tiff"/><Relationship Id="rId19" Type="http://schemas.openxmlformats.org/officeDocument/2006/relationships/image" Target="../media/image33.tiff"/><Relationship Id="rId4" Type="http://schemas.openxmlformats.org/officeDocument/2006/relationships/image" Target="../media/image18.tiff"/><Relationship Id="rId9" Type="http://schemas.openxmlformats.org/officeDocument/2006/relationships/image" Target="../media/image23.tiff"/><Relationship Id="rId14" Type="http://schemas.openxmlformats.org/officeDocument/2006/relationships/image" Target="../media/image28.tiff"/><Relationship Id="rId22" Type="http://schemas.openxmlformats.org/officeDocument/2006/relationships/image" Target="../media/image36.tiff"/></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3.tiff"/><Relationship Id="rId7" Type="http://schemas.openxmlformats.org/officeDocument/2006/relationships/image" Target="../media/image46.png"/><Relationship Id="rId2" Type="http://schemas.openxmlformats.org/officeDocument/2006/relationships/image" Target="../media/image42.tiff"/><Relationship Id="rId1" Type="http://schemas.openxmlformats.org/officeDocument/2006/relationships/slideLayout" Target="../slideLayouts/slideLayout18.xml"/><Relationship Id="rId6" Type="http://schemas.openxmlformats.org/officeDocument/2006/relationships/hyperlink" Target="https://www.gov.uk/government/publications/industrial-strategy-building-a-britain-fit-for-the-future" TargetMode="External"/><Relationship Id="rId5" Type="http://schemas.openxmlformats.org/officeDocument/2006/relationships/image" Target="../media/image45.tiff"/><Relationship Id="rId4" Type="http://schemas.openxmlformats.org/officeDocument/2006/relationships/image" Target="../media/image44.tiff"/></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ucl.ac.uk/bartlett/public-purpose/policy/commission-innovation-and-industrial-strategy-moiis" TargetMode="External"/><Relationship Id="rId1" Type="http://schemas.openxmlformats.org/officeDocument/2006/relationships/slideLayout" Target="../slideLayouts/slideLayout15.xml"/><Relationship Id="rId5" Type="http://schemas.openxmlformats.org/officeDocument/2006/relationships/image" Target="../media/image48.png"/><Relationship Id="rId4" Type="http://schemas.openxmlformats.org/officeDocument/2006/relationships/hyperlink" Target="https://www.ucl.ac.uk/bartlett/public-purpose/publications/2019/may/mission-oriented-uk-industrial-strategy" TargetMode="Externa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5.tiff"/></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hyperlink" Target="https://www.ucl.ac.uk/bartlett/public-purpose/wp2020-17"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5.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3.jpe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7.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 Id="rId5" Type="http://schemas.microsoft.com/office/2007/relationships/hdphoto" Target="../media/hdphoto6.wdp"/><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9757"/>
            <a:ext cx="12192000" cy="6937389"/>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1A1919"/>
          </a:solidFill>
        </p:spPr>
        <p:txBody>
          <a:bodyPr wrap="square" lIns="0" tIns="0" rIns="0" bIns="0" rtlCol="0"/>
          <a:lstStyle/>
          <a:p>
            <a:endParaRPr/>
          </a:p>
        </p:txBody>
      </p:sp>
      <p:pic>
        <p:nvPicPr>
          <p:cNvPr id="3" name="object 3"/>
          <p:cNvPicPr/>
          <p:nvPr/>
        </p:nvPicPr>
        <p:blipFill>
          <a:blip r:embed="rId3" cstate="email">
            <a:extLst>
              <a:ext uri="{28A0092B-C50C-407E-A947-70E740481C1C}">
                <a14:useLocalDpi xmlns:a14="http://schemas.microsoft.com/office/drawing/2010/main"/>
              </a:ext>
            </a:extLst>
          </a:blip>
          <a:stretch>
            <a:fillRect/>
          </a:stretch>
        </p:blipFill>
        <p:spPr>
          <a:xfrm>
            <a:off x="278160" y="-46090"/>
            <a:ext cx="5773861" cy="5519661"/>
          </a:xfrm>
          <a:prstGeom prst="rect">
            <a:avLst/>
          </a:prstGeom>
        </p:spPr>
      </p:pic>
      <p:sp>
        <p:nvSpPr>
          <p:cNvPr id="4" name="object 4"/>
          <p:cNvSpPr txBox="1"/>
          <p:nvPr/>
        </p:nvSpPr>
        <p:spPr>
          <a:xfrm>
            <a:off x="205319" y="2833114"/>
            <a:ext cx="10833788" cy="1859483"/>
          </a:xfrm>
          <a:prstGeom prst="rect">
            <a:avLst/>
          </a:prstGeom>
        </p:spPr>
        <p:txBody>
          <a:bodyPr vert="horz" wrap="square" lIns="0" tIns="12700" rIns="0" bIns="0" rtlCol="0" anchor="t">
            <a:spAutoFit/>
          </a:bodyPr>
          <a:lstStyle/>
          <a:p>
            <a:pPr algn="ctr"/>
            <a:r>
              <a:rPr lang="en-GB" sz="4000" b="1" dirty="0">
                <a:solidFill>
                  <a:schemeClr val="bg1"/>
                </a:solidFill>
                <a:latin typeface="Arial Nova"/>
                <a:cs typeface="Arial"/>
              </a:rPr>
              <a:t>New thinking for </a:t>
            </a:r>
            <a:r>
              <a:rPr lang="en-GB" sz="4000" b="1" i="1" dirty="0">
                <a:solidFill>
                  <a:schemeClr val="bg1"/>
                </a:solidFill>
                <a:latin typeface="Arial Nova"/>
                <a:cs typeface="Arial"/>
              </a:rPr>
              <a:t>new</a:t>
            </a:r>
            <a:r>
              <a:rPr lang="en-GB" sz="4000" b="1" dirty="0">
                <a:solidFill>
                  <a:schemeClr val="bg1"/>
                </a:solidFill>
                <a:latin typeface="Arial Nova"/>
                <a:cs typeface="Arial"/>
              </a:rPr>
              <a:t> industrial policy : </a:t>
            </a:r>
          </a:p>
          <a:p>
            <a:pPr algn="ctr"/>
            <a:r>
              <a:rPr lang="en-GB" sz="4000" dirty="0">
                <a:solidFill>
                  <a:schemeClr val="bg1"/>
                </a:solidFill>
                <a:latin typeface="Arial Nova"/>
                <a:cs typeface="Arial"/>
              </a:rPr>
              <a:t>from fixing markets to shaping them in an outcomes/mission-oriented way</a:t>
            </a:r>
            <a:endParaRPr lang="en-US" sz="4000" dirty="0">
              <a:solidFill>
                <a:schemeClr val="bg1"/>
              </a:solidFill>
              <a:latin typeface="Arial Nova"/>
              <a:cs typeface="Arial"/>
            </a:endParaRPr>
          </a:p>
        </p:txBody>
      </p:sp>
      <p:pic>
        <p:nvPicPr>
          <p:cNvPr id="7" name="object 7"/>
          <p:cNvPicPr/>
          <p:nvPr/>
        </p:nvPicPr>
        <p:blipFill>
          <a:blip r:embed="rId4" cstate="email">
            <a:extLst>
              <a:ext uri="{28A0092B-C50C-407E-A947-70E740481C1C}">
                <a14:useLocalDpi xmlns:a14="http://schemas.microsoft.com/office/drawing/2010/main"/>
              </a:ext>
            </a:extLst>
          </a:blip>
          <a:stretch>
            <a:fillRect/>
          </a:stretch>
        </p:blipFill>
        <p:spPr>
          <a:xfrm>
            <a:off x="121099" y="329699"/>
            <a:ext cx="3774496" cy="947955"/>
          </a:xfrm>
          <a:prstGeom prst="rect">
            <a:avLst/>
          </a:prstGeom>
        </p:spPr>
      </p:pic>
      <p:sp>
        <p:nvSpPr>
          <p:cNvPr id="8" name="object 8"/>
          <p:cNvSpPr txBox="1"/>
          <p:nvPr/>
        </p:nvSpPr>
        <p:spPr>
          <a:xfrm>
            <a:off x="5499096" y="4892172"/>
            <a:ext cx="6692904" cy="2185598"/>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EFFFE"/>
                </a:solidFill>
                <a:latin typeface="Arial" panose="020B0604020202020204" pitchFamily="34" charset="0"/>
                <a:cs typeface="Arial" panose="020B0604020202020204" pitchFamily="34" charset="0"/>
              </a:rPr>
              <a:t>Mariana </a:t>
            </a:r>
            <a:r>
              <a:rPr sz="3200" b="1" dirty="0" err="1">
                <a:solidFill>
                  <a:srgbClr val="FEFFFE"/>
                </a:solidFill>
                <a:latin typeface="Arial" panose="020B0604020202020204" pitchFamily="34" charset="0"/>
                <a:cs typeface="Arial" panose="020B0604020202020204" pitchFamily="34" charset="0"/>
              </a:rPr>
              <a:t>Mazzucato</a:t>
            </a:r>
            <a:endParaRPr sz="3200" dirty="0">
              <a:latin typeface="Arial" panose="020B0604020202020204" pitchFamily="34" charset="0"/>
              <a:cs typeface="Arial" panose="020B0604020202020204" pitchFamily="34" charset="0"/>
            </a:endParaRPr>
          </a:p>
          <a:p>
            <a:pPr marL="12700" marR="5080">
              <a:lnSpc>
                <a:spcPct val="101299"/>
              </a:lnSpc>
              <a:spcBef>
                <a:spcPts val="55"/>
              </a:spcBef>
            </a:pPr>
            <a:r>
              <a:rPr dirty="0">
                <a:solidFill>
                  <a:srgbClr val="FEFFFE"/>
                </a:solidFill>
                <a:latin typeface="Arial" panose="020B0604020202020204" pitchFamily="34" charset="0"/>
                <a:cs typeface="Arial" panose="020B0604020202020204" pitchFamily="34" charset="0"/>
              </a:rPr>
              <a:t>Professor in the Economics of Innovation and Public Value  Founding Director Institute for Innovation and Public  Purpose</a:t>
            </a:r>
            <a:endParaRPr dirty="0">
              <a:latin typeface="Arial" panose="020B0604020202020204" pitchFamily="34" charset="0"/>
              <a:cs typeface="Arial" panose="020B0604020202020204" pitchFamily="34" charset="0"/>
            </a:endParaRPr>
          </a:p>
          <a:p>
            <a:pPr marL="12700"/>
            <a:r>
              <a:rPr dirty="0">
                <a:solidFill>
                  <a:srgbClr val="FEFFFE"/>
                </a:solidFill>
                <a:latin typeface="Arial" panose="020B0604020202020204" pitchFamily="34" charset="0"/>
                <a:cs typeface="Arial" panose="020B0604020202020204" pitchFamily="34" charset="0"/>
              </a:rPr>
              <a:t>University College London</a:t>
            </a:r>
            <a:endParaRPr lang="en-GB" dirty="0">
              <a:solidFill>
                <a:srgbClr val="FEFFFE"/>
              </a:solidFill>
              <a:latin typeface="Arial" panose="020B0604020202020204" pitchFamily="34" charset="0"/>
              <a:cs typeface="Arial" panose="020B0604020202020204" pitchFamily="34" charset="0"/>
            </a:endParaRPr>
          </a:p>
          <a:p>
            <a:pPr marL="12700"/>
            <a:endParaRPr lang="en-GB" dirty="0">
              <a:solidFill>
                <a:srgbClr val="FEFFFE"/>
              </a:solidFill>
              <a:latin typeface="Arial" panose="020B0604020202020204" pitchFamily="34" charset="0"/>
              <a:cs typeface="Arial" panose="020B0604020202020204" pitchFamily="34" charset="0"/>
            </a:endParaRPr>
          </a:p>
          <a:p>
            <a:pPr marL="12700"/>
            <a:r>
              <a:rPr lang="en-GB" dirty="0">
                <a:solidFill>
                  <a:srgbClr val="FEFFFE"/>
                </a:solidFill>
                <a:latin typeface="Arial" panose="020B0604020202020204" pitchFamily="34" charset="0"/>
                <a:cs typeface="Arial" panose="020B0604020202020204" pitchFamily="34" charset="0"/>
              </a:rPr>
              <a:t>@</a:t>
            </a:r>
            <a:r>
              <a:rPr lang="en-GB" dirty="0" err="1">
                <a:solidFill>
                  <a:schemeClr val="bg1"/>
                </a:solidFill>
                <a:latin typeface="Arial" panose="020B0604020202020204" pitchFamily="34" charset="0"/>
                <a:cs typeface="Arial" panose="020B0604020202020204" pitchFamily="34" charset="0"/>
              </a:rPr>
              <a:t>MazzucatoM</a:t>
            </a:r>
            <a:r>
              <a:rPr lang="en-GB" dirty="0">
                <a:solidFill>
                  <a:schemeClr val="bg1"/>
                </a:solidFill>
                <a:latin typeface="Arial" panose="020B0604020202020204" pitchFamily="34" charset="0"/>
                <a:cs typeface="Arial" panose="020B0604020202020204" pitchFamily="34" charset="0"/>
              </a:rPr>
              <a:t>  </a:t>
            </a:r>
            <a:r>
              <a:rPr lang="en-GB" dirty="0" err="1">
                <a:solidFill>
                  <a:schemeClr val="bg1"/>
                </a:solidFill>
                <a:latin typeface="Arial" panose="020B0604020202020204" pitchFamily="34" charset="0"/>
                <a:cs typeface="Arial" panose="020B0604020202020204" pitchFamily="34" charset="0"/>
              </a:rPr>
              <a:t>www.marianamazzucato.com</a:t>
            </a:r>
            <a:endParaRPr lang="en-GB" dirty="0">
              <a:solidFill>
                <a:schemeClr val="bg1"/>
              </a:solidFill>
              <a:latin typeface="Arial" panose="020B0604020202020204" pitchFamily="34" charset="0"/>
              <a:cs typeface="Arial" panose="020B0604020202020204" pitchFamily="34" charset="0"/>
            </a:endParaRPr>
          </a:p>
          <a:p>
            <a:pPr marL="12700">
              <a:lnSpc>
                <a:spcPct val="100000"/>
              </a:lnSpc>
            </a:pPr>
            <a:endParaRPr lang="en-GB" dirty="0">
              <a:solidFill>
                <a:srgbClr val="FEFFFE"/>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E8DD46C-DA28-3D8B-7DE2-FCB8F8730D10}"/>
              </a:ext>
            </a:extLst>
          </p:cNvPr>
          <p:cNvSpPr txBox="1"/>
          <p:nvPr/>
        </p:nvSpPr>
        <p:spPr>
          <a:xfrm>
            <a:off x="121099" y="6528300"/>
            <a:ext cx="3416300" cy="369332"/>
          </a:xfrm>
          <a:prstGeom prst="rect">
            <a:avLst/>
          </a:prstGeom>
          <a:noFill/>
        </p:spPr>
        <p:txBody>
          <a:bodyPr wrap="square" rtlCol="0">
            <a:spAutoFit/>
          </a:bodyPr>
          <a:lstStyle/>
          <a:p>
            <a:r>
              <a:rPr lang="en-US" dirty="0">
                <a:solidFill>
                  <a:schemeClr val="bg1"/>
                </a:solidFill>
              </a:rPr>
              <a:t>Slides ©</a:t>
            </a:r>
            <a:r>
              <a:rPr lang="en-US" dirty="0" err="1">
                <a:solidFill>
                  <a:schemeClr val="bg1"/>
                </a:solidFill>
              </a:rPr>
              <a:t>MarianaMazzucato</a:t>
            </a:r>
            <a:r>
              <a:rPr lang="en-US" dirty="0"/>
              <a:t> </a:t>
            </a:r>
          </a:p>
        </p:txBody>
      </p:sp>
      <p:pic>
        <p:nvPicPr>
          <p:cNvPr id="9" name="Picture 8" descr="A red cover with white text&#10;&#10;Description automatically generated">
            <a:extLst>
              <a:ext uri="{FF2B5EF4-FFF2-40B4-BE49-F238E27FC236}">
                <a16:creationId xmlns:a16="http://schemas.microsoft.com/office/drawing/2014/main" id="{4D30A608-1B8D-9DA7-8673-16B29B2315B4}"/>
              </a:ext>
            </a:extLst>
          </p:cNvPr>
          <p:cNvPicPr>
            <a:picLocks noChangeAspect="1"/>
          </p:cNvPicPr>
          <p:nvPr/>
        </p:nvPicPr>
        <p:blipFill>
          <a:blip r:embed="rId5"/>
          <a:stretch>
            <a:fillRect/>
          </a:stretch>
        </p:blipFill>
        <p:spPr>
          <a:xfrm>
            <a:off x="10164374" y="159238"/>
            <a:ext cx="1749466" cy="2460738"/>
          </a:xfrm>
          <a:prstGeom prst="rect">
            <a:avLst/>
          </a:prstGeom>
          <a:effectLst>
            <a:outerShdw blurRad="50800" dist="93480" dir="2700000" algn="tl" rotWithShape="0">
              <a:prstClr val="black">
                <a:alpha val="40000"/>
              </a:prstClr>
            </a:outerShdw>
          </a:effectLst>
        </p:spPr>
      </p:pic>
      <p:pic>
        <p:nvPicPr>
          <p:cNvPr id="11" name="Picture 2" descr="Mission Economy: A Moonshot Guide to Changing Capitalism by [Mariana Mazzucato]">
            <a:extLst>
              <a:ext uri="{FF2B5EF4-FFF2-40B4-BE49-F238E27FC236}">
                <a16:creationId xmlns:a16="http://schemas.microsoft.com/office/drawing/2014/main" id="{CE8F8BE6-5194-9490-F372-EB8CB389413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149788" y="172801"/>
            <a:ext cx="1749466" cy="2460738"/>
          </a:xfrm>
          <a:prstGeom prst="rect">
            <a:avLst/>
          </a:prstGeom>
          <a:noFill/>
          <a:effectLst>
            <a:outerShdw blurRad="50800" dist="114300" dir="2700000" algn="ctr"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7D5781A-5C43-0FB8-BF13-EAF707202EE1}"/>
              </a:ext>
            </a:extLst>
          </p:cNvPr>
          <p:cNvSpPr txBox="1"/>
          <p:nvPr/>
        </p:nvSpPr>
        <p:spPr>
          <a:xfrm>
            <a:off x="714802" y="2990487"/>
            <a:ext cx="11070053" cy="1277273"/>
          </a:xfrm>
          <a:prstGeom prst="rect">
            <a:avLst/>
          </a:prstGeom>
          <a:noFill/>
        </p:spPr>
        <p:txBody>
          <a:bodyPr wrap="square" lIns="91440" tIns="45720" rIns="91440" bIns="45720" anchor="t">
            <a:spAutoFit/>
          </a:bodyPr>
          <a:lstStyle/>
          <a:p>
            <a:pPr marL="57150" algn="ctr">
              <a:lnSpc>
                <a:spcPct val="90000"/>
              </a:lnSpc>
              <a:spcAft>
                <a:spcPts val="600"/>
              </a:spcAft>
            </a:pPr>
            <a:r>
              <a:rPr lang="en-US" sz="4000" b="1" dirty="0">
                <a:solidFill>
                  <a:schemeClr val="accent1"/>
                </a:solidFill>
                <a:latin typeface="Arial" panose="020B0604020202020204" pitchFamily="34" charset="0"/>
                <a:cs typeface="Arial" panose="020B0604020202020204" pitchFamily="34" charset="0"/>
              </a:rPr>
              <a:t>Industrial strategy IS growth strategy</a:t>
            </a:r>
          </a:p>
          <a:p>
            <a:pPr marL="57150" algn="ctr">
              <a:lnSpc>
                <a:spcPct val="90000"/>
              </a:lnSpc>
              <a:spcAft>
                <a:spcPts val="600"/>
              </a:spcAft>
            </a:pPr>
            <a:r>
              <a:rPr lang="en-US" sz="4000" dirty="0">
                <a:latin typeface="Arial" panose="020B0604020202020204" pitchFamily="34" charset="0"/>
                <a:cs typeface="Arial" panose="020B0604020202020204" pitchFamily="34" charset="0"/>
              </a:rPr>
              <a:t>(but only if done right)</a:t>
            </a:r>
          </a:p>
        </p:txBody>
      </p:sp>
    </p:spTree>
    <p:extLst>
      <p:ext uri="{BB962C8B-B14F-4D97-AF65-F5344CB8AC3E}">
        <p14:creationId xmlns:p14="http://schemas.microsoft.com/office/powerpoint/2010/main" val="15838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45">
            <a:extLst>
              <a:ext uri="{FF2B5EF4-FFF2-40B4-BE49-F238E27FC236}">
                <a16:creationId xmlns:a16="http://schemas.microsoft.com/office/drawing/2014/main" id="{3602433F-6DB8-014E-AA82-9373600604EB}"/>
              </a:ext>
            </a:extLst>
          </p:cNvPr>
          <p:cNvSpPr/>
          <p:nvPr/>
        </p:nvSpPr>
        <p:spPr>
          <a:xfrm>
            <a:off x="43037" y="4839004"/>
            <a:ext cx="7911548" cy="7911548"/>
          </a:xfrm>
          <a:prstGeom prst="ellipse">
            <a:avLst/>
          </a:prstGeom>
          <a:solidFill>
            <a:srgbClr val="113660">
              <a:alpha val="9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6B8E88-4CBB-7542-8B5D-93FD75FCCDA7}"/>
              </a:ext>
            </a:extLst>
          </p:cNvPr>
          <p:cNvSpPr/>
          <p:nvPr/>
        </p:nvSpPr>
        <p:spPr>
          <a:xfrm>
            <a:off x="7536579" y="1"/>
            <a:ext cx="4655421" cy="6857999"/>
          </a:xfrm>
          <a:prstGeom prst="rect">
            <a:avLst/>
          </a:prstGeom>
          <a:solidFill>
            <a:srgbClr val="1A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8C90968B-CBE8-0D4C-BE59-71F7BC8A538B}"/>
              </a:ext>
            </a:extLst>
          </p:cNvPr>
          <p:cNvSpPr txBox="1"/>
          <p:nvPr/>
        </p:nvSpPr>
        <p:spPr>
          <a:xfrm>
            <a:off x="8117746" y="3505953"/>
            <a:ext cx="4655421"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Negative externalities</a:t>
            </a:r>
          </a:p>
        </p:txBody>
      </p:sp>
      <p:sp>
        <p:nvSpPr>
          <p:cNvPr id="42" name="TextBox 41">
            <a:extLst>
              <a:ext uri="{FF2B5EF4-FFF2-40B4-BE49-F238E27FC236}">
                <a16:creationId xmlns:a16="http://schemas.microsoft.com/office/drawing/2014/main" id="{E30F7D89-4EBC-DF4F-94C6-DF75A737E8E9}"/>
              </a:ext>
            </a:extLst>
          </p:cNvPr>
          <p:cNvSpPr txBox="1"/>
          <p:nvPr/>
        </p:nvSpPr>
        <p:spPr>
          <a:xfrm>
            <a:off x="8163066" y="5214302"/>
            <a:ext cx="4386040"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Information failures</a:t>
            </a:r>
          </a:p>
        </p:txBody>
      </p:sp>
      <p:sp>
        <p:nvSpPr>
          <p:cNvPr id="43" name="TextBox 42">
            <a:extLst>
              <a:ext uri="{FF2B5EF4-FFF2-40B4-BE49-F238E27FC236}">
                <a16:creationId xmlns:a16="http://schemas.microsoft.com/office/drawing/2014/main" id="{D3E32F5A-BD9B-824B-808D-20ED2B1B84A6}"/>
              </a:ext>
            </a:extLst>
          </p:cNvPr>
          <p:cNvSpPr txBox="1"/>
          <p:nvPr/>
        </p:nvSpPr>
        <p:spPr>
          <a:xfrm>
            <a:off x="8196475" y="6032302"/>
            <a:ext cx="443508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Imperfect competition</a:t>
            </a:r>
          </a:p>
        </p:txBody>
      </p:sp>
      <p:pic>
        <p:nvPicPr>
          <p:cNvPr id="6" name="Picture 5">
            <a:extLst>
              <a:ext uri="{FF2B5EF4-FFF2-40B4-BE49-F238E27FC236}">
                <a16:creationId xmlns:a16="http://schemas.microsoft.com/office/drawing/2014/main" id="{3A075983-46C8-E747-AA0E-2A696618F9C0}"/>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p:blipFill>
        <p:spPr>
          <a:xfrm>
            <a:off x="-35368" y="1781087"/>
            <a:ext cx="8636340" cy="4857942"/>
          </a:xfrm>
          <a:prstGeom prst="rect">
            <a:avLst/>
          </a:prstGeom>
        </p:spPr>
      </p:pic>
      <p:sp>
        <p:nvSpPr>
          <p:cNvPr id="45" name="TextBox 44">
            <a:extLst>
              <a:ext uri="{FF2B5EF4-FFF2-40B4-BE49-F238E27FC236}">
                <a16:creationId xmlns:a16="http://schemas.microsoft.com/office/drawing/2014/main" id="{3EA07373-5DCF-3645-93BA-C141094450DF}"/>
              </a:ext>
            </a:extLst>
          </p:cNvPr>
          <p:cNvSpPr txBox="1"/>
          <p:nvPr/>
        </p:nvSpPr>
        <p:spPr>
          <a:xfrm>
            <a:off x="991974" y="2714336"/>
            <a:ext cx="1936161" cy="2308324"/>
          </a:xfrm>
          <a:prstGeom prst="rect">
            <a:avLst/>
          </a:prstGeom>
          <a:noFill/>
        </p:spPr>
        <p:txBody>
          <a:bodyPr wrap="square" rtlCol="0">
            <a:spAutoFit/>
          </a:bodyPr>
          <a:lstStyle/>
          <a:p>
            <a:r>
              <a:rPr lang="en-GB" sz="1600" dirty="0">
                <a:solidFill>
                  <a:srgbClr val="1A1919"/>
                </a:solidFill>
                <a:latin typeface="Arial" panose="020B0604020202020204" pitchFamily="34" charset="0"/>
                <a:ea typeface="Open Sans Light" panose="020B0306030504020204" pitchFamily="34" charset="0"/>
                <a:cs typeface="Arial" panose="020B0604020202020204" pitchFamily="34" charset="0"/>
              </a:rPr>
              <a:t>“The nine most terrifying words in the English language are ‘I’m from the government, and I’m here to help.’” </a:t>
            </a:r>
            <a:br>
              <a:rPr lang="en-GB" sz="1600" dirty="0">
                <a:solidFill>
                  <a:srgbClr val="1A1919"/>
                </a:solidFill>
                <a:latin typeface="Arial" panose="020B0604020202020204" pitchFamily="34" charset="0"/>
                <a:ea typeface="Open Sans Light" panose="020B0306030504020204" pitchFamily="34" charset="0"/>
                <a:cs typeface="Arial" panose="020B0604020202020204" pitchFamily="34" charset="0"/>
              </a:rPr>
            </a:br>
            <a:br>
              <a:rPr lang="en-GB" sz="1600" dirty="0">
                <a:solidFill>
                  <a:srgbClr val="1A1919"/>
                </a:solidFill>
                <a:latin typeface="Arial" panose="020B0604020202020204" pitchFamily="34" charset="0"/>
                <a:ea typeface="Open Sans Light" panose="020B0306030504020204" pitchFamily="34" charset="0"/>
                <a:cs typeface="Arial" panose="020B0604020202020204" pitchFamily="34" charset="0"/>
              </a:rPr>
            </a:br>
            <a:r>
              <a:rPr lang="en-GB" sz="1600" dirty="0">
                <a:solidFill>
                  <a:srgbClr val="1A1919"/>
                </a:solidFill>
                <a:latin typeface="Arial" panose="020B0604020202020204" pitchFamily="34" charset="0"/>
                <a:ea typeface="Open Sans Light" panose="020B0306030504020204" pitchFamily="34" charset="0"/>
                <a:cs typeface="Arial" panose="020B0604020202020204" pitchFamily="34" charset="0"/>
              </a:rPr>
              <a:t>- Ronald Reagan</a:t>
            </a:r>
          </a:p>
        </p:txBody>
      </p:sp>
      <p:pic>
        <p:nvPicPr>
          <p:cNvPr id="14" name="59bf80bb7a216d0b052f12de.png" descr="59bf80bb7a216d0b052f12de.png">
            <a:extLst>
              <a:ext uri="{FF2B5EF4-FFF2-40B4-BE49-F238E27FC236}">
                <a16:creationId xmlns:a16="http://schemas.microsoft.com/office/drawing/2014/main" id="{4143EABF-6B45-5D4E-980B-654C89B46812}"/>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5900" b="93510" l="4706" r="94706">
                        <a14:foregroundMark x1="9118" y1="16814" x2="19412" y2="10029"/>
                        <a14:foregroundMark x1="25294" y1="5900" x2="19412" y2="6490"/>
                        <a14:foregroundMark x1="22941" y1="94395" x2="12353" y2="92330"/>
                        <a14:foregroundMark x1="8529" y1="82891" x2="10000" y2="74041"/>
                        <a14:foregroundMark x1="4706" y1="82301" x2="4706" y2="75811"/>
                        <a14:foregroundMark x1="82353" y1="93215" x2="73824" y2="93805"/>
                        <a14:foregroundMark x1="94706" y1="82006" x2="94118" y2="75811"/>
                        <a14:backgroundMark x1="94118" y1="27729" x2="94118" y2="27729"/>
                        <a14:backgroundMark x1="94706" y1="28319" x2="94118" y2="28909"/>
                        <a14:backgroundMark x1="95588" y1="26844" x2="92059" y2="28909"/>
                      </a14:backgroundRemoval>
                    </a14:imgEffect>
                    <a14:imgEffect>
                      <a14:saturation sat="33000"/>
                    </a14:imgEffect>
                  </a14:imgLayer>
                </a14:imgProps>
              </a:ext>
              <a:ext uri="{28A0092B-C50C-407E-A947-70E740481C1C}">
                <a14:useLocalDpi xmlns:a14="http://schemas.microsoft.com/office/drawing/2010/main"/>
              </a:ext>
            </a:extLst>
          </a:blip>
          <a:stretch>
            <a:fillRect/>
          </a:stretch>
        </p:blipFill>
        <p:spPr>
          <a:xfrm>
            <a:off x="9495051" y="569330"/>
            <a:ext cx="1837438" cy="1832143"/>
          </a:xfrm>
          <a:prstGeom prst="rect">
            <a:avLst/>
          </a:prstGeom>
          <a:ln w="12700">
            <a:miter lim="400000"/>
          </a:ln>
        </p:spPr>
      </p:pic>
      <p:sp>
        <p:nvSpPr>
          <p:cNvPr id="40" name="TextBox 39">
            <a:extLst>
              <a:ext uri="{FF2B5EF4-FFF2-40B4-BE49-F238E27FC236}">
                <a16:creationId xmlns:a16="http://schemas.microsoft.com/office/drawing/2014/main" id="{47C04CC8-26A0-6945-880F-EA49778E4F41}"/>
              </a:ext>
            </a:extLst>
          </p:cNvPr>
          <p:cNvSpPr txBox="1"/>
          <p:nvPr/>
        </p:nvSpPr>
        <p:spPr>
          <a:xfrm>
            <a:off x="8133168" y="4396302"/>
            <a:ext cx="4280232"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Coordination failures</a:t>
            </a:r>
          </a:p>
        </p:txBody>
      </p:sp>
      <p:sp>
        <p:nvSpPr>
          <p:cNvPr id="39" name="TextBox 38">
            <a:extLst>
              <a:ext uri="{FF2B5EF4-FFF2-40B4-BE49-F238E27FC236}">
                <a16:creationId xmlns:a16="http://schemas.microsoft.com/office/drawing/2014/main" id="{B771AA19-DDFD-A14D-8A17-4BDFE8B7FEC4}"/>
              </a:ext>
            </a:extLst>
          </p:cNvPr>
          <p:cNvSpPr txBox="1"/>
          <p:nvPr/>
        </p:nvSpPr>
        <p:spPr>
          <a:xfrm>
            <a:off x="8124530" y="2670998"/>
            <a:ext cx="3716537"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Positive Externalities</a:t>
            </a:r>
          </a:p>
        </p:txBody>
      </p:sp>
      <p:sp>
        <p:nvSpPr>
          <p:cNvPr id="15" name="TextBox 14">
            <a:extLst>
              <a:ext uri="{FF2B5EF4-FFF2-40B4-BE49-F238E27FC236}">
                <a16:creationId xmlns:a16="http://schemas.microsoft.com/office/drawing/2014/main" id="{256B59F5-7212-4D90-B12E-207E0DAD61C5}"/>
              </a:ext>
            </a:extLst>
          </p:cNvPr>
          <p:cNvSpPr txBox="1"/>
          <p:nvPr/>
        </p:nvSpPr>
        <p:spPr>
          <a:xfrm>
            <a:off x="1072971" y="293382"/>
            <a:ext cx="5851679" cy="1200329"/>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From </a:t>
            </a:r>
            <a:r>
              <a:rPr lang="en-US" sz="3600" b="1" dirty="0">
                <a:solidFill>
                  <a:schemeClr val="accent1"/>
                </a:solidFill>
                <a:latin typeface="Arial" panose="020B0604020202020204" pitchFamily="34" charset="0"/>
                <a:cs typeface="Arial" panose="020B0604020202020204" pitchFamily="34" charset="0"/>
              </a:rPr>
              <a:t>market fixing </a:t>
            </a:r>
            <a:r>
              <a:rPr lang="en-US" sz="3600" b="1" dirty="0">
                <a:solidFill>
                  <a:srgbClr val="1A1919"/>
                </a:solidFill>
                <a:latin typeface="Arial" panose="020B0604020202020204" pitchFamily="34" charset="0"/>
                <a:cs typeface="Arial" panose="020B0604020202020204" pitchFamily="34" charset="0"/>
              </a:rPr>
              <a:t>to market shaping.  </a:t>
            </a:r>
          </a:p>
        </p:txBody>
      </p:sp>
      <p:sp>
        <p:nvSpPr>
          <p:cNvPr id="2" name="TextBox 1">
            <a:extLst>
              <a:ext uri="{FF2B5EF4-FFF2-40B4-BE49-F238E27FC236}">
                <a16:creationId xmlns:a16="http://schemas.microsoft.com/office/drawing/2014/main" id="{8972EACB-4CA0-31AD-2781-EF26124F50B3}"/>
              </a:ext>
            </a:extLst>
          </p:cNvPr>
          <p:cNvSpPr txBox="1"/>
          <p:nvPr/>
        </p:nvSpPr>
        <p:spPr>
          <a:xfrm>
            <a:off x="1052705" y="1798193"/>
            <a:ext cx="2806776" cy="646331"/>
          </a:xfrm>
          <a:prstGeom prst="rect">
            <a:avLst/>
          </a:prstGeom>
          <a:noFill/>
        </p:spPr>
        <p:txBody>
          <a:bodyPr wrap="square" rtlCol="0">
            <a:spAutoFit/>
          </a:bodyPr>
          <a:lstStyle/>
          <a:p>
            <a:r>
              <a:rPr lang="en-US" sz="3600" b="1" dirty="0">
                <a:solidFill>
                  <a:schemeClr val="accent1"/>
                </a:solidFill>
              </a:rPr>
              <a:t>At Worst </a:t>
            </a:r>
          </a:p>
        </p:txBody>
      </p:sp>
      <p:sp>
        <p:nvSpPr>
          <p:cNvPr id="3" name="TextBox 2">
            <a:extLst>
              <a:ext uri="{FF2B5EF4-FFF2-40B4-BE49-F238E27FC236}">
                <a16:creationId xmlns:a16="http://schemas.microsoft.com/office/drawing/2014/main" id="{231DC931-0624-D4A0-00D7-8807952FD7AA}"/>
              </a:ext>
            </a:extLst>
          </p:cNvPr>
          <p:cNvSpPr txBox="1"/>
          <p:nvPr/>
        </p:nvSpPr>
        <p:spPr>
          <a:xfrm>
            <a:off x="7650280" y="1179658"/>
            <a:ext cx="2386390" cy="646331"/>
          </a:xfrm>
          <a:prstGeom prst="rect">
            <a:avLst/>
          </a:prstGeom>
          <a:noFill/>
        </p:spPr>
        <p:txBody>
          <a:bodyPr wrap="square" rtlCol="0">
            <a:spAutoFit/>
          </a:bodyPr>
          <a:lstStyle/>
          <a:p>
            <a:r>
              <a:rPr lang="en-US" sz="3600" b="1" dirty="0">
                <a:solidFill>
                  <a:schemeClr val="accent1"/>
                </a:solidFill>
              </a:rPr>
              <a:t>At Best?</a:t>
            </a:r>
            <a:r>
              <a:rPr lang="en-US" sz="3600" b="1" dirty="0">
                <a:solidFill>
                  <a:schemeClr val="bg1"/>
                </a:solidFill>
              </a:rPr>
              <a:t>  </a:t>
            </a:r>
          </a:p>
        </p:txBody>
      </p:sp>
    </p:spTree>
    <p:extLst>
      <p:ext uri="{BB962C8B-B14F-4D97-AF65-F5344CB8AC3E}">
        <p14:creationId xmlns:p14="http://schemas.microsoft.com/office/powerpoint/2010/main" val="759305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00590E8-3031-4B9D-B890-5B575BA7B184}"/>
              </a:ext>
            </a:extLst>
          </p:cNvPr>
          <p:cNvSpPr txBox="1"/>
          <p:nvPr/>
        </p:nvSpPr>
        <p:spPr>
          <a:xfrm>
            <a:off x="228599" y="103738"/>
            <a:ext cx="11963401" cy="1323439"/>
          </a:xfrm>
          <a:prstGeom prst="rect">
            <a:avLst/>
          </a:prstGeom>
          <a:noFill/>
        </p:spPr>
        <p:txBody>
          <a:bodyPr wrap="square" rtlCol="0">
            <a:spAutoFit/>
          </a:bodyPr>
          <a:lstStyle/>
          <a:p>
            <a:r>
              <a:rPr lang="en-US" sz="4000" b="1" dirty="0">
                <a:solidFill>
                  <a:schemeClr val="accent1"/>
                </a:solidFill>
                <a:latin typeface="Helvetica" pitchFamily="2" charset="0"/>
                <a:cs typeface="Arial" panose="020B0604020202020204" pitchFamily="34" charset="0"/>
              </a:rPr>
              <a:t>From shareholder maximization </a:t>
            </a:r>
            <a:r>
              <a:rPr lang="en-US" sz="4000" b="1" dirty="0">
                <a:solidFill>
                  <a:srgbClr val="1A1919"/>
                </a:solidFill>
                <a:latin typeface="Helvetica" pitchFamily="2" charset="0"/>
                <a:cs typeface="Arial" panose="020B0604020202020204" pitchFamily="34" charset="0"/>
              </a:rPr>
              <a:t>to stakeholder capitalism.</a:t>
            </a:r>
          </a:p>
        </p:txBody>
      </p:sp>
      <p:grpSp>
        <p:nvGrpSpPr>
          <p:cNvPr id="2" name="Group 1">
            <a:extLst>
              <a:ext uri="{FF2B5EF4-FFF2-40B4-BE49-F238E27FC236}">
                <a16:creationId xmlns:a16="http://schemas.microsoft.com/office/drawing/2014/main" id="{968DE3A2-8D6B-44F5-85E4-0E2515165DC7}"/>
              </a:ext>
            </a:extLst>
          </p:cNvPr>
          <p:cNvGrpSpPr/>
          <p:nvPr/>
        </p:nvGrpSpPr>
        <p:grpSpPr>
          <a:xfrm>
            <a:off x="6728301" y="1298964"/>
            <a:ext cx="4971447" cy="5596442"/>
            <a:chOff x="6231376" y="1224213"/>
            <a:chExt cx="5069663" cy="5707005"/>
          </a:xfrm>
        </p:grpSpPr>
        <p:pic>
          <p:nvPicPr>
            <p:cNvPr id="13" name="Picture 12">
              <a:extLst>
                <a:ext uri="{FF2B5EF4-FFF2-40B4-BE49-F238E27FC236}">
                  <a16:creationId xmlns:a16="http://schemas.microsoft.com/office/drawing/2014/main" id="{9C106800-028D-9849-BD6C-BC2019DF413C}"/>
                </a:ext>
              </a:extLst>
            </p:cNvPr>
            <p:cNvPicPr>
              <a:picLocks noChangeAspect="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231376" y="1224213"/>
              <a:ext cx="5069663" cy="5707005"/>
            </a:xfrm>
            <a:prstGeom prst="rect">
              <a:avLst/>
            </a:prstGeom>
          </p:spPr>
        </p:pic>
        <p:pic>
          <p:nvPicPr>
            <p:cNvPr id="12" name="Picture 11">
              <a:extLst>
                <a:ext uri="{FF2B5EF4-FFF2-40B4-BE49-F238E27FC236}">
                  <a16:creationId xmlns:a16="http://schemas.microsoft.com/office/drawing/2014/main" id="{5CCC4AB8-0477-2144-BBCA-E012811326B5}"/>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863733" y="3033526"/>
              <a:ext cx="1371991" cy="482562"/>
            </a:xfrm>
            <a:prstGeom prst="rect">
              <a:avLst/>
            </a:prstGeom>
          </p:spPr>
        </p:pic>
        <p:pic>
          <p:nvPicPr>
            <p:cNvPr id="15" name="Picture 14">
              <a:extLst>
                <a:ext uri="{FF2B5EF4-FFF2-40B4-BE49-F238E27FC236}">
                  <a16:creationId xmlns:a16="http://schemas.microsoft.com/office/drawing/2014/main" id="{7345731E-9D4B-9549-99C4-A745B3BA2B8F}"/>
                </a:ext>
              </a:extLst>
            </p:cNvPr>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t="-1005"/>
            <a:stretch/>
          </p:blipFill>
          <p:spPr>
            <a:xfrm>
              <a:off x="6774121" y="1224213"/>
              <a:ext cx="3984172" cy="228599"/>
            </a:xfrm>
            <a:prstGeom prst="rect">
              <a:avLst/>
            </a:prstGeom>
          </p:spPr>
        </p:pic>
      </p:grpSp>
      <p:pic>
        <p:nvPicPr>
          <p:cNvPr id="11" name="Picture 10">
            <a:extLst>
              <a:ext uri="{FF2B5EF4-FFF2-40B4-BE49-F238E27FC236}">
                <a16:creationId xmlns:a16="http://schemas.microsoft.com/office/drawing/2014/main" id="{4320AD54-F74E-7941-AFF5-F9C0C4E87C90}"/>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142276" y="1298964"/>
            <a:ext cx="8699713" cy="5798393"/>
          </a:xfrm>
          <a:prstGeom prst="rect">
            <a:avLst/>
          </a:prstGeom>
        </p:spPr>
      </p:pic>
      <p:sp>
        <p:nvSpPr>
          <p:cNvPr id="14" name="TextBox 13">
            <a:extLst>
              <a:ext uri="{FF2B5EF4-FFF2-40B4-BE49-F238E27FC236}">
                <a16:creationId xmlns:a16="http://schemas.microsoft.com/office/drawing/2014/main" id="{74152E83-B05D-784C-9076-FAAA8F5D9BAD}"/>
              </a:ext>
            </a:extLst>
          </p:cNvPr>
          <p:cNvSpPr txBox="1"/>
          <p:nvPr/>
        </p:nvSpPr>
        <p:spPr>
          <a:xfrm>
            <a:off x="3927423" y="3073225"/>
            <a:ext cx="2294215" cy="1815882"/>
          </a:xfrm>
          <a:prstGeom prst="rect">
            <a:avLst/>
          </a:prstGeom>
          <a:noFill/>
        </p:spPr>
        <p:txBody>
          <a:bodyPr wrap="square" rtlCol="0">
            <a:spAutoFit/>
          </a:bodyPr>
          <a:lstStyle/>
          <a:p>
            <a:r>
              <a:rPr lang="en-US" sz="1600" dirty="0">
                <a:solidFill>
                  <a:srgbClr val="1A1919"/>
                </a:solidFill>
                <a:latin typeface="Arial" panose="020B0604020202020204" pitchFamily="34" charset="0"/>
                <a:cs typeface="Arial" panose="020B0604020202020204" pitchFamily="34" charset="0"/>
              </a:rPr>
              <a:t>“Without a sense of purpose, no company, either public or private, can achieve its full potential.” </a:t>
            </a:r>
            <a:br>
              <a:rPr lang="en-US" sz="1600" dirty="0">
                <a:solidFill>
                  <a:srgbClr val="1A1919"/>
                </a:solidFill>
                <a:latin typeface="Arial" panose="020B0604020202020204" pitchFamily="34" charset="0"/>
                <a:cs typeface="Arial" panose="020B0604020202020204" pitchFamily="34" charset="0"/>
              </a:rPr>
            </a:br>
            <a:br>
              <a:rPr lang="en-US" sz="1600" dirty="0">
                <a:solidFill>
                  <a:srgbClr val="1A1919"/>
                </a:solidFill>
                <a:latin typeface="Arial" panose="020B0604020202020204" pitchFamily="34" charset="0"/>
                <a:cs typeface="Arial" panose="020B0604020202020204" pitchFamily="34" charset="0"/>
              </a:rPr>
            </a:br>
            <a:r>
              <a:rPr lang="en-US" sz="1600" dirty="0">
                <a:solidFill>
                  <a:srgbClr val="1A1919"/>
                </a:solidFill>
                <a:latin typeface="Arial" panose="020B0604020202020204" pitchFamily="34" charset="0"/>
                <a:cs typeface="Arial" panose="020B0604020202020204" pitchFamily="34" charset="0"/>
              </a:rPr>
              <a:t>- Larry Fink</a:t>
            </a:r>
          </a:p>
        </p:txBody>
      </p:sp>
    </p:spTree>
    <p:extLst>
      <p:ext uri="{BB962C8B-B14F-4D97-AF65-F5344CB8AC3E}">
        <p14:creationId xmlns:p14="http://schemas.microsoft.com/office/powerpoint/2010/main" val="977641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8A1B8F-EADC-74F1-E8AA-2F1857E77049}"/>
              </a:ext>
            </a:extLst>
          </p:cNvPr>
          <p:cNvSpPr/>
          <p:nvPr/>
        </p:nvSpPr>
        <p:spPr>
          <a:xfrm>
            <a:off x="0" y="1291718"/>
            <a:ext cx="12192000" cy="55662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21458482-5ABC-44A8-A358-A2A039D2F184}"/>
              </a:ext>
            </a:extLst>
          </p:cNvPr>
          <p:cNvSpPr txBox="1"/>
          <p:nvPr/>
        </p:nvSpPr>
        <p:spPr>
          <a:xfrm>
            <a:off x="1088207" y="357521"/>
            <a:ext cx="10385335" cy="646331"/>
          </a:xfrm>
          <a:prstGeom prst="rect">
            <a:avLst/>
          </a:prstGeom>
          <a:noFill/>
        </p:spPr>
        <p:txBody>
          <a:bodyPr wrap="square" rtlCol="0">
            <a:spAutoFit/>
          </a:bodyPr>
          <a:lstStyle/>
          <a:p>
            <a:r>
              <a:rPr lang="en-US" sz="3600" b="1" dirty="0">
                <a:solidFill>
                  <a:schemeClr val="accent1"/>
                </a:solidFill>
                <a:latin typeface="Arial" panose="020B0604020202020204" pitchFamily="34" charset="0"/>
                <a:cs typeface="Arial" panose="020B0604020202020204" pitchFamily="34" charset="0"/>
              </a:rPr>
              <a:t>Finance </a:t>
            </a:r>
            <a:r>
              <a:rPr lang="en-US" sz="3600" b="1" dirty="0">
                <a:latin typeface="Arial" panose="020B0604020202020204" pitchFamily="34" charset="0"/>
                <a:cs typeface="Arial" panose="020B0604020202020204" pitchFamily="34" charset="0"/>
              </a:rPr>
              <a:t>decoupled from the real economy</a:t>
            </a:r>
          </a:p>
        </p:txBody>
      </p:sp>
      <p:pic>
        <p:nvPicPr>
          <p:cNvPr id="5" name="Picture 4" descr="A graph showing the growth of the stock market&#10;&#10;Description automatically generated">
            <a:extLst>
              <a:ext uri="{FF2B5EF4-FFF2-40B4-BE49-F238E27FC236}">
                <a16:creationId xmlns:a16="http://schemas.microsoft.com/office/drawing/2014/main" id="{EC63D708-A138-FDDE-FF8B-BCED31CEDBDD}"/>
              </a:ext>
            </a:extLst>
          </p:cNvPr>
          <p:cNvPicPr>
            <a:picLocks noChangeAspect="1"/>
          </p:cNvPicPr>
          <p:nvPr/>
        </p:nvPicPr>
        <p:blipFill>
          <a:blip r:embed="rId3"/>
          <a:stretch>
            <a:fillRect/>
          </a:stretch>
        </p:blipFill>
        <p:spPr>
          <a:xfrm>
            <a:off x="1824681" y="1366305"/>
            <a:ext cx="8542638" cy="5491695"/>
          </a:xfrm>
          <a:prstGeom prst="rect">
            <a:avLst/>
          </a:prstGeom>
        </p:spPr>
      </p:pic>
    </p:spTree>
    <p:extLst>
      <p:ext uri="{BB962C8B-B14F-4D97-AF65-F5344CB8AC3E}">
        <p14:creationId xmlns:p14="http://schemas.microsoft.com/office/powerpoint/2010/main" val="245664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95EC-8923-48F1-83D9-ADB18343F80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DE5EA4F-6E18-EAD1-5A2D-2F4FBFA160BE}"/>
              </a:ext>
            </a:extLst>
          </p:cNvPr>
          <p:cNvSpPr/>
          <p:nvPr/>
        </p:nvSpPr>
        <p:spPr>
          <a:xfrm>
            <a:off x="0" y="1309905"/>
            <a:ext cx="12192000" cy="55480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F780599-A927-34E4-B660-8E46C32C7B93}"/>
              </a:ext>
            </a:extLst>
          </p:cNvPr>
          <p:cNvSpPr txBox="1"/>
          <p:nvPr/>
        </p:nvSpPr>
        <p:spPr>
          <a:xfrm>
            <a:off x="978639" y="446599"/>
            <a:ext cx="11213361" cy="646331"/>
          </a:xfrm>
          <a:prstGeom prst="rect">
            <a:avLst/>
          </a:prstGeom>
          <a:noFill/>
        </p:spPr>
        <p:txBody>
          <a:bodyPr wrap="square" rtlCol="0">
            <a:spAutoFit/>
          </a:bodyPr>
          <a:lstStyle/>
          <a:p>
            <a:r>
              <a:rPr lang="en-GB" sz="3600" b="1" dirty="0">
                <a:solidFill>
                  <a:schemeClr val="accent1"/>
                </a:solidFill>
                <a:latin typeface="Arial" panose="020B0604020202020204" pitchFamily="34" charset="0"/>
                <a:cs typeface="Arial" panose="020B0604020202020204" pitchFamily="34" charset="0"/>
              </a:rPr>
              <a:t>Labour share </a:t>
            </a:r>
            <a:r>
              <a:rPr lang="en-GB" sz="3600" b="1" dirty="0">
                <a:latin typeface="Arial" panose="020B0604020202020204" pitchFamily="34" charset="0"/>
                <a:cs typeface="Arial" panose="020B0604020202020204" pitchFamily="34" charset="0"/>
              </a:rPr>
              <a:t>of income is in decline </a:t>
            </a:r>
            <a:endParaRPr lang="en-US" sz="3600" b="1"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955DD03F-18A7-EE31-8597-B485FAB7CA17}"/>
              </a:ext>
            </a:extLst>
          </p:cNvPr>
          <p:cNvGrpSpPr/>
          <p:nvPr/>
        </p:nvGrpSpPr>
        <p:grpSpPr>
          <a:xfrm>
            <a:off x="1098134" y="1309906"/>
            <a:ext cx="10115227" cy="5548094"/>
            <a:chOff x="-5494" y="0"/>
            <a:chExt cx="12197494" cy="6858000"/>
          </a:xfrm>
        </p:grpSpPr>
        <p:pic>
          <p:nvPicPr>
            <p:cNvPr id="5" name="Picture 4" descr="A screen shot of a graph&#10;&#10;Description automatically generated">
              <a:extLst>
                <a:ext uri="{FF2B5EF4-FFF2-40B4-BE49-F238E27FC236}">
                  <a16:creationId xmlns:a16="http://schemas.microsoft.com/office/drawing/2014/main" id="{D1C34D1B-B325-17E3-58CF-ED9A3A3745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0507" y="0"/>
              <a:ext cx="6101493" cy="6858000"/>
            </a:xfrm>
            <a:prstGeom prst="rect">
              <a:avLst/>
            </a:prstGeom>
          </p:spPr>
        </p:pic>
        <p:pic>
          <p:nvPicPr>
            <p:cNvPr id="7" name="Picture 6" descr="A graph of a graph with numbers and lines&#10;&#10;Description automatically generated with medium confidence">
              <a:extLst>
                <a:ext uri="{FF2B5EF4-FFF2-40B4-BE49-F238E27FC236}">
                  <a16:creationId xmlns:a16="http://schemas.microsoft.com/office/drawing/2014/main" id="{434A8DB3-879A-1AF4-D03E-0F4A59EFF8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94" y="0"/>
              <a:ext cx="6101493" cy="6858000"/>
            </a:xfrm>
            <a:prstGeom prst="rect">
              <a:avLst/>
            </a:prstGeom>
          </p:spPr>
        </p:pic>
      </p:grpSp>
    </p:spTree>
    <p:extLst>
      <p:ext uri="{BB962C8B-B14F-4D97-AF65-F5344CB8AC3E}">
        <p14:creationId xmlns:p14="http://schemas.microsoft.com/office/powerpoint/2010/main" val="3051866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AF247-2E96-6361-287F-3EEF779EF1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A75BB6-532D-BB52-1B09-38CA8E0B932E}"/>
              </a:ext>
            </a:extLst>
          </p:cNvPr>
          <p:cNvSpPr txBox="1"/>
          <p:nvPr/>
        </p:nvSpPr>
        <p:spPr>
          <a:xfrm>
            <a:off x="699180" y="453432"/>
            <a:ext cx="11804072" cy="535531"/>
          </a:xfrm>
          <a:prstGeom prst="rect">
            <a:avLst/>
          </a:prstGeom>
          <a:noFill/>
        </p:spPr>
        <p:txBody>
          <a:bodyPr wrap="square" rtlCol="0">
            <a:spAutoFit/>
          </a:bodyPr>
          <a:lstStyle/>
          <a:p>
            <a:pPr marL="0" marR="0" lvl="0" indent="0" defTabSz="914400" rtl="0" eaLnBrk="1" fontAlgn="auto" latinLnBrk="0" hangingPunct="1">
              <a:lnSpc>
                <a:spcPct val="90000"/>
              </a:lnSpc>
              <a:spcBef>
                <a:spcPct val="0"/>
              </a:spcBef>
              <a:spcAft>
                <a:spcPts val="0"/>
              </a:spcAft>
              <a:buClrTx/>
              <a:buSzTx/>
              <a:buFontTx/>
              <a:buNone/>
              <a:tabLst/>
              <a:defRPr/>
            </a:pPr>
            <a:r>
              <a:rPr lang="en-US" sz="3200" b="1" dirty="0">
                <a:solidFill>
                  <a:prstClr val="black"/>
                </a:solidFill>
                <a:latin typeface="Arial" panose="020B0604020202020204" pitchFamily="34" charset="0"/>
                <a:ea typeface="+mj-ea"/>
                <a:cs typeface="Arial" panose="020B0604020202020204" pitchFamily="34" charset="0"/>
              </a:rPr>
              <a:t>Mission-oriented agenda to guide the rethink:</a:t>
            </a:r>
            <a:endParaRPr kumimoji="0" lang="en-US" sz="3200" b="1" i="0" u="none" strike="noStrike" kern="1200" cap="none" spc="0" normalizeH="0" baseline="0" noProof="0" dirty="0">
              <a:ln>
                <a:noFill/>
              </a:ln>
              <a:solidFill>
                <a:srgbClr val="E30613"/>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61B60294-479F-52C8-B3E9-260FE98EE1EB}"/>
              </a:ext>
            </a:extLst>
          </p:cNvPr>
          <p:cNvSpPr txBox="1"/>
          <p:nvPr/>
        </p:nvSpPr>
        <p:spPr>
          <a:xfrm>
            <a:off x="699180" y="1295400"/>
            <a:ext cx="2908396" cy="684000"/>
          </a:xfrm>
          <a:prstGeom prst="rect">
            <a:avLst/>
          </a:prstGeom>
          <a:noFill/>
          <a:ln>
            <a:noFill/>
          </a:ln>
        </p:spPr>
        <p:txBody>
          <a:bodyPr wrap="square" lIns="108000" anchor="ctr" anchorCtr="0">
            <a:noAutofit/>
          </a:bodyPr>
          <a:lstStyle/>
          <a:p>
            <a:r>
              <a:rPr lang="en-US" sz="2000" b="1">
                <a:latin typeface="Arial" panose="020B0604020202020204" pitchFamily="34" charset="0"/>
                <a:cs typeface="Arial" panose="020B0604020202020204" pitchFamily="34" charset="0"/>
              </a:rPr>
              <a:t>Policy design</a:t>
            </a:r>
            <a:endParaRPr lang="en-GB" sz="2000" b="1">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D1059C2-6596-989E-8669-78E45E14F0ED}"/>
              </a:ext>
            </a:extLst>
          </p:cNvPr>
          <p:cNvSpPr txBox="1"/>
          <p:nvPr/>
        </p:nvSpPr>
        <p:spPr>
          <a:xfrm>
            <a:off x="699180" y="2339818"/>
            <a:ext cx="2908396" cy="684000"/>
          </a:xfrm>
          <a:prstGeom prst="rect">
            <a:avLst/>
          </a:prstGeom>
          <a:noFill/>
          <a:ln>
            <a:noFill/>
          </a:ln>
        </p:spPr>
        <p:txBody>
          <a:bodyPr wrap="square" lIns="108000" anchor="ctr" anchorCtr="0">
            <a:noAutofit/>
          </a:bodyPr>
          <a:lstStyle/>
          <a:p>
            <a:r>
              <a:rPr lang="en-US" sz="2000" b="1">
                <a:latin typeface="Arial" panose="020B0604020202020204" pitchFamily="34" charset="0"/>
                <a:cs typeface="Arial" panose="020B0604020202020204" pitchFamily="34" charset="0"/>
              </a:rPr>
              <a:t>Institution/tool design</a:t>
            </a:r>
            <a:endParaRPr lang="en-GB" sz="2000" b="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20D6B67-0519-D67E-068D-D9DDEBD4EB52}"/>
              </a:ext>
            </a:extLst>
          </p:cNvPr>
          <p:cNvSpPr txBox="1"/>
          <p:nvPr/>
        </p:nvSpPr>
        <p:spPr>
          <a:xfrm>
            <a:off x="699180" y="3428121"/>
            <a:ext cx="2908396" cy="684000"/>
          </a:xfrm>
          <a:prstGeom prst="rect">
            <a:avLst/>
          </a:prstGeom>
          <a:noFill/>
          <a:ln>
            <a:noFill/>
          </a:ln>
        </p:spPr>
        <p:txBody>
          <a:bodyPr wrap="square" lIns="108000" anchor="ctr" anchorCtr="0">
            <a:noAutofit/>
          </a:bodyPr>
          <a:lstStyle/>
          <a:p>
            <a:r>
              <a:rPr lang="en-US" sz="2000" b="1">
                <a:latin typeface="Arial" panose="020B0604020202020204" pitchFamily="34" charset="0"/>
                <a:cs typeface="Arial" panose="020B0604020202020204" pitchFamily="34" charset="0"/>
              </a:rPr>
              <a:t>New social contract</a:t>
            </a:r>
            <a:endParaRPr lang="en-GB" sz="2000" b="1">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64511E9-D6FB-52B6-70C8-06B60D267BD3}"/>
              </a:ext>
            </a:extLst>
          </p:cNvPr>
          <p:cNvSpPr txBox="1">
            <a:spLocks/>
          </p:cNvSpPr>
          <p:nvPr/>
        </p:nvSpPr>
        <p:spPr>
          <a:xfrm>
            <a:off x="3886201" y="1213266"/>
            <a:ext cx="5567511" cy="946134"/>
          </a:xfrm>
          <a:prstGeom prst="rect">
            <a:avLst/>
          </a:prstGeom>
          <a:solidFill>
            <a:srgbClr val="A4D7DB"/>
          </a:solidFill>
        </p:spPr>
        <p:txBody>
          <a:bodyPr wrap="square" lIns="90000" anchor="ctr" anchorCtr="0">
            <a:noAutofit/>
          </a:bodyPr>
          <a:lstStyle/>
          <a:p>
            <a:r>
              <a:rPr lang="en-US" sz="2000" spc="15" dirty="0">
                <a:latin typeface="Arial" panose="020B0604020202020204" pitchFamily="34" charset="0"/>
                <a:ea typeface="Times New Roman" panose="02020603050405020304" pitchFamily="18" charset="0"/>
                <a:cs typeface="Arial" panose="020B0604020202020204" pitchFamily="34" charset="0"/>
              </a:rPr>
              <a:t>Setting a clear direction to foster bottom up innovation towards a socially relevant goal. </a:t>
            </a:r>
          </a:p>
          <a:p>
            <a:r>
              <a:rPr lang="en-US" sz="2000" spc="15" dirty="0">
                <a:latin typeface="Arial" panose="020B0604020202020204" pitchFamily="34" charset="0"/>
                <a:ea typeface="Times New Roman" panose="02020603050405020304" pitchFamily="18" charset="0"/>
                <a:cs typeface="Arial" panose="020B0604020202020204" pitchFamily="34" charset="0"/>
              </a:rPr>
              <a:t>Shaping markets not fixing markets   </a:t>
            </a:r>
            <a:endParaRPr lang="en-GB" sz="20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C42731E-5305-92C9-A036-2E6F9181D336}"/>
              </a:ext>
            </a:extLst>
          </p:cNvPr>
          <p:cNvSpPr txBox="1">
            <a:spLocks/>
          </p:cNvSpPr>
          <p:nvPr/>
        </p:nvSpPr>
        <p:spPr>
          <a:xfrm>
            <a:off x="3886201" y="2339818"/>
            <a:ext cx="5567516" cy="864000"/>
          </a:xfrm>
          <a:prstGeom prst="rect">
            <a:avLst/>
          </a:prstGeom>
          <a:solidFill>
            <a:srgbClr val="C9DFF4"/>
          </a:solidFill>
        </p:spPr>
        <p:txBody>
          <a:bodyPr wrap="square" lIns="90000" anchor="ctr" anchorCtr="0">
            <a:noAutofit/>
          </a:bodyPr>
          <a:lstStyle/>
          <a:p>
            <a:r>
              <a:rPr lang="en-US" sz="2000" spc="15" dirty="0">
                <a:latin typeface="Arial" panose="020B0604020202020204" pitchFamily="34" charset="0"/>
                <a:cs typeface="Arial" panose="020B0604020202020204" pitchFamily="34" charset="0"/>
              </a:rPr>
              <a:t>Outcomes oriented tools from public finance to public procurement</a:t>
            </a:r>
            <a:endParaRPr lang="en-US" sz="1600" spc="15"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5B8BF8A9-A71B-5978-8C9F-A29C6960C4E3}"/>
              </a:ext>
            </a:extLst>
          </p:cNvPr>
          <p:cNvSpPr txBox="1">
            <a:spLocks/>
          </p:cNvSpPr>
          <p:nvPr/>
        </p:nvSpPr>
        <p:spPr>
          <a:xfrm>
            <a:off x="3886200" y="3428121"/>
            <a:ext cx="7817401" cy="864000"/>
          </a:xfrm>
          <a:prstGeom prst="rect">
            <a:avLst/>
          </a:prstGeom>
          <a:solidFill>
            <a:srgbClr val="B9C7D2"/>
          </a:solidFill>
        </p:spPr>
        <p:txBody>
          <a:bodyPr wrap="square" lIns="90000" anchor="ctr" anchorCtr="0">
            <a:noAutofit/>
          </a:bodyPr>
          <a:lstStyle/>
          <a:p>
            <a:endParaRPr lang="en-US" sz="1600" spc="15" dirty="0">
              <a:latin typeface="Arial" panose="020B0604020202020204" pitchFamily="34" charset="0"/>
              <a:ea typeface="Times New Roman" panose="02020603050405020304" pitchFamily="18" charset="0"/>
              <a:cs typeface="Arial" panose="020B0604020202020204" pitchFamily="34" charset="0"/>
            </a:endParaRPr>
          </a:p>
          <a:p>
            <a:r>
              <a:rPr lang="en-GB" sz="2000" spc="15" dirty="0">
                <a:latin typeface="Arial" panose="020B0604020202020204" pitchFamily="34" charset="0"/>
                <a:ea typeface="Times New Roman" panose="02020603050405020304" pitchFamily="18" charset="0"/>
                <a:cs typeface="Arial" panose="020B0604020202020204" pitchFamily="34" charset="0"/>
              </a:rPr>
              <a:t>From parasitic contracts to symbiotic public-private partnerships</a:t>
            </a:r>
            <a:endParaRPr lang="en-GB" sz="1600" dirty="0">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AAD7D720-154D-BAE6-D4C7-46A171DBFBD9}"/>
              </a:ext>
            </a:extLst>
          </p:cNvPr>
          <p:cNvCxnSpPr>
            <a:cxnSpLocks/>
          </p:cNvCxnSpPr>
          <p:nvPr/>
        </p:nvCxnSpPr>
        <p:spPr>
          <a:xfrm>
            <a:off x="699180" y="2159400"/>
            <a:ext cx="2599198" cy="0"/>
          </a:xfrm>
          <a:prstGeom prst="line">
            <a:avLst/>
          </a:prstGeom>
          <a:ln w="76200">
            <a:solidFill>
              <a:srgbClr val="A4D7DB"/>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4154FBF-E547-FF5C-C38D-0F93112FA0A7}"/>
              </a:ext>
            </a:extLst>
          </p:cNvPr>
          <p:cNvCxnSpPr>
            <a:cxnSpLocks/>
          </p:cNvCxnSpPr>
          <p:nvPr/>
        </p:nvCxnSpPr>
        <p:spPr>
          <a:xfrm>
            <a:off x="699180" y="3203818"/>
            <a:ext cx="2599198" cy="0"/>
          </a:xfrm>
          <a:prstGeom prst="line">
            <a:avLst/>
          </a:prstGeom>
          <a:ln w="76200">
            <a:solidFill>
              <a:srgbClr val="C9DFF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BF101DA-3F9F-8C08-34CE-62DF8B123B80}"/>
              </a:ext>
            </a:extLst>
          </p:cNvPr>
          <p:cNvCxnSpPr>
            <a:cxnSpLocks/>
          </p:cNvCxnSpPr>
          <p:nvPr/>
        </p:nvCxnSpPr>
        <p:spPr>
          <a:xfrm>
            <a:off x="699180" y="4292121"/>
            <a:ext cx="2599198" cy="0"/>
          </a:xfrm>
          <a:prstGeom prst="line">
            <a:avLst/>
          </a:prstGeom>
          <a:ln w="76200">
            <a:solidFill>
              <a:srgbClr val="B9C7D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2E549FF-EF9B-B28B-F0F7-6BEAD963326B}"/>
              </a:ext>
            </a:extLst>
          </p:cNvPr>
          <p:cNvCxnSpPr>
            <a:cxnSpLocks/>
          </p:cNvCxnSpPr>
          <p:nvPr/>
        </p:nvCxnSpPr>
        <p:spPr>
          <a:xfrm>
            <a:off x="699180" y="1295400"/>
            <a:ext cx="0" cy="684000"/>
          </a:xfrm>
          <a:prstGeom prst="line">
            <a:avLst/>
          </a:prstGeom>
          <a:ln w="76200">
            <a:solidFill>
              <a:srgbClr val="A4D7DB"/>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8488F3F-0669-DFA2-04AC-C94075BDF7C8}"/>
              </a:ext>
            </a:extLst>
          </p:cNvPr>
          <p:cNvCxnSpPr>
            <a:cxnSpLocks/>
          </p:cNvCxnSpPr>
          <p:nvPr/>
        </p:nvCxnSpPr>
        <p:spPr>
          <a:xfrm>
            <a:off x="699180" y="2339818"/>
            <a:ext cx="0" cy="684000"/>
          </a:xfrm>
          <a:prstGeom prst="line">
            <a:avLst/>
          </a:prstGeom>
          <a:ln w="76200">
            <a:solidFill>
              <a:srgbClr val="C9DFF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ACF4AE3-C0FE-1251-969C-06537F9A47E0}"/>
              </a:ext>
            </a:extLst>
          </p:cNvPr>
          <p:cNvCxnSpPr>
            <a:cxnSpLocks/>
          </p:cNvCxnSpPr>
          <p:nvPr/>
        </p:nvCxnSpPr>
        <p:spPr>
          <a:xfrm>
            <a:off x="699180" y="3428121"/>
            <a:ext cx="0" cy="684000"/>
          </a:xfrm>
          <a:prstGeom prst="line">
            <a:avLst/>
          </a:prstGeom>
          <a:ln w="76200">
            <a:solidFill>
              <a:srgbClr val="B9C7D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91F6BDB-51FD-CEB1-482D-604C040501A5}"/>
              </a:ext>
            </a:extLst>
          </p:cNvPr>
          <p:cNvSpPr txBox="1"/>
          <p:nvPr/>
        </p:nvSpPr>
        <p:spPr>
          <a:xfrm>
            <a:off x="699180" y="4484345"/>
            <a:ext cx="2908396" cy="684000"/>
          </a:xfrm>
          <a:prstGeom prst="rect">
            <a:avLst/>
          </a:prstGeom>
          <a:noFill/>
          <a:ln>
            <a:noFill/>
          </a:ln>
        </p:spPr>
        <p:txBody>
          <a:bodyPr wrap="square" lIns="108000" anchor="ctr" anchorCtr="0">
            <a:noAutofit/>
          </a:bodyPr>
          <a:lstStyle/>
          <a:p>
            <a:r>
              <a:rPr lang="en-US" sz="2000" b="1">
                <a:latin typeface="Arial" panose="020B0604020202020204" pitchFamily="34" charset="0"/>
                <a:cs typeface="Arial" panose="020B0604020202020204" pitchFamily="34" charset="0"/>
              </a:rPr>
              <a:t>Co-creation and participation</a:t>
            </a:r>
            <a:endParaRPr lang="en-GB" sz="2000" b="1">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F6CE7F6-547D-EB60-2C73-4CD56ABEE3C5}"/>
              </a:ext>
            </a:extLst>
          </p:cNvPr>
          <p:cNvSpPr txBox="1">
            <a:spLocks/>
          </p:cNvSpPr>
          <p:nvPr/>
        </p:nvSpPr>
        <p:spPr>
          <a:xfrm>
            <a:off x="3886200" y="4484345"/>
            <a:ext cx="7838745" cy="864000"/>
          </a:xfrm>
          <a:prstGeom prst="rect">
            <a:avLst/>
          </a:prstGeom>
          <a:solidFill>
            <a:schemeClr val="accent5">
              <a:lumMod val="60000"/>
              <a:lumOff val="40000"/>
            </a:schemeClr>
          </a:solidFill>
        </p:spPr>
        <p:txBody>
          <a:bodyPr wrap="square" lIns="90000" anchor="ctr" anchorCtr="0">
            <a:noAutofit/>
          </a:bodyPr>
          <a:lstStyle/>
          <a:p>
            <a:r>
              <a:rPr lang="en-US" sz="2000" spc="15" dirty="0">
                <a:latin typeface="Arial" panose="020B0604020202020204" pitchFamily="34" charset="0"/>
                <a:cs typeface="Arial" panose="020B0604020202020204" pitchFamily="34" charset="0"/>
              </a:rPr>
              <a:t>Community engagement and participation </a:t>
            </a:r>
            <a:endParaRPr lang="en-GB" sz="2000" dirty="0">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5F2021B2-9FBE-DDED-4DD0-841A8745A1AD}"/>
              </a:ext>
            </a:extLst>
          </p:cNvPr>
          <p:cNvCxnSpPr>
            <a:cxnSpLocks/>
          </p:cNvCxnSpPr>
          <p:nvPr/>
        </p:nvCxnSpPr>
        <p:spPr>
          <a:xfrm>
            <a:off x="699180" y="5348345"/>
            <a:ext cx="2599198"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2AD1AC-3ECF-2D88-6F72-E3FABA6422A8}"/>
              </a:ext>
            </a:extLst>
          </p:cNvPr>
          <p:cNvCxnSpPr>
            <a:cxnSpLocks/>
          </p:cNvCxnSpPr>
          <p:nvPr/>
        </p:nvCxnSpPr>
        <p:spPr>
          <a:xfrm>
            <a:off x="699180" y="4484345"/>
            <a:ext cx="0" cy="68400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21D9ABF-F241-B85B-74D4-0CD2D9D86974}"/>
              </a:ext>
            </a:extLst>
          </p:cNvPr>
          <p:cNvSpPr txBox="1"/>
          <p:nvPr/>
        </p:nvSpPr>
        <p:spPr>
          <a:xfrm>
            <a:off x="699180" y="5540568"/>
            <a:ext cx="2908396" cy="684000"/>
          </a:xfrm>
          <a:prstGeom prst="rect">
            <a:avLst/>
          </a:prstGeom>
          <a:noFill/>
          <a:ln>
            <a:noFill/>
          </a:ln>
        </p:spPr>
        <p:txBody>
          <a:bodyPr wrap="square" lIns="108000" anchor="ctr" anchorCtr="0">
            <a:noAutofit/>
          </a:bodyPr>
          <a:lstStyle/>
          <a:p>
            <a:r>
              <a:rPr lang="en-US" sz="2000" b="1">
                <a:latin typeface="Arial" panose="020B0604020202020204" pitchFamily="34" charset="0"/>
                <a:cs typeface="Arial" panose="020B0604020202020204" pitchFamily="34" charset="0"/>
              </a:rPr>
              <a:t>Dynamic capabilities</a:t>
            </a:r>
            <a:endParaRPr lang="en-GB" sz="2000" b="1">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8199CA9-969A-7AF3-C021-1DEF1BF32B37}"/>
              </a:ext>
            </a:extLst>
          </p:cNvPr>
          <p:cNvSpPr txBox="1">
            <a:spLocks/>
          </p:cNvSpPr>
          <p:nvPr/>
        </p:nvSpPr>
        <p:spPr>
          <a:xfrm>
            <a:off x="3886200" y="5540568"/>
            <a:ext cx="7838745" cy="864000"/>
          </a:xfrm>
          <a:prstGeom prst="rect">
            <a:avLst/>
          </a:prstGeom>
          <a:solidFill>
            <a:schemeClr val="accent3">
              <a:lumMod val="60000"/>
              <a:lumOff val="40000"/>
            </a:schemeClr>
          </a:solidFill>
          <a:ln>
            <a:solidFill>
              <a:schemeClr val="accent3">
                <a:lumMod val="60000"/>
                <a:lumOff val="40000"/>
              </a:schemeClr>
            </a:solidFill>
          </a:ln>
        </p:spPr>
        <p:txBody>
          <a:bodyPr wrap="square" lIns="90000" anchor="ctr" anchorCtr="0">
            <a:noAutofit/>
          </a:bodyPr>
          <a:lstStyle/>
          <a:p>
            <a:r>
              <a:rPr lang="en-US" sz="2000" spc="15" dirty="0">
                <a:latin typeface="Arial" panose="020B0604020202020204" pitchFamily="34" charset="0"/>
                <a:cs typeface="Arial" panose="020B0604020202020204" pitchFamily="34" charset="0"/>
              </a:rPr>
              <a:t>Strengthening implementation capacity </a:t>
            </a:r>
            <a:endParaRPr lang="en-GB" sz="2000" dirty="0">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CFA1D96-0368-C6FF-2D4E-7C987501112B}"/>
              </a:ext>
            </a:extLst>
          </p:cNvPr>
          <p:cNvCxnSpPr>
            <a:cxnSpLocks/>
          </p:cNvCxnSpPr>
          <p:nvPr/>
        </p:nvCxnSpPr>
        <p:spPr>
          <a:xfrm>
            <a:off x="699180" y="6404568"/>
            <a:ext cx="2599198" cy="0"/>
          </a:xfrm>
          <a:prstGeom prst="line">
            <a:avLst/>
          </a:prstGeom>
          <a:ln w="762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B7928D0-2F68-5A72-B9CC-AE5D154A411F}"/>
              </a:ext>
            </a:extLst>
          </p:cNvPr>
          <p:cNvCxnSpPr>
            <a:cxnSpLocks/>
          </p:cNvCxnSpPr>
          <p:nvPr/>
        </p:nvCxnSpPr>
        <p:spPr>
          <a:xfrm>
            <a:off x="699180" y="5540568"/>
            <a:ext cx="0" cy="684000"/>
          </a:xfrm>
          <a:prstGeom prst="line">
            <a:avLst/>
          </a:prstGeom>
          <a:ln w="762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Picture 1" descr="A red cover with white text&#10;&#10;Description automatically generated">
            <a:extLst>
              <a:ext uri="{FF2B5EF4-FFF2-40B4-BE49-F238E27FC236}">
                <a16:creationId xmlns:a16="http://schemas.microsoft.com/office/drawing/2014/main" id="{F283D59F-710B-3858-C823-CC3CEE083547}"/>
              </a:ext>
            </a:extLst>
          </p:cNvPr>
          <p:cNvPicPr>
            <a:picLocks noChangeAspect="1"/>
          </p:cNvPicPr>
          <p:nvPr/>
        </p:nvPicPr>
        <p:blipFill>
          <a:blip r:embed="rId3"/>
          <a:stretch>
            <a:fillRect/>
          </a:stretch>
        </p:blipFill>
        <p:spPr>
          <a:xfrm>
            <a:off x="9825710" y="406703"/>
            <a:ext cx="1877903" cy="2641393"/>
          </a:xfrm>
          <a:prstGeom prst="rect">
            <a:avLst/>
          </a:prstGeom>
          <a:effectLst>
            <a:outerShdw blurRad="50800" dist="93480" dir="2700000" algn="tl" rotWithShape="0">
              <a:prstClr val="black">
                <a:alpha val="40000"/>
              </a:prstClr>
            </a:outerShdw>
          </a:effectLst>
        </p:spPr>
      </p:pic>
    </p:spTree>
    <p:extLst>
      <p:ext uri="{BB962C8B-B14F-4D97-AF65-F5344CB8AC3E}">
        <p14:creationId xmlns:p14="http://schemas.microsoft.com/office/powerpoint/2010/main" val="246629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18F98D-30A0-1946-94FE-F4D8914BF80F}"/>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0"/>
            <a:ext cx="12189630" cy="6858000"/>
          </a:xfrm>
          <a:prstGeom prst="rect">
            <a:avLst/>
          </a:prstGeom>
        </p:spPr>
      </p:pic>
      <p:sp>
        <p:nvSpPr>
          <p:cNvPr id="3" name="Title 1">
            <a:extLst>
              <a:ext uri="{FF2B5EF4-FFF2-40B4-BE49-F238E27FC236}">
                <a16:creationId xmlns:a16="http://schemas.microsoft.com/office/drawing/2014/main" id="{32305FD7-CD51-A140-96CA-3B60323C361B}"/>
              </a:ext>
            </a:extLst>
          </p:cNvPr>
          <p:cNvSpPr txBox="1">
            <a:spLocks/>
          </p:cNvSpPr>
          <p:nvPr/>
        </p:nvSpPr>
        <p:spPr>
          <a:xfrm>
            <a:off x="998080" y="2303992"/>
            <a:ext cx="10812920" cy="1332748"/>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000" kern="1200">
                <a:solidFill>
                  <a:schemeClr val="tx1"/>
                </a:solidFill>
                <a:latin typeface="DIN Condensed" pitchFamily="2" charset="0"/>
                <a:ea typeface="+mj-ea"/>
                <a:cs typeface="+mj-cs"/>
              </a:defRPr>
            </a:lvl1pPr>
          </a:lstStyle>
          <a:p>
            <a:pPr algn="ctr"/>
            <a:r>
              <a:rPr lang="en-US" b="1" dirty="0">
                <a:latin typeface="Arial"/>
                <a:ea typeface="Avenir Book" charset="0"/>
                <a:cs typeface="Arial"/>
              </a:rPr>
              <a:t>Mission-driven policy design </a:t>
            </a:r>
          </a:p>
        </p:txBody>
      </p:sp>
    </p:spTree>
    <p:extLst>
      <p:ext uri="{BB962C8B-B14F-4D97-AF65-F5344CB8AC3E}">
        <p14:creationId xmlns:p14="http://schemas.microsoft.com/office/powerpoint/2010/main" val="1575249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4008FA-461F-2DBB-80EF-C63360F3E8E6}"/>
              </a:ext>
            </a:extLst>
          </p:cNvPr>
          <p:cNvSpPr/>
          <p:nvPr/>
        </p:nvSpPr>
        <p:spPr>
          <a:xfrm>
            <a:off x="1"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F863691-C354-1AF1-E6CD-232EB353200B}"/>
              </a:ext>
            </a:extLst>
          </p:cNvPr>
          <p:cNvSpPr/>
          <p:nvPr/>
        </p:nvSpPr>
        <p:spPr>
          <a:xfrm>
            <a:off x="0" y="0"/>
            <a:ext cx="4386845" cy="7210897"/>
          </a:xfrm>
          <a:prstGeom prst="rect">
            <a:avLst/>
          </a:prstGeom>
          <a:solidFill>
            <a:srgbClr val="1A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446B203-8B35-2E4D-8B2B-59C5890896D0}"/>
              </a:ext>
            </a:extLst>
          </p:cNvPr>
          <p:cNvSpPr txBox="1"/>
          <p:nvPr/>
        </p:nvSpPr>
        <p:spPr>
          <a:xfrm>
            <a:off x="323883" y="623377"/>
            <a:ext cx="3852809" cy="1200329"/>
          </a:xfrm>
          <a:prstGeom prst="rect">
            <a:avLst/>
          </a:prstGeom>
          <a:noFill/>
        </p:spPr>
        <p:txBody>
          <a:bodyPr wrap="square" rtlCol="0">
            <a:spAutoFit/>
          </a:bodyPr>
          <a:lstStyle/>
          <a:p>
            <a:pPr algn="ctr"/>
            <a:r>
              <a:rPr lang="en-US" sz="3600" b="1">
                <a:solidFill>
                  <a:schemeClr val="bg2"/>
                </a:solidFill>
                <a:latin typeface="Arial" panose="020B0604020202020204" pitchFamily="34" charset="0"/>
                <a:cs typeface="Arial" panose="020B0604020202020204" pitchFamily="34" charset="0"/>
              </a:rPr>
              <a:t>A new approach to policy design</a:t>
            </a:r>
          </a:p>
        </p:txBody>
      </p:sp>
      <p:pic>
        <p:nvPicPr>
          <p:cNvPr id="3" name="Picture 2">
            <a:extLst>
              <a:ext uri="{FF2B5EF4-FFF2-40B4-BE49-F238E27FC236}">
                <a16:creationId xmlns:a16="http://schemas.microsoft.com/office/drawing/2014/main" id="{29BB29F1-9A39-A348-BE6C-257F849BE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65208" y="944628"/>
            <a:ext cx="3738986" cy="5360922"/>
          </a:xfrm>
          <a:prstGeom prst="rect">
            <a:avLst/>
          </a:prstGeom>
        </p:spPr>
      </p:pic>
      <p:sp>
        <p:nvSpPr>
          <p:cNvPr id="11" name="TextBox 10">
            <a:extLst>
              <a:ext uri="{FF2B5EF4-FFF2-40B4-BE49-F238E27FC236}">
                <a16:creationId xmlns:a16="http://schemas.microsoft.com/office/drawing/2014/main" id="{E30D9051-406D-844B-8A52-CB727A21CD9C}"/>
              </a:ext>
            </a:extLst>
          </p:cNvPr>
          <p:cNvSpPr txBox="1"/>
          <p:nvPr/>
        </p:nvSpPr>
        <p:spPr>
          <a:xfrm>
            <a:off x="9117329" y="1139420"/>
            <a:ext cx="2013492" cy="523220"/>
          </a:xfrm>
          <a:prstGeom prst="rect">
            <a:avLst/>
          </a:prstGeom>
          <a:noFill/>
        </p:spPr>
        <p:txBody>
          <a:bodyPr wrap="square" rtlCol="0">
            <a:spAutoFit/>
          </a:bodyPr>
          <a:lstStyle/>
          <a:p>
            <a:pPr algn="ctr"/>
            <a:r>
              <a:rPr lang="en-GB" sz="1400">
                <a:latin typeface="Open Sans Light" panose="020B0306030504020204" pitchFamily="34" charset="0"/>
                <a:ea typeface="Open Sans Light" panose="020B0306030504020204" pitchFamily="34" charset="0"/>
                <a:cs typeface="Open Sans Light" panose="020B0306030504020204" pitchFamily="34" charset="0"/>
              </a:rPr>
              <a:t>Political agenda setting &amp; civic engagement</a:t>
            </a:r>
            <a:endParaRPr lang="en-GB" sz="1400" b="1">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2" name="TextBox 11">
            <a:extLst>
              <a:ext uri="{FF2B5EF4-FFF2-40B4-BE49-F238E27FC236}">
                <a16:creationId xmlns:a16="http://schemas.microsoft.com/office/drawing/2014/main" id="{586E1E07-7CE2-FC43-8BB1-00B93AC14DB0}"/>
              </a:ext>
            </a:extLst>
          </p:cNvPr>
          <p:cNvSpPr txBox="1"/>
          <p:nvPr/>
        </p:nvSpPr>
        <p:spPr>
          <a:xfrm>
            <a:off x="9117329" y="2363348"/>
            <a:ext cx="2013492" cy="307777"/>
          </a:xfrm>
          <a:prstGeom prst="rect">
            <a:avLst/>
          </a:prstGeom>
          <a:noFill/>
        </p:spPr>
        <p:txBody>
          <a:bodyPr wrap="square" rtlCol="0">
            <a:spAutoFit/>
          </a:bodyPr>
          <a:lstStyle/>
          <a:p>
            <a:pPr algn="ctr"/>
            <a:r>
              <a:rPr lang="en-GB" sz="1400">
                <a:latin typeface="Open Sans Light" panose="020B0306030504020204" pitchFamily="34" charset="0"/>
                <a:ea typeface="Open Sans Light" panose="020B0306030504020204" pitchFamily="34" charset="0"/>
                <a:cs typeface="Open Sans Light" panose="020B0306030504020204" pitchFamily="34" charset="0"/>
              </a:rPr>
              <a:t>Clear targeted mission</a:t>
            </a:r>
            <a:endParaRPr lang="en-GB" sz="1400" b="1">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3" name="TextBox 12">
            <a:extLst>
              <a:ext uri="{FF2B5EF4-FFF2-40B4-BE49-F238E27FC236}">
                <a16:creationId xmlns:a16="http://schemas.microsoft.com/office/drawing/2014/main" id="{D8C6FBBC-2A08-894E-9632-B6F8A7B9398B}"/>
              </a:ext>
            </a:extLst>
          </p:cNvPr>
          <p:cNvSpPr txBox="1"/>
          <p:nvPr/>
        </p:nvSpPr>
        <p:spPr>
          <a:xfrm>
            <a:off x="9117329" y="3678332"/>
            <a:ext cx="2013492" cy="523220"/>
          </a:xfrm>
          <a:prstGeom prst="rect">
            <a:avLst/>
          </a:prstGeom>
          <a:noFill/>
        </p:spPr>
        <p:txBody>
          <a:bodyPr wrap="square" rtlCol="0">
            <a:spAutoFit/>
          </a:bodyPr>
          <a:lstStyle/>
          <a:p>
            <a:pPr algn="ctr"/>
            <a:r>
              <a:rPr lang="en-GB" sz="1400">
                <a:latin typeface="Open Sans Light" panose="020B0306030504020204" pitchFamily="34" charset="0"/>
                <a:ea typeface="Open Sans Light" panose="020B0306030504020204" pitchFamily="34" charset="0"/>
                <a:cs typeface="Open Sans Light" panose="020B0306030504020204" pitchFamily="34" charset="0"/>
              </a:rPr>
              <a:t>Cross sectoral innovation</a:t>
            </a:r>
            <a:endParaRPr lang="en-GB" sz="1400" b="1">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4" name="TextBox 13">
            <a:extLst>
              <a:ext uri="{FF2B5EF4-FFF2-40B4-BE49-F238E27FC236}">
                <a16:creationId xmlns:a16="http://schemas.microsoft.com/office/drawing/2014/main" id="{F759B0E8-F9E8-0742-A96C-15A31959DC26}"/>
              </a:ext>
            </a:extLst>
          </p:cNvPr>
          <p:cNvSpPr txBox="1"/>
          <p:nvPr/>
        </p:nvSpPr>
        <p:spPr>
          <a:xfrm>
            <a:off x="9117329" y="5294401"/>
            <a:ext cx="2013492" cy="738664"/>
          </a:xfrm>
          <a:prstGeom prst="rect">
            <a:avLst/>
          </a:prstGeom>
          <a:noFill/>
        </p:spPr>
        <p:txBody>
          <a:bodyPr wrap="square" rtlCol="0">
            <a:spAutoFit/>
          </a:bodyPr>
          <a:lstStyle/>
          <a:p>
            <a:pPr algn="ctr"/>
            <a:r>
              <a:rPr lang="en-GB" sz="1400">
                <a:latin typeface="Open Sans Light" panose="020B0306030504020204" pitchFamily="34" charset="0"/>
                <a:ea typeface="Open Sans Light" panose="020B0306030504020204" pitchFamily="34" charset="0"/>
                <a:cs typeface="Open Sans Light" panose="020B0306030504020204" pitchFamily="34" charset="0"/>
              </a:rPr>
              <a:t>Portfolio of projects and bottom-up experimentation</a:t>
            </a:r>
            <a:endParaRPr lang="en-GB" sz="1400">
              <a:latin typeface="Open Sans SemiBold" panose="020B0606030504020204" pitchFamily="34" charset="0"/>
              <a:ea typeface="Open Sans SemiBold" panose="020B0606030504020204" pitchFamily="34" charset="0"/>
              <a:cs typeface="Open Sans SemiBold" panose="020B0606030504020204" pitchFamily="34" charset="0"/>
            </a:endParaRPr>
          </a:p>
        </p:txBody>
      </p:sp>
      <p:cxnSp>
        <p:nvCxnSpPr>
          <p:cNvPr id="20" name="Straight Arrow Connector 19">
            <a:extLst>
              <a:ext uri="{FF2B5EF4-FFF2-40B4-BE49-F238E27FC236}">
                <a16:creationId xmlns:a16="http://schemas.microsoft.com/office/drawing/2014/main" id="{30745E5C-B273-9D49-9152-B86BDD54105D}"/>
              </a:ext>
            </a:extLst>
          </p:cNvPr>
          <p:cNvCxnSpPr>
            <a:cxnSpLocks/>
          </p:cNvCxnSpPr>
          <p:nvPr/>
        </p:nvCxnSpPr>
        <p:spPr>
          <a:xfrm>
            <a:off x="10166641" y="2805784"/>
            <a:ext cx="0" cy="71913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E16A171-EEA9-A749-AB12-54C50C606B33}"/>
              </a:ext>
            </a:extLst>
          </p:cNvPr>
          <p:cNvCxnSpPr>
            <a:cxnSpLocks/>
          </p:cNvCxnSpPr>
          <p:nvPr/>
        </p:nvCxnSpPr>
        <p:spPr>
          <a:xfrm>
            <a:off x="10166641" y="4382250"/>
            <a:ext cx="0" cy="71913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6E927F3-CCA0-B643-9E7D-EE51A4F9C872}"/>
              </a:ext>
            </a:extLst>
          </p:cNvPr>
          <p:cNvCxnSpPr>
            <a:cxnSpLocks/>
          </p:cNvCxnSpPr>
          <p:nvPr/>
        </p:nvCxnSpPr>
        <p:spPr>
          <a:xfrm>
            <a:off x="10154149" y="1803941"/>
            <a:ext cx="0" cy="42209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B1DD741-3C8E-C44F-8FE2-E815C353337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6660"/>
          <a:stretch/>
        </p:blipFill>
        <p:spPr>
          <a:xfrm>
            <a:off x="-114261" y="2424654"/>
            <a:ext cx="4615368" cy="2008692"/>
          </a:xfrm>
          <a:prstGeom prst="rect">
            <a:avLst/>
          </a:prstGeom>
        </p:spPr>
      </p:pic>
      <p:sp>
        <p:nvSpPr>
          <p:cNvPr id="2" name="TextBox 1">
            <a:extLst>
              <a:ext uri="{FF2B5EF4-FFF2-40B4-BE49-F238E27FC236}">
                <a16:creationId xmlns:a16="http://schemas.microsoft.com/office/drawing/2014/main" id="{03B86335-E5C5-0767-4D05-FF574AB4CE7A}"/>
              </a:ext>
            </a:extLst>
          </p:cNvPr>
          <p:cNvSpPr txBox="1"/>
          <p:nvPr/>
        </p:nvSpPr>
        <p:spPr>
          <a:xfrm>
            <a:off x="4501106" y="6457890"/>
            <a:ext cx="8852607" cy="400110"/>
          </a:xfrm>
          <a:prstGeom prst="rect">
            <a:avLst/>
          </a:prstGeom>
          <a:noFill/>
        </p:spPr>
        <p:txBody>
          <a:bodyPr wrap="square">
            <a:spAutoFit/>
          </a:bodyPr>
          <a:lstStyle/>
          <a:p>
            <a:pPr>
              <a:defRPr/>
            </a:pPr>
            <a:r>
              <a:rPr kumimoji="0" lang="en-GB" sz="1000" b="0" i="0" u="none" strike="noStrike" kern="1200" cap="none" spc="0" normalizeH="0" baseline="0" noProof="0">
                <a:ln>
                  <a:noFill/>
                </a:ln>
                <a:effectLst/>
                <a:uLnTx/>
                <a:uFillTx/>
                <a:latin typeface="Akzidenz-Grotesk Pro Light" panose="02000506040000020003" pitchFamily="2" charset="0"/>
                <a:ea typeface="+mn-ea"/>
                <a:cs typeface="+mn-cs"/>
              </a:rPr>
              <a:t>©Mariana Mazzucato</a:t>
            </a:r>
          </a:p>
          <a:p>
            <a:pPr>
              <a:defRPr/>
            </a:pPr>
            <a:endParaRPr kumimoji="0" lang="en-GB" sz="1000" b="0" i="0" u="none" strike="noStrike" kern="1200" cap="none" spc="0" normalizeH="0" baseline="0" noProof="0">
              <a:ln>
                <a:noFill/>
              </a:ln>
              <a:effectLst/>
              <a:uLnTx/>
              <a:uFillTx/>
              <a:latin typeface="Akzidenz-Grotesk Pro Light" panose="02000506040000020003" pitchFamily="2" charset="0"/>
              <a:ea typeface="+mn-ea"/>
              <a:cs typeface="+mn-cs"/>
            </a:endParaRPr>
          </a:p>
        </p:txBody>
      </p:sp>
    </p:spTree>
    <p:extLst>
      <p:ext uri="{BB962C8B-B14F-4D97-AF65-F5344CB8AC3E}">
        <p14:creationId xmlns:p14="http://schemas.microsoft.com/office/powerpoint/2010/main" val="28987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4CFE84-9D51-4D8F-E85B-E3DFCC8CD2D9}"/>
              </a:ext>
            </a:extLst>
          </p:cNvPr>
          <p:cNvSpPr txBox="1"/>
          <p:nvPr/>
        </p:nvSpPr>
        <p:spPr>
          <a:xfrm>
            <a:off x="734960" y="685353"/>
            <a:ext cx="2430304" cy="3046988"/>
          </a:xfrm>
          <a:prstGeom prst="rect">
            <a:avLst/>
          </a:prstGeom>
          <a:noFill/>
        </p:spPr>
        <p:txBody>
          <a:bodyPr wrap="square" rtlCol="0">
            <a:spAutoFit/>
          </a:bodyPr>
          <a:lstStyle/>
          <a:p>
            <a:r>
              <a:rPr lang="en-US" sz="3200" dirty="0">
                <a:latin typeface="Akzidenz-Grotesk Pro Med" panose="02000503030000020003" pitchFamily="2" charset="0"/>
              </a:rPr>
              <a:t>Spillovers: </a:t>
            </a:r>
          </a:p>
          <a:p>
            <a:r>
              <a:rPr lang="en-US" sz="3200" dirty="0">
                <a:latin typeface="Akzidenz-Grotesk Pro Med" panose="02000503030000020003" pitchFamily="2" charset="0"/>
              </a:rPr>
              <a:t>20 things we wouldn’t have without space travel</a:t>
            </a:r>
          </a:p>
        </p:txBody>
      </p:sp>
      <p:pic>
        <p:nvPicPr>
          <p:cNvPr id="6" name="Picture 5">
            <a:extLst>
              <a:ext uri="{FF2B5EF4-FFF2-40B4-BE49-F238E27FC236}">
                <a16:creationId xmlns:a16="http://schemas.microsoft.com/office/drawing/2014/main" id="{0382E2F1-9F01-2437-F68F-D77C6853ACE5}"/>
              </a:ext>
            </a:extLst>
          </p:cNvPr>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101607" y="710678"/>
            <a:ext cx="698500" cy="723900"/>
          </a:xfrm>
          <a:prstGeom prst="rect">
            <a:avLst/>
          </a:prstGeom>
        </p:spPr>
      </p:pic>
      <p:sp>
        <p:nvSpPr>
          <p:cNvPr id="7" name="TextBox 6">
            <a:extLst>
              <a:ext uri="{FF2B5EF4-FFF2-40B4-BE49-F238E27FC236}">
                <a16:creationId xmlns:a16="http://schemas.microsoft.com/office/drawing/2014/main" id="{BE517816-F45D-F2C4-06B3-9BAC1C259838}"/>
              </a:ext>
            </a:extLst>
          </p:cNvPr>
          <p:cNvSpPr txBox="1"/>
          <p:nvPr/>
        </p:nvSpPr>
        <p:spPr>
          <a:xfrm>
            <a:off x="3630454" y="1520139"/>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Camera Phones</a:t>
            </a:r>
          </a:p>
        </p:txBody>
      </p:sp>
      <p:pic>
        <p:nvPicPr>
          <p:cNvPr id="8" name="Picture 7">
            <a:extLst>
              <a:ext uri="{FF2B5EF4-FFF2-40B4-BE49-F238E27FC236}">
                <a16:creationId xmlns:a16="http://schemas.microsoft.com/office/drawing/2014/main" id="{85675B93-CBD1-9A72-44A4-C92FCC3BA66E}"/>
              </a:ext>
            </a:extLst>
          </p:cNvPr>
          <p:cNvPicPr>
            <a:picLocks noChangeAspect="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101606" y="1882699"/>
            <a:ext cx="698500" cy="698500"/>
          </a:xfrm>
          <a:prstGeom prst="rect">
            <a:avLst/>
          </a:prstGeom>
        </p:spPr>
      </p:pic>
      <p:sp>
        <p:nvSpPr>
          <p:cNvPr id="9" name="TextBox 8">
            <a:extLst>
              <a:ext uri="{FF2B5EF4-FFF2-40B4-BE49-F238E27FC236}">
                <a16:creationId xmlns:a16="http://schemas.microsoft.com/office/drawing/2014/main" id="{F2BAC24A-A7A7-1CA7-6E8D-2B625D12C2EF}"/>
              </a:ext>
            </a:extLst>
          </p:cNvPr>
          <p:cNvSpPr txBox="1"/>
          <p:nvPr/>
        </p:nvSpPr>
        <p:spPr>
          <a:xfrm>
            <a:off x="3356694" y="2664637"/>
            <a:ext cx="2188324"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Scratch-resistant Lenses</a:t>
            </a:r>
          </a:p>
        </p:txBody>
      </p:sp>
      <p:pic>
        <p:nvPicPr>
          <p:cNvPr id="10" name="Picture 9">
            <a:extLst>
              <a:ext uri="{FF2B5EF4-FFF2-40B4-BE49-F238E27FC236}">
                <a16:creationId xmlns:a16="http://schemas.microsoft.com/office/drawing/2014/main" id="{21714217-91BB-7EB2-88E5-05FEE8519E6D}"/>
              </a:ext>
            </a:extLst>
          </p:cNvPr>
          <p:cNvPicPr>
            <a:picLocks noChangeAspect="1"/>
          </p:cNvPicPr>
          <p:nvPr/>
        </p:nvPicPr>
        <p:blipFill>
          <a:blip r:embed="rId5"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101606" y="3032697"/>
            <a:ext cx="698500" cy="711200"/>
          </a:xfrm>
          <a:prstGeom prst="rect">
            <a:avLst/>
          </a:prstGeom>
        </p:spPr>
      </p:pic>
      <p:sp>
        <p:nvSpPr>
          <p:cNvPr id="11" name="TextBox 10">
            <a:extLst>
              <a:ext uri="{FF2B5EF4-FFF2-40B4-BE49-F238E27FC236}">
                <a16:creationId xmlns:a16="http://schemas.microsoft.com/office/drawing/2014/main" id="{3872A5BD-D2EC-584E-28C8-742F960066B7}"/>
              </a:ext>
            </a:extLst>
          </p:cNvPr>
          <p:cNvSpPr txBox="1"/>
          <p:nvPr/>
        </p:nvSpPr>
        <p:spPr>
          <a:xfrm>
            <a:off x="3356694" y="3860318"/>
            <a:ext cx="2188324"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CAT Scans</a:t>
            </a:r>
          </a:p>
        </p:txBody>
      </p:sp>
      <p:pic>
        <p:nvPicPr>
          <p:cNvPr id="12" name="Picture 11">
            <a:extLst>
              <a:ext uri="{FF2B5EF4-FFF2-40B4-BE49-F238E27FC236}">
                <a16:creationId xmlns:a16="http://schemas.microsoft.com/office/drawing/2014/main" id="{D383CBF1-C91D-6767-63BF-E006F07DB999}"/>
              </a:ext>
            </a:extLst>
          </p:cNvPr>
          <p:cNvPicPr>
            <a:picLocks noChangeAspect="1"/>
          </p:cNvPicPr>
          <p:nvPr/>
        </p:nvPicPr>
        <p:blipFill>
          <a:blip r:embed="rId6"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101606" y="4222960"/>
            <a:ext cx="698500" cy="698500"/>
          </a:xfrm>
          <a:prstGeom prst="rect">
            <a:avLst/>
          </a:prstGeom>
        </p:spPr>
      </p:pic>
      <p:sp>
        <p:nvSpPr>
          <p:cNvPr id="13" name="TextBox 12">
            <a:extLst>
              <a:ext uri="{FF2B5EF4-FFF2-40B4-BE49-F238E27FC236}">
                <a16:creationId xmlns:a16="http://schemas.microsoft.com/office/drawing/2014/main" id="{0F55AC42-F389-968D-6D84-C2751B78ECAA}"/>
              </a:ext>
            </a:extLst>
          </p:cNvPr>
          <p:cNvSpPr txBox="1"/>
          <p:nvPr/>
        </p:nvSpPr>
        <p:spPr>
          <a:xfrm>
            <a:off x="3356694" y="5007103"/>
            <a:ext cx="2188324"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LEDs</a:t>
            </a:r>
          </a:p>
        </p:txBody>
      </p:sp>
      <p:pic>
        <p:nvPicPr>
          <p:cNvPr id="14" name="Picture 13">
            <a:extLst>
              <a:ext uri="{FF2B5EF4-FFF2-40B4-BE49-F238E27FC236}">
                <a16:creationId xmlns:a16="http://schemas.microsoft.com/office/drawing/2014/main" id="{281F5C98-209A-0AB3-C6B1-768C4EB65465}"/>
              </a:ext>
            </a:extLst>
          </p:cNvPr>
          <p:cNvPicPr>
            <a:picLocks noChangeAspect="1"/>
          </p:cNvPicPr>
          <p:nvPr/>
        </p:nvPicPr>
        <p:blipFill>
          <a:blip r:embed="rId7"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122212" y="5369745"/>
            <a:ext cx="698500" cy="698500"/>
          </a:xfrm>
          <a:prstGeom prst="rect">
            <a:avLst/>
          </a:prstGeom>
        </p:spPr>
      </p:pic>
      <p:sp>
        <p:nvSpPr>
          <p:cNvPr id="15" name="TextBox 14">
            <a:extLst>
              <a:ext uri="{FF2B5EF4-FFF2-40B4-BE49-F238E27FC236}">
                <a16:creationId xmlns:a16="http://schemas.microsoft.com/office/drawing/2014/main" id="{4B5C2FF4-5F07-5D5F-F32C-E9568091F164}"/>
              </a:ext>
            </a:extLst>
          </p:cNvPr>
          <p:cNvSpPr txBox="1"/>
          <p:nvPr/>
        </p:nvSpPr>
        <p:spPr>
          <a:xfrm>
            <a:off x="3377300" y="6153888"/>
            <a:ext cx="2188324"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Land Mine Removal</a:t>
            </a:r>
          </a:p>
        </p:txBody>
      </p:sp>
      <p:pic>
        <p:nvPicPr>
          <p:cNvPr id="16" name="Picture 15">
            <a:extLst>
              <a:ext uri="{FF2B5EF4-FFF2-40B4-BE49-F238E27FC236}">
                <a16:creationId xmlns:a16="http://schemas.microsoft.com/office/drawing/2014/main" id="{AF5B4BC5-9DE8-2D84-6FA7-28377BFCA14C}"/>
              </a:ext>
            </a:extLst>
          </p:cNvPr>
          <p:cNvPicPr>
            <a:picLocks noChangeAspect="1"/>
          </p:cNvPicPr>
          <p:nvPr/>
        </p:nvPicPr>
        <p:blipFill>
          <a:blip r:embed="rId8"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227847" y="723378"/>
            <a:ext cx="698500" cy="698500"/>
          </a:xfrm>
          <a:prstGeom prst="rect">
            <a:avLst/>
          </a:prstGeom>
        </p:spPr>
      </p:pic>
      <p:sp>
        <p:nvSpPr>
          <p:cNvPr id="17" name="TextBox 16">
            <a:extLst>
              <a:ext uri="{FF2B5EF4-FFF2-40B4-BE49-F238E27FC236}">
                <a16:creationId xmlns:a16="http://schemas.microsoft.com/office/drawing/2014/main" id="{10444BCD-A96F-754A-4E7C-0AC4E20F9C95}"/>
              </a:ext>
            </a:extLst>
          </p:cNvPr>
          <p:cNvSpPr txBox="1"/>
          <p:nvPr/>
        </p:nvSpPr>
        <p:spPr>
          <a:xfrm>
            <a:off x="5756694" y="1520138"/>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Athletic Shoes</a:t>
            </a:r>
          </a:p>
        </p:txBody>
      </p:sp>
      <p:pic>
        <p:nvPicPr>
          <p:cNvPr id="18" name="Picture 17">
            <a:extLst>
              <a:ext uri="{FF2B5EF4-FFF2-40B4-BE49-F238E27FC236}">
                <a16:creationId xmlns:a16="http://schemas.microsoft.com/office/drawing/2014/main" id="{15F68986-4161-BFBD-3E2A-45F9788F4F3E}"/>
              </a:ext>
            </a:extLst>
          </p:cNvPr>
          <p:cNvPicPr>
            <a:picLocks noChangeAspect="1"/>
          </p:cNvPicPr>
          <p:nvPr/>
        </p:nvPicPr>
        <p:blipFill>
          <a:blip r:embed="rId9"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227846" y="1895397"/>
            <a:ext cx="698500" cy="698500"/>
          </a:xfrm>
          <a:prstGeom prst="rect">
            <a:avLst/>
          </a:prstGeom>
        </p:spPr>
      </p:pic>
      <p:sp>
        <p:nvSpPr>
          <p:cNvPr id="19" name="TextBox 18">
            <a:extLst>
              <a:ext uri="{FF2B5EF4-FFF2-40B4-BE49-F238E27FC236}">
                <a16:creationId xmlns:a16="http://schemas.microsoft.com/office/drawing/2014/main" id="{62BB1AC1-A443-5A72-C300-51A70711707C}"/>
              </a:ext>
            </a:extLst>
          </p:cNvPr>
          <p:cNvSpPr txBox="1"/>
          <p:nvPr/>
        </p:nvSpPr>
        <p:spPr>
          <a:xfrm>
            <a:off x="5764377" y="2674981"/>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Foil Blankets</a:t>
            </a:r>
          </a:p>
        </p:txBody>
      </p:sp>
      <p:pic>
        <p:nvPicPr>
          <p:cNvPr id="20" name="Picture 19">
            <a:extLst>
              <a:ext uri="{FF2B5EF4-FFF2-40B4-BE49-F238E27FC236}">
                <a16:creationId xmlns:a16="http://schemas.microsoft.com/office/drawing/2014/main" id="{D38E627B-B2D1-7170-6231-0D9CB75A9A92}"/>
              </a:ext>
            </a:extLst>
          </p:cNvPr>
          <p:cNvPicPr>
            <a:picLocks noChangeAspect="1"/>
          </p:cNvPicPr>
          <p:nvPr/>
        </p:nvPicPr>
        <p:blipFill>
          <a:blip r:embed="rId10">
            <a:duotone>
              <a:prstClr val="black"/>
              <a:schemeClr val="tx2">
                <a:tint val="45000"/>
                <a:satMod val="400000"/>
              </a:schemeClr>
            </a:duotone>
          </a:blip>
          <a:stretch>
            <a:fillRect/>
          </a:stretch>
        </p:blipFill>
        <p:spPr>
          <a:xfrm>
            <a:off x="6215146" y="3033064"/>
            <a:ext cx="711200" cy="711200"/>
          </a:xfrm>
          <a:prstGeom prst="rect">
            <a:avLst/>
          </a:prstGeom>
        </p:spPr>
      </p:pic>
      <p:sp>
        <p:nvSpPr>
          <p:cNvPr id="21" name="TextBox 20">
            <a:extLst>
              <a:ext uri="{FF2B5EF4-FFF2-40B4-BE49-F238E27FC236}">
                <a16:creationId xmlns:a16="http://schemas.microsoft.com/office/drawing/2014/main" id="{D1F7938B-5A7B-4485-DCC9-5D797A5160F9}"/>
              </a:ext>
            </a:extLst>
          </p:cNvPr>
          <p:cNvSpPr txBox="1"/>
          <p:nvPr/>
        </p:nvSpPr>
        <p:spPr>
          <a:xfrm>
            <a:off x="5533378" y="3825348"/>
            <a:ext cx="2102802"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Water Purification Systems</a:t>
            </a:r>
          </a:p>
        </p:txBody>
      </p:sp>
      <p:pic>
        <p:nvPicPr>
          <p:cNvPr id="22" name="Picture 21">
            <a:extLst>
              <a:ext uri="{FF2B5EF4-FFF2-40B4-BE49-F238E27FC236}">
                <a16:creationId xmlns:a16="http://schemas.microsoft.com/office/drawing/2014/main" id="{78712F8C-C79F-B81D-6825-E3DED6A339BA}"/>
              </a:ext>
            </a:extLst>
          </p:cNvPr>
          <p:cNvPicPr>
            <a:picLocks noChangeAspect="1"/>
          </p:cNvPicPr>
          <p:nvPr/>
        </p:nvPicPr>
        <p:blipFill>
          <a:blip r:embed="rId11"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235529" y="4183431"/>
            <a:ext cx="698500" cy="698500"/>
          </a:xfrm>
          <a:prstGeom prst="rect">
            <a:avLst/>
          </a:prstGeom>
        </p:spPr>
      </p:pic>
      <p:sp>
        <p:nvSpPr>
          <p:cNvPr id="23" name="TextBox 22">
            <a:extLst>
              <a:ext uri="{FF2B5EF4-FFF2-40B4-BE49-F238E27FC236}">
                <a16:creationId xmlns:a16="http://schemas.microsoft.com/office/drawing/2014/main" id="{FAF31507-214E-B0FE-4823-5A63A0B27A7F}"/>
              </a:ext>
            </a:extLst>
          </p:cNvPr>
          <p:cNvSpPr txBox="1"/>
          <p:nvPr/>
        </p:nvSpPr>
        <p:spPr>
          <a:xfrm>
            <a:off x="5519345" y="4963015"/>
            <a:ext cx="2102802"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Dust Busters</a:t>
            </a:r>
          </a:p>
        </p:txBody>
      </p:sp>
      <p:pic>
        <p:nvPicPr>
          <p:cNvPr id="24" name="Picture 23">
            <a:extLst>
              <a:ext uri="{FF2B5EF4-FFF2-40B4-BE49-F238E27FC236}">
                <a16:creationId xmlns:a16="http://schemas.microsoft.com/office/drawing/2014/main" id="{F9E71715-8F09-3B99-4311-E6AF821EDC02}"/>
              </a:ext>
            </a:extLst>
          </p:cNvPr>
          <p:cNvPicPr>
            <a:picLocks noChangeAspect="1"/>
          </p:cNvPicPr>
          <p:nvPr/>
        </p:nvPicPr>
        <p:blipFill>
          <a:blip r:embed="rId1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235529" y="5321098"/>
            <a:ext cx="698500" cy="698500"/>
          </a:xfrm>
          <a:prstGeom prst="rect">
            <a:avLst/>
          </a:prstGeom>
        </p:spPr>
      </p:pic>
      <p:sp>
        <p:nvSpPr>
          <p:cNvPr id="25" name="TextBox 24">
            <a:extLst>
              <a:ext uri="{FF2B5EF4-FFF2-40B4-BE49-F238E27FC236}">
                <a16:creationId xmlns:a16="http://schemas.microsoft.com/office/drawing/2014/main" id="{8FB1704B-11F7-7EBA-B505-3B3BD811D6B5}"/>
              </a:ext>
            </a:extLst>
          </p:cNvPr>
          <p:cNvSpPr txBox="1"/>
          <p:nvPr/>
        </p:nvSpPr>
        <p:spPr>
          <a:xfrm>
            <a:off x="5519345" y="6100682"/>
            <a:ext cx="2102802"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Ear Thermometers</a:t>
            </a:r>
          </a:p>
        </p:txBody>
      </p:sp>
      <p:pic>
        <p:nvPicPr>
          <p:cNvPr id="26" name="Picture 25">
            <a:extLst>
              <a:ext uri="{FF2B5EF4-FFF2-40B4-BE49-F238E27FC236}">
                <a16:creationId xmlns:a16="http://schemas.microsoft.com/office/drawing/2014/main" id="{FA94D813-C714-A342-BAA4-FC9874149B1C}"/>
              </a:ext>
            </a:extLst>
          </p:cNvPr>
          <p:cNvPicPr>
            <a:picLocks noChangeAspect="1"/>
          </p:cNvPicPr>
          <p:nvPr/>
        </p:nvPicPr>
        <p:blipFill>
          <a:blip r:embed="rId1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177625" y="764292"/>
            <a:ext cx="698500" cy="685800"/>
          </a:xfrm>
          <a:prstGeom prst="rect">
            <a:avLst/>
          </a:prstGeom>
        </p:spPr>
      </p:pic>
      <p:sp>
        <p:nvSpPr>
          <p:cNvPr id="27" name="TextBox 26">
            <a:extLst>
              <a:ext uri="{FF2B5EF4-FFF2-40B4-BE49-F238E27FC236}">
                <a16:creationId xmlns:a16="http://schemas.microsoft.com/office/drawing/2014/main" id="{5DDB9C67-5651-B9D6-EB91-2ED9790688D7}"/>
              </a:ext>
            </a:extLst>
          </p:cNvPr>
          <p:cNvSpPr txBox="1"/>
          <p:nvPr/>
        </p:nvSpPr>
        <p:spPr>
          <a:xfrm>
            <a:off x="7706472" y="1525189"/>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Home Insulation</a:t>
            </a:r>
          </a:p>
        </p:txBody>
      </p:sp>
      <p:pic>
        <p:nvPicPr>
          <p:cNvPr id="28" name="Picture 27">
            <a:extLst>
              <a:ext uri="{FF2B5EF4-FFF2-40B4-BE49-F238E27FC236}">
                <a16:creationId xmlns:a16="http://schemas.microsoft.com/office/drawing/2014/main" id="{49504E0C-1B8C-2C4F-D46A-03BD87E0D54F}"/>
              </a:ext>
            </a:extLst>
          </p:cNvPr>
          <p:cNvPicPr>
            <a:picLocks noChangeAspect="1"/>
          </p:cNvPicPr>
          <p:nvPr/>
        </p:nvPicPr>
        <p:blipFill>
          <a:blip r:embed="rId14"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192733" y="1908097"/>
            <a:ext cx="698500" cy="685800"/>
          </a:xfrm>
          <a:prstGeom prst="rect">
            <a:avLst/>
          </a:prstGeom>
        </p:spPr>
      </p:pic>
      <p:sp>
        <p:nvSpPr>
          <p:cNvPr id="29" name="TextBox 28">
            <a:extLst>
              <a:ext uri="{FF2B5EF4-FFF2-40B4-BE49-F238E27FC236}">
                <a16:creationId xmlns:a16="http://schemas.microsoft.com/office/drawing/2014/main" id="{173B7E82-7A50-86FB-54B7-48D6F336C71D}"/>
              </a:ext>
            </a:extLst>
          </p:cNvPr>
          <p:cNvSpPr txBox="1"/>
          <p:nvPr/>
        </p:nvSpPr>
        <p:spPr>
          <a:xfrm>
            <a:off x="7706470" y="2695811"/>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Jays of Life</a:t>
            </a:r>
          </a:p>
        </p:txBody>
      </p:sp>
      <p:pic>
        <p:nvPicPr>
          <p:cNvPr id="30" name="Picture 29">
            <a:extLst>
              <a:ext uri="{FF2B5EF4-FFF2-40B4-BE49-F238E27FC236}">
                <a16:creationId xmlns:a16="http://schemas.microsoft.com/office/drawing/2014/main" id="{9B23E635-B066-89AC-FEC2-3C19A7F7E07A}"/>
              </a:ext>
            </a:extLst>
          </p:cNvPr>
          <p:cNvPicPr>
            <a:picLocks noChangeAspect="1"/>
          </p:cNvPicPr>
          <p:nvPr/>
        </p:nvPicPr>
        <p:blipFill>
          <a:blip r:embed="rId15"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192733" y="3056179"/>
            <a:ext cx="698500" cy="685800"/>
          </a:xfrm>
          <a:prstGeom prst="rect">
            <a:avLst/>
          </a:prstGeom>
        </p:spPr>
      </p:pic>
      <p:sp>
        <p:nvSpPr>
          <p:cNvPr id="31" name="TextBox 30">
            <a:extLst>
              <a:ext uri="{FF2B5EF4-FFF2-40B4-BE49-F238E27FC236}">
                <a16:creationId xmlns:a16="http://schemas.microsoft.com/office/drawing/2014/main" id="{986D8EF2-006E-2D61-FA73-7B45EA864690}"/>
              </a:ext>
            </a:extLst>
          </p:cNvPr>
          <p:cNvSpPr txBox="1"/>
          <p:nvPr/>
        </p:nvSpPr>
        <p:spPr>
          <a:xfrm>
            <a:off x="7706470" y="3825348"/>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Wireless Headsets</a:t>
            </a:r>
          </a:p>
        </p:txBody>
      </p:sp>
      <p:pic>
        <p:nvPicPr>
          <p:cNvPr id="32" name="Picture 31">
            <a:extLst>
              <a:ext uri="{FF2B5EF4-FFF2-40B4-BE49-F238E27FC236}">
                <a16:creationId xmlns:a16="http://schemas.microsoft.com/office/drawing/2014/main" id="{B7D0B8BF-E795-960F-564B-39EB53949C12}"/>
              </a:ext>
            </a:extLst>
          </p:cNvPr>
          <p:cNvPicPr>
            <a:picLocks noChangeAspect="1"/>
          </p:cNvPicPr>
          <p:nvPr/>
        </p:nvPicPr>
        <p:blipFill>
          <a:blip r:embed="rId16"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192733" y="4183431"/>
            <a:ext cx="698500" cy="698500"/>
          </a:xfrm>
          <a:prstGeom prst="rect">
            <a:avLst/>
          </a:prstGeom>
        </p:spPr>
      </p:pic>
      <p:sp>
        <p:nvSpPr>
          <p:cNvPr id="33" name="TextBox 32">
            <a:extLst>
              <a:ext uri="{FF2B5EF4-FFF2-40B4-BE49-F238E27FC236}">
                <a16:creationId xmlns:a16="http://schemas.microsoft.com/office/drawing/2014/main" id="{2EC2FFEF-ED90-F395-4484-D7DD99D01C32}"/>
              </a:ext>
            </a:extLst>
          </p:cNvPr>
          <p:cNvSpPr txBox="1"/>
          <p:nvPr/>
        </p:nvSpPr>
        <p:spPr>
          <a:xfrm>
            <a:off x="7706469" y="4963015"/>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Memory Foam</a:t>
            </a:r>
          </a:p>
        </p:txBody>
      </p:sp>
      <p:pic>
        <p:nvPicPr>
          <p:cNvPr id="34" name="Picture 33">
            <a:extLst>
              <a:ext uri="{FF2B5EF4-FFF2-40B4-BE49-F238E27FC236}">
                <a16:creationId xmlns:a16="http://schemas.microsoft.com/office/drawing/2014/main" id="{FF22AE5D-B8AA-6A6A-0436-E2113B0EEEB2}"/>
              </a:ext>
            </a:extLst>
          </p:cNvPr>
          <p:cNvPicPr>
            <a:picLocks noChangeAspect="1"/>
          </p:cNvPicPr>
          <p:nvPr/>
        </p:nvPicPr>
        <p:blipFill>
          <a:blip r:embed="rId17"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178387" y="5321098"/>
            <a:ext cx="698500" cy="698500"/>
          </a:xfrm>
          <a:prstGeom prst="rect">
            <a:avLst/>
          </a:prstGeom>
        </p:spPr>
      </p:pic>
      <p:sp>
        <p:nvSpPr>
          <p:cNvPr id="35" name="TextBox 34">
            <a:extLst>
              <a:ext uri="{FF2B5EF4-FFF2-40B4-BE49-F238E27FC236}">
                <a16:creationId xmlns:a16="http://schemas.microsoft.com/office/drawing/2014/main" id="{44A22564-A5C7-5DB0-E6B8-C689B595E84A}"/>
              </a:ext>
            </a:extLst>
          </p:cNvPr>
          <p:cNvSpPr txBox="1"/>
          <p:nvPr/>
        </p:nvSpPr>
        <p:spPr>
          <a:xfrm>
            <a:off x="7707234" y="6087423"/>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Freeze-dried Food</a:t>
            </a:r>
          </a:p>
        </p:txBody>
      </p:sp>
      <p:pic>
        <p:nvPicPr>
          <p:cNvPr id="36" name="Picture 35">
            <a:extLst>
              <a:ext uri="{FF2B5EF4-FFF2-40B4-BE49-F238E27FC236}">
                <a16:creationId xmlns:a16="http://schemas.microsoft.com/office/drawing/2014/main" id="{575401D2-7C25-F787-DFD8-2386B3529A4A}"/>
              </a:ext>
            </a:extLst>
          </p:cNvPr>
          <p:cNvPicPr>
            <a:picLocks noChangeAspect="1"/>
          </p:cNvPicPr>
          <p:nvPr/>
        </p:nvPicPr>
        <p:blipFill>
          <a:blip r:embed="rId18"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191708" y="710678"/>
            <a:ext cx="698500" cy="698500"/>
          </a:xfrm>
          <a:prstGeom prst="rect">
            <a:avLst/>
          </a:prstGeom>
        </p:spPr>
      </p:pic>
      <p:sp>
        <p:nvSpPr>
          <p:cNvPr id="37" name="TextBox 36">
            <a:extLst>
              <a:ext uri="{FF2B5EF4-FFF2-40B4-BE49-F238E27FC236}">
                <a16:creationId xmlns:a16="http://schemas.microsoft.com/office/drawing/2014/main" id="{C8F68F68-E953-58F2-C3AB-1DB7A7AD09A1}"/>
              </a:ext>
            </a:extLst>
          </p:cNvPr>
          <p:cNvSpPr txBox="1"/>
          <p:nvPr/>
        </p:nvSpPr>
        <p:spPr>
          <a:xfrm>
            <a:off x="9349500" y="1520137"/>
            <a:ext cx="2382916"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Adjustable Smoke Detectors</a:t>
            </a:r>
          </a:p>
        </p:txBody>
      </p:sp>
      <p:pic>
        <p:nvPicPr>
          <p:cNvPr id="38" name="Picture 37">
            <a:extLst>
              <a:ext uri="{FF2B5EF4-FFF2-40B4-BE49-F238E27FC236}">
                <a16:creationId xmlns:a16="http://schemas.microsoft.com/office/drawing/2014/main" id="{1D433885-ED09-ADBD-6A76-C9A85F3B9490}"/>
              </a:ext>
            </a:extLst>
          </p:cNvPr>
          <p:cNvPicPr>
            <a:picLocks noChangeAspect="1"/>
          </p:cNvPicPr>
          <p:nvPr/>
        </p:nvPicPr>
        <p:blipFill>
          <a:blip r:embed="rId19"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191708" y="1897590"/>
            <a:ext cx="698500" cy="685800"/>
          </a:xfrm>
          <a:prstGeom prst="rect">
            <a:avLst/>
          </a:prstGeom>
        </p:spPr>
      </p:pic>
      <p:sp>
        <p:nvSpPr>
          <p:cNvPr id="39" name="TextBox 38">
            <a:extLst>
              <a:ext uri="{FF2B5EF4-FFF2-40B4-BE49-F238E27FC236}">
                <a16:creationId xmlns:a16="http://schemas.microsoft.com/office/drawing/2014/main" id="{EE7239DB-CCA1-44AA-D862-4D21878E6351}"/>
              </a:ext>
            </a:extLst>
          </p:cNvPr>
          <p:cNvSpPr txBox="1"/>
          <p:nvPr/>
        </p:nvSpPr>
        <p:spPr>
          <a:xfrm>
            <a:off x="9349500" y="2671652"/>
            <a:ext cx="2382916"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Baby Formula</a:t>
            </a:r>
          </a:p>
        </p:txBody>
      </p:sp>
      <p:pic>
        <p:nvPicPr>
          <p:cNvPr id="40" name="Picture 39">
            <a:extLst>
              <a:ext uri="{FF2B5EF4-FFF2-40B4-BE49-F238E27FC236}">
                <a16:creationId xmlns:a16="http://schemas.microsoft.com/office/drawing/2014/main" id="{1D3B268D-8EEF-9D14-ED45-582738A9A284}"/>
              </a:ext>
            </a:extLst>
          </p:cNvPr>
          <p:cNvPicPr>
            <a:picLocks noChangeAspect="1"/>
          </p:cNvPicPr>
          <p:nvPr/>
        </p:nvPicPr>
        <p:blipFill>
          <a:blip r:embed="rId20"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191708" y="3032697"/>
            <a:ext cx="698500" cy="698500"/>
          </a:xfrm>
          <a:prstGeom prst="rect">
            <a:avLst/>
          </a:prstGeom>
        </p:spPr>
      </p:pic>
      <p:sp>
        <p:nvSpPr>
          <p:cNvPr id="41" name="TextBox 40">
            <a:extLst>
              <a:ext uri="{FF2B5EF4-FFF2-40B4-BE49-F238E27FC236}">
                <a16:creationId xmlns:a16="http://schemas.microsoft.com/office/drawing/2014/main" id="{102E53DA-BC57-DC28-8F35-362DC3BDAA7A}"/>
              </a:ext>
            </a:extLst>
          </p:cNvPr>
          <p:cNvSpPr txBox="1"/>
          <p:nvPr/>
        </p:nvSpPr>
        <p:spPr>
          <a:xfrm>
            <a:off x="9720555" y="3860318"/>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Artificial Limbs</a:t>
            </a:r>
          </a:p>
        </p:txBody>
      </p:sp>
      <p:pic>
        <p:nvPicPr>
          <p:cNvPr id="42" name="Picture 41">
            <a:extLst>
              <a:ext uri="{FF2B5EF4-FFF2-40B4-BE49-F238E27FC236}">
                <a16:creationId xmlns:a16="http://schemas.microsoft.com/office/drawing/2014/main" id="{9A5281C7-C8F2-2FAC-5E04-51F09481F262}"/>
              </a:ext>
            </a:extLst>
          </p:cNvPr>
          <p:cNvPicPr>
            <a:picLocks noChangeAspect="1"/>
          </p:cNvPicPr>
          <p:nvPr/>
        </p:nvPicPr>
        <p:blipFill>
          <a:blip r:embed="rId21"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214105" y="4219690"/>
            <a:ext cx="698500" cy="698500"/>
          </a:xfrm>
          <a:prstGeom prst="rect">
            <a:avLst/>
          </a:prstGeom>
        </p:spPr>
      </p:pic>
      <p:sp>
        <p:nvSpPr>
          <p:cNvPr id="43" name="TextBox 42">
            <a:extLst>
              <a:ext uri="{FF2B5EF4-FFF2-40B4-BE49-F238E27FC236}">
                <a16:creationId xmlns:a16="http://schemas.microsoft.com/office/drawing/2014/main" id="{0D05C667-7F91-FFC6-172F-51D09DDB0C3A}"/>
              </a:ext>
            </a:extLst>
          </p:cNvPr>
          <p:cNvSpPr txBox="1"/>
          <p:nvPr/>
        </p:nvSpPr>
        <p:spPr>
          <a:xfrm>
            <a:off x="9720554" y="4963015"/>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Computer Mouse</a:t>
            </a:r>
          </a:p>
        </p:txBody>
      </p:sp>
      <p:pic>
        <p:nvPicPr>
          <p:cNvPr id="44" name="Picture 43">
            <a:extLst>
              <a:ext uri="{FF2B5EF4-FFF2-40B4-BE49-F238E27FC236}">
                <a16:creationId xmlns:a16="http://schemas.microsoft.com/office/drawing/2014/main" id="{181A6CE2-7881-D6B0-4AD7-894DD0E5488B}"/>
              </a:ext>
            </a:extLst>
          </p:cNvPr>
          <p:cNvPicPr>
            <a:picLocks noChangeAspect="1"/>
          </p:cNvPicPr>
          <p:nvPr/>
        </p:nvPicPr>
        <p:blipFill>
          <a:blip r:embed="rId2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214105" y="5354512"/>
            <a:ext cx="698500" cy="711200"/>
          </a:xfrm>
          <a:prstGeom prst="rect">
            <a:avLst/>
          </a:prstGeom>
        </p:spPr>
      </p:pic>
      <p:sp>
        <p:nvSpPr>
          <p:cNvPr id="45" name="TextBox 44">
            <a:extLst>
              <a:ext uri="{FF2B5EF4-FFF2-40B4-BE49-F238E27FC236}">
                <a16:creationId xmlns:a16="http://schemas.microsoft.com/office/drawing/2014/main" id="{76B3D531-3775-6490-81E9-0AE09C01F909}"/>
              </a:ext>
            </a:extLst>
          </p:cNvPr>
          <p:cNvSpPr txBox="1"/>
          <p:nvPr/>
        </p:nvSpPr>
        <p:spPr>
          <a:xfrm>
            <a:off x="9720553" y="6110822"/>
            <a:ext cx="1640805" cy="276999"/>
          </a:xfrm>
          <a:prstGeom prst="rect">
            <a:avLst/>
          </a:prstGeom>
          <a:noFill/>
        </p:spPr>
        <p:txBody>
          <a:bodyPr wrap="square" rtlCol="0">
            <a:spAutoFit/>
          </a:bodyPr>
          <a:lstStyle/>
          <a:p>
            <a:pPr algn="ctr"/>
            <a:r>
              <a:rPr lang="en-US" sz="1200" dirty="0">
                <a:latin typeface="Open Sans Light" panose="020B0306030504020204" pitchFamily="34" charset="0"/>
                <a:ea typeface="Open Sans Light" panose="020B0306030504020204" pitchFamily="34" charset="0"/>
                <a:cs typeface="Open Sans Light" panose="020B0306030504020204" pitchFamily="34" charset="0"/>
              </a:rPr>
              <a:t>Portable Computer</a:t>
            </a:r>
          </a:p>
        </p:txBody>
      </p:sp>
      <p:sp>
        <p:nvSpPr>
          <p:cNvPr id="47" name="TextBox 46">
            <a:extLst>
              <a:ext uri="{FF2B5EF4-FFF2-40B4-BE49-F238E27FC236}">
                <a16:creationId xmlns:a16="http://schemas.microsoft.com/office/drawing/2014/main" id="{806D3529-01DD-8BA6-DBD9-EDD274BA20C3}"/>
              </a:ext>
            </a:extLst>
          </p:cNvPr>
          <p:cNvSpPr txBox="1"/>
          <p:nvPr/>
        </p:nvSpPr>
        <p:spPr>
          <a:xfrm>
            <a:off x="58023" y="6605789"/>
            <a:ext cx="12001500" cy="261610"/>
          </a:xfrm>
          <a:prstGeom prst="rect">
            <a:avLst/>
          </a:prstGeom>
          <a:noFill/>
        </p:spPr>
        <p:txBody>
          <a:bodyPr wrap="square" rtlCol="0">
            <a:spAutoFit/>
          </a:bodyPr>
          <a:lstStyle/>
          <a:p>
            <a:r>
              <a:rPr lang="en-US" sz="1100" dirty="0"/>
              <a:t>Source: https://</a:t>
            </a:r>
            <a:r>
              <a:rPr lang="en-US" sz="1100" dirty="0" err="1"/>
              <a:t>www.jpl.nasa.gov</a:t>
            </a:r>
            <a:r>
              <a:rPr lang="en-US" sz="1100" dirty="0"/>
              <a:t>/infographics/20-inventions-we-wouldnt-have-without-space-travel/</a:t>
            </a:r>
          </a:p>
        </p:txBody>
      </p:sp>
      <p:pic>
        <p:nvPicPr>
          <p:cNvPr id="2" name="Picture 2" descr="Mission Economy: A Moonshot Guide to Changing Capitalism by [Mariana Mazzucato]">
            <a:extLst>
              <a:ext uri="{FF2B5EF4-FFF2-40B4-BE49-F238E27FC236}">
                <a16:creationId xmlns:a16="http://schemas.microsoft.com/office/drawing/2014/main" id="{84AD89BF-B404-BB55-AD1E-E342CB6F9195}"/>
              </a:ext>
            </a:extLst>
          </p:cNvPr>
          <p:cNvPicPr>
            <a:picLocks noChangeAspect="1" noChangeArrowheads="1"/>
          </p:cNvPicPr>
          <p:nvPr/>
        </p:nvPicPr>
        <p:blipFill>
          <a:blip r:embed="rId23" cstate="email">
            <a:extLst>
              <a:ext uri="{28A0092B-C50C-407E-A947-70E740481C1C}">
                <a14:useLocalDpi xmlns:a14="http://schemas.microsoft.com/office/drawing/2010/main" val="0"/>
              </a:ext>
            </a:extLst>
          </a:blip>
          <a:srcRect/>
          <a:stretch>
            <a:fillRect/>
          </a:stretch>
        </p:blipFill>
        <p:spPr bwMode="auto">
          <a:xfrm>
            <a:off x="1010152" y="3345412"/>
            <a:ext cx="1950280" cy="3019010"/>
          </a:xfrm>
          <a:prstGeom prst="rect">
            <a:avLst/>
          </a:prstGeom>
          <a:noFill/>
          <a:effectLst>
            <a:outerShdw blurRad="50800" dist="114300" dir="2700000" algn="ctr"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490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216" r="3184" b="1800"/>
          <a:stretch>
            <a:fillRect/>
          </a:stretch>
        </p:blipFill>
        <p:spPr>
          <a:xfrm>
            <a:off x="5548523" y="769650"/>
            <a:ext cx="5242130" cy="5318700"/>
          </a:xfrm>
          <a:prstGeom prst="rect">
            <a:avLst/>
          </a:prstGeom>
        </p:spPr>
      </p:pic>
      <p:sp>
        <p:nvSpPr>
          <p:cNvPr id="3" name="TextBox 3"/>
          <p:cNvSpPr txBox="1"/>
          <p:nvPr/>
        </p:nvSpPr>
        <p:spPr>
          <a:xfrm>
            <a:off x="485504" y="819180"/>
            <a:ext cx="4426228" cy="1500411"/>
          </a:xfrm>
          <a:prstGeom prst="rect">
            <a:avLst/>
          </a:prstGeom>
        </p:spPr>
        <p:txBody>
          <a:bodyPr lIns="0" tIns="0" rIns="0" bIns="0" rtlCol="0" anchor="t">
            <a:spAutoFit/>
          </a:bodyPr>
          <a:lstStyle/>
          <a:p>
            <a:pPr>
              <a:lnSpc>
                <a:spcPts val="3888"/>
              </a:lnSpc>
            </a:pPr>
            <a:r>
              <a:rPr lang="en-US" sz="3600" b="1" dirty="0">
                <a:solidFill>
                  <a:srgbClr val="000000"/>
                </a:solidFill>
                <a:latin typeface="Arial" panose="020B0604020202020204" pitchFamily="34" charset="0"/>
                <a:cs typeface="Arial" panose="020B0604020202020204" pitchFamily="34" charset="0"/>
              </a:rPr>
              <a:t>Public-Private Partnership with a common purpose</a:t>
            </a:r>
          </a:p>
        </p:txBody>
      </p:sp>
      <p:sp>
        <p:nvSpPr>
          <p:cNvPr id="5" name="TextBox 5"/>
          <p:cNvSpPr txBox="1"/>
          <p:nvPr/>
        </p:nvSpPr>
        <p:spPr>
          <a:xfrm>
            <a:off x="485504" y="3118462"/>
            <a:ext cx="3796936" cy="2257028"/>
          </a:xfrm>
          <a:prstGeom prst="rect">
            <a:avLst/>
          </a:prstGeom>
        </p:spPr>
        <p:txBody>
          <a:bodyPr lIns="0" tIns="0" rIns="0" bIns="0" rtlCol="0" anchor="t">
            <a:spAutoFit/>
          </a:bodyPr>
          <a:lstStyle/>
          <a:p>
            <a:pPr>
              <a:lnSpc>
                <a:spcPts val="1919"/>
              </a:lnSpc>
            </a:pPr>
            <a:r>
              <a:rPr lang="en-US" sz="1600" dirty="0">
                <a:solidFill>
                  <a:srgbClr val="191919"/>
                </a:solidFill>
                <a:latin typeface="Arimo"/>
              </a:rPr>
              <a:t>NASA sought to work in partnership with innovative businesses, showing relevant capabilities and experience, searching for the best partners possible not just the least expensive ones</a:t>
            </a:r>
          </a:p>
          <a:p>
            <a:pPr>
              <a:lnSpc>
                <a:spcPts val="1919"/>
              </a:lnSpc>
            </a:pPr>
            <a:r>
              <a:rPr lang="en-US" sz="1600" dirty="0">
                <a:solidFill>
                  <a:srgbClr val="191919"/>
                </a:solidFill>
                <a:latin typeface="Arimo"/>
              </a:rPr>
              <a:t>From cost-plus contracts (easily gamed)  to fixed price with incentives. </a:t>
            </a:r>
          </a:p>
          <a:p>
            <a:pPr>
              <a:lnSpc>
                <a:spcPts val="1919"/>
              </a:lnSpc>
            </a:pPr>
            <a:endParaRPr lang="en-US" sz="1600" dirty="0">
              <a:solidFill>
                <a:srgbClr val="191919"/>
              </a:solidFill>
              <a:latin typeface="Arimo"/>
            </a:endParaRPr>
          </a:p>
          <a:p>
            <a:pPr>
              <a:lnSpc>
                <a:spcPts val="2400"/>
              </a:lnSpc>
            </a:pPr>
            <a:r>
              <a:rPr lang="en-US" sz="2000" b="1" dirty="0">
                <a:solidFill>
                  <a:srgbClr val="FF0000"/>
                </a:solidFill>
                <a:latin typeface="Arimo"/>
              </a:rPr>
              <a:t>“No-excess profits” clause!</a:t>
            </a:r>
          </a:p>
        </p:txBody>
      </p:sp>
      <p:sp>
        <p:nvSpPr>
          <p:cNvPr id="6" name="TextBox 6"/>
          <p:cNvSpPr txBox="1"/>
          <p:nvPr/>
        </p:nvSpPr>
        <p:spPr>
          <a:xfrm>
            <a:off x="5685911" y="6087293"/>
            <a:ext cx="8730687" cy="153888"/>
          </a:xfrm>
          <a:prstGeom prst="rect">
            <a:avLst/>
          </a:prstGeom>
        </p:spPr>
        <p:txBody>
          <a:bodyPr lIns="0" tIns="0" rIns="0" bIns="0" rtlCol="0" anchor="t">
            <a:spAutoFit/>
          </a:bodyPr>
          <a:lstStyle/>
          <a:p>
            <a:pPr>
              <a:lnSpc>
                <a:spcPts val="1200"/>
              </a:lnSpc>
            </a:pPr>
            <a:r>
              <a:rPr lang="en-US" sz="1000">
                <a:solidFill>
                  <a:srgbClr val="191919"/>
                </a:solidFill>
                <a:latin typeface="Arimo Light"/>
              </a:rPr>
              <a:t>©Mariana Mazzucato</a:t>
            </a:r>
          </a:p>
        </p:txBody>
      </p:sp>
    </p:spTree>
    <p:extLst>
      <p:ext uri="{BB962C8B-B14F-4D97-AF65-F5344CB8AC3E}">
        <p14:creationId xmlns:p14="http://schemas.microsoft.com/office/powerpoint/2010/main" val="734665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40DED3-2CA6-F64D-B08C-4A717F93B772}"/>
              </a:ext>
            </a:extLst>
          </p:cNvPr>
          <p:cNvSpPr/>
          <p:nvPr/>
        </p:nvSpPr>
        <p:spPr>
          <a:xfrm>
            <a:off x="1"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CD03ABB-F172-7A40-9C72-AE783432D8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187" y="653228"/>
            <a:ext cx="4810162" cy="5766780"/>
          </a:xfrm>
          <a:prstGeom prst="rect">
            <a:avLst/>
          </a:prstGeom>
        </p:spPr>
      </p:pic>
      <p:pic>
        <p:nvPicPr>
          <p:cNvPr id="10" name="Picture 9">
            <a:extLst>
              <a:ext uri="{FF2B5EF4-FFF2-40B4-BE49-F238E27FC236}">
                <a16:creationId xmlns:a16="http://schemas.microsoft.com/office/drawing/2014/main" id="{12547E51-6C82-DD4E-9AF1-D203DF0D5F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9050" y="704078"/>
            <a:ext cx="5594832" cy="5449844"/>
          </a:xfrm>
          <a:prstGeom prst="rect">
            <a:avLst/>
          </a:prstGeom>
        </p:spPr>
      </p:pic>
      <p:sp>
        <p:nvSpPr>
          <p:cNvPr id="2" name="TextBox 1">
            <a:extLst>
              <a:ext uri="{FF2B5EF4-FFF2-40B4-BE49-F238E27FC236}">
                <a16:creationId xmlns:a16="http://schemas.microsoft.com/office/drawing/2014/main" id="{4D708152-9771-AC45-85DD-3C7B5CDF03C7}"/>
              </a:ext>
            </a:extLst>
          </p:cNvPr>
          <p:cNvSpPr txBox="1"/>
          <p:nvPr/>
        </p:nvSpPr>
        <p:spPr>
          <a:xfrm>
            <a:off x="626203" y="5539279"/>
            <a:ext cx="1202597" cy="461665"/>
          </a:xfrm>
          <a:prstGeom prst="rect">
            <a:avLst/>
          </a:prstGeom>
          <a:noFill/>
        </p:spPr>
        <p:txBody>
          <a:bodyPr wrap="square" rtlCol="0">
            <a:spAutoFit/>
          </a:bodyPr>
          <a:lstStyle/>
          <a:p>
            <a:r>
              <a:rPr lang="en-US" sz="2400" b="1">
                <a:latin typeface="DIN Condensed" pitchFamily="2" charset="0"/>
              </a:rPr>
              <a:t>SDG n°14 </a:t>
            </a:r>
          </a:p>
        </p:txBody>
      </p:sp>
      <p:sp>
        <p:nvSpPr>
          <p:cNvPr id="11" name="TextBox 10">
            <a:extLst>
              <a:ext uri="{FF2B5EF4-FFF2-40B4-BE49-F238E27FC236}">
                <a16:creationId xmlns:a16="http://schemas.microsoft.com/office/drawing/2014/main" id="{7113814E-F7CF-7947-BB62-2B61BF1E072D}"/>
              </a:ext>
            </a:extLst>
          </p:cNvPr>
          <p:cNvSpPr txBox="1"/>
          <p:nvPr/>
        </p:nvSpPr>
        <p:spPr>
          <a:xfrm>
            <a:off x="6165613" y="5539278"/>
            <a:ext cx="1202597" cy="461665"/>
          </a:xfrm>
          <a:prstGeom prst="rect">
            <a:avLst/>
          </a:prstGeom>
          <a:noFill/>
        </p:spPr>
        <p:txBody>
          <a:bodyPr wrap="square" rtlCol="0">
            <a:spAutoFit/>
          </a:bodyPr>
          <a:lstStyle/>
          <a:p>
            <a:r>
              <a:rPr lang="en-US" sz="2400" b="1">
                <a:latin typeface="DIN Condensed" pitchFamily="2" charset="0"/>
              </a:rPr>
              <a:t>SDG n°13 </a:t>
            </a:r>
          </a:p>
        </p:txBody>
      </p:sp>
      <p:pic>
        <p:nvPicPr>
          <p:cNvPr id="3" name="Picture 2">
            <a:extLst>
              <a:ext uri="{FF2B5EF4-FFF2-40B4-BE49-F238E27FC236}">
                <a16:creationId xmlns:a16="http://schemas.microsoft.com/office/drawing/2014/main" id="{D48C9605-0F28-8F63-1D87-99CFA0DBC9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9931" y="215236"/>
            <a:ext cx="1924804" cy="2683686"/>
          </a:xfrm>
          <a:prstGeom prst="rect">
            <a:avLst/>
          </a:prstGeom>
        </p:spPr>
      </p:pic>
    </p:spTree>
    <p:extLst>
      <p:ext uri="{BB962C8B-B14F-4D97-AF65-F5344CB8AC3E}">
        <p14:creationId xmlns:p14="http://schemas.microsoft.com/office/powerpoint/2010/main" val="228170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2535039-CD93-6E47-92D3-EAF3319E4C28}"/>
              </a:ext>
            </a:extLst>
          </p:cNvPr>
          <p:cNvSpPr/>
          <p:nvPr/>
        </p:nvSpPr>
        <p:spPr>
          <a:xfrm>
            <a:off x="1"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C5B1CF-9E78-BE4A-8C61-2719C35D0EA3}"/>
              </a:ext>
            </a:extLst>
          </p:cNvPr>
          <p:cNvSpPr/>
          <p:nvPr/>
        </p:nvSpPr>
        <p:spPr>
          <a:xfrm>
            <a:off x="1" y="0"/>
            <a:ext cx="4386845" cy="6858000"/>
          </a:xfrm>
          <a:prstGeom prst="rect">
            <a:avLst/>
          </a:prstGeom>
          <a:solidFill>
            <a:srgbClr val="1D1D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FB73E9C-6449-0847-94CD-876C2B10619E}"/>
              </a:ext>
            </a:extLst>
          </p:cNvPr>
          <p:cNvSpPr txBox="1"/>
          <p:nvPr/>
        </p:nvSpPr>
        <p:spPr>
          <a:xfrm>
            <a:off x="831080" y="426541"/>
            <a:ext cx="2948287" cy="1754326"/>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Guiding Industrial Strategy</a:t>
            </a:r>
          </a:p>
        </p:txBody>
      </p:sp>
      <p:grpSp>
        <p:nvGrpSpPr>
          <p:cNvPr id="23" name="Group 22">
            <a:extLst>
              <a:ext uri="{FF2B5EF4-FFF2-40B4-BE49-F238E27FC236}">
                <a16:creationId xmlns:a16="http://schemas.microsoft.com/office/drawing/2014/main" id="{F84414CA-D9CD-3142-8F36-C2AA3D817212}"/>
              </a:ext>
            </a:extLst>
          </p:cNvPr>
          <p:cNvGrpSpPr/>
          <p:nvPr/>
        </p:nvGrpSpPr>
        <p:grpSpPr>
          <a:xfrm>
            <a:off x="5563319" y="1634951"/>
            <a:ext cx="2609008" cy="1686888"/>
            <a:chOff x="5648301" y="1984853"/>
            <a:chExt cx="2609008" cy="1686888"/>
          </a:xfrm>
        </p:grpSpPr>
        <p:sp>
          <p:nvSpPr>
            <p:cNvPr id="15" name="TextBox 14">
              <a:extLst>
                <a:ext uri="{FF2B5EF4-FFF2-40B4-BE49-F238E27FC236}">
                  <a16:creationId xmlns:a16="http://schemas.microsoft.com/office/drawing/2014/main" id="{CDBAE2A5-C77F-8C40-9CD7-F5F545DCEB0A}"/>
                </a:ext>
              </a:extLst>
            </p:cNvPr>
            <p:cNvSpPr txBox="1"/>
            <p:nvPr/>
          </p:nvSpPr>
          <p:spPr>
            <a:xfrm>
              <a:off x="5648301" y="1984853"/>
              <a:ext cx="2608364" cy="461665"/>
            </a:xfrm>
            <a:prstGeom prst="rect">
              <a:avLst/>
            </a:prstGeom>
            <a:noFill/>
          </p:spPr>
          <p:txBody>
            <a:bodyPr wrap="square" rtlCol="0">
              <a:spAutoFit/>
            </a:bodyPr>
            <a:lstStyle/>
            <a:p>
              <a:pPr algn="ctr"/>
              <a:r>
                <a:rPr lang="en-US" sz="2400" dirty="0">
                  <a:latin typeface="DIN Condensed" pitchFamily="2" charset="0"/>
                </a:rPr>
                <a:t>AI &amp; Data Economy</a:t>
              </a:r>
            </a:p>
          </p:txBody>
        </p:sp>
        <p:sp>
          <p:nvSpPr>
            <p:cNvPr id="19" name="TextBox 18">
              <a:extLst>
                <a:ext uri="{FF2B5EF4-FFF2-40B4-BE49-F238E27FC236}">
                  <a16:creationId xmlns:a16="http://schemas.microsoft.com/office/drawing/2014/main" id="{DEE4F567-3DD8-774C-8C76-D6B584116163}"/>
                </a:ext>
              </a:extLst>
            </p:cNvPr>
            <p:cNvSpPr txBox="1"/>
            <p:nvPr/>
          </p:nvSpPr>
          <p:spPr>
            <a:xfrm>
              <a:off x="5648945" y="2594523"/>
              <a:ext cx="2608364" cy="1077218"/>
            </a:xfrm>
            <a:prstGeom prst="rect">
              <a:avLst/>
            </a:prstGeom>
            <a:noFill/>
          </p:spPr>
          <p:txBody>
            <a:bodyPr wrap="square" rtlCol="0">
              <a:spAutoFit/>
            </a:bodyPr>
            <a:lstStyle/>
            <a:p>
              <a:pPr algn="ctr"/>
              <a:r>
                <a:rPr lang="en-US" sz="1600" dirty="0">
                  <a:latin typeface="Open Sans Light" panose="020B0306030504020204" pitchFamily="34" charset="0"/>
                  <a:ea typeface="Open Sans Light" panose="020B0306030504020204" pitchFamily="34" charset="0"/>
                  <a:cs typeface="Open Sans Light" panose="020B0306030504020204" pitchFamily="34" charset="0"/>
                </a:rPr>
                <a:t>We will put the UK at the forefront of the artificial intelligence and data revolution.</a:t>
              </a:r>
            </a:p>
          </p:txBody>
        </p:sp>
      </p:grpSp>
      <p:grpSp>
        <p:nvGrpSpPr>
          <p:cNvPr id="26" name="Group 25">
            <a:extLst>
              <a:ext uri="{FF2B5EF4-FFF2-40B4-BE49-F238E27FC236}">
                <a16:creationId xmlns:a16="http://schemas.microsoft.com/office/drawing/2014/main" id="{7D05CB5E-085E-8F4A-813B-B738D595FF0F}"/>
              </a:ext>
            </a:extLst>
          </p:cNvPr>
          <p:cNvGrpSpPr/>
          <p:nvPr/>
        </p:nvGrpSpPr>
        <p:grpSpPr>
          <a:xfrm>
            <a:off x="8524433" y="1634951"/>
            <a:ext cx="2608364" cy="1623134"/>
            <a:chOff x="8648288" y="1984853"/>
            <a:chExt cx="2608364" cy="1623134"/>
          </a:xfrm>
        </p:grpSpPr>
        <p:sp>
          <p:nvSpPr>
            <p:cNvPr id="16" name="TextBox 15">
              <a:extLst>
                <a:ext uri="{FF2B5EF4-FFF2-40B4-BE49-F238E27FC236}">
                  <a16:creationId xmlns:a16="http://schemas.microsoft.com/office/drawing/2014/main" id="{96DB61DE-D085-554F-9BBE-BB19C129F983}"/>
                </a:ext>
              </a:extLst>
            </p:cNvPr>
            <p:cNvSpPr txBox="1"/>
            <p:nvPr/>
          </p:nvSpPr>
          <p:spPr>
            <a:xfrm>
              <a:off x="8648288" y="1984853"/>
              <a:ext cx="2438400" cy="461665"/>
            </a:xfrm>
            <a:prstGeom prst="rect">
              <a:avLst/>
            </a:prstGeom>
            <a:noFill/>
          </p:spPr>
          <p:txBody>
            <a:bodyPr wrap="square" rtlCol="0">
              <a:spAutoFit/>
            </a:bodyPr>
            <a:lstStyle/>
            <a:p>
              <a:pPr algn="ctr"/>
              <a:r>
                <a:rPr lang="en-US" sz="2400" dirty="0">
                  <a:latin typeface="DIN Condensed" pitchFamily="2" charset="0"/>
                </a:rPr>
                <a:t>Clean Growth</a:t>
              </a:r>
            </a:p>
          </p:txBody>
        </p:sp>
        <p:sp>
          <p:nvSpPr>
            <p:cNvPr id="20" name="TextBox 19">
              <a:extLst>
                <a:ext uri="{FF2B5EF4-FFF2-40B4-BE49-F238E27FC236}">
                  <a16:creationId xmlns:a16="http://schemas.microsoft.com/office/drawing/2014/main" id="{0634D68C-5BFB-7E49-B5FC-C542B0D233BA}"/>
                </a:ext>
              </a:extLst>
            </p:cNvPr>
            <p:cNvSpPr txBox="1"/>
            <p:nvPr/>
          </p:nvSpPr>
          <p:spPr>
            <a:xfrm>
              <a:off x="8648288" y="2530769"/>
              <a:ext cx="2608364" cy="1077218"/>
            </a:xfrm>
            <a:prstGeom prst="rect">
              <a:avLst/>
            </a:prstGeom>
            <a:noFill/>
          </p:spPr>
          <p:txBody>
            <a:bodyPr wrap="square" rtlCol="0">
              <a:spAutoFit/>
            </a:bodyPr>
            <a:lstStyle/>
            <a:p>
              <a:pPr algn="ctr"/>
              <a:r>
                <a:rPr lang="en-US" sz="1600" dirty="0">
                  <a:latin typeface="Open Sans Light" panose="020B0306030504020204" pitchFamily="34" charset="0"/>
                  <a:ea typeface="Open Sans Light" panose="020B0306030504020204" pitchFamily="34" charset="0"/>
                  <a:cs typeface="Open Sans Light" panose="020B0306030504020204" pitchFamily="34" charset="0"/>
                </a:rPr>
                <a:t>We will maximize the advantages for UK industry from the global shift to clean growth.</a:t>
              </a:r>
            </a:p>
          </p:txBody>
        </p:sp>
      </p:grpSp>
      <p:grpSp>
        <p:nvGrpSpPr>
          <p:cNvPr id="27" name="Group 26">
            <a:extLst>
              <a:ext uri="{FF2B5EF4-FFF2-40B4-BE49-F238E27FC236}">
                <a16:creationId xmlns:a16="http://schemas.microsoft.com/office/drawing/2014/main" id="{81F41707-425B-C249-A5C0-9AB13C7ADF7C}"/>
              </a:ext>
            </a:extLst>
          </p:cNvPr>
          <p:cNvGrpSpPr/>
          <p:nvPr/>
        </p:nvGrpSpPr>
        <p:grpSpPr>
          <a:xfrm>
            <a:off x="5563963" y="4478374"/>
            <a:ext cx="2608364" cy="1347649"/>
            <a:chOff x="5563963" y="4220049"/>
            <a:chExt cx="2608364" cy="1347649"/>
          </a:xfrm>
        </p:grpSpPr>
        <p:sp>
          <p:nvSpPr>
            <p:cNvPr id="17" name="TextBox 16">
              <a:extLst>
                <a:ext uri="{FF2B5EF4-FFF2-40B4-BE49-F238E27FC236}">
                  <a16:creationId xmlns:a16="http://schemas.microsoft.com/office/drawing/2014/main" id="{D6A9BCD1-D04B-054A-A9C1-3DE01CC9B60A}"/>
                </a:ext>
              </a:extLst>
            </p:cNvPr>
            <p:cNvSpPr txBox="1"/>
            <p:nvPr/>
          </p:nvSpPr>
          <p:spPr>
            <a:xfrm>
              <a:off x="5648945" y="4220049"/>
              <a:ext cx="2438400" cy="461665"/>
            </a:xfrm>
            <a:prstGeom prst="rect">
              <a:avLst/>
            </a:prstGeom>
            <a:noFill/>
          </p:spPr>
          <p:txBody>
            <a:bodyPr wrap="square" rtlCol="0">
              <a:spAutoFit/>
            </a:bodyPr>
            <a:lstStyle/>
            <a:p>
              <a:pPr algn="ctr"/>
              <a:r>
                <a:rPr lang="en-US" sz="2400" dirty="0">
                  <a:latin typeface="DIN Condensed" pitchFamily="2" charset="0"/>
                </a:rPr>
                <a:t>Future of Mobility</a:t>
              </a:r>
            </a:p>
          </p:txBody>
        </p:sp>
        <p:sp>
          <p:nvSpPr>
            <p:cNvPr id="21" name="TextBox 20">
              <a:extLst>
                <a:ext uri="{FF2B5EF4-FFF2-40B4-BE49-F238E27FC236}">
                  <a16:creationId xmlns:a16="http://schemas.microsoft.com/office/drawing/2014/main" id="{25BBE8DA-2900-DB4D-8A8C-C6DB7022D7E9}"/>
                </a:ext>
              </a:extLst>
            </p:cNvPr>
            <p:cNvSpPr txBox="1"/>
            <p:nvPr/>
          </p:nvSpPr>
          <p:spPr>
            <a:xfrm>
              <a:off x="5563963" y="4736701"/>
              <a:ext cx="2608364" cy="830997"/>
            </a:xfrm>
            <a:prstGeom prst="rect">
              <a:avLst/>
            </a:prstGeom>
            <a:noFill/>
          </p:spPr>
          <p:txBody>
            <a:bodyPr wrap="square" rtlCol="0">
              <a:spAutoFit/>
            </a:bodyPr>
            <a:lstStyle/>
            <a:p>
              <a:pPr algn="ctr"/>
              <a:r>
                <a:rPr lang="en-US" sz="1600" dirty="0">
                  <a:latin typeface="Open Sans Light" panose="020B0306030504020204" pitchFamily="34" charset="0"/>
                  <a:ea typeface="Open Sans Light" panose="020B0306030504020204" pitchFamily="34" charset="0"/>
                  <a:cs typeface="Open Sans Light" panose="020B0306030504020204" pitchFamily="34" charset="0"/>
                </a:rPr>
                <a:t>We will become a world leader in the way people, goods and services move.</a:t>
              </a:r>
            </a:p>
          </p:txBody>
        </p:sp>
      </p:grpSp>
      <p:grpSp>
        <p:nvGrpSpPr>
          <p:cNvPr id="28" name="Group 27">
            <a:extLst>
              <a:ext uri="{FF2B5EF4-FFF2-40B4-BE49-F238E27FC236}">
                <a16:creationId xmlns:a16="http://schemas.microsoft.com/office/drawing/2014/main" id="{B2A00444-470A-8746-9257-0DD6461ACD35}"/>
              </a:ext>
            </a:extLst>
          </p:cNvPr>
          <p:cNvGrpSpPr/>
          <p:nvPr/>
        </p:nvGrpSpPr>
        <p:grpSpPr>
          <a:xfrm>
            <a:off x="8409018" y="4478374"/>
            <a:ext cx="2914361" cy="1347649"/>
            <a:chOff x="8409018" y="4220049"/>
            <a:chExt cx="2914361" cy="1347649"/>
          </a:xfrm>
        </p:grpSpPr>
        <p:sp>
          <p:nvSpPr>
            <p:cNvPr id="18" name="TextBox 17">
              <a:extLst>
                <a:ext uri="{FF2B5EF4-FFF2-40B4-BE49-F238E27FC236}">
                  <a16:creationId xmlns:a16="http://schemas.microsoft.com/office/drawing/2014/main" id="{687A4E4F-BE20-5442-809A-48869893EAD4}"/>
                </a:ext>
              </a:extLst>
            </p:cNvPr>
            <p:cNvSpPr txBox="1"/>
            <p:nvPr/>
          </p:nvSpPr>
          <p:spPr>
            <a:xfrm>
              <a:off x="8648288" y="4220049"/>
              <a:ext cx="2438400" cy="461665"/>
            </a:xfrm>
            <a:prstGeom prst="rect">
              <a:avLst/>
            </a:prstGeom>
            <a:noFill/>
          </p:spPr>
          <p:txBody>
            <a:bodyPr wrap="square" rtlCol="0">
              <a:spAutoFit/>
            </a:bodyPr>
            <a:lstStyle/>
            <a:p>
              <a:pPr algn="ctr"/>
              <a:r>
                <a:rPr lang="en-US" sz="2400" dirty="0">
                  <a:latin typeface="DIN Condensed" pitchFamily="2" charset="0"/>
                </a:rPr>
                <a:t>Ageing Society</a:t>
              </a:r>
            </a:p>
          </p:txBody>
        </p:sp>
        <p:sp>
          <p:nvSpPr>
            <p:cNvPr id="22" name="TextBox 21">
              <a:extLst>
                <a:ext uri="{FF2B5EF4-FFF2-40B4-BE49-F238E27FC236}">
                  <a16:creationId xmlns:a16="http://schemas.microsoft.com/office/drawing/2014/main" id="{1FCEB9C3-0387-5D40-957D-4957784454E8}"/>
                </a:ext>
              </a:extLst>
            </p:cNvPr>
            <p:cNvSpPr txBox="1"/>
            <p:nvPr/>
          </p:nvSpPr>
          <p:spPr>
            <a:xfrm>
              <a:off x="8409018" y="4736701"/>
              <a:ext cx="2914361" cy="830997"/>
            </a:xfrm>
            <a:prstGeom prst="rect">
              <a:avLst/>
            </a:prstGeom>
            <a:noFill/>
          </p:spPr>
          <p:txBody>
            <a:bodyPr wrap="square" rtlCol="0">
              <a:spAutoFit/>
            </a:bodyPr>
            <a:lstStyle/>
            <a:p>
              <a:pPr algn="ctr"/>
              <a:r>
                <a:rPr lang="en-US" sz="1600" dirty="0">
                  <a:latin typeface="Open Sans Light" panose="020B0306030504020204" pitchFamily="34" charset="0"/>
                  <a:ea typeface="Open Sans Light" panose="020B0306030504020204" pitchFamily="34" charset="0"/>
                  <a:cs typeface="Open Sans Light" panose="020B0306030504020204" pitchFamily="34" charset="0"/>
                </a:rPr>
                <a:t>We will harness the power of innovation to help meet the needs of an ageing society.</a:t>
              </a:r>
            </a:p>
          </p:txBody>
        </p:sp>
      </p:grpSp>
      <p:grpSp>
        <p:nvGrpSpPr>
          <p:cNvPr id="39" name="Group 38">
            <a:extLst>
              <a:ext uri="{FF2B5EF4-FFF2-40B4-BE49-F238E27FC236}">
                <a16:creationId xmlns:a16="http://schemas.microsoft.com/office/drawing/2014/main" id="{5F851647-643C-4E43-8E9A-19F0B10E55FE}"/>
              </a:ext>
            </a:extLst>
          </p:cNvPr>
          <p:cNvGrpSpPr/>
          <p:nvPr/>
        </p:nvGrpSpPr>
        <p:grpSpPr>
          <a:xfrm>
            <a:off x="6470071" y="823296"/>
            <a:ext cx="637309" cy="637309"/>
            <a:chOff x="6470071" y="823296"/>
            <a:chExt cx="637309" cy="637309"/>
          </a:xfrm>
        </p:grpSpPr>
        <p:pic>
          <p:nvPicPr>
            <p:cNvPr id="29" name="Picture 28">
              <a:extLst>
                <a:ext uri="{FF2B5EF4-FFF2-40B4-BE49-F238E27FC236}">
                  <a16:creationId xmlns:a16="http://schemas.microsoft.com/office/drawing/2014/main" id="{14024DB9-3778-B540-85A7-131959F672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6588174" y="909031"/>
              <a:ext cx="441902" cy="441902"/>
            </a:xfrm>
            <a:prstGeom prst="rect">
              <a:avLst/>
            </a:prstGeom>
          </p:spPr>
        </p:pic>
        <p:sp>
          <p:nvSpPr>
            <p:cNvPr id="30" name="Oval 29">
              <a:extLst>
                <a:ext uri="{FF2B5EF4-FFF2-40B4-BE49-F238E27FC236}">
                  <a16:creationId xmlns:a16="http://schemas.microsoft.com/office/drawing/2014/main" id="{84BE5629-5A2A-D24B-BBDD-978A0BF52C99}"/>
                </a:ext>
              </a:extLst>
            </p:cNvPr>
            <p:cNvSpPr/>
            <p:nvPr/>
          </p:nvSpPr>
          <p:spPr>
            <a:xfrm>
              <a:off x="6470071" y="823296"/>
              <a:ext cx="637309" cy="63730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9EBD62FF-1B0C-7044-8D35-8E726AE8D31B}"/>
              </a:ext>
            </a:extLst>
          </p:cNvPr>
          <p:cNvGrpSpPr/>
          <p:nvPr/>
        </p:nvGrpSpPr>
        <p:grpSpPr>
          <a:xfrm>
            <a:off x="9412732" y="855633"/>
            <a:ext cx="637309" cy="637309"/>
            <a:chOff x="9412732" y="855633"/>
            <a:chExt cx="637309" cy="637309"/>
          </a:xfrm>
        </p:grpSpPr>
        <p:pic>
          <p:nvPicPr>
            <p:cNvPr id="31" name="Picture 30">
              <a:extLst>
                <a:ext uri="{FF2B5EF4-FFF2-40B4-BE49-F238E27FC236}">
                  <a16:creationId xmlns:a16="http://schemas.microsoft.com/office/drawing/2014/main" id="{2D134AA5-1009-E148-B459-4984BCBD8CA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445015" y="1003412"/>
              <a:ext cx="572741" cy="341750"/>
            </a:xfrm>
            <a:prstGeom prst="rect">
              <a:avLst/>
            </a:prstGeom>
          </p:spPr>
        </p:pic>
        <p:sp>
          <p:nvSpPr>
            <p:cNvPr id="32" name="Oval 31">
              <a:extLst>
                <a:ext uri="{FF2B5EF4-FFF2-40B4-BE49-F238E27FC236}">
                  <a16:creationId xmlns:a16="http://schemas.microsoft.com/office/drawing/2014/main" id="{275A0EF9-E284-6045-BA1D-47F78DFB5992}"/>
                </a:ext>
              </a:extLst>
            </p:cNvPr>
            <p:cNvSpPr/>
            <p:nvPr/>
          </p:nvSpPr>
          <p:spPr>
            <a:xfrm>
              <a:off x="9412732" y="855633"/>
              <a:ext cx="637309" cy="63730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FB08643F-4538-114E-8B1D-5146206246F0}"/>
              </a:ext>
            </a:extLst>
          </p:cNvPr>
          <p:cNvGrpSpPr/>
          <p:nvPr/>
        </p:nvGrpSpPr>
        <p:grpSpPr>
          <a:xfrm>
            <a:off x="6549490" y="3693060"/>
            <a:ext cx="637309" cy="637309"/>
            <a:chOff x="6549489" y="3527753"/>
            <a:chExt cx="637309" cy="637309"/>
          </a:xfrm>
        </p:grpSpPr>
        <p:pic>
          <p:nvPicPr>
            <p:cNvPr id="33" name="Picture 32">
              <a:extLst>
                <a:ext uri="{FF2B5EF4-FFF2-40B4-BE49-F238E27FC236}">
                  <a16:creationId xmlns:a16="http://schemas.microsoft.com/office/drawing/2014/main" id="{B8B4BDA2-011D-2C47-A9D9-2507CFCBF4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2899" y="3655802"/>
              <a:ext cx="410491" cy="410491"/>
            </a:xfrm>
            <a:prstGeom prst="rect">
              <a:avLst/>
            </a:prstGeom>
          </p:spPr>
        </p:pic>
        <p:sp>
          <p:nvSpPr>
            <p:cNvPr id="34" name="Oval 33">
              <a:extLst>
                <a:ext uri="{FF2B5EF4-FFF2-40B4-BE49-F238E27FC236}">
                  <a16:creationId xmlns:a16="http://schemas.microsoft.com/office/drawing/2014/main" id="{6164013A-BA22-884D-A1CA-00C2F2741F0D}"/>
                </a:ext>
              </a:extLst>
            </p:cNvPr>
            <p:cNvSpPr/>
            <p:nvPr/>
          </p:nvSpPr>
          <p:spPr>
            <a:xfrm>
              <a:off x="6549489" y="3527753"/>
              <a:ext cx="637309" cy="63730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5F25FD5A-8370-2C43-BB92-F3098E005854}"/>
              </a:ext>
            </a:extLst>
          </p:cNvPr>
          <p:cNvGrpSpPr/>
          <p:nvPr/>
        </p:nvGrpSpPr>
        <p:grpSpPr>
          <a:xfrm>
            <a:off x="9509960" y="3697431"/>
            <a:ext cx="637309" cy="637309"/>
            <a:chOff x="9493855" y="3526029"/>
            <a:chExt cx="637309" cy="637309"/>
          </a:xfrm>
        </p:grpSpPr>
        <p:pic>
          <p:nvPicPr>
            <p:cNvPr id="35" name="Picture 34">
              <a:extLst>
                <a:ext uri="{FF2B5EF4-FFF2-40B4-BE49-F238E27FC236}">
                  <a16:creationId xmlns:a16="http://schemas.microsoft.com/office/drawing/2014/main" id="{38358974-1DB7-704B-B041-CF28E11D265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07265" y="3633500"/>
              <a:ext cx="410491" cy="410491"/>
            </a:xfrm>
            <a:prstGeom prst="rect">
              <a:avLst/>
            </a:prstGeom>
          </p:spPr>
        </p:pic>
        <p:sp>
          <p:nvSpPr>
            <p:cNvPr id="36" name="Oval 35">
              <a:extLst>
                <a:ext uri="{FF2B5EF4-FFF2-40B4-BE49-F238E27FC236}">
                  <a16:creationId xmlns:a16="http://schemas.microsoft.com/office/drawing/2014/main" id="{333AB4DC-F248-404C-91FC-B60857C2E0C6}"/>
                </a:ext>
              </a:extLst>
            </p:cNvPr>
            <p:cNvSpPr/>
            <p:nvPr/>
          </p:nvSpPr>
          <p:spPr>
            <a:xfrm>
              <a:off x="9493855" y="3526029"/>
              <a:ext cx="637309" cy="63730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hlinkClick r:id="rId6"/>
            <a:extLst>
              <a:ext uri="{FF2B5EF4-FFF2-40B4-BE49-F238E27FC236}">
                <a16:creationId xmlns:a16="http://schemas.microsoft.com/office/drawing/2014/main" id="{A47CC9A5-2D05-EE40-89DA-8A78CA1846C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3374" y="2741942"/>
            <a:ext cx="2317428" cy="3190527"/>
          </a:xfrm>
          <a:prstGeom prst="rect">
            <a:avLst/>
          </a:prstGeom>
        </p:spPr>
      </p:pic>
    </p:spTree>
    <p:extLst>
      <p:ext uri="{BB962C8B-B14F-4D97-AF65-F5344CB8AC3E}">
        <p14:creationId xmlns:p14="http://schemas.microsoft.com/office/powerpoint/2010/main" val="185552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7A53BDE-531B-DD45-81F8-E1B2F4BC820C}"/>
              </a:ext>
            </a:extLst>
          </p:cNvPr>
          <p:cNvSpPr/>
          <p:nvPr/>
        </p:nvSpPr>
        <p:spPr>
          <a:xfrm>
            <a:off x="1"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AAE8705-4D72-1648-B715-CEE040F99AE6}"/>
              </a:ext>
            </a:extLst>
          </p:cNvPr>
          <p:cNvSpPr txBox="1"/>
          <p:nvPr/>
        </p:nvSpPr>
        <p:spPr>
          <a:xfrm>
            <a:off x="7829551" y="6404595"/>
            <a:ext cx="4122420" cy="276999"/>
          </a:xfrm>
          <a:prstGeom prst="rect">
            <a:avLst/>
          </a:prstGeom>
          <a:noFill/>
        </p:spPr>
        <p:txBody>
          <a:bodyPr wrap="square" rtlCol="0">
            <a:spAutoFit/>
          </a:bodyPr>
          <a:lstStyle/>
          <a:p>
            <a:r>
              <a:rPr lang="en-US" sz="1200" dirty="0">
                <a:latin typeface="Open Sans Light" panose="020B0306030504020204" pitchFamily="34" charset="0"/>
                <a:ea typeface="Open Sans Light" panose="020B0306030504020204" pitchFamily="34" charset="0"/>
                <a:cs typeface="Open Sans Light" panose="020B0306030504020204" pitchFamily="34" charset="0"/>
              </a:rPr>
              <a:t>Commission chaired by </a:t>
            </a:r>
            <a:r>
              <a:rPr lang="en-US" sz="1200" dirty="0">
                <a:latin typeface="Open Sans Light" panose="020B0306030504020204" pitchFamily="34" charset="0"/>
                <a:ea typeface="Open Sans Light" panose="020B0306030504020204" pitchFamily="34" charset="0"/>
                <a:cs typeface="Open Sans Light" panose="020B0306030504020204" pitchFamily="34" charset="0"/>
                <a:hlinkClick r:id="rId2"/>
              </a:rPr>
              <a:t>M. Mazzucato &amp; Lord D. Willetts</a:t>
            </a:r>
            <a:endParaRPr lang="en-US" sz="1200"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8" name="Picture 7">
            <a:extLst>
              <a:ext uri="{FF2B5EF4-FFF2-40B4-BE49-F238E27FC236}">
                <a16:creationId xmlns:a16="http://schemas.microsoft.com/office/drawing/2014/main" id="{6AE88F75-F8DF-B041-9028-B895879ABD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1388" y="598199"/>
            <a:ext cx="5456013" cy="5661602"/>
          </a:xfrm>
          <a:prstGeom prst="rect">
            <a:avLst/>
          </a:prstGeom>
        </p:spPr>
      </p:pic>
      <p:sp>
        <p:nvSpPr>
          <p:cNvPr id="10" name="Rectangle 9">
            <a:extLst>
              <a:ext uri="{FF2B5EF4-FFF2-40B4-BE49-F238E27FC236}">
                <a16:creationId xmlns:a16="http://schemas.microsoft.com/office/drawing/2014/main" id="{A291E4C1-8025-F74C-88C4-5DD21AD1179B}"/>
              </a:ext>
            </a:extLst>
          </p:cNvPr>
          <p:cNvSpPr/>
          <p:nvPr/>
        </p:nvSpPr>
        <p:spPr>
          <a:xfrm>
            <a:off x="1" y="0"/>
            <a:ext cx="4386845" cy="6858000"/>
          </a:xfrm>
          <a:prstGeom prst="rect">
            <a:avLst/>
          </a:prstGeom>
          <a:solidFill>
            <a:srgbClr val="1D1D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hlinkClick r:id="rId4"/>
            <a:extLst>
              <a:ext uri="{FF2B5EF4-FFF2-40B4-BE49-F238E27FC236}">
                <a16:creationId xmlns:a16="http://schemas.microsoft.com/office/drawing/2014/main" id="{5913DE27-3FC1-A044-B2E6-96F8D8F2CD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4650" y="2830528"/>
            <a:ext cx="2310883" cy="3210831"/>
          </a:xfrm>
          <a:prstGeom prst="rect">
            <a:avLst/>
          </a:prstGeom>
        </p:spPr>
      </p:pic>
      <p:sp>
        <p:nvSpPr>
          <p:cNvPr id="4" name="TextBox 3">
            <a:extLst>
              <a:ext uri="{FF2B5EF4-FFF2-40B4-BE49-F238E27FC236}">
                <a16:creationId xmlns:a16="http://schemas.microsoft.com/office/drawing/2014/main" id="{22CB3ECA-9899-A505-308A-0CED29CA392C}"/>
              </a:ext>
            </a:extLst>
          </p:cNvPr>
          <p:cNvSpPr txBox="1"/>
          <p:nvPr/>
        </p:nvSpPr>
        <p:spPr>
          <a:xfrm>
            <a:off x="831080" y="426541"/>
            <a:ext cx="3123082" cy="1200329"/>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UK Industrial Strategy</a:t>
            </a:r>
          </a:p>
        </p:txBody>
      </p:sp>
    </p:spTree>
    <p:extLst>
      <p:ext uri="{BB962C8B-B14F-4D97-AF65-F5344CB8AC3E}">
        <p14:creationId xmlns:p14="http://schemas.microsoft.com/office/powerpoint/2010/main" val="414572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18F98D-30A0-1946-94FE-F4D8914BF80F}"/>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0"/>
            <a:ext cx="12189630" cy="6858000"/>
          </a:xfrm>
          <a:prstGeom prst="rect">
            <a:avLst/>
          </a:prstGeom>
        </p:spPr>
      </p:pic>
      <p:sp>
        <p:nvSpPr>
          <p:cNvPr id="2" name="Title 1">
            <a:extLst>
              <a:ext uri="{FF2B5EF4-FFF2-40B4-BE49-F238E27FC236}">
                <a16:creationId xmlns:a16="http://schemas.microsoft.com/office/drawing/2014/main" id="{9ACCF371-4CBA-ECE7-F847-2D70545A336C}"/>
              </a:ext>
            </a:extLst>
          </p:cNvPr>
          <p:cNvSpPr txBox="1">
            <a:spLocks/>
          </p:cNvSpPr>
          <p:nvPr/>
        </p:nvSpPr>
        <p:spPr>
          <a:xfrm>
            <a:off x="998080" y="3005513"/>
            <a:ext cx="10193470" cy="1332748"/>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000" kern="1200">
                <a:solidFill>
                  <a:schemeClr val="tx1"/>
                </a:solidFill>
                <a:latin typeface="DIN Condensed" pitchFamily="2" charset="0"/>
                <a:ea typeface="+mj-ea"/>
                <a:cs typeface="+mj-cs"/>
              </a:defRPr>
            </a:lvl1pPr>
          </a:lstStyle>
          <a:p>
            <a:pPr algn="ctr"/>
            <a:r>
              <a:rPr lang="en-US" b="1" dirty="0">
                <a:latin typeface="Arial"/>
                <a:ea typeface="Avenir Book" charset="0"/>
                <a:cs typeface="Arial"/>
              </a:rPr>
              <a:t>INSTITUTIONS &amp; TOOLS</a:t>
            </a:r>
          </a:p>
        </p:txBody>
      </p:sp>
    </p:spTree>
    <p:extLst>
      <p:ext uri="{BB962C8B-B14F-4D97-AF65-F5344CB8AC3E}">
        <p14:creationId xmlns:p14="http://schemas.microsoft.com/office/powerpoint/2010/main" val="4201042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AF00B3B-5A62-7032-D947-23E50B8A0CD7}"/>
              </a:ext>
            </a:extLst>
          </p:cNvPr>
          <p:cNvGrpSpPr/>
          <p:nvPr/>
        </p:nvGrpSpPr>
        <p:grpSpPr>
          <a:xfrm>
            <a:off x="4660941" y="3771900"/>
            <a:ext cx="9738494" cy="8901106"/>
            <a:chOff x="0" y="0"/>
            <a:chExt cx="15823096" cy="15823096"/>
          </a:xfrm>
          <a:solidFill>
            <a:srgbClr val="008690"/>
          </a:solidFill>
        </p:grpSpPr>
        <p:sp>
          <p:nvSpPr>
            <p:cNvPr id="4" name="Freeform 3">
              <a:extLst>
                <a:ext uri="{FF2B5EF4-FFF2-40B4-BE49-F238E27FC236}">
                  <a16:creationId xmlns:a16="http://schemas.microsoft.com/office/drawing/2014/main" id="{0BA8B711-29BB-D62B-7FA9-EE58CBF8F749}"/>
                </a:ext>
              </a:extLst>
            </p:cNvPr>
            <p:cNvSpPr/>
            <p:nvPr/>
          </p:nvSpPr>
          <p:spPr>
            <a:xfrm>
              <a:off x="0" y="0"/>
              <a:ext cx="15823185" cy="15823185"/>
            </a:xfrm>
            <a:custGeom>
              <a:avLst/>
              <a:gdLst/>
              <a:ahLst/>
              <a:cxnLst/>
              <a:rect l="l" t="t" r="r" b="b"/>
              <a:pathLst>
                <a:path w="15823185" h="15823185">
                  <a:moveTo>
                    <a:pt x="0" y="7911592"/>
                  </a:moveTo>
                  <a:cubicBezTo>
                    <a:pt x="0" y="3542157"/>
                    <a:pt x="3542157" y="0"/>
                    <a:pt x="7911592" y="0"/>
                  </a:cubicBezTo>
                  <a:cubicBezTo>
                    <a:pt x="12281028" y="0"/>
                    <a:pt x="15823185" y="3542157"/>
                    <a:pt x="15823185" y="7911592"/>
                  </a:cubicBezTo>
                  <a:cubicBezTo>
                    <a:pt x="15823185" y="12281028"/>
                    <a:pt x="12281028" y="15823185"/>
                    <a:pt x="7911592" y="15823185"/>
                  </a:cubicBezTo>
                  <a:cubicBezTo>
                    <a:pt x="3542157" y="15823185"/>
                    <a:pt x="0" y="12281027"/>
                    <a:pt x="0" y="7911592"/>
                  </a:cubicBezTo>
                  <a:close/>
                </a:path>
              </a:pathLst>
            </a:custGeom>
            <a:grpFill/>
          </p:spPr>
          <p:txBody>
            <a:bodyPr/>
            <a:lstStyle/>
            <a:p>
              <a:endParaRPr lang="en-US"/>
            </a:p>
          </p:txBody>
        </p:sp>
      </p:grpSp>
      <p:pic>
        <p:nvPicPr>
          <p:cNvPr id="1026" name="Picture 2" descr="Brian Deese, top economic adviser to Biden, to resign">
            <a:extLst>
              <a:ext uri="{FF2B5EF4-FFF2-40B4-BE49-F238E27FC236}">
                <a16:creationId xmlns:a16="http://schemas.microsoft.com/office/drawing/2014/main" id="{9BC989B6-7627-1C2C-91AE-1CC2AC698A6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20" b="98497" l="10000" r="90000">
                        <a14:foregroundMark x1="41933" y1="12625" x2="46400" y2="9920"/>
                        <a14:foregroundMark x1="46400" y1="9920" x2="50800" y2="12425"/>
                        <a14:foregroundMark x1="50800" y1="12425" x2="51467" y2="13828"/>
                        <a14:foregroundMark x1="41467" y1="36072" x2="44933" y2="47896"/>
                        <a14:foregroundMark x1="66600" y1="48597" x2="67400" y2="47194"/>
                        <a14:foregroundMark x1="67400" y1="46393" x2="69067" y2="44489"/>
                        <a14:foregroundMark x1="68667" y1="49499" x2="70533" y2="45992"/>
                        <a14:foregroundMark x1="70000" y1="51303" x2="72533" y2="48597"/>
                        <a14:foregroundMark x1="70733" y1="45792" x2="71267" y2="45090"/>
                        <a14:foregroundMark x1="49400" y1="37275" x2="49400" y2="44689"/>
                        <a14:foregroundMark x1="49400" y1="44689" x2="49333" y2="44689"/>
                        <a14:foregroundMark x1="23867" y1="97796" x2="23867" y2="89379"/>
                        <a14:foregroundMark x1="23867" y1="89379" x2="27000" y2="84068"/>
                        <a14:foregroundMark x1="27000" y1="84068" x2="36733" y2="82465"/>
                        <a14:foregroundMark x1="36733" y1="82465" x2="51800" y2="83968"/>
                        <a14:foregroundMark x1="51800" y1="83968" x2="72867" y2="82465"/>
                        <a14:foregroundMark x1="72867" y1="82465" x2="73933" y2="89479"/>
                        <a14:foregroundMark x1="73933" y1="89479" x2="72000" y2="98497"/>
                        <a14:foregroundMark x1="68933" y1="43888" x2="69200" y2="43788"/>
                        <a14:foregroundMark x1="71067" y1="45591" x2="71333" y2="45291"/>
                        <a14:foregroundMark x1="71267" y1="45491" x2="71333" y2="45090"/>
                        <a14:foregroundMark x1="72400" y1="48297" x2="72733" y2="47695"/>
                        <a14:foregroundMark x1="72667" y1="48096" x2="72933" y2="47695"/>
                        <a14:foregroundMark x1="71067" y1="45491" x2="71533" y2="45090"/>
                        <a14:backgroundMark x1="12200" y1="59018" x2="13467" y2="35571"/>
                        <a14:backgroundMark x1="13467" y1="35571" x2="15867" y2="59218"/>
                        <a14:backgroundMark x1="15867" y1="59218" x2="16667" y2="40180"/>
                        <a14:backgroundMark x1="27667" y1="55812" x2="28067" y2="41383"/>
                        <a14:backgroundMark x1="28067" y1="41383" x2="32467" y2="35872"/>
                        <a14:backgroundMark x1="32467" y1="35872" x2="37200" y2="32966"/>
                        <a14:backgroundMark x1="37200" y1="32966" x2="38667" y2="24349"/>
                        <a14:backgroundMark x1="38667" y1="24349" x2="38533" y2="17335"/>
                        <a14:backgroundMark x1="38533" y1="17335" x2="37067" y2="14529"/>
                        <a14:backgroundMark x1="17000" y1="31563" x2="21000" y2="35872"/>
                        <a14:backgroundMark x1="21000" y1="35872" x2="26000" y2="35772"/>
                        <a14:backgroundMark x1="26000" y1="35772" x2="29400" y2="30661"/>
                        <a14:backgroundMark x1="29400" y1="30661" x2="30800" y2="22645"/>
                        <a14:backgroundMark x1="30800" y1="22645" x2="34467" y2="16934"/>
                        <a14:backgroundMark x1="34467" y1="16934" x2="28400" y2="15030"/>
                        <a14:backgroundMark x1="28400" y1="15030" x2="22333" y2="19038"/>
                        <a14:backgroundMark x1="22333" y1="19038" x2="18467" y2="23848"/>
                        <a14:backgroundMark x1="18467" y1="23848" x2="18800" y2="26854"/>
                        <a14:backgroundMark x1="62733" y1="43687" x2="59133" y2="38577"/>
                        <a14:backgroundMark x1="59133" y1="38577" x2="54200" y2="34970"/>
                        <a14:backgroundMark x1="54200" y1="34970" x2="54133" y2="26754"/>
                        <a14:backgroundMark x1="54133" y1="26754" x2="58000" y2="22545"/>
                        <a14:backgroundMark x1="58000" y1="22545" x2="61600" y2="28557"/>
                        <a14:backgroundMark x1="61600" y1="28557" x2="63267" y2="35170"/>
                        <a14:backgroundMark x1="63267" y1="35170" x2="62867" y2="41984"/>
                        <a14:backgroundMark x1="70800" y1="48096" x2="71333" y2="47495"/>
                        <a14:backgroundMark x1="69400" y1="45591" x2="69533" y2="45491"/>
                        <a14:backgroundMark x1="16800" y1="70341" x2="16933" y2="78056"/>
                        <a14:backgroundMark x1="16933" y1="78056" x2="17333" y2="78557"/>
                        <a14:backgroundMark x1="16467" y1="68437" x2="20133" y2="83968"/>
                        <a14:backgroundMark x1="20133" y1="84970" x2="20467" y2="89178"/>
                        <a14:backgroundMark x1="59067" y1="73848" x2="63733" y2="76954"/>
                        <a14:backgroundMark x1="63733" y1="76954" x2="68533" y2="76954"/>
                        <a14:backgroundMark x1="68533" y1="76954" x2="72333" y2="76253"/>
                      </a14:backgroundRemoval>
                    </a14:imgEffect>
                  </a14:imgLayer>
                </a14:imgProps>
              </a:ext>
              <a:ext uri="{28A0092B-C50C-407E-A947-70E740481C1C}">
                <a14:useLocalDpi xmlns:a14="http://schemas.microsoft.com/office/drawing/2010/main" val="0"/>
              </a:ext>
            </a:extLst>
          </a:blip>
          <a:srcRect/>
          <a:stretch>
            <a:fillRect/>
          </a:stretch>
        </p:blipFill>
        <p:spPr bwMode="auto">
          <a:xfrm>
            <a:off x="4376396" y="342900"/>
            <a:ext cx="10307637"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7D5781A-5C43-0FB8-BF13-EAF707202EE1}"/>
              </a:ext>
            </a:extLst>
          </p:cNvPr>
          <p:cNvSpPr txBox="1"/>
          <p:nvPr/>
        </p:nvSpPr>
        <p:spPr>
          <a:xfrm>
            <a:off x="630389" y="830098"/>
            <a:ext cx="6295763" cy="4899803"/>
          </a:xfrm>
          <a:prstGeom prst="rect">
            <a:avLst/>
          </a:prstGeom>
          <a:noFill/>
        </p:spPr>
        <p:txBody>
          <a:bodyPr wrap="square" lIns="91440" tIns="45720" rIns="91440" bIns="45720" anchor="t">
            <a:spAutoFit/>
          </a:bodyPr>
          <a:lstStyle/>
          <a:p>
            <a:pPr marL="57150">
              <a:lnSpc>
                <a:spcPct val="90000"/>
              </a:lnSpc>
              <a:spcAft>
                <a:spcPts val="600"/>
              </a:spcAft>
            </a:pPr>
            <a:r>
              <a:rPr lang="en-US" sz="2800" dirty="0">
                <a:latin typeface="Arial" panose="020B0604020202020204" pitchFamily="34" charset="0"/>
                <a:cs typeface="Arial" panose="020B0604020202020204" pitchFamily="34" charset="0"/>
              </a:rPr>
              <a:t>The federal government is the</a:t>
            </a:r>
            <a:r>
              <a:rPr lang="en-US" sz="2800" b="1" dirty="0">
                <a:solidFill>
                  <a:srgbClr val="0070C0"/>
                </a:solidFill>
                <a:latin typeface="Arial" panose="020B0604020202020204" pitchFamily="34" charset="0"/>
                <a:cs typeface="Arial" panose="020B0604020202020204" pitchFamily="34" charset="0"/>
              </a:rPr>
              <a:t> largest buyer in the world</a:t>
            </a:r>
            <a:r>
              <a:rPr lang="en-US" sz="2800" dirty="0">
                <a:latin typeface="Arial" panose="020B0604020202020204" pitchFamily="34" charset="0"/>
                <a:cs typeface="Arial" panose="020B0604020202020204" pitchFamily="34" charset="0"/>
              </a:rPr>
              <a:t>, spending over $600 billion in contracts annually, and one of the unique approaches that President Biden has been talking about since the campaign is we need to think about how to leverage this purchasing power strategically to </a:t>
            </a:r>
            <a:r>
              <a:rPr lang="en-US" sz="2800" b="1" dirty="0">
                <a:solidFill>
                  <a:srgbClr val="0070C0"/>
                </a:solidFill>
                <a:latin typeface="Arial" panose="020B0604020202020204" pitchFamily="34" charset="0"/>
                <a:cs typeface="Arial" panose="020B0604020202020204" pitchFamily="34" charset="0"/>
              </a:rPr>
              <a:t>shape markets</a:t>
            </a:r>
            <a:r>
              <a:rPr lang="en-US" sz="2800" dirty="0">
                <a:latin typeface="Arial" panose="020B0604020202020204" pitchFamily="34" charset="0"/>
                <a:cs typeface="Arial" panose="020B0604020202020204" pitchFamily="34" charset="0"/>
              </a:rPr>
              <a:t>.</a:t>
            </a:r>
          </a:p>
          <a:p>
            <a:pPr marL="57150">
              <a:lnSpc>
                <a:spcPct val="90000"/>
              </a:lnSpc>
              <a:spcAft>
                <a:spcPts val="600"/>
              </a:spcAft>
            </a:pPr>
            <a:endParaRPr lang="en-US" sz="2800" dirty="0">
              <a:solidFill>
                <a:schemeClr val="bg1"/>
              </a:solidFill>
              <a:latin typeface="Arial" panose="020B0604020202020204" pitchFamily="34" charset="0"/>
              <a:cs typeface="Arial" panose="020B0604020202020204" pitchFamily="34" charset="0"/>
            </a:endParaRPr>
          </a:p>
          <a:p>
            <a:pPr marL="57150">
              <a:lnSpc>
                <a:spcPct val="90000"/>
              </a:lnSpc>
              <a:spcAft>
                <a:spcPts val="600"/>
              </a:spcAft>
            </a:pPr>
            <a:r>
              <a:rPr lang="en-US" sz="2800" b="1" dirty="0">
                <a:latin typeface="Arial" panose="020B0604020202020204" pitchFamily="34" charset="0"/>
                <a:cs typeface="Arial" panose="020B0604020202020204" pitchFamily="34" charset="0"/>
              </a:rPr>
              <a:t>- Brian </a:t>
            </a:r>
            <a:r>
              <a:rPr lang="en-US" sz="2800" b="1" dirty="0" err="1">
                <a:latin typeface="Arial" panose="020B0604020202020204" pitchFamily="34" charset="0"/>
                <a:cs typeface="Arial" panose="020B0604020202020204" pitchFamily="34" charset="0"/>
              </a:rPr>
              <a:t>Deese</a:t>
            </a:r>
            <a:r>
              <a:rPr lang="en-US" sz="2800" b="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Former Director of the National Economic Council</a:t>
            </a:r>
          </a:p>
        </p:txBody>
      </p:sp>
    </p:spTree>
    <p:extLst>
      <p:ext uri="{BB962C8B-B14F-4D97-AF65-F5344CB8AC3E}">
        <p14:creationId xmlns:p14="http://schemas.microsoft.com/office/powerpoint/2010/main" val="3578953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F6588A0-E460-4E64-91C4-F59AFFFA7457}"/>
              </a:ext>
            </a:extLst>
          </p:cNvPr>
          <p:cNvSpPr txBox="1"/>
          <p:nvPr/>
        </p:nvSpPr>
        <p:spPr>
          <a:xfrm>
            <a:off x="966918" y="610557"/>
            <a:ext cx="10899733" cy="646331"/>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Federal Buy Clean Initiative</a:t>
            </a:r>
          </a:p>
        </p:txBody>
      </p:sp>
      <p:sp>
        <p:nvSpPr>
          <p:cNvPr id="2" name="TextBox 1">
            <a:extLst>
              <a:ext uri="{FF2B5EF4-FFF2-40B4-BE49-F238E27FC236}">
                <a16:creationId xmlns:a16="http://schemas.microsoft.com/office/drawing/2014/main" id="{70DBDE38-6644-005B-A626-B4F72122D9ED}"/>
              </a:ext>
            </a:extLst>
          </p:cNvPr>
          <p:cNvSpPr txBox="1"/>
          <p:nvPr/>
        </p:nvSpPr>
        <p:spPr>
          <a:xfrm>
            <a:off x="966918" y="1581108"/>
            <a:ext cx="10606186" cy="120032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Steel produced in the United States is among the cleanest in the world when it comes to carbon emissions, but the U.S. still imports large amounts of steel from countries with higher carbon intensity.</a:t>
            </a:r>
          </a:p>
        </p:txBody>
      </p:sp>
      <p:pic>
        <p:nvPicPr>
          <p:cNvPr id="3074" name="Picture 2" descr="Government Funding Opportunities to Help Decarbonize the Steel Industry –  Third Way">
            <a:extLst>
              <a:ext uri="{FF2B5EF4-FFF2-40B4-BE49-F238E27FC236}">
                <a16:creationId xmlns:a16="http://schemas.microsoft.com/office/drawing/2014/main" id="{29603307-2F7F-537E-A675-27CD5DB13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4167" y="3170541"/>
            <a:ext cx="4082860" cy="36909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5FB827A-C0F5-AC20-7A25-D05360D1739A}"/>
              </a:ext>
            </a:extLst>
          </p:cNvPr>
          <p:cNvSpPr/>
          <p:nvPr/>
        </p:nvSpPr>
        <p:spPr>
          <a:xfrm>
            <a:off x="7541423" y="5587144"/>
            <a:ext cx="3445232" cy="245620"/>
          </a:xfrm>
          <a:prstGeom prst="rect">
            <a:avLst/>
          </a:prstGeom>
          <a:solidFill>
            <a:srgbClr val="FFFF00">
              <a:alpha val="2909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5BB73C9-5A9B-8C4D-231B-18B8DE266B40}"/>
              </a:ext>
            </a:extLst>
          </p:cNvPr>
          <p:cNvSpPr/>
          <p:nvPr/>
        </p:nvSpPr>
        <p:spPr>
          <a:xfrm>
            <a:off x="9759813" y="5341524"/>
            <a:ext cx="1226841" cy="245620"/>
          </a:xfrm>
          <a:prstGeom prst="rect">
            <a:avLst/>
          </a:prstGeom>
          <a:solidFill>
            <a:srgbClr val="FFFF00">
              <a:alpha val="2909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87AF6D1-DC9E-811D-E9FA-F62B5AC9A231}"/>
              </a:ext>
            </a:extLst>
          </p:cNvPr>
          <p:cNvSpPr/>
          <p:nvPr/>
        </p:nvSpPr>
        <p:spPr>
          <a:xfrm>
            <a:off x="7562981" y="6078384"/>
            <a:ext cx="3160437" cy="245620"/>
          </a:xfrm>
          <a:prstGeom prst="rect">
            <a:avLst/>
          </a:prstGeom>
          <a:solidFill>
            <a:srgbClr val="FFFF00">
              <a:alpha val="2909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A8EEC9-8AF4-AAF1-013C-0F23CF37903A}"/>
              </a:ext>
            </a:extLst>
          </p:cNvPr>
          <p:cNvSpPr txBox="1"/>
          <p:nvPr/>
        </p:nvSpPr>
        <p:spPr>
          <a:xfrm>
            <a:off x="966918" y="3209955"/>
            <a:ext cx="5447737" cy="3508653"/>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Federal Buy Clean Initiative incentivizes green procurement: </a:t>
            </a:r>
          </a:p>
          <a:p>
            <a:endParaRPr lang="en-US" sz="400" dirty="0">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Prioritize the Federal Government’s purchase of steel, concrete, asphalt and flat glass that have lower levels of emissions.</a:t>
            </a:r>
          </a:p>
          <a:p>
            <a:pPr marL="457200" indent="-457200">
              <a:buFont typeface="+mj-lt"/>
              <a:buAutoNum type="arabicPeriod"/>
            </a:pPr>
            <a:r>
              <a:rPr lang="en-US" sz="2000" dirty="0">
                <a:latin typeface="Arial" panose="020B0604020202020204" pitchFamily="34" charset="0"/>
                <a:cs typeface="Arial" panose="020B0604020202020204" pitchFamily="34" charset="0"/>
              </a:rPr>
              <a:t>Increase data transparency through supplier reporting to help American manufacturers track and reduce emissions.</a:t>
            </a:r>
          </a:p>
          <a:p>
            <a:pPr marL="457200" indent="-457200">
              <a:buFont typeface="+mj-lt"/>
              <a:buAutoNum type="arabicPeriod"/>
            </a:pPr>
            <a:r>
              <a:rPr lang="en-US" sz="2000" dirty="0">
                <a:latin typeface="Arial" panose="020B0604020202020204" pitchFamily="34" charset="0"/>
                <a:cs typeface="Arial" panose="020B0604020202020204" pitchFamily="34" charset="0"/>
              </a:rPr>
              <a:t>Convene states to partner on Buy Clean.</a:t>
            </a:r>
          </a:p>
        </p:txBody>
      </p:sp>
    </p:spTree>
    <p:extLst>
      <p:ext uri="{BB962C8B-B14F-4D97-AF65-F5344CB8AC3E}">
        <p14:creationId xmlns:p14="http://schemas.microsoft.com/office/powerpoint/2010/main" val="3113856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6907CBC-5E87-4974-883E-640C52359203}"/>
              </a:ext>
            </a:extLst>
          </p:cNvPr>
          <p:cNvSpPr txBox="1"/>
          <p:nvPr/>
        </p:nvSpPr>
        <p:spPr>
          <a:xfrm>
            <a:off x="3024318" y="554720"/>
            <a:ext cx="10899733" cy="646331"/>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Mission oriented procurement </a:t>
            </a:r>
          </a:p>
        </p:txBody>
      </p:sp>
      <p:pic>
        <p:nvPicPr>
          <p:cNvPr id="2" name="Picture 1" descr="leveraging procurement to advance Brazil's economic transformation agenda">
            <a:extLst>
              <a:ext uri="{FF2B5EF4-FFF2-40B4-BE49-F238E27FC236}">
                <a16:creationId xmlns:a16="http://schemas.microsoft.com/office/drawing/2014/main" id="{5F627521-2383-4233-3CE1-C09BAD40B0C2}"/>
              </a:ext>
            </a:extLst>
          </p:cNvPr>
          <p:cNvPicPr>
            <a:picLocks noChangeAspect="1"/>
          </p:cNvPicPr>
          <p:nvPr/>
        </p:nvPicPr>
        <p:blipFill>
          <a:blip r:embed="rId2"/>
          <a:srcRect l="25903" t="1918" r="25862" b="2638"/>
          <a:stretch/>
        </p:blipFill>
        <p:spPr>
          <a:xfrm>
            <a:off x="2502091" y="1430728"/>
            <a:ext cx="3384360" cy="4816999"/>
          </a:xfrm>
          <a:prstGeom prst="rect">
            <a:avLst/>
          </a:prstGeom>
        </p:spPr>
      </p:pic>
      <p:pic>
        <p:nvPicPr>
          <p:cNvPr id="4" name="Picture 3" descr="A blue cover with white text&#10;&#10;Description automatically generated">
            <a:extLst>
              <a:ext uri="{FF2B5EF4-FFF2-40B4-BE49-F238E27FC236}">
                <a16:creationId xmlns:a16="http://schemas.microsoft.com/office/drawing/2014/main" id="{B3DB3104-F705-0233-4534-30FD4646A940}"/>
              </a:ext>
            </a:extLst>
          </p:cNvPr>
          <p:cNvPicPr>
            <a:picLocks noChangeAspect="1"/>
          </p:cNvPicPr>
          <p:nvPr/>
        </p:nvPicPr>
        <p:blipFill>
          <a:blip r:embed="rId3"/>
          <a:stretch>
            <a:fillRect/>
          </a:stretch>
        </p:blipFill>
        <p:spPr>
          <a:xfrm>
            <a:off x="6913511" y="1393617"/>
            <a:ext cx="3517711" cy="4812528"/>
          </a:xfrm>
          <a:prstGeom prst="rect">
            <a:avLst/>
          </a:prstGeom>
        </p:spPr>
      </p:pic>
    </p:spTree>
    <p:extLst>
      <p:ext uri="{BB962C8B-B14F-4D97-AF65-F5344CB8AC3E}">
        <p14:creationId xmlns:p14="http://schemas.microsoft.com/office/powerpoint/2010/main" val="3026817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296A13-E896-4E5A-3F42-A68423C28F81}"/>
              </a:ext>
            </a:extLst>
          </p:cNvPr>
          <p:cNvSpPr/>
          <p:nvPr/>
        </p:nvSpPr>
        <p:spPr>
          <a:xfrm>
            <a:off x="966919" y="1191820"/>
            <a:ext cx="10258162" cy="5055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GB" sz="2800" dirty="0">
              <a:solidFill>
                <a:schemeClr val="tx1"/>
              </a:solidFill>
              <a:latin typeface="Arial" panose="020B0604020202020204" pitchFamily="34" charset="0"/>
              <a:cs typeface="Arial" panose="020B0604020202020204" pitchFamily="34" charset="0"/>
            </a:endParaRPr>
          </a:p>
        </p:txBody>
      </p:sp>
      <p:sp>
        <p:nvSpPr>
          <p:cNvPr id="5" name="Title 3">
            <a:extLst>
              <a:ext uri="{FF2B5EF4-FFF2-40B4-BE49-F238E27FC236}">
                <a16:creationId xmlns:a16="http://schemas.microsoft.com/office/drawing/2014/main" id="{35085D5D-4A07-5212-88D6-314505EE6D5E}"/>
              </a:ext>
            </a:extLst>
          </p:cNvPr>
          <p:cNvSpPr txBox="1">
            <a:spLocks/>
          </p:cNvSpPr>
          <p:nvPr/>
        </p:nvSpPr>
        <p:spPr>
          <a:xfrm>
            <a:off x="855887" y="1712000"/>
            <a:ext cx="8339241" cy="426904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spcBef>
                <a:spcPct val="0"/>
              </a:spcBef>
            </a:pPr>
            <a:r>
              <a:rPr lang="en-GB" sz="2800" b="0" i="0" dirty="0" err="1">
                <a:solidFill>
                  <a:srgbClr val="000000"/>
                </a:solidFill>
                <a:effectLst/>
                <a:latin typeface="Arial" panose="020B0604020202020204" pitchFamily="34" charset="0"/>
                <a:cs typeface="Arial" panose="020B0604020202020204" pitchFamily="34" charset="0"/>
              </a:rPr>
              <a:t>KfW</a:t>
            </a:r>
            <a:r>
              <a:rPr lang="en-GB" sz="2800" b="0" i="0" dirty="0">
                <a:solidFill>
                  <a:srgbClr val="000000"/>
                </a:solidFill>
                <a:effectLst/>
                <a:latin typeface="Arial" panose="020B0604020202020204" pitchFamily="34" charset="0"/>
                <a:cs typeface="Arial" panose="020B0604020202020204" pitchFamily="34" charset="0"/>
              </a:rPr>
              <a:t> has set out Paris Climate Agreement-compatible guidelines with minimum requirements for their loans (95% of financing for steel production technologies is reserved only for transformative technologies that directly contribute to GHG neutrality) </a:t>
            </a:r>
          </a:p>
          <a:p>
            <a:pPr marL="0" lvl="1">
              <a:spcBef>
                <a:spcPct val="0"/>
              </a:spcBef>
            </a:pPr>
            <a:endParaRPr lang="en-GB" sz="2800" dirty="0">
              <a:solidFill>
                <a:srgbClr val="000000"/>
              </a:solidFill>
              <a:latin typeface="Arial" panose="020B0604020202020204" pitchFamily="34" charset="0"/>
              <a:ea typeface="+mj-ea"/>
              <a:cs typeface="Arial" panose="020B0604020202020204" pitchFamily="34" charset="0"/>
            </a:endParaRPr>
          </a:p>
          <a:p>
            <a:pPr marL="0" lvl="1">
              <a:spcBef>
                <a:spcPct val="0"/>
              </a:spcBef>
            </a:pPr>
            <a:r>
              <a:rPr lang="en-GB" sz="2800" b="0" i="0" dirty="0">
                <a:solidFill>
                  <a:srgbClr val="000000"/>
                </a:solidFill>
                <a:effectLst/>
                <a:latin typeface="Arial" panose="020B0604020202020204" pitchFamily="34" charset="0"/>
                <a:cs typeface="Arial" panose="020B0604020202020204" pitchFamily="34" charset="0"/>
              </a:rPr>
              <a:t>This policy has helped German steel remain globally competitive at a time when many countries are shifting production towards low-carbon industrial sectors.  </a:t>
            </a:r>
            <a:endParaRPr lang="en-GB" sz="2800" b="1" dirty="0">
              <a:latin typeface="Arial" panose="020B0604020202020204" pitchFamily="34" charset="0"/>
              <a:ea typeface="Open Sans" panose="020B0606030504020204" pitchFamily="34" charset="0"/>
              <a:cs typeface="Arial" panose="020B0604020202020204" pitchFamily="34" charset="0"/>
            </a:endParaRPr>
          </a:p>
          <a:p>
            <a:pPr marL="457200" indent="-457200">
              <a:buAutoNum type="arabicPeriod"/>
            </a:pPr>
            <a:endParaRPr lang="en-GB" sz="2000" b="1" dirty="0">
              <a:latin typeface="Arial" panose="020B0604020202020204" pitchFamily="34" charset="0"/>
              <a:ea typeface="Open Sans" panose="020B0606030504020204" pitchFamily="34" charset="0"/>
              <a:cs typeface="Arial" panose="020B0604020202020204" pitchFamily="34" charset="0"/>
            </a:endParaRPr>
          </a:p>
        </p:txBody>
      </p:sp>
      <p:pic>
        <p:nvPicPr>
          <p:cNvPr id="7" name="Picture 6" descr="A blue cover with white text&#10;&#10;Description automatically generated">
            <a:extLst>
              <a:ext uri="{FF2B5EF4-FFF2-40B4-BE49-F238E27FC236}">
                <a16:creationId xmlns:a16="http://schemas.microsoft.com/office/drawing/2014/main" id="{723DF88A-5685-53E8-331D-B5D035C2F163}"/>
              </a:ext>
            </a:extLst>
          </p:cNvPr>
          <p:cNvPicPr>
            <a:picLocks noChangeAspect="1"/>
          </p:cNvPicPr>
          <p:nvPr/>
        </p:nvPicPr>
        <p:blipFill>
          <a:blip r:embed="rId3"/>
          <a:stretch>
            <a:fillRect/>
          </a:stretch>
        </p:blipFill>
        <p:spPr>
          <a:xfrm>
            <a:off x="9639254" y="102979"/>
            <a:ext cx="2250082" cy="3218042"/>
          </a:xfrm>
          <a:prstGeom prst="rect">
            <a:avLst/>
          </a:prstGeom>
          <a:effectLst>
            <a:outerShdw blurRad="50800" dist="120208" dir="2700000" algn="tl" rotWithShape="0">
              <a:prstClr val="black">
                <a:alpha val="40000"/>
              </a:prstClr>
            </a:outerShdw>
          </a:effectLst>
        </p:spPr>
      </p:pic>
      <p:sp>
        <p:nvSpPr>
          <p:cNvPr id="8" name="TextBox 7">
            <a:extLst>
              <a:ext uri="{FF2B5EF4-FFF2-40B4-BE49-F238E27FC236}">
                <a16:creationId xmlns:a16="http://schemas.microsoft.com/office/drawing/2014/main" id="{F833D202-D786-3D33-DB1C-E731CBCC42FE}"/>
              </a:ext>
            </a:extLst>
          </p:cNvPr>
          <p:cNvSpPr txBox="1"/>
          <p:nvPr/>
        </p:nvSpPr>
        <p:spPr>
          <a:xfrm>
            <a:off x="966919" y="477505"/>
            <a:ext cx="8201465" cy="1089529"/>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Missions inside public development banks in Germany and Scotland</a:t>
            </a:r>
          </a:p>
        </p:txBody>
      </p:sp>
      <p:pic>
        <p:nvPicPr>
          <p:cNvPr id="3" name="Picture 2">
            <a:extLst>
              <a:ext uri="{FF2B5EF4-FFF2-40B4-BE49-F238E27FC236}">
                <a16:creationId xmlns:a16="http://schemas.microsoft.com/office/drawing/2014/main" id="{39CE0025-3F25-F6E5-B1E9-4CD8D22F81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9254" y="3429000"/>
            <a:ext cx="2317536" cy="3283890"/>
          </a:xfrm>
          <a:prstGeom prst="rect">
            <a:avLst/>
          </a:prstGeom>
          <a:effectLst>
            <a:outerShdw blurRad="50800" dist="114300" dir="2700000" algn="ctr" rotWithShape="0">
              <a:srgbClr val="000000">
                <a:alpha val="40000"/>
              </a:srgbClr>
            </a:outerShdw>
          </a:effectLst>
        </p:spPr>
      </p:pic>
    </p:spTree>
    <p:extLst>
      <p:ext uri="{BB962C8B-B14F-4D97-AF65-F5344CB8AC3E}">
        <p14:creationId xmlns:p14="http://schemas.microsoft.com/office/powerpoint/2010/main" val="1262466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507;p33">
            <a:extLst>
              <a:ext uri="{FF2B5EF4-FFF2-40B4-BE49-F238E27FC236}">
                <a16:creationId xmlns:a16="http://schemas.microsoft.com/office/drawing/2014/main" id="{0A74DC4D-5B46-B940-924B-F32BF9BD8D77}"/>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991350" y="1488928"/>
            <a:ext cx="3427673" cy="4491186"/>
          </a:xfrm>
          <a:prstGeom prst="rect">
            <a:avLst/>
          </a:prstGeom>
          <a:noFill/>
          <a:ln>
            <a:noFill/>
          </a:ln>
          <a:effectLst>
            <a:outerShdw blurRad="50800" dist="114300" dir="2700000" algn="ctr" rotWithShape="0">
              <a:srgbClr val="000000">
                <a:alpha val="40000"/>
              </a:srgbClr>
            </a:outerShdw>
          </a:effectLst>
        </p:spPr>
      </p:pic>
      <p:pic>
        <p:nvPicPr>
          <p:cNvPr id="10" name="Google Shape;462;p29">
            <a:extLst>
              <a:ext uri="{FF2B5EF4-FFF2-40B4-BE49-F238E27FC236}">
                <a16:creationId xmlns:a16="http://schemas.microsoft.com/office/drawing/2014/main" id="{3C25ADCC-B107-6E40-9CEB-BBBAA823F2C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47700" y="1488928"/>
            <a:ext cx="5695389" cy="4491185"/>
          </a:xfrm>
          <a:prstGeom prst="rect">
            <a:avLst/>
          </a:prstGeom>
          <a:noFill/>
          <a:ln>
            <a:noFill/>
          </a:ln>
        </p:spPr>
      </p:pic>
      <p:sp>
        <p:nvSpPr>
          <p:cNvPr id="13" name="Google Shape;505;p33">
            <a:extLst>
              <a:ext uri="{FF2B5EF4-FFF2-40B4-BE49-F238E27FC236}">
                <a16:creationId xmlns:a16="http://schemas.microsoft.com/office/drawing/2014/main" id="{3AE8D7EC-0790-E442-8A35-57470D281034}"/>
              </a:ext>
            </a:extLst>
          </p:cNvPr>
          <p:cNvSpPr/>
          <p:nvPr/>
        </p:nvSpPr>
        <p:spPr>
          <a:xfrm>
            <a:off x="966918" y="6267991"/>
            <a:ext cx="9452105"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dirty="0">
                <a:solidFill>
                  <a:srgbClr val="1A1919"/>
                </a:solidFill>
                <a:latin typeface="Arial" panose="020B0604020202020204" pitchFamily="34" charset="0"/>
                <a:ea typeface="Helvetica Neue"/>
                <a:cs typeface="Arial" panose="020B0604020202020204" pitchFamily="34" charset="0"/>
                <a:sym typeface="Helvetica Neue"/>
              </a:rPr>
              <a:t>Mazzucato, M. and Mikheeva, O. (2020). The EIB and the new EU missions framework, UCL Institute for Innovation and Public Purpose, IIPP Policy Report (IIPP WP 2020-17). Available at: </a:t>
            </a:r>
            <a:r>
              <a:rPr lang="en-GB" sz="1050" u="sng" dirty="0">
                <a:solidFill>
                  <a:srgbClr val="1A1919"/>
                </a:solidFill>
                <a:latin typeface="Arial" panose="020B0604020202020204" pitchFamily="34" charset="0"/>
                <a:ea typeface="Helvetica Neue"/>
                <a:cs typeface="Arial" panose="020B0604020202020204" pitchFamily="34" charset="0"/>
                <a:sym typeface="Helvetica Neue"/>
                <a:hlinkClick r:id="rId4">
                  <a:extLst>
                    <a:ext uri="{A12FA001-AC4F-418D-AE19-62706E023703}">
                      <ahyp:hlinkClr xmlns:ahyp="http://schemas.microsoft.com/office/drawing/2018/hyperlinkcolor" val="tx"/>
                    </a:ext>
                  </a:extLst>
                </a:hlinkClick>
              </a:rPr>
              <a:t>https://www.ucl.ac.uk/bartlett/public-purpose/wp2020-17</a:t>
            </a:r>
            <a:endParaRPr sz="1050" dirty="0">
              <a:solidFill>
                <a:srgbClr val="1A1919"/>
              </a:solidFill>
              <a:latin typeface="Arial" panose="020B0604020202020204" pitchFamily="34" charset="0"/>
              <a:ea typeface="Calibri"/>
              <a:cs typeface="Arial" panose="020B0604020202020204" pitchFamily="34" charset="0"/>
              <a:sym typeface="Calibri"/>
            </a:endParaRPr>
          </a:p>
        </p:txBody>
      </p:sp>
      <p:sp>
        <p:nvSpPr>
          <p:cNvPr id="11" name="TextBox 10">
            <a:extLst>
              <a:ext uri="{FF2B5EF4-FFF2-40B4-BE49-F238E27FC236}">
                <a16:creationId xmlns:a16="http://schemas.microsoft.com/office/drawing/2014/main" id="{46907CBC-5E87-4974-883E-640C52359203}"/>
              </a:ext>
            </a:extLst>
          </p:cNvPr>
          <p:cNvSpPr txBox="1"/>
          <p:nvPr/>
        </p:nvSpPr>
        <p:spPr>
          <a:xfrm>
            <a:off x="3024318" y="554720"/>
            <a:ext cx="10899733" cy="646331"/>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The EIB and EU Missions</a:t>
            </a:r>
          </a:p>
        </p:txBody>
      </p:sp>
    </p:spTree>
    <p:extLst>
      <p:ext uri="{BB962C8B-B14F-4D97-AF65-F5344CB8AC3E}">
        <p14:creationId xmlns:p14="http://schemas.microsoft.com/office/powerpoint/2010/main" val="4122691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ver of a book&#10;&#10;Description automatically generated">
            <a:extLst>
              <a:ext uri="{FF2B5EF4-FFF2-40B4-BE49-F238E27FC236}">
                <a16:creationId xmlns:a16="http://schemas.microsoft.com/office/drawing/2014/main" id="{BCE59AEF-07AD-1AFC-FE82-0B9208F70F4B}"/>
              </a:ext>
            </a:extLst>
          </p:cNvPr>
          <p:cNvPicPr>
            <a:picLocks noChangeAspect="1"/>
          </p:cNvPicPr>
          <p:nvPr/>
        </p:nvPicPr>
        <p:blipFill>
          <a:blip r:embed="rId2"/>
          <a:stretch>
            <a:fillRect/>
          </a:stretch>
        </p:blipFill>
        <p:spPr>
          <a:xfrm>
            <a:off x="7765798" y="1637412"/>
            <a:ext cx="3717154" cy="4764715"/>
          </a:xfrm>
          <a:prstGeom prst="rect">
            <a:avLst/>
          </a:prstGeom>
          <a:effectLst>
            <a:outerShdw blurRad="50800" dist="171134" dir="2700000" algn="tl" rotWithShape="0">
              <a:prstClr val="black">
                <a:alpha val="40000"/>
              </a:prstClr>
            </a:outerShdw>
          </a:effectLst>
        </p:spPr>
      </p:pic>
      <p:sp>
        <p:nvSpPr>
          <p:cNvPr id="4" name="TextBox 3">
            <a:extLst>
              <a:ext uri="{FF2B5EF4-FFF2-40B4-BE49-F238E27FC236}">
                <a16:creationId xmlns:a16="http://schemas.microsoft.com/office/drawing/2014/main" id="{7656E0E6-C5F7-CE73-99B8-1DCB547711FC}"/>
              </a:ext>
            </a:extLst>
          </p:cNvPr>
          <p:cNvSpPr txBox="1"/>
          <p:nvPr/>
        </p:nvSpPr>
        <p:spPr>
          <a:xfrm>
            <a:off x="966919" y="610557"/>
            <a:ext cx="10777228" cy="1200329"/>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Financing the SDGs through mission-oriented public development banks</a:t>
            </a:r>
          </a:p>
        </p:txBody>
      </p:sp>
      <p:sp>
        <p:nvSpPr>
          <p:cNvPr id="5" name="TextBox 4">
            <a:extLst>
              <a:ext uri="{FF2B5EF4-FFF2-40B4-BE49-F238E27FC236}">
                <a16:creationId xmlns:a16="http://schemas.microsoft.com/office/drawing/2014/main" id="{3E0C4BF5-17F2-34A3-A87B-53F35DD750A9}"/>
              </a:ext>
            </a:extLst>
          </p:cNvPr>
          <p:cNvSpPr txBox="1"/>
          <p:nvPr/>
        </p:nvSpPr>
        <p:spPr>
          <a:xfrm>
            <a:off x="966920" y="2376256"/>
            <a:ext cx="4981815" cy="923330"/>
          </a:xfrm>
          <a:prstGeom prst="rect">
            <a:avLst/>
          </a:prstGeom>
          <a:noFill/>
        </p:spPr>
        <p:txBody>
          <a:bodyPr wrap="square" rtlCol="0">
            <a:spAutoFit/>
          </a:bodyPr>
          <a:lstStyle/>
          <a:p>
            <a:r>
              <a:rPr lang="en-US" sz="5400" b="1" spc="-150" dirty="0">
                <a:solidFill>
                  <a:schemeClr val="tx1"/>
                </a:solidFill>
                <a:latin typeface="Arial" panose="020B0604020202020204" pitchFamily="34" charset="0"/>
                <a:cs typeface="Arial" panose="020B0604020202020204" pitchFamily="34" charset="0"/>
              </a:rPr>
              <a:t>$2.2 trillion</a:t>
            </a:r>
          </a:p>
        </p:txBody>
      </p:sp>
      <p:sp>
        <p:nvSpPr>
          <p:cNvPr id="6" name="TextBox 5">
            <a:extLst>
              <a:ext uri="{FF2B5EF4-FFF2-40B4-BE49-F238E27FC236}">
                <a16:creationId xmlns:a16="http://schemas.microsoft.com/office/drawing/2014/main" id="{3273A146-8BB5-681C-56A9-287A669239F8}"/>
              </a:ext>
            </a:extLst>
          </p:cNvPr>
          <p:cNvSpPr txBox="1"/>
          <p:nvPr/>
        </p:nvSpPr>
        <p:spPr>
          <a:xfrm>
            <a:off x="966919" y="3299586"/>
            <a:ext cx="4317461" cy="646331"/>
          </a:xfrm>
          <a:prstGeom prst="rect">
            <a:avLst/>
          </a:prstGeom>
          <a:noFill/>
        </p:spPr>
        <p:txBody>
          <a:bodyPr wrap="square" rtlCol="0">
            <a:spAutoFit/>
          </a:bodyPr>
          <a:lstStyle/>
          <a:p>
            <a:r>
              <a:rPr lang="en-US" sz="1800" dirty="0">
                <a:solidFill>
                  <a:schemeClr val="tx1"/>
                </a:solidFill>
                <a:latin typeface="Arial" panose="020B0604020202020204" pitchFamily="34" charset="0"/>
                <a:ea typeface="Open Sans Light" panose="020B0306030504020204" pitchFamily="34" charset="0"/>
                <a:cs typeface="Arial" panose="020B0604020202020204" pitchFamily="34" charset="0"/>
              </a:rPr>
              <a:t>Multilateral development banks (MDBs) total assets under management </a:t>
            </a:r>
          </a:p>
        </p:txBody>
      </p:sp>
      <p:sp>
        <p:nvSpPr>
          <p:cNvPr id="7" name="TextBox 6">
            <a:extLst>
              <a:ext uri="{FF2B5EF4-FFF2-40B4-BE49-F238E27FC236}">
                <a16:creationId xmlns:a16="http://schemas.microsoft.com/office/drawing/2014/main" id="{F2E36196-5726-50C4-DC14-51ABC21D5708}"/>
              </a:ext>
            </a:extLst>
          </p:cNvPr>
          <p:cNvSpPr txBox="1"/>
          <p:nvPr/>
        </p:nvSpPr>
        <p:spPr>
          <a:xfrm>
            <a:off x="966920" y="4222916"/>
            <a:ext cx="4981815" cy="923330"/>
          </a:xfrm>
          <a:prstGeom prst="rect">
            <a:avLst/>
          </a:prstGeom>
          <a:noFill/>
        </p:spPr>
        <p:txBody>
          <a:bodyPr wrap="square" rtlCol="0">
            <a:spAutoFit/>
          </a:bodyPr>
          <a:lstStyle/>
          <a:p>
            <a:r>
              <a:rPr lang="en-US" sz="5400" b="1" spc="-150" dirty="0">
                <a:solidFill>
                  <a:schemeClr val="tx1"/>
                </a:solidFill>
                <a:latin typeface="Arial" panose="020B0604020202020204" pitchFamily="34" charset="0"/>
                <a:cs typeface="Arial" panose="020B0604020202020204" pitchFamily="34" charset="0"/>
              </a:rPr>
              <a:t>$20.2 trillion</a:t>
            </a:r>
          </a:p>
        </p:txBody>
      </p:sp>
      <p:sp>
        <p:nvSpPr>
          <p:cNvPr id="8" name="TextBox 7">
            <a:extLst>
              <a:ext uri="{FF2B5EF4-FFF2-40B4-BE49-F238E27FC236}">
                <a16:creationId xmlns:a16="http://schemas.microsoft.com/office/drawing/2014/main" id="{9AEAFEF1-F232-769C-2A07-08D86BB55E6B}"/>
              </a:ext>
            </a:extLst>
          </p:cNvPr>
          <p:cNvSpPr txBox="1"/>
          <p:nvPr/>
        </p:nvSpPr>
        <p:spPr>
          <a:xfrm>
            <a:off x="966919" y="5146246"/>
            <a:ext cx="4072914" cy="646331"/>
          </a:xfrm>
          <a:prstGeom prst="rect">
            <a:avLst/>
          </a:prstGeom>
          <a:noFill/>
        </p:spPr>
        <p:txBody>
          <a:bodyPr wrap="square" rtlCol="0">
            <a:spAutoFit/>
          </a:bodyPr>
          <a:lstStyle/>
          <a:p>
            <a:pPr lvl="1"/>
            <a:r>
              <a:rPr lang="en-US" sz="1800" dirty="0">
                <a:solidFill>
                  <a:schemeClr val="tx1"/>
                </a:solidFill>
                <a:latin typeface="Arial" panose="020B0604020202020204" pitchFamily="34" charset="0"/>
                <a:ea typeface="Open Sans Light" panose="020B0306030504020204" pitchFamily="34" charset="0"/>
                <a:cs typeface="Arial" panose="020B0604020202020204" pitchFamily="34" charset="0"/>
              </a:rPr>
              <a:t>National development banks (NDBs) total assets under management</a:t>
            </a:r>
            <a:endParaRPr lang="en-US" sz="1200" dirty="0">
              <a:solidFill>
                <a:schemeClr val="tx1"/>
              </a:solidFill>
              <a:latin typeface="Arial" panose="020B0604020202020204" pitchFamily="34" charset="0"/>
              <a:ea typeface="Open Sans Light" panose="020B0306030504020204" pitchFamily="34" charset="0"/>
              <a:cs typeface="Arial" panose="020B0604020202020204" pitchFamily="34" charset="0"/>
            </a:endParaRPr>
          </a:p>
        </p:txBody>
      </p:sp>
    </p:spTree>
    <p:extLst>
      <p:ext uri="{BB962C8B-B14F-4D97-AF65-F5344CB8AC3E}">
        <p14:creationId xmlns:p14="http://schemas.microsoft.com/office/powerpoint/2010/main" val="2083435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18F98D-30A0-1946-94FE-F4D8914BF80F}"/>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0"/>
            <a:ext cx="12189630" cy="6858000"/>
          </a:xfrm>
          <a:prstGeom prst="rect">
            <a:avLst/>
          </a:prstGeom>
        </p:spPr>
      </p:pic>
      <p:sp>
        <p:nvSpPr>
          <p:cNvPr id="2" name="Title 1">
            <a:extLst>
              <a:ext uri="{FF2B5EF4-FFF2-40B4-BE49-F238E27FC236}">
                <a16:creationId xmlns:a16="http://schemas.microsoft.com/office/drawing/2014/main" id="{9ACCF371-4CBA-ECE7-F847-2D70545A336C}"/>
              </a:ext>
            </a:extLst>
          </p:cNvPr>
          <p:cNvSpPr txBox="1">
            <a:spLocks/>
          </p:cNvSpPr>
          <p:nvPr/>
        </p:nvSpPr>
        <p:spPr>
          <a:xfrm>
            <a:off x="998080" y="3005513"/>
            <a:ext cx="10193470" cy="1332748"/>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000" kern="1200">
                <a:solidFill>
                  <a:schemeClr val="tx1"/>
                </a:solidFill>
                <a:latin typeface="DIN Condensed" pitchFamily="2" charset="0"/>
                <a:ea typeface="+mj-ea"/>
                <a:cs typeface="+mj-cs"/>
              </a:defRPr>
            </a:lvl1pPr>
          </a:lstStyle>
          <a:p>
            <a:pPr algn="ctr"/>
            <a:r>
              <a:rPr lang="en-US" b="1" dirty="0">
                <a:latin typeface="Arial"/>
                <a:ea typeface="Avenir Book" charset="0"/>
                <a:cs typeface="Arial"/>
              </a:rPr>
              <a:t>REWARD SHARING AND </a:t>
            </a:r>
          </a:p>
          <a:p>
            <a:pPr algn="ctr"/>
            <a:r>
              <a:rPr lang="en-US" b="1" dirty="0">
                <a:latin typeface="Arial"/>
                <a:ea typeface="Avenir Book" charset="0"/>
                <a:cs typeface="Arial"/>
              </a:rPr>
              <a:t>A NEW SOCIAL CONTRACT </a:t>
            </a:r>
          </a:p>
        </p:txBody>
      </p:sp>
    </p:spTree>
    <p:extLst>
      <p:ext uri="{BB962C8B-B14F-4D97-AF65-F5344CB8AC3E}">
        <p14:creationId xmlns:p14="http://schemas.microsoft.com/office/powerpoint/2010/main" val="242670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C3AD75-8990-C42D-CD90-EE261D91A532}"/>
              </a:ext>
            </a:extLst>
          </p:cNvPr>
          <p:cNvSpPr txBox="1"/>
          <p:nvPr/>
        </p:nvSpPr>
        <p:spPr>
          <a:xfrm>
            <a:off x="509491" y="760586"/>
            <a:ext cx="11173017" cy="646331"/>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Industrial policy with conditionalities: A taxonomy</a:t>
            </a:r>
            <a:endParaRPr lang="en-US" sz="3200" b="1" dirty="0">
              <a:solidFill>
                <a:srgbClr val="1A1919"/>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88BB9F1E-4AA6-5D9E-044E-F984BFF68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03548" y="1545021"/>
            <a:ext cx="3578960" cy="5066321"/>
          </a:xfrm>
          <a:prstGeom prst="rect">
            <a:avLst/>
          </a:prstGeom>
          <a:effectLst>
            <a:outerShdw blurRad="50800" dist="96517" dir="2700000" algn="tl" rotWithShape="0">
              <a:prstClr val="black">
                <a:alpha val="40000"/>
              </a:prstClr>
            </a:outerShdw>
          </a:effectLst>
        </p:spPr>
      </p:pic>
      <p:graphicFrame>
        <p:nvGraphicFramePr>
          <p:cNvPr id="2" name="Table 24">
            <a:extLst>
              <a:ext uri="{FF2B5EF4-FFF2-40B4-BE49-F238E27FC236}">
                <a16:creationId xmlns:a16="http://schemas.microsoft.com/office/drawing/2014/main" id="{B011CE0A-91B5-CDB5-2E85-4B9B71068E10}"/>
              </a:ext>
            </a:extLst>
          </p:cNvPr>
          <p:cNvGraphicFramePr>
            <a:graphicFrameLocks noGrp="1"/>
          </p:cNvGraphicFramePr>
          <p:nvPr/>
        </p:nvGraphicFramePr>
        <p:xfrm>
          <a:off x="709448" y="1767473"/>
          <a:ext cx="6779173" cy="4621416"/>
        </p:xfrm>
        <a:graphic>
          <a:graphicData uri="http://schemas.openxmlformats.org/drawingml/2006/table">
            <a:tbl>
              <a:tblPr bandRow="1">
                <a:tableStyleId>{5C22544A-7EE6-4342-B048-85BDC9FD1C3A}</a:tableStyleId>
              </a:tblPr>
              <a:tblGrid>
                <a:gridCol w="6779173">
                  <a:extLst>
                    <a:ext uri="{9D8B030D-6E8A-4147-A177-3AD203B41FA5}">
                      <a16:colId xmlns:a16="http://schemas.microsoft.com/office/drawing/2014/main" val="4191134980"/>
                    </a:ext>
                  </a:extLst>
                </a:gridCol>
              </a:tblGrid>
              <a:tr h="1155354">
                <a:tc>
                  <a:txBody>
                    <a:bodyPr/>
                    <a:lstStyle/>
                    <a:p>
                      <a:pPr>
                        <a:lnSpc>
                          <a:spcPct val="100000"/>
                        </a:lnSpc>
                      </a:pPr>
                      <a:r>
                        <a:rPr lang="en-GB" sz="2000" b="1" dirty="0">
                          <a:solidFill>
                            <a:srgbClr val="000000"/>
                          </a:solidFill>
                          <a:latin typeface="Arial" panose="020B0604020202020204" pitchFamily="34" charset="0"/>
                          <a:cs typeface="Arial" panose="020B0604020202020204" pitchFamily="34" charset="0"/>
                        </a:rPr>
                        <a:t>Ensure that more citizens and businesses have </a:t>
                      </a:r>
                      <a:r>
                        <a:rPr lang="en-GB" sz="2000" b="1" dirty="0">
                          <a:solidFill>
                            <a:srgbClr val="0070C0"/>
                          </a:solidFill>
                          <a:latin typeface="Arial" panose="020B0604020202020204" pitchFamily="34" charset="0"/>
                          <a:cs typeface="Arial" panose="020B0604020202020204" pitchFamily="34" charset="0"/>
                        </a:rPr>
                        <a:t>ACCESS</a:t>
                      </a:r>
                      <a:r>
                        <a:rPr lang="en-GB" sz="2000" b="1" dirty="0">
                          <a:solidFill>
                            <a:srgbClr val="000000"/>
                          </a:solidFill>
                          <a:latin typeface="Arial" panose="020B0604020202020204" pitchFamily="34" charset="0"/>
                          <a:cs typeface="Arial" panose="020B0604020202020204" pitchFamily="34" charset="0"/>
                        </a:rPr>
                        <a:t> to specific goods, services or technologies.</a:t>
                      </a:r>
                      <a:endParaRPr lang="en-GB" sz="2000" b="1" i="0" dirty="0">
                        <a:effectLst/>
                        <a:latin typeface="Arial" panose="020B0604020202020204" pitchFamily="34" charset="0"/>
                        <a:ea typeface="Times New Roman" panose="02020603050405020304" pitchFamily="18" charset="0"/>
                        <a:cs typeface="Arial" panose="020B0604020202020204" pitchFamily="34" charset="0"/>
                      </a:endParaRPr>
                    </a:p>
                  </a:txBody>
                  <a:tcPr anchor="ctr">
                    <a:lnL w="12700" cmpd="sng">
                      <a:noFill/>
                    </a:lnL>
                    <a:lnR w="12700" cmpd="sng">
                      <a:noFill/>
                    </a:lnR>
                    <a:lnT w="12700" cmpd="sng">
                      <a:noFill/>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328499"/>
                  </a:ext>
                </a:extLst>
              </a:tr>
              <a:tr h="1155354">
                <a:tc>
                  <a:txBody>
                    <a:bodyPr/>
                    <a:lstStyle/>
                    <a:p>
                      <a:pPr>
                        <a:lnSpc>
                          <a:spcPct val="114000"/>
                        </a:lnSpc>
                      </a:pPr>
                      <a:r>
                        <a:rPr lang="en-GB" sz="2000" b="1" i="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DIRECT</a:t>
                      </a:r>
                      <a:r>
                        <a:rPr lang="en-GB" sz="2000" b="1" i="0" dirty="0">
                          <a:effectLst/>
                          <a:latin typeface="Arial" panose="020B0604020202020204" pitchFamily="34" charset="0"/>
                          <a:ea typeface="Times New Roman" panose="02020603050405020304" pitchFamily="18" charset="0"/>
                          <a:cs typeface="Arial" panose="020B0604020202020204" pitchFamily="34" charset="0"/>
                        </a:rPr>
                        <a:t> investments towards social or environmental objectives. </a:t>
                      </a: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0452606"/>
                  </a:ext>
                </a:extLst>
              </a:tr>
              <a:tr h="1155354">
                <a:tc>
                  <a:txBody>
                    <a:bodyPr/>
                    <a:lstStyle/>
                    <a:p>
                      <a:pPr>
                        <a:lnSpc>
                          <a:spcPct val="114000"/>
                        </a:lnSpc>
                      </a:pPr>
                      <a:r>
                        <a:rPr lang="en-GB" sz="2000" b="1" i="0" dirty="0">
                          <a:effectLst/>
                          <a:latin typeface="Arial" panose="020B0604020202020204" pitchFamily="34" charset="0"/>
                          <a:ea typeface="Times New Roman" panose="02020603050405020304" pitchFamily="18" charset="0"/>
                          <a:cs typeface="Arial" panose="020B0604020202020204" pitchFamily="34" charset="0"/>
                        </a:rPr>
                        <a:t>Include </a:t>
                      </a:r>
                      <a:r>
                        <a:rPr lang="en-GB" sz="2000" b="1" i="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PROFIT-SHARING</a:t>
                      </a:r>
                      <a:r>
                        <a:rPr lang="en-GB" sz="2000" b="1" i="0" dirty="0">
                          <a:effectLst/>
                          <a:latin typeface="Arial" panose="020B0604020202020204" pitchFamily="34" charset="0"/>
                          <a:ea typeface="Times New Roman" panose="02020603050405020304" pitchFamily="18" charset="0"/>
                          <a:cs typeface="Arial" panose="020B0604020202020204" pitchFamily="34" charset="0"/>
                        </a:rPr>
                        <a:t> provisions between contributing parties.</a:t>
                      </a: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2147215"/>
                  </a:ext>
                </a:extLst>
              </a:tr>
              <a:tr h="1155354">
                <a:tc>
                  <a:txBody>
                    <a:bodyPr/>
                    <a:lstStyle/>
                    <a:p>
                      <a:pPr>
                        <a:lnSpc>
                          <a:spcPct val="114000"/>
                        </a:lnSpc>
                      </a:pPr>
                      <a:r>
                        <a:rPr lang="en-GB" sz="2000" b="1" i="0" dirty="0">
                          <a:effectLst/>
                          <a:latin typeface="Arial" panose="020B0604020202020204" pitchFamily="34" charset="0"/>
                          <a:ea typeface="Times New Roman" panose="02020603050405020304" pitchFamily="18" charset="0"/>
                          <a:cs typeface="Arial" panose="020B0604020202020204" pitchFamily="34" charset="0"/>
                        </a:rPr>
                        <a:t>Promote the </a:t>
                      </a:r>
                      <a:r>
                        <a:rPr lang="en-GB" sz="2000" b="1" i="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REINVESTMENT</a:t>
                      </a:r>
                      <a:r>
                        <a:rPr lang="en-GB" sz="2000" b="1" i="0" dirty="0">
                          <a:effectLst/>
                          <a:latin typeface="Arial" panose="020B0604020202020204" pitchFamily="34" charset="0"/>
                          <a:ea typeface="Times New Roman" panose="02020603050405020304" pitchFamily="18" charset="0"/>
                          <a:cs typeface="Arial" panose="020B0604020202020204" pitchFamily="34" charset="0"/>
                        </a:rPr>
                        <a:t> of business profits into productive activities.</a:t>
                      </a: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7556977"/>
                  </a:ext>
                </a:extLst>
              </a:tr>
            </a:tbl>
          </a:graphicData>
        </a:graphic>
      </p:graphicFrame>
    </p:spTree>
    <p:extLst>
      <p:ext uri="{BB962C8B-B14F-4D97-AF65-F5344CB8AC3E}">
        <p14:creationId xmlns:p14="http://schemas.microsoft.com/office/powerpoint/2010/main" val="2978641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F6588A0-E460-4E64-91C4-F59AFFFA7457}"/>
              </a:ext>
            </a:extLst>
          </p:cNvPr>
          <p:cNvSpPr txBox="1"/>
          <p:nvPr/>
        </p:nvSpPr>
        <p:spPr>
          <a:xfrm>
            <a:off x="966918" y="610557"/>
            <a:ext cx="10899733" cy="646331"/>
          </a:xfrm>
          <a:prstGeom prst="rect">
            <a:avLst/>
          </a:prstGeom>
          <a:noFill/>
        </p:spPr>
        <p:txBody>
          <a:bodyPr wrap="square" rtlCol="0">
            <a:spAutoFit/>
          </a:bodyPr>
          <a:lstStyle/>
          <a:p>
            <a:r>
              <a:rPr lang="en-US" sz="3600" b="1" dirty="0">
                <a:solidFill>
                  <a:srgbClr val="1A1919"/>
                </a:solidFill>
                <a:latin typeface="Arial" panose="020B0604020202020204" pitchFamily="34" charset="0"/>
                <a:cs typeface="Arial" panose="020B0604020202020204" pitchFamily="34" charset="0"/>
              </a:rPr>
              <a:t>Conditionalities in CHIPS </a:t>
            </a:r>
          </a:p>
        </p:txBody>
      </p:sp>
      <p:pic>
        <p:nvPicPr>
          <p:cNvPr id="3" name="Picture 2" descr="A document with text and letters&#10;&#10;Description automatically generated with medium confidence">
            <a:extLst>
              <a:ext uri="{FF2B5EF4-FFF2-40B4-BE49-F238E27FC236}">
                <a16:creationId xmlns:a16="http://schemas.microsoft.com/office/drawing/2014/main" id="{8CF41204-1089-AF75-8C5E-3056FEB56EEA}"/>
              </a:ext>
            </a:extLst>
          </p:cNvPr>
          <p:cNvPicPr>
            <a:picLocks noChangeAspect="1"/>
          </p:cNvPicPr>
          <p:nvPr/>
        </p:nvPicPr>
        <p:blipFill>
          <a:blip r:embed="rId2"/>
          <a:stretch>
            <a:fillRect/>
          </a:stretch>
        </p:blipFill>
        <p:spPr>
          <a:xfrm>
            <a:off x="7136160" y="610557"/>
            <a:ext cx="4730491" cy="5726856"/>
          </a:xfrm>
          <a:prstGeom prst="rect">
            <a:avLst/>
          </a:prstGeom>
          <a:effectLst>
            <a:outerShdw blurRad="50800" dist="83760" dir="2700000" algn="tl" rotWithShape="0">
              <a:prstClr val="black">
                <a:alpha val="40000"/>
              </a:prstClr>
            </a:outerShdw>
          </a:effectLst>
        </p:spPr>
      </p:pic>
      <p:sp>
        <p:nvSpPr>
          <p:cNvPr id="4" name="Title 3">
            <a:extLst>
              <a:ext uri="{FF2B5EF4-FFF2-40B4-BE49-F238E27FC236}">
                <a16:creationId xmlns:a16="http://schemas.microsoft.com/office/drawing/2014/main" id="{42D2389E-323C-3A11-4404-689195065C3F}"/>
              </a:ext>
            </a:extLst>
          </p:cNvPr>
          <p:cNvSpPr txBox="1">
            <a:spLocks/>
          </p:cNvSpPr>
          <p:nvPr/>
        </p:nvSpPr>
        <p:spPr>
          <a:xfrm>
            <a:off x="966918" y="2175164"/>
            <a:ext cx="5929478" cy="390698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indent="-457200">
              <a:spcBef>
                <a:spcPct val="0"/>
              </a:spcBef>
              <a:buFont typeface="Arial" panose="020B0604020202020204" pitchFamily="34" charset="0"/>
              <a:buChar char="•"/>
            </a:pPr>
            <a:r>
              <a:rPr lang="en-GB" sz="2400" b="1" dirty="0">
                <a:solidFill>
                  <a:srgbClr val="0070C0"/>
                </a:solidFill>
                <a:latin typeface="Arial" panose="020B0604020202020204" pitchFamily="34" charset="0"/>
                <a:cs typeface="Arial" panose="020B0604020202020204" pitchFamily="34" charset="0"/>
              </a:rPr>
              <a:t>No share buybacks </a:t>
            </a:r>
            <a:r>
              <a:rPr lang="en-GB" sz="2400" dirty="0">
                <a:solidFill>
                  <a:srgbClr val="000000"/>
                </a:solidFill>
                <a:latin typeface="Arial" panose="020B0604020202020204" pitchFamily="34" charset="0"/>
                <a:cs typeface="Arial" panose="020B0604020202020204" pitchFamily="34" charset="0"/>
              </a:rPr>
              <a:t>or dividends</a:t>
            </a:r>
          </a:p>
          <a:p>
            <a:pPr lvl="1" indent="-457200">
              <a:spcBef>
                <a:spcPct val="0"/>
              </a:spcBef>
              <a:buFont typeface="Arial" panose="020B0604020202020204" pitchFamily="34" charset="0"/>
              <a:buChar char="•"/>
            </a:pPr>
            <a:r>
              <a:rPr lang="en-GB" sz="2400" b="1" dirty="0">
                <a:solidFill>
                  <a:srgbClr val="0070C0"/>
                </a:solidFill>
                <a:latin typeface="Arial" panose="020B0604020202020204" pitchFamily="34" charset="0"/>
                <a:cs typeface="Arial" panose="020B0604020202020204" pitchFamily="34" charset="0"/>
              </a:rPr>
              <a:t>Profit sharing </a:t>
            </a:r>
            <a:r>
              <a:rPr lang="en-GB" sz="2400" dirty="0">
                <a:solidFill>
                  <a:srgbClr val="000000"/>
                </a:solidFill>
                <a:latin typeface="Arial" panose="020B0604020202020204" pitchFamily="34" charset="0"/>
                <a:cs typeface="Arial" panose="020B0604020202020204" pitchFamily="34" charset="0"/>
              </a:rPr>
              <a:t>for projects priced at $150 million or more</a:t>
            </a:r>
          </a:p>
          <a:p>
            <a:pPr lvl="1" indent="-457200">
              <a:spcBef>
                <a:spcPct val="0"/>
              </a:spcBef>
              <a:buFont typeface="Arial" panose="020B0604020202020204" pitchFamily="34" charset="0"/>
              <a:buChar char="•"/>
            </a:pPr>
            <a:r>
              <a:rPr lang="en-GB" sz="2400" b="1" dirty="0">
                <a:solidFill>
                  <a:srgbClr val="0070C0"/>
                </a:solidFill>
                <a:latin typeface="Arial" panose="020B0604020202020204" pitchFamily="34" charset="0"/>
                <a:ea typeface="Open Sans" panose="020B0606030504020204" pitchFamily="34" charset="0"/>
                <a:cs typeface="Arial" panose="020B0604020202020204" pitchFamily="34" charset="0"/>
              </a:rPr>
              <a:t>Access to childcare </a:t>
            </a:r>
            <a:r>
              <a:rPr lang="en-GB" sz="2400" dirty="0">
                <a:solidFill>
                  <a:srgbClr val="000000"/>
                </a:solidFill>
                <a:latin typeface="Arial" panose="020B0604020202020204" pitchFamily="34" charset="0"/>
                <a:ea typeface="Open Sans" panose="020B0606030504020204" pitchFamily="34" charset="0"/>
                <a:cs typeface="Arial" panose="020B0604020202020204" pitchFamily="34" charset="0"/>
              </a:rPr>
              <a:t>for projects priced at $150 or more</a:t>
            </a:r>
          </a:p>
          <a:p>
            <a:pPr lvl="1" indent="-457200">
              <a:spcBef>
                <a:spcPct val="0"/>
              </a:spcBef>
              <a:buFont typeface="Arial" panose="020B0604020202020204" pitchFamily="34" charset="0"/>
              <a:buChar char="•"/>
            </a:pPr>
            <a:r>
              <a:rPr lang="en-GB" sz="2400" dirty="0">
                <a:solidFill>
                  <a:srgbClr val="000000"/>
                </a:solidFill>
                <a:latin typeface="Arial" panose="020B0604020202020204" pitchFamily="34" charset="0"/>
                <a:ea typeface="Open Sans" panose="020B0606030504020204" pitchFamily="34" charset="0"/>
                <a:cs typeface="Arial" panose="020B0604020202020204" pitchFamily="34" charset="0"/>
              </a:rPr>
              <a:t>Proposals must specify </a:t>
            </a:r>
            <a:r>
              <a:rPr lang="en-GB" sz="2400" b="1" dirty="0">
                <a:solidFill>
                  <a:srgbClr val="0070C0"/>
                </a:solidFill>
                <a:latin typeface="Arial" panose="020B0604020202020204" pitchFamily="34" charset="0"/>
                <a:ea typeface="Open Sans" panose="020B0606030504020204" pitchFamily="34" charset="0"/>
                <a:cs typeface="Arial" panose="020B0604020202020204" pitchFamily="34" charset="0"/>
              </a:rPr>
              <a:t>workforce development</a:t>
            </a:r>
            <a:r>
              <a:rPr lang="en-GB" sz="2400" dirty="0">
                <a:solidFill>
                  <a:srgbClr val="000000"/>
                </a:solidFill>
                <a:latin typeface="Arial" panose="020B0604020202020204" pitchFamily="34" charset="0"/>
                <a:ea typeface="Open Sans" panose="020B0606030504020204" pitchFamily="34" charset="0"/>
                <a:cs typeface="Arial" panose="020B0604020202020204" pitchFamily="34" charset="0"/>
              </a:rPr>
              <a:t>, </a:t>
            </a:r>
            <a:r>
              <a:rPr lang="en-GB" sz="2400" b="1" dirty="0">
                <a:solidFill>
                  <a:srgbClr val="0070C0"/>
                </a:solidFill>
                <a:latin typeface="Arial" panose="020B0604020202020204" pitchFamily="34" charset="0"/>
                <a:ea typeface="Open Sans" panose="020B0606030504020204" pitchFamily="34" charset="0"/>
                <a:cs typeface="Arial" panose="020B0604020202020204" pitchFamily="34" charset="0"/>
              </a:rPr>
              <a:t>investment in R&amp;D</a:t>
            </a:r>
            <a:r>
              <a:rPr lang="en-GB" sz="2400" dirty="0">
                <a:solidFill>
                  <a:srgbClr val="000000"/>
                </a:solidFill>
                <a:latin typeface="Arial" panose="020B0604020202020204" pitchFamily="34" charset="0"/>
                <a:ea typeface="Open Sans" panose="020B0606030504020204" pitchFamily="34" charset="0"/>
                <a:cs typeface="Arial" panose="020B0604020202020204" pitchFamily="34" charset="0"/>
              </a:rPr>
              <a:t>, and </a:t>
            </a:r>
            <a:r>
              <a:rPr lang="en-GB" sz="2400" b="1" dirty="0">
                <a:solidFill>
                  <a:srgbClr val="0070C0"/>
                </a:solidFill>
                <a:latin typeface="Arial" panose="020B0604020202020204" pitchFamily="34" charset="0"/>
                <a:ea typeface="Open Sans" panose="020B0606030504020204" pitchFamily="34" charset="0"/>
                <a:cs typeface="Arial" panose="020B0604020202020204" pitchFamily="34" charset="0"/>
              </a:rPr>
              <a:t>energy- and water-efficient supply chains</a:t>
            </a:r>
            <a:r>
              <a:rPr lang="en-GB" sz="2400" dirty="0">
                <a:solidFill>
                  <a:srgbClr val="0070C0"/>
                </a:solidFill>
                <a:latin typeface="Arial" panose="020B0604020202020204" pitchFamily="34" charset="0"/>
                <a:ea typeface="Open Sans" panose="020B0606030504020204" pitchFamily="34" charset="0"/>
                <a:cs typeface="Arial" panose="020B0604020202020204" pitchFamily="34" charset="0"/>
              </a:rPr>
              <a:t> </a:t>
            </a:r>
          </a:p>
        </p:txBody>
      </p:sp>
    </p:spTree>
    <p:extLst>
      <p:ext uri="{BB962C8B-B14F-4D97-AF65-F5344CB8AC3E}">
        <p14:creationId xmlns:p14="http://schemas.microsoft.com/office/powerpoint/2010/main" val="4157297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95EC-8923-48F1-83D9-ADB18343F80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B01D91D-8BAE-1935-37D0-ADDFE94A70D6}"/>
              </a:ext>
            </a:extLst>
          </p:cNvPr>
          <p:cNvGrpSpPr/>
          <p:nvPr/>
        </p:nvGrpSpPr>
        <p:grpSpPr>
          <a:xfrm>
            <a:off x="0" y="0"/>
            <a:ext cx="8142514" cy="6874523"/>
            <a:chOff x="0" y="1695744"/>
            <a:chExt cx="6352761" cy="5178779"/>
          </a:xfrm>
        </p:grpSpPr>
        <p:pic>
          <p:nvPicPr>
            <p:cNvPr id="10" name="Picture 9">
              <a:extLst>
                <a:ext uri="{FF2B5EF4-FFF2-40B4-BE49-F238E27FC236}">
                  <a16:creationId xmlns:a16="http://schemas.microsoft.com/office/drawing/2014/main" id="{EE194D97-7748-0711-4B06-1950296D28E9}"/>
                </a:ext>
              </a:extLst>
            </p:cNvPr>
            <p:cNvPicPr>
              <a:picLocks noChangeAspect="1"/>
            </p:cNvPicPr>
            <p:nvPr/>
          </p:nvPicPr>
          <p:blipFill>
            <a:blip r:embed="rId3"/>
            <a:stretch>
              <a:fillRect/>
            </a:stretch>
          </p:blipFill>
          <p:spPr>
            <a:xfrm>
              <a:off x="0" y="1695744"/>
              <a:ext cx="6352761" cy="3466512"/>
            </a:xfrm>
            <a:prstGeom prst="rect">
              <a:avLst/>
            </a:prstGeom>
          </p:spPr>
        </p:pic>
        <p:pic>
          <p:nvPicPr>
            <p:cNvPr id="13" name="Picture 12">
              <a:extLst>
                <a:ext uri="{FF2B5EF4-FFF2-40B4-BE49-F238E27FC236}">
                  <a16:creationId xmlns:a16="http://schemas.microsoft.com/office/drawing/2014/main" id="{AA93365A-DED9-7274-4647-35DD226A8440}"/>
                </a:ext>
              </a:extLst>
            </p:cNvPr>
            <p:cNvPicPr>
              <a:picLocks noChangeAspect="1"/>
            </p:cNvPicPr>
            <p:nvPr/>
          </p:nvPicPr>
          <p:blipFill>
            <a:blip r:embed="rId4"/>
            <a:stretch>
              <a:fillRect/>
            </a:stretch>
          </p:blipFill>
          <p:spPr>
            <a:xfrm>
              <a:off x="0" y="5162256"/>
              <a:ext cx="6352761" cy="1712267"/>
            </a:xfrm>
            <a:prstGeom prst="rect">
              <a:avLst/>
            </a:prstGeom>
          </p:spPr>
        </p:pic>
      </p:grpSp>
      <p:sp>
        <p:nvSpPr>
          <p:cNvPr id="14" name="TextBox 13">
            <a:extLst>
              <a:ext uri="{FF2B5EF4-FFF2-40B4-BE49-F238E27FC236}">
                <a16:creationId xmlns:a16="http://schemas.microsoft.com/office/drawing/2014/main" id="{DF780599-A927-34E4-B660-8E46C32C7B93}"/>
              </a:ext>
            </a:extLst>
          </p:cNvPr>
          <p:cNvSpPr txBox="1"/>
          <p:nvPr/>
        </p:nvSpPr>
        <p:spPr>
          <a:xfrm>
            <a:off x="8577943" y="462097"/>
            <a:ext cx="3124735" cy="2308324"/>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A </a:t>
            </a:r>
            <a:r>
              <a:rPr lang="en-CA" sz="3600" b="1" dirty="0">
                <a:latin typeface="Arial" panose="020B0604020202020204" pitchFamily="34" charset="0"/>
                <a:cs typeface="Arial" panose="020B0604020202020204" pitchFamily="34" charset="0"/>
              </a:rPr>
              <a:t>new social contract with business and labor</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857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0782A-586B-08B3-8E47-E7ECC4C0DF3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D63E3B-477E-8879-1F10-4E0075A4C745}"/>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0"/>
            <a:ext cx="12189630" cy="6858000"/>
          </a:xfrm>
          <a:prstGeom prst="rect">
            <a:avLst/>
          </a:prstGeom>
        </p:spPr>
      </p:pic>
      <p:sp>
        <p:nvSpPr>
          <p:cNvPr id="2" name="Title 1">
            <a:extLst>
              <a:ext uri="{FF2B5EF4-FFF2-40B4-BE49-F238E27FC236}">
                <a16:creationId xmlns:a16="http://schemas.microsoft.com/office/drawing/2014/main" id="{337E2825-AB6A-9924-A034-1F8461E5F960}"/>
              </a:ext>
            </a:extLst>
          </p:cNvPr>
          <p:cNvSpPr txBox="1">
            <a:spLocks/>
          </p:cNvSpPr>
          <p:nvPr/>
        </p:nvSpPr>
        <p:spPr>
          <a:xfrm>
            <a:off x="998080" y="3005513"/>
            <a:ext cx="10193470" cy="1332748"/>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000" kern="1200">
                <a:solidFill>
                  <a:schemeClr val="tx1"/>
                </a:solidFill>
                <a:latin typeface="DIN Condensed" pitchFamily="2" charset="0"/>
                <a:ea typeface="+mj-ea"/>
                <a:cs typeface="+mj-cs"/>
              </a:defRPr>
            </a:lvl1pPr>
          </a:lstStyle>
          <a:p>
            <a:pPr algn="ctr"/>
            <a:r>
              <a:rPr lang="en-US" b="1" dirty="0">
                <a:latin typeface="Arial"/>
                <a:ea typeface="Avenir Book" charset="0"/>
                <a:cs typeface="Arial"/>
              </a:rPr>
              <a:t>CAPABILITIES MATTER</a:t>
            </a:r>
          </a:p>
        </p:txBody>
      </p:sp>
    </p:spTree>
    <p:extLst>
      <p:ext uri="{BB962C8B-B14F-4D97-AF65-F5344CB8AC3E}">
        <p14:creationId xmlns:p14="http://schemas.microsoft.com/office/powerpoint/2010/main" val="236712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7F4D75-11BC-8024-0142-8C1A173D8E16}"/>
              </a:ext>
            </a:extLst>
          </p:cNvPr>
          <p:cNvSpPr/>
          <p:nvPr/>
        </p:nvSpPr>
        <p:spPr>
          <a:xfrm>
            <a:off x="0"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A7EDD57-51C6-B2AA-D3E3-EA56E2A466F3}"/>
              </a:ext>
            </a:extLst>
          </p:cNvPr>
          <p:cNvSpPr txBox="1"/>
          <p:nvPr/>
        </p:nvSpPr>
        <p:spPr>
          <a:xfrm>
            <a:off x="3325664" y="1364508"/>
            <a:ext cx="8123482" cy="707886"/>
          </a:xfrm>
          <a:prstGeom prst="rect">
            <a:avLst/>
          </a:prstGeom>
          <a:noFill/>
        </p:spPr>
        <p:txBody>
          <a:bodyPr wrap="square" rtlCol="0">
            <a:spAutoFit/>
          </a:bodyPr>
          <a:lstStyle/>
          <a:p>
            <a:pPr algn="ctr"/>
            <a:r>
              <a:rPr lang="en-GB" sz="4000" b="1" dirty="0">
                <a:solidFill>
                  <a:srgbClr val="008690"/>
                </a:solidFill>
                <a:latin typeface="Arial" panose="020B0604020202020204" pitchFamily="34" charset="0"/>
                <a:ea typeface="Open Sans Light" panose="020B0306030504020204" pitchFamily="34" charset="0"/>
                <a:cs typeface="Arial" panose="020B0604020202020204" pitchFamily="34" charset="0"/>
              </a:rPr>
              <a:t>“All of government approach”</a:t>
            </a:r>
          </a:p>
        </p:txBody>
      </p:sp>
      <p:sp>
        <p:nvSpPr>
          <p:cNvPr id="4" name="TextBox 3">
            <a:extLst>
              <a:ext uri="{FF2B5EF4-FFF2-40B4-BE49-F238E27FC236}">
                <a16:creationId xmlns:a16="http://schemas.microsoft.com/office/drawing/2014/main" id="{CBE39BD7-BE86-D5A8-BA89-C08B952CE814}"/>
              </a:ext>
            </a:extLst>
          </p:cNvPr>
          <p:cNvSpPr txBox="1"/>
          <p:nvPr/>
        </p:nvSpPr>
        <p:spPr>
          <a:xfrm>
            <a:off x="261838" y="350242"/>
            <a:ext cx="2337523" cy="2586414"/>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Where should missions sit?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E30613"/>
              </a:solidFill>
              <a:effectLst/>
              <a:uLnTx/>
              <a:uFillTx/>
              <a:latin typeface="Arial" panose="020B0604020202020204" pitchFamily="34" charset="0"/>
              <a:ea typeface="+mj-ea"/>
              <a:cs typeface="Arial" panose="020B0604020202020204" pitchFamily="34" charset="0"/>
            </a:endParaRPr>
          </a:p>
        </p:txBody>
      </p:sp>
      <p:sp>
        <p:nvSpPr>
          <p:cNvPr id="24" name="Rectangle 23">
            <a:extLst>
              <a:ext uri="{FF2B5EF4-FFF2-40B4-BE49-F238E27FC236}">
                <a16:creationId xmlns:a16="http://schemas.microsoft.com/office/drawing/2014/main" id="{EEFEB7A1-5A27-0B39-F366-C55F587B1E63}"/>
              </a:ext>
            </a:extLst>
          </p:cNvPr>
          <p:cNvSpPr/>
          <p:nvPr/>
        </p:nvSpPr>
        <p:spPr>
          <a:xfrm>
            <a:off x="3145153" y="3760342"/>
            <a:ext cx="1620000" cy="858235"/>
          </a:xfrm>
          <a:prstGeom prst="rect">
            <a:avLst/>
          </a:prstGeom>
          <a:solidFill>
            <a:srgbClr val="024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2"/>
                </a:solidFill>
                <a:latin typeface="Arial" panose="020B0604020202020204" pitchFamily="34" charset="0"/>
                <a:cs typeface="Arial" panose="020B0604020202020204" pitchFamily="34" charset="0"/>
              </a:rPr>
              <a:t>Health</a:t>
            </a:r>
          </a:p>
        </p:txBody>
      </p:sp>
      <p:sp>
        <p:nvSpPr>
          <p:cNvPr id="25" name="Rectangle 24">
            <a:extLst>
              <a:ext uri="{FF2B5EF4-FFF2-40B4-BE49-F238E27FC236}">
                <a16:creationId xmlns:a16="http://schemas.microsoft.com/office/drawing/2014/main" id="{74478587-274C-4DD4-3A9E-0AFDAAF77869}"/>
              </a:ext>
            </a:extLst>
          </p:cNvPr>
          <p:cNvSpPr/>
          <p:nvPr/>
        </p:nvSpPr>
        <p:spPr>
          <a:xfrm>
            <a:off x="6577405" y="3760342"/>
            <a:ext cx="1620000" cy="858235"/>
          </a:xfrm>
          <a:prstGeom prst="rect">
            <a:avLst/>
          </a:prstGeom>
          <a:solidFill>
            <a:srgbClr val="024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2"/>
                </a:solidFill>
                <a:latin typeface="Arial" panose="020B0604020202020204" pitchFamily="34" charset="0"/>
                <a:cs typeface="Arial" panose="020B0604020202020204" pitchFamily="34" charset="0"/>
              </a:rPr>
              <a:t>Environment</a:t>
            </a:r>
          </a:p>
        </p:txBody>
      </p:sp>
      <p:sp>
        <p:nvSpPr>
          <p:cNvPr id="26" name="Rectangle 25">
            <a:extLst>
              <a:ext uri="{FF2B5EF4-FFF2-40B4-BE49-F238E27FC236}">
                <a16:creationId xmlns:a16="http://schemas.microsoft.com/office/drawing/2014/main" id="{B08A65EB-DC52-27AA-7215-BAD379C0873D}"/>
              </a:ext>
            </a:extLst>
          </p:cNvPr>
          <p:cNvSpPr/>
          <p:nvPr/>
        </p:nvSpPr>
        <p:spPr>
          <a:xfrm>
            <a:off x="10009658" y="3760342"/>
            <a:ext cx="1620000" cy="858235"/>
          </a:xfrm>
          <a:prstGeom prst="rect">
            <a:avLst/>
          </a:prstGeom>
          <a:solidFill>
            <a:srgbClr val="024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2"/>
                </a:solidFill>
                <a:latin typeface="Arial" panose="020B0604020202020204" pitchFamily="34" charset="0"/>
                <a:cs typeface="Arial" panose="020B0604020202020204" pitchFamily="34" charset="0"/>
              </a:rPr>
              <a:t>Education</a:t>
            </a:r>
          </a:p>
        </p:txBody>
      </p:sp>
      <p:sp>
        <p:nvSpPr>
          <p:cNvPr id="27" name="Rectangle 26">
            <a:extLst>
              <a:ext uri="{FF2B5EF4-FFF2-40B4-BE49-F238E27FC236}">
                <a16:creationId xmlns:a16="http://schemas.microsoft.com/office/drawing/2014/main" id="{5B3E2133-B4DD-388C-665C-643E1AEC7093}"/>
              </a:ext>
            </a:extLst>
          </p:cNvPr>
          <p:cNvSpPr/>
          <p:nvPr/>
        </p:nvSpPr>
        <p:spPr>
          <a:xfrm>
            <a:off x="4861279" y="3760342"/>
            <a:ext cx="1620000" cy="858235"/>
          </a:xfrm>
          <a:prstGeom prst="rect">
            <a:avLst/>
          </a:prstGeom>
          <a:solidFill>
            <a:srgbClr val="024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2"/>
                </a:solidFill>
                <a:latin typeface="Arial" panose="020B0604020202020204" pitchFamily="34" charset="0"/>
                <a:cs typeface="Arial" panose="020B0604020202020204" pitchFamily="34" charset="0"/>
              </a:rPr>
              <a:t>Economy</a:t>
            </a:r>
          </a:p>
        </p:txBody>
      </p:sp>
      <p:sp>
        <p:nvSpPr>
          <p:cNvPr id="28" name="Rectangle 27">
            <a:extLst>
              <a:ext uri="{FF2B5EF4-FFF2-40B4-BE49-F238E27FC236}">
                <a16:creationId xmlns:a16="http://schemas.microsoft.com/office/drawing/2014/main" id="{C77C2E68-C572-6C43-BFDE-C5681084B919}"/>
              </a:ext>
            </a:extLst>
          </p:cNvPr>
          <p:cNvSpPr/>
          <p:nvPr/>
        </p:nvSpPr>
        <p:spPr>
          <a:xfrm>
            <a:off x="8293531" y="3760342"/>
            <a:ext cx="1620000" cy="858235"/>
          </a:xfrm>
          <a:prstGeom prst="rect">
            <a:avLst/>
          </a:prstGeom>
          <a:solidFill>
            <a:srgbClr val="024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2"/>
                </a:solidFill>
                <a:latin typeface="Arial" panose="020B0604020202020204" pitchFamily="34" charset="0"/>
                <a:cs typeface="Arial" panose="020B0604020202020204" pitchFamily="34" charset="0"/>
              </a:rPr>
              <a:t>Industry/ Innovation</a:t>
            </a:r>
          </a:p>
        </p:txBody>
      </p:sp>
      <p:sp>
        <p:nvSpPr>
          <p:cNvPr id="31" name="TextBox 30">
            <a:extLst>
              <a:ext uri="{FF2B5EF4-FFF2-40B4-BE49-F238E27FC236}">
                <a16:creationId xmlns:a16="http://schemas.microsoft.com/office/drawing/2014/main" id="{F5858F19-C115-C8DA-2BF2-C06501CFEC1A}"/>
              </a:ext>
            </a:extLst>
          </p:cNvPr>
          <p:cNvSpPr txBox="1"/>
          <p:nvPr/>
        </p:nvSpPr>
        <p:spPr>
          <a:xfrm>
            <a:off x="4043167" y="2720629"/>
            <a:ext cx="6688476" cy="523220"/>
          </a:xfrm>
          <a:prstGeom prst="rect">
            <a:avLst/>
          </a:prstGeom>
          <a:noFill/>
        </p:spPr>
        <p:txBody>
          <a:bodyPr wrap="square" rtlCol="0">
            <a:spAutoFit/>
          </a:bodyPr>
          <a:lstStyle/>
          <a:p>
            <a:pPr algn="ctr"/>
            <a:r>
              <a:rPr lang="en-GB" sz="2800" b="1">
                <a:latin typeface="Arial" panose="020B0604020202020204" pitchFamily="34" charset="0"/>
                <a:ea typeface="Open Sans Light" panose="020B0306030504020204" pitchFamily="34" charset="0"/>
                <a:cs typeface="Arial" panose="020B0604020202020204" pitchFamily="34" charset="0"/>
              </a:rPr>
              <a:t>Mission-oriented policies</a:t>
            </a:r>
          </a:p>
        </p:txBody>
      </p:sp>
      <p:sp>
        <p:nvSpPr>
          <p:cNvPr id="33" name="TextBox 32">
            <a:extLst>
              <a:ext uri="{FF2B5EF4-FFF2-40B4-BE49-F238E27FC236}">
                <a16:creationId xmlns:a16="http://schemas.microsoft.com/office/drawing/2014/main" id="{1AC8570D-7C6A-6B7E-013E-7B73627887F5}"/>
              </a:ext>
            </a:extLst>
          </p:cNvPr>
          <p:cNvSpPr txBox="1"/>
          <p:nvPr/>
        </p:nvSpPr>
        <p:spPr>
          <a:xfrm>
            <a:off x="1358972" y="3989404"/>
            <a:ext cx="1955642" cy="400110"/>
          </a:xfrm>
          <a:prstGeom prst="rect">
            <a:avLst/>
          </a:prstGeom>
          <a:noFill/>
        </p:spPr>
        <p:txBody>
          <a:bodyPr wrap="square" rtlCol="0">
            <a:spAutoFit/>
          </a:bodyPr>
          <a:lstStyle/>
          <a:p>
            <a:pPr algn="ctr"/>
            <a:r>
              <a:rPr lang="en-GB" sz="2000">
                <a:latin typeface="Arial" panose="020B0604020202020204" pitchFamily="34" charset="0"/>
                <a:cs typeface="Arial" panose="020B0604020202020204" pitchFamily="34" charset="0"/>
              </a:rPr>
              <a:t>Ministries</a:t>
            </a:r>
            <a:endParaRPr lang="en-GB" sz="2000">
              <a:latin typeface="Arial" panose="020B0604020202020204" pitchFamily="34" charset="0"/>
              <a:ea typeface="Open Sans Light" panose="020B0306030504020204" pitchFamily="34" charset="0"/>
              <a:cs typeface="Arial" panose="020B0604020202020204" pitchFamily="34" charset="0"/>
            </a:endParaRPr>
          </a:p>
        </p:txBody>
      </p:sp>
      <p:sp>
        <p:nvSpPr>
          <p:cNvPr id="34" name="Left-right Arrow 33">
            <a:extLst>
              <a:ext uri="{FF2B5EF4-FFF2-40B4-BE49-F238E27FC236}">
                <a16:creationId xmlns:a16="http://schemas.microsoft.com/office/drawing/2014/main" id="{CE579A80-5709-0AD7-7165-764149E80E5D}"/>
              </a:ext>
            </a:extLst>
          </p:cNvPr>
          <p:cNvSpPr/>
          <p:nvPr/>
        </p:nvSpPr>
        <p:spPr>
          <a:xfrm>
            <a:off x="3145153" y="3307976"/>
            <a:ext cx="8484505" cy="288000"/>
          </a:xfrm>
          <a:prstGeom prst="leftRightArrow">
            <a:avLst/>
          </a:prstGeom>
          <a:solidFill>
            <a:srgbClr val="008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cxnSp>
        <p:nvCxnSpPr>
          <p:cNvPr id="35" name="Straight Connector 34">
            <a:extLst>
              <a:ext uri="{FF2B5EF4-FFF2-40B4-BE49-F238E27FC236}">
                <a16:creationId xmlns:a16="http://schemas.microsoft.com/office/drawing/2014/main" id="{97E878E1-28E3-306C-DDFA-6F85AB1B6BFA}"/>
              </a:ext>
            </a:extLst>
          </p:cNvPr>
          <p:cNvCxnSpPr>
            <a:cxnSpLocks/>
          </p:cNvCxnSpPr>
          <p:nvPr/>
        </p:nvCxnSpPr>
        <p:spPr>
          <a:xfrm>
            <a:off x="3211405" y="4893066"/>
            <a:ext cx="8352000" cy="0"/>
          </a:xfrm>
          <a:prstGeom prst="line">
            <a:avLst/>
          </a:prstGeom>
          <a:ln w="57150">
            <a:solidFill>
              <a:srgbClr val="1A1919"/>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608252B6-26BE-FE1A-ADEA-4592CD149C0F}"/>
              </a:ext>
            </a:extLst>
          </p:cNvPr>
          <p:cNvSpPr/>
          <p:nvPr/>
        </p:nvSpPr>
        <p:spPr>
          <a:xfrm>
            <a:off x="3051425" y="3678150"/>
            <a:ext cx="8662379" cy="103768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6065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2059F5-D5DC-98E7-DE10-68D5804DA7E9}"/>
              </a:ext>
            </a:extLst>
          </p:cNvPr>
          <p:cNvSpPr/>
          <p:nvPr/>
        </p:nvSpPr>
        <p:spPr>
          <a:xfrm>
            <a:off x="0"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02A2BF-0651-9DA3-E03D-EEA3BFA6035E}"/>
              </a:ext>
            </a:extLst>
          </p:cNvPr>
          <p:cNvSpPr txBox="1"/>
          <p:nvPr/>
        </p:nvSpPr>
        <p:spPr>
          <a:xfrm>
            <a:off x="700910" y="515706"/>
            <a:ext cx="9676145" cy="5909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From digital governance to a gov labs</a:t>
            </a:r>
          </a:p>
        </p:txBody>
      </p:sp>
      <p:pic>
        <p:nvPicPr>
          <p:cNvPr id="2" name="Picture 1">
            <a:extLst>
              <a:ext uri="{FF2B5EF4-FFF2-40B4-BE49-F238E27FC236}">
                <a16:creationId xmlns:a16="http://schemas.microsoft.com/office/drawing/2014/main" id="{20C54495-6887-DFF6-CDE0-3EEBD3A792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67349" y="1463849"/>
            <a:ext cx="3118192" cy="4287514"/>
          </a:xfrm>
          <a:prstGeom prst="rect">
            <a:avLst/>
          </a:prstGeom>
        </p:spPr>
      </p:pic>
      <p:graphicFrame>
        <p:nvGraphicFramePr>
          <p:cNvPr id="14" name="Table 14">
            <a:extLst>
              <a:ext uri="{FF2B5EF4-FFF2-40B4-BE49-F238E27FC236}">
                <a16:creationId xmlns:a16="http://schemas.microsoft.com/office/drawing/2014/main" id="{6141005A-F093-4B22-2EE6-24CE8766901B}"/>
              </a:ext>
            </a:extLst>
          </p:cNvPr>
          <p:cNvGraphicFramePr>
            <a:graphicFrameLocks noGrp="1"/>
          </p:cNvGraphicFramePr>
          <p:nvPr/>
        </p:nvGraphicFramePr>
        <p:xfrm>
          <a:off x="1252848" y="1585330"/>
          <a:ext cx="6250329" cy="4081680"/>
        </p:xfrm>
        <a:graphic>
          <a:graphicData uri="http://schemas.openxmlformats.org/drawingml/2006/table">
            <a:tbl>
              <a:tblPr bandRow="1">
                <a:tableStyleId>{5C22544A-7EE6-4342-B048-85BDC9FD1C3A}</a:tableStyleId>
              </a:tblPr>
              <a:tblGrid>
                <a:gridCol w="6250329">
                  <a:extLst>
                    <a:ext uri="{9D8B030D-6E8A-4147-A177-3AD203B41FA5}">
                      <a16:colId xmlns:a16="http://schemas.microsoft.com/office/drawing/2014/main" val="1229128747"/>
                    </a:ext>
                  </a:extLst>
                </a:gridCol>
              </a:tblGrid>
              <a:tr h="816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Arial" panose="020B0604020202020204" pitchFamily="34" charset="0"/>
                          <a:cs typeface="Arial" panose="020B0604020202020204" pitchFamily="34" charset="0"/>
                        </a:rPr>
                        <a:t>Adapting and learning</a:t>
                      </a:r>
                      <a:endParaRPr lang="en-GB" sz="1800" b="1">
                        <a:solidFill>
                          <a:schemeClr val="tx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189993"/>
                  </a:ext>
                </a:extLst>
              </a:tr>
              <a:tr h="816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Arial" panose="020B0604020202020204" pitchFamily="34" charset="0"/>
                          <a:cs typeface="Arial" panose="020B0604020202020204" pitchFamily="34" charset="0"/>
                        </a:rPr>
                        <a:t>Aligning public services with needs</a:t>
                      </a:r>
                      <a:endParaRPr lang="en-GB" sz="1800" b="1">
                        <a:solidFill>
                          <a:schemeClr val="tx1"/>
                        </a:solidFill>
                        <a:latin typeface="Arial" panose="020B0604020202020204" pitchFamily="34" charset="0"/>
                        <a:cs typeface="Arial" panose="020B0604020202020204" pitchFamily="34" charset="0"/>
                      </a:endParaRP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000221"/>
                  </a:ext>
                </a:extLst>
              </a:tr>
              <a:tr h="816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Arial" panose="020B0604020202020204" pitchFamily="34" charset="0"/>
                          <a:cs typeface="Arial" panose="020B0604020202020204" pitchFamily="34" charset="0"/>
                        </a:rPr>
                        <a:t>Governing data and digital platforms</a:t>
                      </a:r>
                      <a:endParaRPr lang="en-GB" sz="1800" b="1">
                        <a:solidFill>
                          <a:schemeClr val="tx1"/>
                        </a:solidFill>
                        <a:latin typeface="Arial" panose="020B0604020202020204" pitchFamily="34" charset="0"/>
                        <a:cs typeface="Arial" panose="020B0604020202020204" pitchFamily="34" charset="0"/>
                      </a:endParaRP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1963417"/>
                  </a:ext>
                </a:extLst>
              </a:tr>
              <a:tr h="816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Arial" panose="020B0604020202020204" pitchFamily="34" charset="0"/>
                          <a:cs typeface="Arial" panose="020B0604020202020204" pitchFamily="34" charset="0"/>
                        </a:rPr>
                        <a:t>Inter and intra-governmental learning and coordination</a:t>
                      </a:r>
                      <a:endParaRPr lang="en-GB" sz="1800" b="1">
                        <a:solidFill>
                          <a:schemeClr val="tx1"/>
                        </a:solidFill>
                        <a:latin typeface="Arial" panose="020B0604020202020204" pitchFamily="34" charset="0"/>
                        <a:cs typeface="Arial" panose="020B0604020202020204" pitchFamily="34" charset="0"/>
                      </a:endParaRP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611818"/>
                  </a:ext>
                </a:extLst>
              </a:tr>
              <a:tr h="816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Arial" panose="020B0604020202020204" pitchFamily="34" charset="0"/>
                          <a:cs typeface="Arial" panose="020B0604020202020204" pitchFamily="34" charset="0"/>
                        </a:rPr>
                        <a:t>Governing resilient production systems</a:t>
                      </a:r>
                      <a:endParaRPr lang="en-GB" sz="1800" b="1">
                        <a:solidFill>
                          <a:schemeClr val="tx1"/>
                        </a:solidFill>
                        <a:latin typeface="Arial" panose="020B0604020202020204" pitchFamily="34" charset="0"/>
                        <a:cs typeface="Arial" panose="020B0604020202020204" pitchFamily="34" charset="0"/>
                      </a:endParaRPr>
                    </a:p>
                  </a:txBody>
                  <a:tcPr anchor="ctr">
                    <a:lnL w="12700" cmpd="sng">
                      <a:noFill/>
                    </a:lnL>
                    <a:lnR w="12700" cmpd="sng">
                      <a:noFill/>
                    </a:lnR>
                    <a:lnT w="38100" cap="flat" cmpd="sng" algn="ctr">
                      <a:solidFill>
                        <a:srgbClr val="008690"/>
                      </a:solidFill>
                      <a:prstDash val="solid"/>
                      <a:round/>
                      <a:headEnd type="none" w="med" len="med"/>
                      <a:tailEnd type="none" w="med" len="med"/>
                    </a:lnT>
                    <a:lnB w="38100" cap="flat" cmpd="sng" algn="ctr">
                      <a:solidFill>
                        <a:srgbClr val="00869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5051390"/>
                  </a:ext>
                </a:extLst>
              </a:tr>
            </a:tbl>
          </a:graphicData>
        </a:graphic>
      </p:graphicFrame>
      <p:sp>
        <p:nvSpPr>
          <p:cNvPr id="17" name="Rectangle 16">
            <a:extLst>
              <a:ext uri="{FF2B5EF4-FFF2-40B4-BE49-F238E27FC236}">
                <a16:creationId xmlns:a16="http://schemas.microsoft.com/office/drawing/2014/main" id="{91F767A2-7619-1E8C-823F-27347455967F}"/>
              </a:ext>
            </a:extLst>
          </p:cNvPr>
          <p:cNvSpPr/>
          <p:nvPr/>
        </p:nvSpPr>
        <p:spPr>
          <a:xfrm flipH="1">
            <a:off x="1053276" y="1556170"/>
            <a:ext cx="199572" cy="4140000"/>
          </a:xfrm>
          <a:prstGeom prst="rect">
            <a:avLst/>
          </a:prstGeom>
          <a:solidFill>
            <a:srgbClr val="008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7744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02A2BF-0651-9DA3-E03D-EEA3BFA6035E}"/>
              </a:ext>
            </a:extLst>
          </p:cNvPr>
          <p:cNvSpPr txBox="1"/>
          <p:nvPr/>
        </p:nvSpPr>
        <p:spPr>
          <a:xfrm>
            <a:off x="306116" y="189964"/>
            <a:ext cx="9820947" cy="6740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200" b="1" dirty="0">
                <a:solidFill>
                  <a:prstClr val="black"/>
                </a:solidFill>
                <a:cs typeface="Arial"/>
              </a:rPr>
              <a:t>Gov Labs welcoming experimentation</a:t>
            </a:r>
          </a:p>
        </p:txBody>
      </p:sp>
      <p:pic>
        <p:nvPicPr>
          <p:cNvPr id="2" name="Picture 1">
            <a:extLst>
              <a:ext uri="{FF2B5EF4-FFF2-40B4-BE49-F238E27FC236}">
                <a16:creationId xmlns:a16="http://schemas.microsoft.com/office/drawing/2014/main" id="{8CF23B9D-5DA3-E64C-8758-2EF5D77A1D07}"/>
              </a:ext>
            </a:extLst>
          </p:cNvPr>
          <p:cNvPicPr>
            <a:picLocks noChangeAspect="1"/>
          </p:cNvPicPr>
          <p:nvPr/>
        </p:nvPicPr>
        <p:blipFill>
          <a:blip r:embed="rId3"/>
          <a:stretch>
            <a:fillRect/>
          </a:stretch>
        </p:blipFill>
        <p:spPr>
          <a:xfrm>
            <a:off x="1010653" y="1825493"/>
            <a:ext cx="2324100" cy="889000"/>
          </a:xfrm>
          <a:prstGeom prst="rect">
            <a:avLst/>
          </a:prstGeom>
        </p:spPr>
      </p:pic>
      <p:sp>
        <p:nvSpPr>
          <p:cNvPr id="13" name="TextBox 12">
            <a:extLst>
              <a:ext uri="{FF2B5EF4-FFF2-40B4-BE49-F238E27FC236}">
                <a16:creationId xmlns:a16="http://schemas.microsoft.com/office/drawing/2014/main" id="{CC2A8238-0999-FDE5-1EE8-2F67F6B7C4DD}"/>
              </a:ext>
            </a:extLst>
          </p:cNvPr>
          <p:cNvSpPr txBox="1"/>
          <p:nvPr/>
        </p:nvSpPr>
        <p:spPr>
          <a:xfrm>
            <a:off x="1010653" y="2836078"/>
            <a:ext cx="958468" cy="369332"/>
          </a:xfrm>
          <a:prstGeom prst="rect">
            <a:avLst/>
          </a:prstGeom>
          <a:noFill/>
        </p:spPr>
        <p:txBody>
          <a:bodyPr wrap="square" rtlCol="0">
            <a:spAutoFit/>
          </a:bodyPr>
          <a:lstStyle/>
          <a:p>
            <a:r>
              <a:rPr lang="en-US" dirty="0"/>
              <a:t>CHILE</a:t>
            </a:r>
          </a:p>
        </p:txBody>
      </p:sp>
      <p:sp>
        <p:nvSpPr>
          <p:cNvPr id="14" name="TextBox 13">
            <a:extLst>
              <a:ext uri="{FF2B5EF4-FFF2-40B4-BE49-F238E27FC236}">
                <a16:creationId xmlns:a16="http://schemas.microsoft.com/office/drawing/2014/main" id="{64AEA080-D4D7-A545-7F3F-05D7235C2B8D}"/>
              </a:ext>
            </a:extLst>
          </p:cNvPr>
          <p:cNvSpPr txBox="1"/>
          <p:nvPr/>
        </p:nvSpPr>
        <p:spPr>
          <a:xfrm>
            <a:off x="811972" y="5280522"/>
            <a:ext cx="1614487" cy="369332"/>
          </a:xfrm>
          <a:prstGeom prst="rect">
            <a:avLst/>
          </a:prstGeom>
          <a:noFill/>
        </p:spPr>
        <p:txBody>
          <a:bodyPr wrap="square" rtlCol="0">
            <a:spAutoFit/>
          </a:bodyPr>
          <a:lstStyle/>
          <a:p>
            <a:r>
              <a:rPr lang="en-US" dirty="0"/>
              <a:t>MEXICO CITY</a:t>
            </a:r>
          </a:p>
        </p:txBody>
      </p:sp>
      <p:pic>
        <p:nvPicPr>
          <p:cNvPr id="9" name="Picture 8">
            <a:extLst>
              <a:ext uri="{FF2B5EF4-FFF2-40B4-BE49-F238E27FC236}">
                <a16:creationId xmlns:a16="http://schemas.microsoft.com/office/drawing/2014/main" id="{55DDFC3A-C607-498F-984A-D4485BD78DB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1972" y="4103149"/>
            <a:ext cx="4737100" cy="711200"/>
          </a:xfrm>
          <a:prstGeom prst="rect">
            <a:avLst/>
          </a:prstGeom>
        </p:spPr>
      </p:pic>
      <p:pic>
        <p:nvPicPr>
          <p:cNvPr id="10" name="Picture 9">
            <a:extLst>
              <a:ext uri="{FF2B5EF4-FFF2-40B4-BE49-F238E27FC236}">
                <a16:creationId xmlns:a16="http://schemas.microsoft.com/office/drawing/2014/main" id="{B9472708-8381-F41A-A3FA-CFE29BA065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89105" y="350387"/>
            <a:ext cx="2185780" cy="1812598"/>
          </a:xfrm>
          <a:prstGeom prst="rect">
            <a:avLst/>
          </a:prstGeom>
        </p:spPr>
      </p:pic>
      <p:sp>
        <p:nvSpPr>
          <p:cNvPr id="11" name="TextBox 10">
            <a:extLst>
              <a:ext uri="{FF2B5EF4-FFF2-40B4-BE49-F238E27FC236}">
                <a16:creationId xmlns:a16="http://schemas.microsoft.com/office/drawing/2014/main" id="{0BB53EB6-6D60-9881-F8C8-66006D74F007}"/>
              </a:ext>
            </a:extLst>
          </p:cNvPr>
          <p:cNvSpPr txBox="1"/>
          <p:nvPr/>
        </p:nvSpPr>
        <p:spPr>
          <a:xfrm>
            <a:off x="9869556" y="2220174"/>
            <a:ext cx="1614487" cy="369332"/>
          </a:xfrm>
          <a:prstGeom prst="rect">
            <a:avLst/>
          </a:prstGeom>
          <a:noFill/>
        </p:spPr>
        <p:txBody>
          <a:bodyPr wrap="square" rtlCol="0">
            <a:spAutoFit/>
          </a:bodyPr>
          <a:lstStyle/>
          <a:p>
            <a:r>
              <a:rPr lang="en-US" dirty="0"/>
              <a:t>BRAZIL</a:t>
            </a:r>
          </a:p>
        </p:txBody>
      </p:sp>
      <p:pic>
        <p:nvPicPr>
          <p:cNvPr id="17" name="Picture 16">
            <a:extLst>
              <a:ext uri="{FF2B5EF4-FFF2-40B4-BE49-F238E27FC236}">
                <a16:creationId xmlns:a16="http://schemas.microsoft.com/office/drawing/2014/main" id="{1A6ABDE0-7308-69FA-C0AC-693B18F0BE6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35367" y="3552450"/>
            <a:ext cx="4146628" cy="1812598"/>
          </a:xfrm>
          <a:prstGeom prst="rect">
            <a:avLst/>
          </a:prstGeom>
        </p:spPr>
      </p:pic>
      <p:sp>
        <p:nvSpPr>
          <p:cNvPr id="18" name="TextBox 17">
            <a:extLst>
              <a:ext uri="{FF2B5EF4-FFF2-40B4-BE49-F238E27FC236}">
                <a16:creationId xmlns:a16="http://schemas.microsoft.com/office/drawing/2014/main" id="{FDF94BE5-BD29-670D-574A-2565B1C41A37}"/>
              </a:ext>
            </a:extLst>
          </p:cNvPr>
          <p:cNvSpPr txBox="1"/>
          <p:nvPr/>
        </p:nvSpPr>
        <p:spPr>
          <a:xfrm>
            <a:off x="6335367" y="5280522"/>
            <a:ext cx="1614487" cy="369332"/>
          </a:xfrm>
          <a:prstGeom prst="rect">
            <a:avLst/>
          </a:prstGeom>
          <a:noFill/>
        </p:spPr>
        <p:txBody>
          <a:bodyPr wrap="square" rtlCol="0">
            <a:spAutoFit/>
          </a:bodyPr>
          <a:lstStyle/>
          <a:p>
            <a:r>
              <a:rPr lang="en-US" dirty="0"/>
              <a:t>COLOMBIA</a:t>
            </a:r>
          </a:p>
        </p:txBody>
      </p:sp>
      <p:pic>
        <p:nvPicPr>
          <p:cNvPr id="5" name="Picture 4" descr="A black and white logo&#10;&#10;Description automatically generated">
            <a:extLst>
              <a:ext uri="{FF2B5EF4-FFF2-40B4-BE49-F238E27FC236}">
                <a16:creationId xmlns:a16="http://schemas.microsoft.com/office/drawing/2014/main" id="{C1EE1C53-45D6-A731-66C0-94E95F9A123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02979" y="1489924"/>
            <a:ext cx="3517900" cy="1460500"/>
          </a:xfrm>
          <a:prstGeom prst="rect">
            <a:avLst/>
          </a:prstGeom>
        </p:spPr>
      </p:pic>
      <p:sp>
        <p:nvSpPr>
          <p:cNvPr id="6" name="TextBox 5">
            <a:extLst>
              <a:ext uri="{FF2B5EF4-FFF2-40B4-BE49-F238E27FC236}">
                <a16:creationId xmlns:a16="http://schemas.microsoft.com/office/drawing/2014/main" id="{DC8A97D3-E628-77EC-E997-9A29B56B237C}"/>
              </a:ext>
            </a:extLst>
          </p:cNvPr>
          <p:cNvSpPr txBox="1"/>
          <p:nvPr/>
        </p:nvSpPr>
        <p:spPr>
          <a:xfrm>
            <a:off x="5921126" y="3082978"/>
            <a:ext cx="1614487" cy="369332"/>
          </a:xfrm>
          <a:prstGeom prst="rect">
            <a:avLst/>
          </a:prstGeom>
          <a:noFill/>
        </p:spPr>
        <p:txBody>
          <a:bodyPr wrap="square" rtlCol="0">
            <a:spAutoFit/>
          </a:bodyPr>
          <a:lstStyle/>
          <a:p>
            <a:r>
              <a:rPr lang="en-US" dirty="0"/>
              <a:t>SCOTLAND</a:t>
            </a:r>
          </a:p>
        </p:txBody>
      </p:sp>
    </p:spTree>
    <p:extLst>
      <p:ext uri="{BB962C8B-B14F-4D97-AF65-F5344CB8AC3E}">
        <p14:creationId xmlns:p14="http://schemas.microsoft.com/office/powerpoint/2010/main" val="3916533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C52300F-25E0-4A6D-85FC-FD9CDEBD934A}"/>
              </a:ext>
            </a:extLst>
          </p:cNvPr>
          <p:cNvSpPr txBox="1"/>
          <p:nvPr/>
        </p:nvSpPr>
        <p:spPr>
          <a:xfrm>
            <a:off x="538674" y="369492"/>
            <a:ext cx="11488011" cy="707886"/>
          </a:xfrm>
          <a:prstGeom prst="rect">
            <a:avLst/>
          </a:prstGeom>
          <a:noFill/>
        </p:spPr>
        <p:txBody>
          <a:bodyPr wrap="square" rtlCol="0">
            <a:spAutoFit/>
          </a:bodyPr>
          <a:lstStyle/>
          <a:p>
            <a:r>
              <a:rPr lang="en-US" sz="4000" b="1" dirty="0">
                <a:solidFill>
                  <a:srgbClr val="1A1919"/>
                </a:solidFill>
                <a:latin typeface="Arial" panose="020B0604020202020204" pitchFamily="34" charset="0"/>
                <a:cs typeface="Arial" panose="020B0604020202020204" pitchFamily="34" charset="0"/>
              </a:rPr>
              <a:t>Public sector capacity for our climate agenda </a:t>
            </a:r>
          </a:p>
        </p:txBody>
      </p:sp>
      <p:pic>
        <p:nvPicPr>
          <p:cNvPr id="3" name="Picture 2">
            <a:extLst>
              <a:ext uri="{FF2B5EF4-FFF2-40B4-BE49-F238E27FC236}">
                <a16:creationId xmlns:a16="http://schemas.microsoft.com/office/drawing/2014/main" id="{FAA0BBFE-FDD6-42A8-49B3-BBB58BA9740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538195" y="1364932"/>
            <a:ext cx="3311925" cy="5123576"/>
          </a:xfrm>
          <a:prstGeom prst="rect">
            <a:avLst/>
          </a:prstGeom>
          <a:ln w="3175">
            <a:noFill/>
          </a:ln>
          <a:effectLst>
            <a:outerShdw blurRad="50800" dist="114300" dir="2700000" algn="ctr" rotWithShape="0">
              <a:srgbClr val="000000">
                <a:alpha val="40000"/>
              </a:srgbClr>
            </a:outerShdw>
          </a:effectLst>
        </p:spPr>
      </p:pic>
      <p:pic>
        <p:nvPicPr>
          <p:cNvPr id="5" name="Picture 4" descr="A close-up of a text&#10;&#10;Description automatically generated">
            <a:extLst>
              <a:ext uri="{FF2B5EF4-FFF2-40B4-BE49-F238E27FC236}">
                <a16:creationId xmlns:a16="http://schemas.microsoft.com/office/drawing/2014/main" id="{3FB12A7D-A0E5-1BAE-127B-D870D2A36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8674" y="1364932"/>
            <a:ext cx="7772400" cy="2412124"/>
          </a:xfrm>
          <a:prstGeom prst="rect">
            <a:avLst/>
          </a:prstGeom>
          <a:effectLst>
            <a:outerShdw blurRad="50800" dist="114133" dir="2700000" algn="tl" rotWithShape="0">
              <a:prstClr val="black">
                <a:alpha val="40000"/>
              </a:prstClr>
            </a:outerShdw>
          </a:effectLst>
        </p:spPr>
      </p:pic>
      <p:pic>
        <p:nvPicPr>
          <p:cNvPr id="8" name="Picture 7" descr="A screenshot of a website&#10;&#10;Description automatically generated">
            <a:extLst>
              <a:ext uri="{FF2B5EF4-FFF2-40B4-BE49-F238E27FC236}">
                <a16:creationId xmlns:a16="http://schemas.microsoft.com/office/drawing/2014/main" id="{792BA02A-C609-2CF6-49EF-75B7F62CCF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8674" y="4044884"/>
            <a:ext cx="7772400" cy="2443624"/>
          </a:xfrm>
          <a:prstGeom prst="rect">
            <a:avLst/>
          </a:prstGeom>
          <a:effectLst>
            <a:outerShdw blurRad="50800" dist="101600" dir="2700000" algn="tl" rotWithShape="0">
              <a:prstClr val="black">
                <a:alpha val="40000"/>
              </a:prstClr>
            </a:outerShdw>
          </a:effectLst>
        </p:spPr>
      </p:pic>
    </p:spTree>
    <p:extLst>
      <p:ext uri="{BB962C8B-B14F-4D97-AF65-F5344CB8AC3E}">
        <p14:creationId xmlns:p14="http://schemas.microsoft.com/office/powerpoint/2010/main" val="616919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0782A-586B-08B3-8E47-E7ECC4C0DF3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D63E3B-477E-8879-1F10-4E0075A4C745}"/>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0"/>
            <a:ext cx="12189630" cy="6858000"/>
          </a:xfrm>
          <a:prstGeom prst="rect">
            <a:avLst/>
          </a:prstGeom>
        </p:spPr>
      </p:pic>
      <p:sp>
        <p:nvSpPr>
          <p:cNvPr id="2" name="Title 1">
            <a:extLst>
              <a:ext uri="{FF2B5EF4-FFF2-40B4-BE49-F238E27FC236}">
                <a16:creationId xmlns:a16="http://schemas.microsoft.com/office/drawing/2014/main" id="{337E2825-AB6A-9924-A034-1F8461E5F960}"/>
              </a:ext>
            </a:extLst>
          </p:cNvPr>
          <p:cNvSpPr txBox="1">
            <a:spLocks/>
          </p:cNvSpPr>
          <p:nvPr/>
        </p:nvSpPr>
        <p:spPr>
          <a:xfrm>
            <a:off x="998080" y="3005513"/>
            <a:ext cx="10193470" cy="1332748"/>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000" kern="1200">
                <a:solidFill>
                  <a:schemeClr val="tx1"/>
                </a:solidFill>
                <a:latin typeface="DIN Condensed" pitchFamily="2" charset="0"/>
                <a:ea typeface="+mj-ea"/>
                <a:cs typeface="+mj-cs"/>
              </a:defRPr>
            </a:lvl1pPr>
          </a:lstStyle>
          <a:p>
            <a:pPr algn="ctr"/>
            <a:r>
              <a:rPr lang="en-US" b="1" dirty="0">
                <a:latin typeface="Arial"/>
                <a:ea typeface="Avenir Book" charset="0"/>
                <a:cs typeface="Arial"/>
              </a:rPr>
              <a:t>GLOBAL GOVERNANCE</a:t>
            </a:r>
          </a:p>
        </p:txBody>
      </p:sp>
    </p:spTree>
    <p:extLst>
      <p:ext uri="{BB962C8B-B14F-4D97-AF65-F5344CB8AC3E}">
        <p14:creationId xmlns:p14="http://schemas.microsoft.com/office/powerpoint/2010/main" val="2932608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E8EF7-4F40-A74F-C033-CE0ADA8F9D8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5A79E01-90C8-F060-212B-B7DF1074B4C4}"/>
              </a:ext>
            </a:extLst>
          </p:cNvPr>
          <p:cNvSpPr txBox="1"/>
          <p:nvPr/>
        </p:nvSpPr>
        <p:spPr>
          <a:xfrm>
            <a:off x="823637" y="630677"/>
            <a:ext cx="10822088" cy="646331"/>
          </a:xfrm>
          <a:prstGeom prst="rect">
            <a:avLst/>
          </a:prstGeom>
          <a:noFill/>
        </p:spPr>
        <p:txBody>
          <a:bodyPr wrap="square" rtlCol="0">
            <a:spAutoFit/>
          </a:bodyPr>
          <a:lstStyle/>
          <a:p>
            <a:r>
              <a:rPr lang="en-GB" sz="3600" b="1">
                <a:latin typeface="Arial" panose="020B0604020202020204" pitchFamily="34" charset="0"/>
                <a:cs typeface="Arial" panose="020B0604020202020204" pitchFamily="34" charset="0"/>
              </a:rPr>
              <a:t>Global Commission on the Economics of Water</a:t>
            </a:r>
          </a:p>
        </p:txBody>
      </p:sp>
      <p:pic>
        <p:nvPicPr>
          <p:cNvPr id="10" name="Picture 9">
            <a:extLst>
              <a:ext uri="{FF2B5EF4-FFF2-40B4-BE49-F238E27FC236}">
                <a16:creationId xmlns:a16="http://schemas.microsoft.com/office/drawing/2014/main" id="{29A74CB1-096E-7AD8-9CFB-BE7E0538DEC1}"/>
              </a:ext>
            </a:extLst>
          </p:cNvPr>
          <p:cNvPicPr>
            <a:picLocks noChangeAspect="1"/>
          </p:cNvPicPr>
          <p:nvPr/>
        </p:nvPicPr>
        <p:blipFill rotWithShape="1">
          <a:blip r:embed="rId3"/>
          <a:srcRect l="17045" t="8673" r="67638" b="52622"/>
          <a:stretch/>
        </p:blipFill>
        <p:spPr>
          <a:xfrm>
            <a:off x="4200699" y="4328043"/>
            <a:ext cx="1613948" cy="2308950"/>
          </a:xfrm>
          <a:prstGeom prst="rect">
            <a:avLst/>
          </a:prstGeom>
          <a:effectLst>
            <a:outerShdw blurRad="50800" dist="88900" dir="2700000" algn="tl" rotWithShape="0">
              <a:prstClr val="black">
                <a:alpha val="40000"/>
              </a:prstClr>
            </a:outerShdw>
          </a:effectLst>
        </p:spPr>
      </p:pic>
      <p:sp>
        <p:nvSpPr>
          <p:cNvPr id="2" name="TextBox 1">
            <a:extLst>
              <a:ext uri="{FF2B5EF4-FFF2-40B4-BE49-F238E27FC236}">
                <a16:creationId xmlns:a16="http://schemas.microsoft.com/office/drawing/2014/main" id="{E398CD0A-2836-104C-CD0D-9C04376E2EF1}"/>
              </a:ext>
            </a:extLst>
          </p:cNvPr>
          <p:cNvSpPr txBox="1"/>
          <p:nvPr/>
        </p:nvSpPr>
        <p:spPr>
          <a:xfrm>
            <a:off x="603363" y="1536174"/>
            <a:ext cx="5353958" cy="3416320"/>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We must govern and value the hydrological cycle as a </a:t>
            </a:r>
            <a:r>
              <a:rPr lang="en-GB" sz="2400" b="1">
                <a:latin typeface="Arial" panose="020B0604020202020204" pitchFamily="34" charset="0"/>
                <a:cs typeface="Arial" panose="020B0604020202020204" pitchFamily="34" charset="0"/>
              </a:rPr>
              <a:t>global common good</a:t>
            </a:r>
            <a:r>
              <a:rPr lang="en-GB" sz="2400">
                <a:latin typeface="Arial" panose="020B0604020202020204" pitchFamily="34" charset="0"/>
                <a:cs typeface="Arial" panose="020B0604020202020204" pitchFamily="34" charset="0"/>
              </a:rPr>
              <a:t>:</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1. Countries and communities are </a:t>
            </a:r>
            <a:r>
              <a:rPr lang="en-GB" sz="2400" b="1">
                <a:latin typeface="Arial" panose="020B0604020202020204" pitchFamily="34" charset="0"/>
                <a:cs typeface="Arial" panose="020B0604020202020204" pitchFamily="34" charset="0"/>
              </a:rPr>
              <a:t>interdependent</a:t>
            </a:r>
            <a:r>
              <a:rPr lang="en-GB" sz="2400">
                <a:latin typeface="Arial" panose="020B0604020202020204" pitchFamily="34" charset="0"/>
                <a:cs typeface="Arial" panose="020B0604020202020204" pitchFamily="34" charset="0"/>
              </a:rPr>
              <a:t> </a:t>
            </a:r>
          </a:p>
          <a:p>
            <a:r>
              <a:rPr lang="en-GB" sz="2400">
                <a:latin typeface="Arial" panose="020B0604020202020204" pitchFamily="34" charset="0"/>
                <a:cs typeface="Arial" panose="020B0604020202020204" pitchFamily="34" charset="0"/>
              </a:rPr>
              <a:t>2. The water crisis, climate change and biodiversity loss are </a:t>
            </a:r>
            <a:r>
              <a:rPr lang="en-GB" sz="2400" b="1">
                <a:latin typeface="Arial" panose="020B0604020202020204" pitchFamily="34" charset="0"/>
                <a:cs typeface="Arial" panose="020B0604020202020204" pitchFamily="34" charset="0"/>
              </a:rPr>
              <a:t>interconnected</a:t>
            </a:r>
          </a:p>
        </p:txBody>
      </p:sp>
      <p:pic>
        <p:nvPicPr>
          <p:cNvPr id="3" name="Picture 4" descr="Group photo of the Global Commission on the Economics of Water.">
            <a:extLst>
              <a:ext uri="{FF2B5EF4-FFF2-40B4-BE49-F238E27FC236}">
                <a16:creationId xmlns:a16="http://schemas.microsoft.com/office/drawing/2014/main" id="{389E50DA-B2D7-2E45-B8FC-8BB9A71AC9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28" t="9256" r="6827" b="8268"/>
          <a:stretch/>
        </p:blipFill>
        <p:spPr bwMode="auto">
          <a:xfrm>
            <a:off x="6234680" y="1903759"/>
            <a:ext cx="5974080" cy="429966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A5ED3A-0DF4-BB6C-A6D1-7AC6105BDD23}"/>
              </a:ext>
            </a:extLst>
          </p:cNvPr>
          <p:cNvSpPr txBox="1"/>
          <p:nvPr/>
        </p:nvSpPr>
        <p:spPr>
          <a:xfrm>
            <a:off x="603363" y="4906327"/>
            <a:ext cx="3319977" cy="830997"/>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3. Water impacts and </a:t>
            </a:r>
            <a:r>
              <a:rPr lang="en-GB" sz="2400" b="1">
                <a:latin typeface="Arial" panose="020B0604020202020204" pitchFamily="34" charset="0"/>
                <a:cs typeface="Arial" panose="020B0604020202020204" pitchFamily="34" charset="0"/>
              </a:rPr>
              <a:t>cuts across all SDGs</a:t>
            </a:r>
          </a:p>
        </p:txBody>
      </p:sp>
    </p:spTree>
    <p:extLst>
      <p:ext uri="{BB962C8B-B14F-4D97-AF65-F5344CB8AC3E}">
        <p14:creationId xmlns:p14="http://schemas.microsoft.com/office/powerpoint/2010/main" val="2817141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E8EF7-4F40-A74F-C033-CE0ADA8F9D8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5A79E01-90C8-F060-212B-B7DF1074B4C4}"/>
              </a:ext>
            </a:extLst>
          </p:cNvPr>
          <p:cNvSpPr txBox="1"/>
          <p:nvPr/>
        </p:nvSpPr>
        <p:spPr>
          <a:xfrm>
            <a:off x="274996" y="672880"/>
            <a:ext cx="5380216" cy="17543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Governing the hydrological cycle as a global common good</a:t>
            </a:r>
          </a:p>
        </p:txBody>
      </p:sp>
      <p:pic>
        <p:nvPicPr>
          <p:cNvPr id="4" name="Picture 3" descr="A diagram of weather forecasting&#10;&#10;Description automatically generated">
            <a:extLst>
              <a:ext uri="{FF2B5EF4-FFF2-40B4-BE49-F238E27FC236}">
                <a16:creationId xmlns:a16="http://schemas.microsoft.com/office/drawing/2014/main" id="{E012A637-367D-E792-0744-2CDE486BDD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3165230"/>
            <a:ext cx="12192000" cy="3692769"/>
          </a:xfrm>
          <a:prstGeom prst="rect">
            <a:avLst/>
          </a:prstGeom>
          <a:ln>
            <a:noFill/>
          </a:ln>
          <a:extLst>
            <a:ext uri="{53640926-AAD7-44D8-BBD7-CCE9431645EC}">
              <a14:shadowObscured xmlns:a14="http://schemas.microsoft.com/office/drawing/2010/main"/>
            </a:ext>
          </a:extLst>
        </p:spPr>
      </p:pic>
      <p:pic>
        <p:nvPicPr>
          <p:cNvPr id="3" name="Picture 2" descr="A river running through a forest&#10;&#10;Description automatically generated">
            <a:extLst>
              <a:ext uri="{FF2B5EF4-FFF2-40B4-BE49-F238E27FC236}">
                <a16:creationId xmlns:a16="http://schemas.microsoft.com/office/drawing/2014/main" id="{555A185C-EBEF-E803-7F53-8D66548617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13881" y="76926"/>
            <a:ext cx="2053906" cy="2946234"/>
          </a:xfrm>
          <a:prstGeom prst="rect">
            <a:avLst/>
          </a:prstGeom>
        </p:spPr>
      </p:pic>
    </p:spTree>
    <p:extLst>
      <p:ext uri="{BB962C8B-B14F-4D97-AF65-F5344CB8AC3E}">
        <p14:creationId xmlns:p14="http://schemas.microsoft.com/office/powerpoint/2010/main" val="3884351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B8099E-B299-35AF-C168-6E6F24A6EFD1}"/>
              </a:ext>
            </a:extLst>
          </p:cNvPr>
          <p:cNvSpPr/>
          <p:nvPr/>
        </p:nvSpPr>
        <p:spPr>
          <a:xfrm>
            <a:off x="0"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130782F-51E2-8C29-7A03-F6E4885A6B87}"/>
              </a:ext>
            </a:extLst>
          </p:cNvPr>
          <p:cNvPicPr>
            <a:picLocks noChangeAspect="1"/>
          </p:cNvPicPr>
          <p:nvPr/>
        </p:nvPicPr>
        <p:blipFill>
          <a:blip r:embed="rId2"/>
          <a:stretch>
            <a:fillRect/>
          </a:stretch>
        </p:blipFill>
        <p:spPr>
          <a:xfrm>
            <a:off x="7435850" y="444500"/>
            <a:ext cx="4229100" cy="5969000"/>
          </a:xfrm>
          <a:prstGeom prst="rect">
            <a:avLst/>
          </a:prstGeom>
        </p:spPr>
      </p:pic>
      <p:pic>
        <p:nvPicPr>
          <p:cNvPr id="4" name="Picture 3">
            <a:extLst>
              <a:ext uri="{FF2B5EF4-FFF2-40B4-BE49-F238E27FC236}">
                <a16:creationId xmlns:a16="http://schemas.microsoft.com/office/drawing/2014/main" id="{EA023CFB-9804-D44C-8326-28665948FDE4}"/>
              </a:ext>
            </a:extLst>
          </p:cNvPr>
          <p:cNvPicPr>
            <a:picLocks noChangeAspect="1"/>
          </p:cNvPicPr>
          <p:nvPr/>
        </p:nvPicPr>
        <p:blipFill>
          <a:blip r:embed="rId3"/>
          <a:stretch>
            <a:fillRect/>
          </a:stretch>
        </p:blipFill>
        <p:spPr>
          <a:xfrm>
            <a:off x="0" y="0"/>
            <a:ext cx="2871537" cy="1529000"/>
          </a:xfrm>
          <a:prstGeom prst="rect">
            <a:avLst/>
          </a:prstGeom>
        </p:spPr>
      </p:pic>
      <p:sp>
        <p:nvSpPr>
          <p:cNvPr id="6" name="TextBox 5">
            <a:extLst>
              <a:ext uri="{FF2B5EF4-FFF2-40B4-BE49-F238E27FC236}">
                <a16:creationId xmlns:a16="http://schemas.microsoft.com/office/drawing/2014/main" id="{9CC939B2-6364-79C1-2263-BB2A4D289D40}"/>
              </a:ext>
            </a:extLst>
          </p:cNvPr>
          <p:cNvSpPr txBox="1"/>
          <p:nvPr/>
        </p:nvSpPr>
        <p:spPr>
          <a:xfrm>
            <a:off x="239797" y="3044686"/>
            <a:ext cx="6686550" cy="3785652"/>
          </a:xfrm>
          <a:prstGeom prst="rect">
            <a:avLst/>
          </a:prstGeom>
          <a:noFill/>
        </p:spPr>
        <p:txBody>
          <a:bodyPr wrap="square">
            <a:spAutoFit/>
          </a:bodyPr>
          <a:lstStyle/>
          <a:p>
            <a:pPr algn="l" rtl="0" fontAlgn="base"/>
            <a:r>
              <a:rPr lang="en-GB" sz="2000" dirty="0">
                <a:solidFill>
                  <a:srgbClr val="000000"/>
                </a:solidFill>
                <a:latin typeface="Arial" panose="020B0604020202020204" pitchFamily="34" charset="0"/>
                <a:cs typeface="Arial" panose="020B0604020202020204" pitchFamily="34" charset="0"/>
              </a:rPr>
              <a:t>The </a:t>
            </a:r>
            <a:r>
              <a:rPr lang="en-GB" sz="2000" dirty="0">
                <a:latin typeface="Arial" panose="020B0604020202020204" pitchFamily="34" charset="0"/>
                <a:cs typeface="Arial" panose="020B0604020202020204" pitchFamily="34" charset="0"/>
              </a:rPr>
              <a:t>final report of the G20 TF CLIMA Group of Experts (Mazzucato and Songwe Co-chairs) </a:t>
            </a:r>
            <a:r>
              <a:rPr lang="en-GB" sz="2000" i="0" dirty="0">
                <a:solidFill>
                  <a:srgbClr val="000000"/>
                </a:solidFill>
                <a:effectLst/>
                <a:latin typeface="Arial" panose="020B0604020202020204" pitchFamily="34" charset="0"/>
                <a:cs typeface="Arial" panose="020B0604020202020204" pitchFamily="34" charset="0"/>
              </a:rPr>
              <a:t>sets out a framework for new development pathways that align economic growth with climate and equity goals. </a:t>
            </a:r>
          </a:p>
          <a:p>
            <a:pPr algn="l" rtl="0" fontAlgn="base"/>
            <a:endParaRPr lang="en-GB" sz="2000" i="0" dirty="0">
              <a:solidFill>
                <a:srgbClr val="000000"/>
              </a:solidFill>
              <a:effectLst/>
              <a:latin typeface="Arial" panose="020B0604020202020204" pitchFamily="34" charset="0"/>
              <a:cs typeface="Arial" panose="020B0604020202020204" pitchFamily="34" charset="0"/>
            </a:endParaRPr>
          </a:p>
          <a:p>
            <a:pPr marL="342900" indent="-342900" algn="l" rtl="0" fontAlgn="base">
              <a:buFont typeface="Arial" panose="020B0604020202020204" pitchFamily="34" charset="0"/>
              <a:buChar char="•"/>
            </a:pPr>
            <a:r>
              <a:rPr lang="en-GB" sz="2000" i="0" dirty="0">
                <a:solidFill>
                  <a:srgbClr val="000000"/>
                </a:solidFill>
                <a:effectLst/>
                <a:latin typeface="Arial" panose="020B0604020202020204" pitchFamily="34" charset="0"/>
                <a:cs typeface="Arial" panose="020B0604020202020204" pitchFamily="34" charset="0"/>
              </a:rPr>
              <a:t>Green industrial strategies oriented around ambitious NDC targets</a:t>
            </a:r>
          </a:p>
          <a:p>
            <a:pPr algn="l" rtl="0" fontAlgn="base"/>
            <a:endParaRPr lang="en-GB" sz="2000" i="0" dirty="0">
              <a:solidFill>
                <a:srgbClr val="000000"/>
              </a:solidFill>
              <a:effectLst/>
              <a:latin typeface="Arial" panose="020B0604020202020204" pitchFamily="34" charset="0"/>
              <a:cs typeface="Arial" panose="020B0604020202020204" pitchFamily="34" charset="0"/>
            </a:endParaRPr>
          </a:p>
          <a:p>
            <a:pPr marL="342900" indent="-342900" algn="l" rtl="0" fontAlgn="base">
              <a:buFont typeface="Arial" panose="020B0604020202020204" pitchFamily="34" charset="0"/>
              <a:buChar char="•"/>
            </a:pPr>
            <a:r>
              <a:rPr lang="en-GB" sz="2000" i="0" dirty="0">
                <a:solidFill>
                  <a:srgbClr val="000000"/>
                </a:solidFill>
                <a:effectLst/>
                <a:latin typeface="Arial" panose="020B0604020202020204" pitchFamily="34" charset="0"/>
                <a:cs typeface="Arial" panose="020B0604020202020204" pitchFamily="34" charset="0"/>
              </a:rPr>
              <a:t>New governance frameworks for global cooperation on green industrial strategy and finance that recognize the global nature of the climate crisis and prioritize equity. </a:t>
            </a:r>
          </a:p>
        </p:txBody>
      </p:sp>
      <p:sp>
        <p:nvSpPr>
          <p:cNvPr id="8" name="TextBox 7">
            <a:extLst>
              <a:ext uri="{FF2B5EF4-FFF2-40B4-BE49-F238E27FC236}">
                <a16:creationId xmlns:a16="http://schemas.microsoft.com/office/drawing/2014/main" id="{482AE338-4F64-699D-9A74-B9C202CA8AA2}"/>
              </a:ext>
            </a:extLst>
          </p:cNvPr>
          <p:cNvSpPr txBox="1"/>
          <p:nvPr/>
        </p:nvSpPr>
        <p:spPr>
          <a:xfrm>
            <a:off x="288758" y="1748234"/>
            <a:ext cx="7147091" cy="1077218"/>
          </a:xfrm>
          <a:prstGeom prst="rect">
            <a:avLst/>
          </a:prstGeom>
          <a:noFill/>
        </p:spPr>
        <p:txBody>
          <a:bodyPr wrap="square">
            <a:spAutoFit/>
          </a:bodyPr>
          <a:lstStyle/>
          <a:p>
            <a:r>
              <a:rPr lang="en-GB" sz="3200" b="1" dirty="0">
                <a:solidFill>
                  <a:srgbClr val="000000"/>
                </a:solidFill>
                <a:latin typeface="Arial" panose="020B0604020202020204" pitchFamily="34" charset="0"/>
                <a:cs typeface="Arial" panose="020B0604020202020204" pitchFamily="34" charset="0"/>
              </a:rPr>
              <a:t>Global governance of industrial (and financial) policies</a:t>
            </a:r>
            <a:endParaRPr lang="en-GB" sz="3200" b="1" dirty="0"/>
          </a:p>
        </p:txBody>
      </p:sp>
    </p:spTree>
    <p:extLst>
      <p:ext uri="{BB962C8B-B14F-4D97-AF65-F5344CB8AC3E}">
        <p14:creationId xmlns:p14="http://schemas.microsoft.com/office/powerpoint/2010/main" val="3380619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E2A953-FCDA-5C3B-B3E8-093276563AF0}"/>
              </a:ext>
            </a:extLst>
          </p:cNvPr>
          <p:cNvSpPr/>
          <p:nvPr/>
        </p:nvSpPr>
        <p:spPr>
          <a:xfrm>
            <a:off x="0" y="0"/>
            <a:ext cx="12192000" cy="6858000"/>
          </a:xfrm>
          <a:prstGeom prst="rect">
            <a:avLst/>
          </a:prstGeom>
          <a:solidFill>
            <a:srgbClr val="C8CBD1">
              <a:alpha val="615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4" name="Picture 3" descr="A blue background with white text and colorful stripes&#10;&#10;Description automatically generated">
            <a:extLst>
              <a:ext uri="{FF2B5EF4-FFF2-40B4-BE49-F238E27FC236}">
                <a16:creationId xmlns:a16="http://schemas.microsoft.com/office/drawing/2014/main" id="{BD0CB3C7-AD32-8EC1-5E04-271F6C45F9B9}"/>
              </a:ext>
            </a:extLst>
          </p:cNvPr>
          <p:cNvPicPr>
            <a:picLocks noChangeAspect="1"/>
          </p:cNvPicPr>
          <p:nvPr/>
        </p:nvPicPr>
        <p:blipFill>
          <a:blip r:embed="rId2"/>
          <a:stretch>
            <a:fillRect/>
          </a:stretch>
        </p:blipFill>
        <p:spPr>
          <a:xfrm>
            <a:off x="0" y="0"/>
            <a:ext cx="2871537" cy="1529000"/>
          </a:xfrm>
          <a:prstGeom prst="rect">
            <a:avLst/>
          </a:prstGeom>
        </p:spPr>
      </p:pic>
      <p:sp>
        <p:nvSpPr>
          <p:cNvPr id="6" name="TextBox 5">
            <a:extLst>
              <a:ext uri="{FF2B5EF4-FFF2-40B4-BE49-F238E27FC236}">
                <a16:creationId xmlns:a16="http://schemas.microsoft.com/office/drawing/2014/main" id="{6A3C95C9-89C9-F62F-0BDF-03BD7060F036}"/>
              </a:ext>
            </a:extLst>
          </p:cNvPr>
          <p:cNvSpPr txBox="1"/>
          <p:nvPr/>
        </p:nvSpPr>
        <p:spPr>
          <a:xfrm>
            <a:off x="3047999" y="875509"/>
            <a:ext cx="8117305" cy="584775"/>
          </a:xfrm>
          <a:prstGeom prst="rect">
            <a:avLst/>
          </a:prstGeom>
          <a:noFill/>
        </p:spPr>
        <p:txBody>
          <a:bodyPr wrap="square">
            <a:spAutoFit/>
          </a:bodyPr>
          <a:lstStyle/>
          <a:p>
            <a:r>
              <a:rPr lang="en-GB" sz="3200" b="1" dirty="0">
                <a:solidFill>
                  <a:srgbClr val="000000"/>
                </a:solidFill>
                <a:latin typeface="Arial" panose="020B0604020202020204" pitchFamily="34" charset="0"/>
                <a:cs typeface="Arial" panose="020B0604020202020204" pitchFamily="34" charset="0"/>
              </a:rPr>
              <a:t>Green industrial strategy in practice</a:t>
            </a:r>
            <a:endParaRPr lang="en-GB" sz="3200" b="1" dirty="0"/>
          </a:p>
        </p:txBody>
      </p:sp>
      <p:graphicFrame>
        <p:nvGraphicFramePr>
          <p:cNvPr id="17" name="TextBox 2">
            <a:extLst>
              <a:ext uri="{FF2B5EF4-FFF2-40B4-BE49-F238E27FC236}">
                <a16:creationId xmlns:a16="http://schemas.microsoft.com/office/drawing/2014/main" id="{BEF021BF-3CC6-8CA1-4F81-94482B46617E}"/>
              </a:ext>
            </a:extLst>
          </p:cNvPr>
          <p:cNvGraphicFramePr/>
          <p:nvPr/>
        </p:nvGraphicFramePr>
        <p:xfrm>
          <a:off x="401051" y="1947946"/>
          <a:ext cx="11165305" cy="378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55143F6D-D94A-96DF-5BEC-963D60F3D464}"/>
              </a:ext>
            </a:extLst>
          </p:cNvPr>
          <p:cNvPicPr>
            <a:picLocks noChangeAspect="1"/>
          </p:cNvPicPr>
          <p:nvPr/>
        </p:nvPicPr>
        <p:blipFill>
          <a:blip r:embed="rId8"/>
          <a:stretch>
            <a:fillRect/>
          </a:stretch>
        </p:blipFill>
        <p:spPr>
          <a:xfrm>
            <a:off x="9770647" y="4891529"/>
            <a:ext cx="3334751" cy="2897711"/>
          </a:xfrm>
          <a:prstGeom prst="ellipse">
            <a:avLst/>
          </a:prstGeom>
        </p:spPr>
      </p:pic>
    </p:spTree>
    <p:extLst>
      <p:ext uri="{BB962C8B-B14F-4D97-AF65-F5344CB8AC3E}">
        <p14:creationId xmlns:p14="http://schemas.microsoft.com/office/powerpoint/2010/main" val="3503068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0782A-586B-08B3-8E47-E7ECC4C0DF3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D63E3B-477E-8879-1F10-4E0075A4C745}"/>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0"/>
            <a:ext cx="12189630" cy="6858000"/>
          </a:xfrm>
          <a:prstGeom prst="rect">
            <a:avLst/>
          </a:prstGeom>
        </p:spPr>
      </p:pic>
      <p:sp>
        <p:nvSpPr>
          <p:cNvPr id="2" name="Title 1">
            <a:extLst>
              <a:ext uri="{FF2B5EF4-FFF2-40B4-BE49-F238E27FC236}">
                <a16:creationId xmlns:a16="http://schemas.microsoft.com/office/drawing/2014/main" id="{337E2825-AB6A-9924-A034-1F8461E5F960}"/>
              </a:ext>
            </a:extLst>
          </p:cNvPr>
          <p:cNvSpPr txBox="1">
            <a:spLocks/>
          </p:cNvSpPr>
          <p:nvPr/>
        </p:nvSpPr>
        <p:spPr>
          <a:xfrm>
            <a:off x="998080" y="3005513"/>
            <a:ext cx="10193470" cy="1332748"/>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000" kern="1200">
                <a:solidFill>
                  <a:schemeClr val="tx1"/>
                </a:solidFill>
                <a:latin typeface="DIN Condensed" pitchFamily="2" charset="0"/>
                <a:ea typeface="+mj-ea"/>
                <a:cs typeface="+mj-cs"/>
              </a:defRPr>
            </a:lvl1pPr>
          </a:lstStyle>
          <a:p>
            <a:pPr algn="ctr"/>
            <a:r>
              <a:rPr lang="en-US" b="1" dirty="0">
                <a:latin typeface="Arial"/>
                <a:ea typeface="Avenir Book" charset="0"/>
                <a:cs typeface="Arial"/>
              </a:rPr>
              <a:t>DON’T BELIEVE THE HYPE</a:t>
            </a:r>
          </a:p>
        </p:txBody>
      </p:sp>
    </p:spTree>
    <p:extLst>
      <p:ext uri="{BB962C8B-B14F-4D97-AF65-F5344CB8AC3E}">
        <p14:creationId xmlns:p14="http://schemas.microsoft.com/office/powerpoint/2010/main" val="3768567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8CC7E-2EB3-A9D1-AB51-76DA294886D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BCDEEA1-F1CB-289F-D307-2427CA7555D0}"/>
              </a:ext>
            </a:extLst>
          </p:cNvPr>
          <p:cNvSpPr txBox="1"/>
          <p:nvPr/>
        </p:nvSpPr>
        <p:spPr>
          <a:xfrm>
            <a:off x="336330" y="586842"/>
            <a:ext cx="11519338" cy="584775"/>
          </a:xfrm>
          <a:prstGeom prst="rect">
            <a:avLst/>
          </a:prstGeom>
          <a:noFill/>
        </p:spPr>
        <p:txBody>
          <a:bodyPr wrap="square" rtlCol="0">
            <a:spAutoFit/>
          </a:bodyPr>
          <a:lstStyle/>
          <a:p>
            <a:r>
              <a:rPr lang="en-US" sz="3200" b="1" dirty="0">
                <a:solidFill>
                  <a:srgbClr val="1A1919"/>
                </a:solidFill>
                <a:latin typeface="Arial" panose="020B0604020202020204" pitchFamily="34" charset="0"/>
                <a:cs typeface="Arial" panose="020B0604020202020204" pitchFamily="34" charset="0"/>
              </a:rPr>
              <a:t>Debunking eight myths around mission-oriented policies</a:t>
            </a:r>
          </a:p>
        </p:txBody>
      </p:sp>
      <p:sp>
        <p:nvSpPr>
          <p:cNvPr id="2" name="Slide Number Placeholder 1">
            <a:extLst>
              <a:ext uri="{FF2B5EF4-FFF2-40B4-BE49-F238E27FC236}">
                <a16:creationId xmlns:a16="http://schemas.microsoft.com/office/drawing/2014/main" id="{BEFEBB08-6655-CE7C-FFDF-8EFF806ECBF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37</a:t>
            </a:fld>
            <a:endParaRPr lang="en-US"/>
          </a:p>
        </p:txBody>
      </p:sp>
      <p:pic>
        <p:nvPicPr>
          <p:cNvPr id="6" name="Picture 5" descr="A diagram of a mission&#10;&#10;Description automatically generated">
            <a:extLst>
              <a:ext uri="{FF2B5EF4-FFF2-40B4-BE49-F238E27FC236}">
                <a16:creationId xmlns:a16="http://schemas.microsoft.com/office/drawing/2014/main" id="{7D123859-B75B-A5C9-B8D0-9915D9AA290F}"/>
              </a:ext>
            </a:extLst>
          </p:cNvPr>
          <p:cNvPicPr>
            <a:picLocks noChangeAspect="1"/>
          </p:cNvPicPr>
          <p:nvPr/>
        </p:nvPicPr>
        <p:blipFill>
          <a:blip r:embed="rId3"/>
          <a:stretch>
            <a:fillRect/>
          </a:stretch>
        </p:blipFill>
        <p:spPr>
          <a:xfrm>
            <a:off x="1933390" y="1425258"/>
            <a:ext cx="8325219" cy="5296217"/>
          </a:xfrm>
          <a:prstGeom prst="rect">
            <a:avLst/>
          </a:prstGeom>
        </p:spPr>
      </p:pic>
    </p:spTree>
    <p:extLst>
      <p:ext uri="{BB962C8B-B14F-4D97-AF65-F5344CB8AC3E}">
        <p14:creationId xmlns:p14="http://schemas.microsoft.com/office/powerpoint/2010/main" val="1366800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E5BED28-795F-4F4D-AEEC-77D8992EE7D7}"/>
              </a:ext>
            </a:extLst>
          </p:cNvPr>
          <p:cNvSpPr/>
          <p:nvPr/>
        </p:nvSpPr>
        <p:spPr>
          <a:xfrm>
            <a:off x="0" y="0"/>
            <a:ext cx="12192000" cy="6869288"/>
          </a:xfrm>
          <a:prstGeom prst="rect">
            <a:avLst/>
          </a:prstGeom>
          <a:solidFill>
            <a:srgbClr val="1A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7578268-9F72-314B-A5A7-03BE1046CD9B}"/>
              </a:ext>
            </a:extLst>
          </p:cNvPr>
          <p:cNvSpPr txBox="1"/>
          <p:nvPr/>
        </p:nvSpPr>
        <p:spPr>
          <a:xfrm>
            <a:off x="3071489" y="844312"/>
            <a:ext cx="8859655" cy="584775"/>
          </a:xfrm>
          <a:prstGeom prst="rect">
            <a:avLst/>
          </a:prstGeom>
          <a:noFill/>
        </p:spPr>
        <p:txBody>
          <a:bodyPr wrap="square" rtlCol="0">
            <a:spAutoFit/>
          </a:bodyPr>
          <a:lstStyle/>
          <a:p>
            <a:pPr algn="r"/>
            <a:r>
              <a:rPr lang="en-US" sz="3200" b="1">
                <a:solidFill>
                  <a:schemeClr val="bg1"/>
                </a:solidFill>
                <a:latin typeface="Arial" panose="020B0604020202020204" pitchFamily="34" charset="0"/>
                <a:ea typeface="Open Sans Light" panose="020B0306030504020204" pitchFamily="34" charset="0"/>
                <a:cs typeface="Arial" panose="020B0604020202020204" pitchFamily="34" charset="0"/>
              </a:rPr>
              <a:t>FIXING MARKETS  CO-CREATING  </a:t>
            </a:r>
          </a:p>
        </p:txBody>
      </p:sp>
      <p:sp>
        <p:nvSpPr>
          <p:cNvPr id="47" name="TextBox 46">
            <a:extLst>
              <a:ext uri="{FF2B5EF4-FFF2-40B4-BE49-F238E27FC236}">
                <a16:creationId xmlns:a16="http://schemas.microsoft.com/office/drawing/2014/main" id="{AB09EB0A-E045-CC45-AD97-70B2C8BD5C18}"/>
              </a:ext>
            </a:extLst>
          </p:cNvPr>
          <p:cNvSpPr txBox="1"/>
          <p:nvPr/>
        </p:nvSpPr>
        <p:spPr>
          <a:xfrm>
            <a:off x="3140584" y="1707725"/>
            <a:ext cx="8859655" cy="584775"/>
          </a:xfrm>
          <a:prstGeom prst="rect">
            <a:avLst/>
          </a:prstGeom>
          <a:noFill/>
        </p:spPr>
        <p:txBody>
          <a:bodyPr wrap="square" rtlCol="0">
            <a:spAutoFit/>
          </a:bodyPr>
          <a:lstStyle/>
          <a:p>
            <a:pPr algn="r"/>
            <a:r>
              <a:rPr lang="en-US" sz="3200" b="1">
                <a:solidFill>
                  <a:schemeClr val="bg1"/>
                </a:solidFill>
                <a:latin typeface="Arial" panose="020B0604020202020204" pitchFamily="34" charset="0"/>
                <a:ea typeface="Open Sans Light" panose="020B0306030504020204" pitchFamily="34" charset="0"/>
                <a:cs typeface="Arial" panose="020B0604020202020204" pitchFamily="34" charset="0"/>
              </a:rPr>
              <a:t>DE-RISKING  WELCOMING UNCERTAINTY</a:t>
            </a:r>
          </a:p>
        </p:txBody>
      </p:sp>
      <p:sp>
        <p:nvSpPr>
          <p:cNvPr id="48" name="TextBox 47">
            <a:extLst>
              <a:ext uri="{FF2B5EF4-FFF2-40B4-BE49-F238E27FC236}">
                <a16:creationId xmlns:a16="http://schemas.microsoft.com/office/drawing/2014/main" id="{11246D83-D875-CA40-8775-E3D44D672AAE}"/>
              </a:ext>
            </a:extLst>
          </p:cNvPr>
          <p:cNvSpPr txBox="1"/>
          <p:nvPr/>
        </p:nvSpPr>
        <p:spPr>
          <a:xfrm>
            <a:off x="3376007" y="2572238"/>
            <a:ext cx="8662491" cy="584775"/>
          </a:xfrm>
          <a:prstGeom prst="rect">
            <a:avLst/>
          </a:prstGeom>
          <a:noFill/>
        </p:spPr>
        <p:txBody>
          <a:bodyPr wrap="square" rtlCol="0">
            <a:spAutoFit/>
          </a:bodyPr>
          <a:lstStyle/>
          <a:p>
            <a:pPr algn="r"/>
            <a:r>
              <a:rPr lang="en-US" sz="3200" b="1">
                <a:solidFill>
                  <a:schemeClr val="bg1"/>
                </a:solidFill>
                <a:latin typeface="Arial" panose="020B0604020202020204" pitchFamily="34" charset="0"/>
                <a:ea typeface="Open Sans Light" panose="020B0306030504020204" pitchFamily="34" charset="0"/>
                <a:cs typeface="Arial" panose="020B0604020202020204" pitchFamily="34" charset="0"/>
              </a:rPr>
              <a:t>PICKING WINNERS  PICKING THE WILLING</a:t>
            </a:r>
          </a:p>
        </p:txBody>
      </p:sp>
      <p:sp>
        <p:nvSpPr>
          <p:cNvPr id="49" name="TextBox 48">
            <a:extLst>
              <a:ext uri="{FF2B5EF4-FFF2-40B4-BE49-F238E27FC236}">
                <a16:creationId xmlns:a16="http://schemas.microsoft.com/office/drawing/2014/main" id="{E73C50F9-EFAE-6F4E-A71A-20CF12450200}"/>
              </a:ext>
            </a:extLst>
          </p:cNvPr>
          <p:cNvSpPr txBox="1"/>
          <p:nvPr/>
        </p:nvSpPr>
        <p:spPr>
          <a:xfrm>
            <a:off x="-1729388" y="3500306"/>
            <a:ext cx="13771722" cy="584775"/>
          </a:xfrm>
          <a:prstGeom prst="rect">
            <a:avLst/>
          </a:prstGeom>
          <a:noFill/>
        </p:spPr>
        <p:txBody>
          <a:bodyPr wrap="square" rtlCol="0">
            <a:spAutoFit/>
          </a:bodyPr>
          <a:lstStyle/>
          <a:p>
            <a:pPr algn="r"/>
            <a:r>
              <a:rPr lang="en-US" sz="3200" b="1">
                <a:solidFill>
                  <a:schemeClr val="bg1"/>
                </a:solidFill>
                <a:latin typeface="Arial" panose="020B0604020202020204" pitchFamily="34" charset="0"/>
                <a:ea typeface="Open Sans Light" panose="020B0306030504020204" pitchFamily="34" charset="0"/>
                <a:cs typeface="Arial" panose="020B0604020202020204" pitchFamily="34" charset="0"/>
              </a:rPr>
              <a:t>LEVELLING PLAYING FIELD  TILTING TOWARD A DIRECTION</a:t>
            </a:r>
          </a:p>
        </p:txBody>
      </p:sp>
      <p:sp>
        <p:nvSpPr>
          <p:cNvPr id="50" name="TextBox 49">
            <a:extLst>
              <a:ext uri="{FF2B5EF4-FFF2-40B4-BE49-F238E27FC236}">
                <a16:creationId xmlns:a16="http://schemas.microsoft.com/office/drawing/2014/main" id="{DB835F10-5C75-6E41-936E-8ADCA6441660}"/>
              </a:ext>
            </a:extLst>
          </p:cNvPr>
          <p:cNvSpPr txBox="1"/>
          <p:nvPr/>
        </p:nvSpPr>
        <p:spPr>
          <a:xfrm>
            <a:off x="3167416" y="4257545"/>
            <a:ext cx="8871082" cy="584775"/>
          </a:xfrm>
          <a:prstGeom prst="rect">
            <a:avLst/>
          </a:prstGeom>
          <a:noFill/>
        </p:spPr>
        <p:txBody>
          <a:bodyPr wrap="square" rtlCol="0">
            <a:spAutoFit/>
          </a:bodyPr>
          <a:lstStyle/>
          <a:p>
            <a:pPr algn="r"/>
            <a:r>
              <a:rPr lang="en-US" sz="3200" b="1">
                <a:solidFill>
                  <a:schemeClr val="bg1"/>
                </a:solidFill>
                <a:latin typeface="Arial" panose="020B0604020202020204" pitchFamily="34" charset="0"/>
                <a:ea typeface="Open Sans Light" panose="020B0306030504020204" pitchFamily="34" charset="0"/>
                <a:cs typeface="Arial" panose="020B0604020202020204" pitchFamily="34" charset="0"/>
              </a:rPr>
              <a:t>OUTSOURCING  CAPACITY BUILDING</a:t>
            </a:r>
          </a:p>
        </p:txBody>
      </p:sp>
      <p:sp>
        <p:nvSpPr>
          <p:cNvPr id="51" name="TextBox 50">
            <a:extLst>
              <a:ext uri="{FF2B5EF4-FFF2-40B4-BE49-F238E27FC236}">
                <a16:creationId xmlns:a16="http://schemas.microsoft.com/office/drawing/2014/main" id="{4A59B03B-37B8-A54C-97EA-A089C9C73534}"/>
              </a:ext>
            </a:extLst>
          </p:cNvPr>
          <p:cNvSpPr txBox="1"/>
          <p:nvPr/>
        </p:nvSpPr>
        <p:spPr>
          <a:xfrm>
            <a:off x="3167416" y="5170270"/>
            <a:ext cx="8871082" cy="584775"/>
          </a:xfrm>
          <a:prstGeom prst="rect">
            <a:avLst/>
          </a:prstGeom>
          <a:noFill/>
        </p:spPr>
        <p:txBody>
          <a:bodyPr wrap="square" rtlCol="0">
            <a:spAutoFit/>
          </a:bodyPr>
          <a:lstStyle/>
          <a:p>
            <a:pPr algn="r"/>
            <a:r>
              <a:rPr lang="en-US" sz="3200" b="1">
                <a:solidFill>
                  <a:schemeClr val="bg1"/>
                </a:solidFill>
                <a:latin typeface="Arial" panose="020B0604020202020204" pitchFamily="34" charset="0"/>
                <a:ea typeface="Open Sans Light" panose="020B0306030504020204" pitchFamily="34" charset="0"/>
                <a:cs typeface="Arial" panose="020B0604020202020204" pitchFamily="34" charset="0"/>
              </a:rPr>
              <a:t>COST BENEFIT  DYNAMIC SPILLOVERS</a:t>
            </a:r>
          </a:p>
        </p:txBody>
      </p:sp>
      <p:cxnSp>
        <p:nvCxnSpPr>
          <p:cNvPr id="3" name="Straight Connector 2">
            <a:extLst>
              <a:ext uri="{FF2B5EF4-FFF2-40B4-BE49-F238E27FC236}">
                <a16:creationId xmlns:a16="http://schemas.microsoft.com/office/drawing/2014/main" id="{33546AC1-0A6F-AA43-ACF7-DE37BD0E48EE}"/>
              </a:ext>
            </a:extLst>
          </p:cNvPr>
          <p:cNvCxnSpPr/>
          <p:nvPr/>
        </p:nvCxnSpPr>
        <p:spPr>
          <a:xfrm flipV="1">
            <a:off x="5736022" y="1097290"/>
            <a:ext cx="2653728" cy="1069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28D41E-6976-BF41-8BDE-FD00B8BB003D}"/>
              </a:ext>
            </a:extLst>
          </p:cNvPr>
          <p:cNvCxnSpPr>
            <a:cxnSpLocks/>
          </p:cNvCxnSpPr>
          <p:nvPr/>
        </p:nvCxnSpPr>
        <p:spPr>
          <a:xfrm flipV="1">
            <a:off x="3847303" y="1964809"/>
            <a:ext cx="1888719" cy="238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BCB668F-79F4-FC4F-8529-CF3F6443BBB8}"/>
              </a:ext>
            </a:extLst>
          </p:cNvPr>
          <p:cNvCxnSpPr>
            <a:cxnSpLocks/>
          </p:cNvCxnSpPr>
          <p:nvPr/>
        </p:nvCxnSpPr>
        <p:spPr>
          <a:xfrm>
            <a:off x="3989695" y="2864625"/>
            <a:ext cx="2897579" cy="4008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F2703A-3EA1-4C43-8C29-EF09BE5EB398}"/>
              </a:ext>
            </a:extLst>
          </p:cNvPr>
          <p:cNvCxnSpPr>
            <a:cxnSpLocks/>
          </p:cNvCxnSpPr>
          <p:nvPr/>
        </p:nvCxnSpPr>
        <p:spPr>
          <a:xfrm flipV="1">
            <a:off x="359692" y="3780241"/>
            <a:ext cx="4796781" cy="9602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98EC8C7-9B4F-D243-A5CC-2B5FE81DD307}"/>
              </a:ext>
            </a:extLst>
          </p:cNvPr>
          <p:cNvCxnSpPr>
            <a:cxnSpLocks/>
          </p:cNvCxnSpPr>
          <p:nvPr/>
        </p:nvCxnSpPr>
        <p:spPr>
          <a:xfrm flipV="1">
            <a:off x="4910119" y="4470828"/>
            <a:ext cx="2287572" cy="1425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B75D531-C655-1B49-A355-5500D33FC880}"/>
              </a:ext>
            </a:extLst>
          </p:cNvPr>
          <p:cNvCxnSpPr>
            <a:cxnSpLocks/>
          </p:cNvCxnSpPr>
          <p:nvPr/>
        </p:nvCxnSpPr>
        <p:spPr>
          <a:xfrm flipV="1">
            <a:off x="4480869" y="5418096"/>
            <a:ext cx="2328729" cy="18934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8E33EC7-8B53-8B4A-911A-536BFE0B760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8580" y="5816393"/>
            <a:ext cx="3191112" cy="744875"/>
          </a:xfrm>
          <a:prstGeom prst="rect">
            <a:avLst/>
          </a:prstGeom>
        </p:spPr>
      </p:pic>
      <p:pic>
        <p:nvPicPr>
          <p:cNvPr id="20" name="Picture 2" descr="Image result for institute for innovation and public purpose">
            <a:extLst>
              <a:ext uri="{FF2B5EF4-FFF2-40B4-BE49-F238E27FC236}">
                <a16:creationId xmlns:a16="http://schemas.microsoft.com/office/drawing/2014/main" id="{1799F6C2-FF84-C249-A4F0-BBB9B94FA62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6611" y="348302"/>
            <a:ext cx="1837765" cy="25148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692C57-1BDE-E97A-0A67-7E4C3C43ECAF}"/>
              </a:ext>
            </a:extLst>
          </p:cNvPr>
          <p:cNvSpPr txBox="1"/>
          <p:nvPr/>
        </p:nvSpPr>
        <p:spPr>
          <a:xfrm>
            <a:off x="5481193" y="-279727"/>
            <a:ext cx="4740294" cy="707886"/>
          </a:xfrm>
          <a:prstGeom prst="rect">
            <a:avLst/>
          </a:prstGeom>
          <a:noFill/>
        </p:spPr>
        <p:txBody>
          <a:bodyPr wrap="square" rtlCol="0">
            <a:spAutoFit/>
          </a:bodyPr>
          <a:lstStyle/>
          <a:p>
            <a:endParaRPr lang="en-US" sz="4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1327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14183C7A-AAD5-386E-D194-29BB780F223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08" y="346364"/>
            <a:ext cx="12472554" cy="6908655"/>
          </a:xfrm>
          <a:prstGeom prst="rect">
            <a:avLst/>
          </a:prstGeom>
        </p:spPr>
      </p:pic>
      <p:sp>
        <p:nvSpPr>
          <p:cNvPr id="3" name="TextBox 2">
            <a:extLst>
              <a:ext uri="{FF2B5EF4-FFF2-40B4-BE49-F238E27FC236}">
                <a16:creationId xmlns:a16="http://schemas.microsoft.com/office/drawing/2014/main" id="{B2227234-1680-5FE4-A519-247BDD59583A}"/>
              </a:ext>
            </a:extLst>
          </p:cNvPr>
          <p:cNvSpPr txBox="1"/>
          <p:nvPr/>
        </p:nvSpPr>
        <p:spPr>
          <a:xfrm>
            <a:off x="780605" y="594619"/>
            <a:ext cx="10897329"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Proactive shaping of economy not market fixing</a:t>
            </a:r>
          </a:p>
        </p:txBody>
      </p:sp>
    </p:spTree>
    <p:extLst>
      <p:ext uri="{BB962C8B-B14F-4D97-AF65-F5344CB8AC3E}">
        <p14:creationId xmlns:p14="http://schemas.microsoft.com/office/powerpoint/2010/main" val="2002404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C2CB8-EC80-95BE-D56E-E60AF084B4F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752702-0D61-9D53-7BAA-09635AE53ED4}"/>
              </a:ext>
            </a:extLst>
          </p:cNvPr>
          <p:cNvSpPr/>
          <p:nvPr/>
        </p:nvSpPr>
        <p:spPr>
          <a:xfrm>
            <a:off x="0" y="0"/>
            <a:ext cx="12192000" cy="6858000"/>
          </a:xfrm>
          <a:prstGeom prst="rect">
            <a:avLst/>
          </a:prstGeom>
          <a:solidFill>
            <a:srgbClr val="1A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EE9A1F8-1035-AA41-AEC8-2C76758FE8E2}"/>
              </a:ext>
            </a:extLst>
          </p:cNvPr>
          <p:cNvSpPr txBox="1"/>
          <p:nvPr/>
        </p:nvSpPr>
        <p:spPr>
          <a:xfrm>
            <a:off x="7098610" y="1957810"/>
            <a:ext cx="4398171" cy="2739211"/>
          </a:xfrm>
          <a:prstGeom prst="rect">
            <a:avLst/>
          </a:prstGeom>
          <a:noFill/>
        </p:spPr>
        <p:txBody>
          <a:bodyPr wrap="square" rtlCol="0">
            <a:spAutoFit/>
          </a:bodyPr>
          <a:lstStyle/>
          <a:p>
            <a:r>
              <a:rPr lang="en-GB" sz="2800">
                <a:solidFill>
                  <a:schemeClr val="bg2"/>
                </a:solidFill>
                <a:latin typeface="Arial" panose="020B0604020202020204" pitchFamily="34" charset="0"/>
                <a:ea typeface="Open Sans" panose="020B0606030504020204" pitchFamily="34" charset="0"/>
                <a:cs typeface="Arial" panose="020B0604020202020204" pitchFamily="34" charset="0"/>
              </a:rPr>
              <a:t>Mariana </a:t>
            </a:r>
            <a:r>
              <a:rPr lang="en-GB" sz="2800" err="1">
                <a:solidFill>
                  <a:schemeClr val="bg2"/>
                </a:solidFill>
                <a:latin typeface="Arial" panose="020B0604020202020204" pitchFamily="34" charset="0"/>
                <a:ea typeface="Open Sans" panose="020B0606030504020204" pitchFamily="34" charset="0"/>
                <a:cs typeface="Arial" panose="020B0604020202020204" pitchFamily="34" charset="0"/>
              </a:rPr>
              <a:t>Mazzucato</a:t>
            </a:r>
            <a:endParaRPr lang="en-GB" sz="2800">
              <a:solidFill>
                <a:schemeClr val="bg2"/>
              </a:solidFill>
              <a:latin typeface="Arial" panose="020B0604020202020204" pitchFamily="34" charset="0"/>
              <a:ea typeface="Open Sans" panose="020B0606030504020204" pitchFamily="34" charset="0"/>
              <a:cs typeface="Arial" panose="020B0604020202020204" pitchFamily="34" charset="0"/>
            </a:endParaRPr>
          </a:p>
          <a:p>
            <a:endParaRPr lang="en-GB" sz="1600">
              <a:solidFill>
                <a:schemeClr val="bg2"/>
              </a:solidFill>
              <a:latin typeface="Arial" panose="020B0604020202020204" pitchFamily="34" charset="0"/>
              <a:ea typeface="Open Sans Light" panose="020B0306030504020204" pitchFamily="34" charset="0"/>
              <a:cs typeface="Arial" panose="020B0604020202020204" pitchFamily="34" charset="0"/>
            </a:endParaRPr>
          </a:p>
          <a:p>
            <a:endParaRPr lang="en-GB" sz="1600">
              <a:solidFill>
                <a:schemeClr val="bg2"/>
              </a:solidFill>
              <a:latin typeface="Arial" panose="020B0604020202020204" pitchFamily="34" charset="0"/>
              <a:ea typeface="Open Sans Light" panose="020B0306030504020204" pitchFamily="34" charset="0"/>
              <a:cs typeface="Arial" panose="020B0604020202020204" pitchFamily="34" charset="0"/>
            </a:endParaRPr>
          </a:p>
          <a:p>
            <a:r>
              <a:rPr lang="en-GB" sz="1600">
                <a:solidFill>
                  <a:schemeClr val="bg2"/>
                </a:solidFill>
                <a:latin typeface="Arial" panose="020B0604020202020204" pitchFamily="34" charset="0"/>
                <a:ea typeface="Open Sans Light" panose="020B0306030504020204" pitchFamily="34" charset="0"/>
                <a:cs typeface="Arial" panose="020B0604020202020204" pitchFamily="34" charset="0"/>
              </a:rPr>
              <a:t>Professor of Economics of Innovation and Public Value</a:t>
            </a:r>
          </a:p>
          <a:p>
            <a:endParaRPr lang="en-GB" sz="1600">
              <a:solidFill>
                <a:schemeClr val="bg2"/>
              </a:solidFill>
              <a:latin typeface="Arial" panose="020B0604020202020204" pitchFamily="34" charset="0"/>
              <a:ea typeface="Open Sans Light" panose="020B0306030504020204" pitchFamily="34" charset="0"/>
              <a:cs typeface="Arial" panose="020B0604020202020204" pitchFamily="34" charset="0"/>
            </a:endParaRPr>
          </a:p>
          <a:p>
            <a:r>
              <a:rPr lang="en-GB" sz="1600">
                <a:solidFill>
                  <a:schemeClr val="bg2"/>
                </a:solidFill>
                <a:latin typeface="Arial" panose="020B0604020202020204" pitchFamily="34" charset="0"/>
                <a:ea typeface="Open Sans Light" panose="020B0306030504020204" pitchFamily="34" charset="0"/>
                <a:cs typeface="Arial" panose="020B0604020202020204" pitchFamily="34" charset="0"/>
              </a:rPr>
              <a:t>Founding Director, UCL Institute for Innovation and Public Purpose</a:t>
            </a:r>
          </a:p>
          <a:p>
            <a:endParaRPr lang="en-GB" sz="1600">
              <a:solidFill>
                <a:schemeClr val="bg2"/>
              </a:solidFill>
              <a:latin typeface="Arial" panose="020B0604020202020204" pitchFamily="34" charset="0"/>
              <a:ea typeface="Open Sans Light" panose="020B0306030504020204" pitchFamily="34" charset="0"/>
              <a:cs typeface="Arial" panose="020B0604020202020204" pitchFamily="34" charset="0"/>
            </a:endParaRPr>
          </a:p>
          <a:p>
            <a:r>
              <a:rPr lang="en-GB" sz="1600">
                <a:solidFill>
                  <a:schemeClr val="bg2"/>
                </a:solidFill>
                <a:latin typeface="Arial" panose="020B0604020202020204" pitchFamily="34" charset="0"/>
                <a:ea typeface="Open Sans Light" panose="020B0306030504020204" pitchFamily="34" charset="0"/>
                <a:cs typeface="Arial" panose="020B0604020202020204" pitchFamily="34" charset="0"/>
              </a:rPr>
              <a:t>        @MazzucatoM / @UCL_IIPP</a:t>
            </a:r>
          </a:p>
        </p:txBody>
      </p:sp>
      <p:sp>
        <p:nvSpPr>
          <p:cNvPr id="12" name="TextBox 11">
            <a:extLst>
              <a:ext uri="{FF2B5EF4-FFF2-40B4-BE49-F238E27FC236}">
                <a16:creationId xmlns:a16="http://schemas.microsoft.com/office/drawing/2014/main" id="{38B9797B-27B4-858B-396F-782D29171443}"/>
              </a:ext>
            </a:extLst>
          </p:cNvPr>
          <p:cNvSpPr txBox="1"/>
          <p:nvPr/>
        </p:nvSpPr>
        <p:spPr>
          <a:xfrm>
            <a:off x="7062760" y="624962"/>
            <a:ext cx="2966280" cy="707886"/>
          </a:xfrm>
          <a:prstGeom prst="rect">
            <a:avLst/>
          </a:prstGeom>
          <a:noFill/>
        </p:spPr>
        <p:txBody>
          <a:bodyPr wrap="square" rtlCol="0">
            <a:spAutoFit/>
          </a:bodyPr>
          <a:lstStyle/>
          <a:p>
            <a:r>
              <a:rPr lang="en-GB" sz="4000" b="1">
                <a:solidFill>
                  <a:schemeClr val="bg2"/>
                </a:solidFill>
                <a:latin typeface="Arial" panose="020B0604020202020204" pitchFamily="34" charset="0"/>
                <a:cs typeface="Arial" panose="020B0604020202020204" pitchFamily="34" charset="0"/>
              </a:rPr>
              <a:t>Thank you! </a:t>
            </a:r>
          </a:p>
        </p:txBody>
      </p:sp>
      <p:pic>
        <p:nvPicPr>
          <p:cNvPr id="5" name="Picture 4">
            <a:extLst>
              <a:ext uri="{FF2B5EF4-FFF2-40B4-BE49-F238E27FC236}">
                <a16:creationId xmlns:a16="http://schemas.microsoft.com/office/drawing/2014/main" id="{8F4D6336-16B8-723A-3DEE-F48CAD12C622}"/>
              </a:ext>
            </a:extLst>
          </p:cNvPr>
          <p:cNvPicPr>
            <a:picLocks noChangeAspect="1"/>
          </p:cNvPicPr>
          <p:nvPr/>
        </p:nvPicPr>
        <p:blipFill>
          <a:blip r:embed="rId2"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7174617" y="4329911"/>
            <a:ext cx="348058" cy="348058"/>
          </a:xfrm>
          <a:prstGeom prst="rect">
            <a:avLst/>
          </a:prstGeom>
        </p:spPr>
      </p:pic>
      <p:pic>
        <p:nvPicPr>
          <p:cNvPr id="3" name="Picture 2">
            <a:extLst>
              <a:ext uri="{FF2B5EF4-FFF2-40B4-BE49-F238E27FC236}">
                <a16:creationId xmlns:a16="http://schemas.microsoft.com/office/drawing/2014/main" id="{96B496F3-65D3-234A-DDF0-4284743F56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30955" y="5781441"/>
            <a:ext cx="1039356" cy="979200"/>
          </a:xfrm>
          <a:prstGeom prst="rect">
            <a:avLst/>
          </a:prstGeom>
        </p:spPr>
      </p:pic>
      <p:pic>
        <p:nvPicPr>
          <p:cNvPr id="6" name="Picture 5" descr="A close up of the moon&#10;&#10;Description automatically generated">
            <a:extLst>
              <a:ext uri="{FF2B5EF4-FFF2-40B4-BE49-F238E27FC236}">
                <a16:creationId xmlns:a16="http://schemas.microsoft.com/office/drawing/2014/main" id="{61CFA304-348A-823D-02C6-1129B3E79238}"/>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245254" y="195503"/>
            <a:ext cx="5773862" cy="5989566"/>
          </a:xfrm>
          <a:prstGeom prst="rect">
            <a:avLst/>
          </a:prstGeom>
        </p:spPr>
      </p:pic>
    </p:spTree>
    <p:extLst>
      <p:ext uri="{BB962C8B-B14F-4D97-AF65-F5344CB8AC3E}">
        <p14:creationId xmlns:p14="http://schemas.microsoft.com/office/powerpoint/2010/main" val="39481090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94c2df1-b249-40f2-8974-f1b09cf36315" xsi:nil="true"/>
    <lcf76f155ced4ddcb4097134ff3c332f xmlns="5adb81b5-9489-44a5-97fe-24b9b2305fe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5F2C0BFC244C469BE753CACF25F381" ma:contentTypeVersion="17" ma:contentTypeDescription="Create a new document." ma:contentTypeScope="" ma:versionID="4d5aabebebabffa6a0156cc05d09e4b6">
  <xsd:schema xmlns:xsd="http://www.w3.org/2001/XMLSchema" xmlns:xs="http://www.w3.org/2001/XMLSchema" xmlns:p="http://schemas.microsoft.com/office/2006/metadata/properties" xmlns:ns2="5adb81b5-9489-44a5-97fe-24b9b2305fef" xmlns:ns3="294c2df1-b249-40f2-8974-f1b09cf36315" targetNamespace="http://schemas.microsoft.com/office/2006/metadata/properties" ma:root="true" ma:fieldsID="97a6bdcce281c0433b2b394b612adc23" ns2:_="" ns3:_="">
    <xsd:import namespace="5adb81b5-9489-44a5-97fe-24b9b2305fef"/>
    <xsd:import namespace="294c2df1-b249-40f2-8974-f1b09cf3631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db81b5-9489-44a5-97fe-24b9b2305f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79a89b1-2c2c-4f7f-9bd7-7914fb13a02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4c2df1-b249-40f2-8974-f1b09cf3631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c36671a5-f85e-4579-a827-f5aa69ba6257}" ma:internalName="TaxCatchAll" ma:showField="CatchAllData" ma:web="294c2df1-b249-40f2-8974-f1b09cf363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FAF849-2F62-48FA-888D-0A95F074CED9}">
  <ds:schemaRefs>
    <ds:schemaRef ds:uri="http://schemas.microsoft.com/office/2006/metadata/properties"/>
    <ds:schemaRef ds:uri="294c2df1-b249-40f2-8974-f1b09cf36315"/>
    <ds:schemaRef ds:uri="http://purl.org/dc/dcmitype/"/>
    <ds:schemaRef ds:uri="http://www.w3.org/XML/1998/namespace"/>
    <ds:schemaRef ds:uri="http://schemas.microsoft.com/office/2006/documentManagement/types"/>
    <ds:schemaRef ds:uri="http://purl.org/dc/terms/"/>
    <ds:schemaRef ds:uri="http://purl.org/dc/elements/1.1/"/>
    <ds:schemaRef ds:uri="http://schemas.openxmlformats.org/package/2006/metadata/core-properties"/>
    <ds:schemaRef ds:uri="http://schemas.microsoft.com/office/infopath/2007/PartnerControls"/>
    <ds:schemaRef ds:uri="5adb81b5-9489-44a5-97fe-24b9b2305fef"/>
  </ds:schemaRefs>
</ds:datastoreItem>
</file>

<file path=customXml/itemProps2.xml><?xml version="1.0" encoding="utf-8"?>
<ds:datastoreItem xmlns:ds="http://schemas.openxmlformats.org/officeDocument/2006/customXml" ds:itemID="{B4508478-1F36-4EFD-99AE-CC6FF463E488}">
  <ds:schemaRefs>
    <ds:schemaRef ds:uri="http://schemas.microsoft.com/sharepoint/v3/contenttype/forms"/>
  </ds:schemaRefs>
</ds:datastoreItem>
</file>

<file path=customXml/itemProps3.xml><?xml version="1.0" encoding="utf-8"?>
<ds:datastoreItem xmlns:ds="http://schemas.openxmlformats.org/officeDocument/2006/customXml" ds:itemID="{8E1C7E57-EB6A-4703-ABF6-F0C3E55C52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db81b5-9489-44a5-97fe-24b9b2305fef"/>
    <ds:schemaRef ds:uri="294c2df1-b249-40f2-8974-f1b09cf363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5744</TotalTime>
  <Words>1299</Words>
  <Application>Microsoft Office PowerPoint</Application>
  <PresentationFormat>Widescreen</PresentationFormat>
  <Paragraphs>199</Paragraphs>
  <Slides>40</Slides>
  <Notes>15</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Chuon, Emily</dc:creator>
  <cp:lastModifiedBy>Mazzucato, Mariana</cp:lastModifiedBy>
  <cp:revision>74</cp:revision>
  <cp:lastPrinted>2024-01-22T11:55:30Z</cp:lastPrinted>
  <dcterms:created xsi:type="dcterms:W3CDTF">2019-10-29T10:43:11Z</dcterms:created>
  <dcterms:modified xsi:type="dcterms:W3CDTF">2024-12-11T14:28:30Z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0x010100935F2C0BFC244C469BE753CACF25F381</vt:lpwstr>
  </property>
  <property fmtid="{D5CDD505-2E9C-101B-9397-08002B2CF9AE}" pid="3" name="MediaServiceImageTags">
    <vt:lpwstr/>
  </property>
</Properties>
</file>