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147379228" r:id="rId4"/>
    <p:sldId id="2147379229" r:id="rId5"/>
    <p:sldId id="258" r:id="rId6"/>
    <p:sldId id="262" r:id="rId7"/>
    <p:sldId id="264" r:id="rId8"/>
    <p:sldId id="263" r:id="rId9"/>
    <p:sldId id="265" r:id="rId10"/>
    <p:sldId id="2147379227" r:id="rId11"/>
    <p:sldId id="277" r:id="rId12"/>
    <p:sldId id="275" r:id="rId13"/>
    <p:sldId id="2147379221" r:id="rId14"/>
    <p:sldId id="2147379231" r:id="rId15"/>
    <p:sldId id="214737923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92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 sz="1400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r>
              <a:rPr lang="en-US" sz="1400" cap="none" baseline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Number of Publicly Available Charging Ports, by Type: 2018 - 2024 (Q2)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383139239256535"/>
          <c:y val="0.19680442510017804"/>
          <c:w val="0.83409986917779477"/>
          <c:h val="0.6982438330227269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'Chargers YoY'!$B$1</c:f>
              <c:strCache>
                <c:ptCount val="1"/>
                <c:pt idx="0">
                  <c:v>Level 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B6C-41FD-8A21-AE5D229873E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E94009B0-6793-4FF1-892A-082BD72010B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1B6C-41FD-8A21-AE5D229873E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E3CFCF3C-FC97-4811-A613-1885FFA9186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1B6C-41FD-8A21-AE5D229873E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812A232F-F9DD-4064-BE24-6028047CCD6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1B6C-41FD-8A21-AE5D229873EF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95CF7775-58CB-4DFC-9CB5-6A8C3538058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1B6C-41FD-8A21-AE5D229873EF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97A55FEE-641A-4F5C-A68A-8DAEA818F1D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1B6C-41FD-8A21-AE5D229873EF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D3167BAB-5BA6-4788-BB36-5F4473BBA39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1B6C-41FD-8A21-AE5D229873EF}"/>
                </c:ext>
              </c:extLst>
            </c:dLbl>
            <c:spPr>
              <a:solidFill>
                <a:schemeClr val="accent4"/>
              </a:solidFill>
              <a:ln>
                <a:noFill/>
              </a:ln>
              <a:effectLst/>
            </c:spPr>
            <c:txPr>
              <a:bodyPr rot="0"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DataLabelsRange val="1"/>
                <c15:showLeaderLines val="0"/>
              </c:ext>
            </c:extLst>
          </c:dLbls>
          <c:cat>
            <c:strRef>
              <c:f>'Chargers YoY'!$A$2:$A$8</c:f>
              <c:strCache>
                <c:ptCount val="7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 (Q2)</c:v>
                </c:pt>
              </c:strCache>
            </c:strRef>
          </c:cat>
          <c:val>
            <c:numRef>
              <c:f>'Chargers YoY'!$B$2:$B$8</c:f>
              <c:numCache>
                <c:formatCode>_(* #,##0_);_(* \(#,##0\);_(* "-"??_);_(@_)</c:formatCode>
                <c:ptCount val="7"/>
                <c:pt idx="0">
                  <c:v>26247</c:v>
                </c:pt>
                <c:pt idx="1">
                  <c:v>33055</c:v>
                </c:pt>
                <c:pt idx="2">
                  <c:v>46137</c:v>
                </c:pt>
                <c:pt idx="3" formatCode="General">
                  <c:v>75408</c:v>
                </c:pt>
                <c:pt idx="4" formatCode="General">
                  <c:v>98448</c:v>
                </c:pt>
                <c:pt idx="5" formatCode="General">
                  <c:v>121920</c:v>
                </c:pt>
                <c:pt idx="6">
                  <c:v>133939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'Chargers YoY'!$G$2:$G$8</c15:f>
                <c15:dlblRangeCache>
                  <c:ptCount val="7"/>
                  <c:pt idx="1">
                    <c:v>YoY +30%</c:v>
                  </c:pt>
                  <c:pt idx="2">
                    <c:v>YoY +42%</c:v>
                  </c:pt>
                  <c:pt idx="3">
                    <c:v>YoY +57%</c:v>
                  </c:pt>
                  <c:pt idx="4">
                    <c:v>YoY +31%</c:v>
                  </c:pt>
                  <c:pt idx="5">
                    <c:v>YoY +27%</c:v>
                  </c:pt>
                  <c:pt idx="6">
                    <c:v>YoY +11%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7-1B6C-41FD-8A21-AE5D229873EF}"/>
            </c:ext>
          </c:extLst>
        </c:ser>
        <c:ser>
          <c:idx val="1"/>
          <c:order val="1"/>
          <c:tx>
            <c:strRef>
              <c:f>'Chargers YoY'!$C$1</c:f>
              <c:strCache>
                <c:ptCount val="1"/>
                <c:pt idx="0">
                  <c:v>DC Fast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'Chargers YoY'!$A$2:$A$8</c:f>
              <c:strCache>
                <c:ptCount val="7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 (Q2)</c:v>
                </c:pt>
              </c:strCache>
            </c:strRef>
          </c:cat>
          <c:val>
            <c:numRef>
              <c:f>'Chargers YoY'!$C$2:$C$8</c:f>
              <c:numCache>
                <c:formatCode>_(* #,##0_);_(* \(#,##0\);_(* "-"??_);_(@_)</c:formatCode>
                <c:ptCount val="7"/>
                <c:pt idx="0">
                  <c:v>6895</c:v>
                </c:pt>
                <c:pt idx="1">
                  <c:v>10178</c:v>
                </c:pt>
                <c:pt idx="2">
                  <c:v>15067</c:v>
                </c:pt>
                <c:pt idx="3" formatCode="General">
                  <c:v>20783</c:v>
                </c:pt>
                <c:pt idx="4" formatCode="General">
                  <c:v>27675</c:v>
                </c:pt>
                <c:pt idx="5" formatCode="General">
                  <c:v>37922</c:v>
                </c:pt>
                <c:pt idx="6">
                  <c:v>43391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B6C-41FD-8A21-AE5D229873E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179279792"/>
        <c:axId val="1179281432"/>
      </c:barChart>
      <c:catAx>
        <c:axId val="1179279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900"/>
            </a:pPr>
            <a:endParaRPr lang="en-US"/>
          </a:p>
        </c:txPr>
        <c:crossAx val="1179281432"/>
        <c:crosses val="autoZero"/>
        <c:auto val="1"/>
        <c:lblAlgn val="ctr"/>
        <c:lblOffset val="100"/>
        <c:noMultiLvlLbl val="0"/>
      </c:catAx>
      <c:valAx>
        <c:axId val="1179281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900"/>
            </a:pPr>
            <a:endParaRPr lang="en-US"/>
          </a:p>
        </c:txPr>
        <c:crossAx val="1179279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3836222381576964"/>
          <c:y val="0.31782856309280688"/>
          <c:w val="0.25563705477254217"/>
          <c:h val="7.8997918363652816E-2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>
              <a:solidFill>
                <a:schemeClr val="tx1">
                  <a:lumMod val="65000"/>
                  <a:lumOff val="35000"/>
                </a:schemeClr>
              </a:solidFill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28575" cap="flat" cmpd="sng" algn="ctr">
      <a:solidFill>
        <a:schemeClr val="tx2"/>
      </a:solidFill>
      <a:round/>
    </a:ln>
    <a:effectLst/>
  </c:spPr>
  <c:txPr>
    <a:bodyPr/>
    <a:lstStyle/>
    <a:p>
      <a:pPr>
        <a:defRPr>
          <a:latin typeface="Proxima Nova" panose="02000506030000020004" pitchFamily="50" charset="0"/>
        </a:defRPr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cap="small" baseline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200" b="0" cap="small" baseline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Private, L2, and DC Fast Chargers Needed for</a:t>
            </a:r>
          </a:p>
          <a:p>
            <a:pPr>
              <a:defRPr sz="1200" b="0" cap="small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n-US" sz="1200" b="0" cap="small" baseline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50% EV Sales By 2030 / 33 Million EVs</a:t>
            </a:r>
          </a:p>
          <a:p>
            <a:pPr>
              <a:defRPr sz="1200" b="0" cap="small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n-US" sz="1200" b="0" cap="small" baseline="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cap="small" baseline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5079535705172384"/>
          <c:y val="0.16386329368403421"/>
          <c:w val="0.61805914846118448"/>
          <c:h val="0.83611399638874928"/>
        </c:manualLayout>
      </c:layout>
      <c:pieChart>
        <c:varyColors val="1"/>
        <c:ser>
          <c:idx val="0"/>
          <c:order val="0"/>
          <c:tx>
            <c:strRef>
              <c:f>'[alt_fuel_stations (Nov 29 2023).xlsx]Charging fun'!$B$15</c:f>
              <c:strCache>
                <c:ptCount val="1"/>
                <c:pt idx="0">
                  <c:v>Need</c:v>
                </c:pt>
              </c:strCache>
            </c:strRef>
          </c:tx>
          <c:explosion val="6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2F2-417E-8880-6948BE2A01F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2F2-417E-8880-6948BE2A01F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2F2-417E-8880-6948BE2A01F4}"/>
              </c:ext>
            </c:extLst>
          </c:dPt>
          <c:dLbls>
            <c:dLbl>
              <c:idx val="0"/>
              <c:layout>
                <c:manualLayout>
                  <c:x val="0.30128714177531757"/>
                  <c:y val="-0.18703709908601854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1" i="0" u="none" strike="noStrike" kern="1200" spc="0" baseline="0">
                        <a:solidFill>
                          <a:schemeClr val="accent1"/>
                        </a:solidFill>
                        <a:latin typeface="Proxima Nova" panose="02000506030000020004" pitchFamily="50" charset="0"/>
                        <a:ea typeface="+mn-ea"/>
                        <a:cs typeface="+mn-cs"/>
                      </a:defRPr>
                    </a:pPr>
                    <a:fld id="{0BC278FE-E751-4044-B2B3-95F0B3FB4964}" type="CATEGORYNAME">
                      <a:rPr lang="en-US" sz="900">
                        <a:solidFill>
                          <a:schemeClr val="bg1"/>
                        </a:solidFill>
                      </a:rPr>
                      <a:pPr>
                        <a:defRPr sz="900"/>
                      </a:pPr>
                      <a:t>[CATEGORY NAME]</a:t>
                    </a:fld>
                    <a:r>
                      <a:rPr lang="en-US" sz="900" baseline="0"/>
                      <a:t>
</a:t>
                    </a:r>
                    <a:fld id="{EBC3F913-3526-472B-A4D0-365EB8599B0A}" type="VALUE">
                      <a:rPr lang="en-US" sz="900" baseline="0">
                        <a:solidFill>
                          <a:schemeClr val="bg1"/>
                        </a:solidFill>
                      </a:rPr>
                      <a:pPr>
                        <a:defRPr sz="900"/>
                      </a:pPr>
                      <a:t>[VALUE]</a:t>
                    </a:fld>
                    <a:endParaRPr lang="en-US" sz="900" baseline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1" i="0" u="none" strike="noStrike" kern="1200" spc="0" baseline="0">
                      <a:solidFill>
                        <a:schemeClr val="accent1"/>
                      </a:solidFill>
                      <a:latin typeface="Proxima Nova" panose="02000506030000020004" pitchFamily="50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3203367387419702"/>
                      <c:h val="0.2288401183894566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2F2-417E-8880-6948BE2A01F4}"/>
                </c:ext>
              </c:extLst>
            </c:dLbl>
            <c:dLbl>
              <c:idx val="1"/>
              <c:layout>
                <c:manualLayout>
                  <c:x val="-9.948783908587052E-17"/>
                  <c:y val="-3.333333333333333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1" i="0" u="none" strike="noStrike" kern="1200" spc="0" baseline="0">
                      <a:solidFill>
                        <a:schemeClr val="accent2"/>
                      </a:solidFill>
                      <a:latin typeface="Proxima Nova" panose="02000506030000020004" pitchFamily="50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2F2-417E-8880-6948BE2A01F4}"/>
                </c:ext>
              </c:extLst>
            </c:dLbl>
            <c:dLbl>
              <c:idx val="2"/>
              <c:layout>
                <c:manualLayout>
                  <c:x val="5.4266720933387599E-3"/>
                  <c:y val="5.925925925925912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1" i="0" u="none" strike="noStrike" kern="1200" spc="0" baseline="0">
                      <a:solidFill>
                        <a:schemeClr val="accent3"/>
                      </a:solidFill>
                      <a:latin typeface="Proxima Nova" panose="02000506030000020004" pitchFamily="50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2F2-417E-8880-6948BE2A01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spc="0" baseline="0">
                    <a:solidFill>
                      <a:schemeClr val="accent1"/>
                    </a:solidFill>
                    <a:latin typeface="Proxima Nova" panose="02000506030000020004" pitchFamily="50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'[alt_fuel_stations (Nov 29 2023).xlsx]Charging fun'!$A$16:$A$18</c:f>
              <c:strCache>
                <c:ptCount val="3"/>
                <c:pt idx="0">
                  <c:v>Private Chargers (Homes/Workplaces)</c:v>
                </c:pt>
                <c:pt idx="1">
                  <c:v>Public L2 Chargers</c:v>
                </c:pt>
                <c:pt idx="2">
                  <c:v>DC Fast</c:v>
                </c:pt>
              </c:strCache>
            </c:strRef>
          </c:cat>
          <c:val>
            <c:numRef>
              <c:f>'[alt_fuel_stations (Nov 29 2023).xlsx]Charging fun'!$B$16:$B$18</c:f>
              <c:numCache>
                <c:formatCode>_(* #,##0_);_(* \(#,##0\);_(* "-"??_);_(@_)</c:formatCode>
                <c:ptCount val="3"/>
                <c:pt idx="0" formatCode="#,##0">
                  <c:v>26762000</c:v>
                </c:pt>
                <c:pt idx="1">
                  <c:v>1067000</c:v>
                </c:pt>
                <c:pt idx="2">
                  <c:v>182000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2F2-417E-8880-6948BE2A01F4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96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28575" cap="flat" cmpd="sng" algn="ctr">
      <a:solidFill>
        <a:srgbClr val="44546A"/>
      </a:solidFill>
      <a:round/>
    </a:ln>
    <a:effectLst/>
  </c:spPr>
  <c:txPr>
    <a:bodyPr/>
    <a:lstStyle/>
    <a:p>
      <a:pPr>
        <a:defRPr>
          <a:latin typeface="Proxima Nova" panose="02000506030000020004" pitchFamily="50" charset="0"/>
        </a:defRPr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50" charset="0"/>
                <a:ea typeface="+mn-ea"/>
                <a:cs typeface="+mn-cs"/>
              </a:defRPr>
            </a:pPr>
            <a:r>
              <a:rPr lang="en-US" sz="1200" dirty="0">
                <a:solidFill>
                  <a:srgbClr val="FF0000"/>
                </a:solidFill>
              </a:rPr>
              <a:t>1,249,000 Public Chargers Needed to Support </a:t>
            </a:r>
          </a:p>
          <a:p>
            <a:pPr>
              <a:defRPr sz="1200"/>
            </a:pPr>
            <a:r>
              <a:rPr lang="en-US" sz="1200" dirty="0">
                <a:solidFill>
                  <a:srgbClr val="FF0000"/>
                </a:solidFill>
              </a:rPr>
              <a:t> 50% EV sales by 2030 / 33 million EVs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Proxima Nova" panose="02000506030000020004" pitchFamily="50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8042895961295038"/>
          <c:y val="0.17162711044098211"/>
          <c:w val="0.51748961629829549"/>
          <c:h val="0.806213585004002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86D-4D9E-BEF8-8E1C7F8C6B9D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86D-4D9E-BEF8-8E1C7F8C6B9D}"/>
              </c:ext>
            </c:extLst>
          </c:dPt>
          <c:dLbls>
            <c:dLbl>
              <c:idx val="0"/>
              <c:layout>
                <c:manualLayout>
                  <c:x val="0.11546346521349407"/>
                  <c:y val="0.17953500493289401"/>
                </c:manualLayout>
              </c:layout>
              <c:tx>
                <c:rich>
                  <a:bodyPr/>
                  <a:lstStyle/>
                  <a:p>
                    <a:fld id="{C539B8A3-4D86-4412-98C9-12AC7997C071}" type="CELLRANGE">
                      <a:rPr lang="en-US" b="1"/>
                      <a:pPr/>
                      <a:t>[CELLRANGE]</a:t>
                    </a:fld>
                    <a:endParaRPr lang="en-US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675943673630712"/>
                      <c:h val="0.2405636529476369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C86D-4D9E-BEF8-8E1C7F8C6B9D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0" i="0" u="none" strike="noStrike" kern="1200" baseline="0">
                        <a:solidFill>
                          <a:schemeClr val="bg1"/>
                        </a:solidFill>
                        <a:latin typeface="Proxima Nova" panose="02000506030000020004" pitchFamily="50" charset="0"/>
                        <a:ea typeface="+mn-ea"/>
                        <a:cs typeface="+mn-cs"/>
                      </a:defRPr>
                    </a:pPr>
                    <a:fld id="{C0EEBF12-6C4F-4C3E-99B8-9A0DD5C01B7E}" type="CELLRANGE">
                      <a:rPr lang="en-US"/>
                      <a:pPr>
                        <a:defRPr>
                          <a:solidFill>
                            <a:schemeClr val="bg1"/>
                          </a:solidFill>
                        </a:defRPr>
                      </a:pPr>
                      <a:t>[CELLRANGE]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Proxima Nova" panose="02000506030000020004" pitchFamily="50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C86D-4D9E-BEF8-8E1C7F8C6B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roxima Nova" panose="02000506030000020004" pitchFamily="50" charset="0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howDataLabelsRange val="1"/>
              </c:ext>
            </c:extLst>
          </c:dLbls>
          <c:cat>
            <c:strRef>
              <c:f>'Charging fun'!$A$11:$A$12</c:f>
              <c:strCache>
                <c:ptCount val="2"/>
                <c:pt idx="0">
                  <c:v>Chargers Installed (as of end of Q2 2024)</c:v>
                </c:pt>
                <c:pt idx="1">
                  <c:v>Chargers Needed</c:v>
                </c:pt>
              </c:strCache>
            </c:strRef>
          </c:cat>
          <c:val>
            <c:numRef>
              <c:f>'Charging fun'!$B$11:$B$12</c:f>
              <c:numCache>
                <c:formatCode>_(* #,##0_);_(* \(#,##0\);_(* "-"??_);_(@_)</c:formatCode>
                <c:ptCount val="2"/>
                <c:pt idx="0">
                  <c:v>177386</c:v>
                </c:pt>
                <c:pt idx="1">
                  <c:v>1071614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'Charging fun'!$D$11:$D$12</c15:f>
                <c15:dlblRangeCache>
                  <c:ptCount val="2"/>
                  <c:pt idx="0">
                    <c:v>177,386 Chargers Installed (as of end of Q2 2024)</c:v>
                  </c:pt>
                  <c:pt idx="1">
                    <c:v>1,1071,614 Chargers Needed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4-C86D-4D9E-BEF8-8E1C7F8C6B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28575" cap="flat" cmpd="sng" algn="ctr">
      <a:solidFill>
        <a:schemeClr val="tx2"/>
      </a:solidFill>
      <a:round/>
    </a:ln>
    <a:effectLst/>
  </c:spPr>
  <c:txPr>
    <a:bodyPr/>
    <a:lstStyle/>
    <a:p>
      <a:pPr>
        <a:defRPr>
          <a:latin typeface="Proxima Nova" panose="02000506030000020004" pitchFamily="50" charset="0"/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9BA016-B253-44CF-9853-76FF64A4CA87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4BC896-7BA7-4BEC-9581-F22890279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151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4BC896-7BA7-4BEC-9581-F2289027997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5514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More than 1 million additional public chargers (933,061 L2 and 138,609 DC Fast) will need to be installed to satisfy the necessary infrastructure estimate by 2030.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8D936B-07AF-497B-9230-897A637819C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40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2831B-8DFC-EDB1-DB90-1D36EDC936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03C3A9-90D9-7969-77DB-B8657CC8A9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008350-45BA-F7E1-E697-8DF218FB8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CC930-99A5-4C60-949A-883022AB0F52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BE5D3E-A9A2-BA6C-D763-381F9284D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0B177F-3963-1F1A-3F78-0EC6B5F42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37F81-7C38-4010-B1E9-0985727EB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515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9F800-D475-9288-55B8-DB2D0E4AF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928F52-544D-E4B4-627E-052E4A0CF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DE8D0E-8787-0F71-7F27-8AA358B5B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CC930-99A5-4C60-949A-883022AB0F52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B4E95-F38D-167C-4E3D-1EAD4DF55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A5E4DD-8BE1-CBAC-204F-D036DC8A9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37F81-7C38-4010-B1E9-0985727EB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883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E278A-6036-4E61-9058-E13E96C35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EACBEE-B9E7-7314-DF90-E82FAA1D8C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335FC9-0F5B-9CE7-2FF7-D1CB2F1BE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CC930-99A5-4C60-949A-883022AB0F52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016882-3AC2-7DCB-6B30-7D60DF758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E4648B-49EF-24D3-E6A7-A83C1948C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37F81-7C38-4010-B1E9-0985727EB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490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F90AD-F798-FFC7-BDD9-8168CDCDC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E680F1-B5E8-CF33-AF4D-865113A905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245460-7608-9CA8-1E4D-024498A00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0E162F-3662-042A-FDE7-680F39C4B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CC930-99A5-4C60-949A-883022AB0F52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391EBB-F57E-7112-60F0-09FACF858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2DFEDE-0D30-1707-4AC5-5BAD6DCBF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37F81-7C38-4010-B1E9-0985727EB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261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018BB-BBE6-577E-F725-97E87340F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3F8C2E-ACF4-69D4-CF72-D060071800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5F2010-E722-A4F9-F940-54C3A2BD52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A1D628-A7AE-004C-4B09-1782997465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7E386E-B043-13EC-1D01-94BB4500E4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087FB4-9693-534C-6868-3ADBDB2D5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CC930-99A5-4C60-949A-883022AB0F52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808D99-3F68-0787-0ECD-F4E8C4250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464928-AEAE-DB63-2618-F8C59CDB3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37F81-7C38-4010-B1E9-0985727EB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411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7C438-04AA-7EEA-BF13-F011C5038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B7E9E9-999D-3EF7-C47F-04B07CCC6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CC930-99A5-4C60-949A-883022AB0F52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6CF0CD-4E34-63D1-AB1F-EB1DC297E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17C8CF-97F3-B0F9-7E4A-C4F3AF3A6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37F81-7C38-4010-B1E9-0985727EB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952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F1BFBE-83BD-E850-878C-5E685CD5C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CC930-99A5-4C60-949A-883022AB0F52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93CA45-2BDF-0A26-2FA5-4BEA04CFA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A010BC-DFCE-784A-569B-41D8F4E31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37F81-7C38-4010-B1E9-0985727EB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688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B3050-9309-355C-BA5E-BA0C84F02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11C80B-63D9-B0F1-14E8-F66E190689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74BBB4-0255-6E59-EDB7-56C3A2E778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34039A-4EDB-ECC2-01BC-C5D5C9C19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CC930-99A5-4C60-949A-883022AB0F52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DB9AC5-D62F-60B3-51FB-7E952C960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643056-7206-B1C6-DA04-61A6B308B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37F81-7C38-4010-B1E9-0985727EB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197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E84DA-674B-9681-0EAE-5E2A94A65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90E4A5-B57E-7C88-8247-FD0213FF44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9BA20B-774A-2947-6859-1E95C154D5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D18EDC-368F-4CD1-2965-A59689143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CC930-99A5-4C60-949A-883022AB0F52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84FF38-5A6A-2098-02F3-7DE4B0CDC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AEAA19-BD2B-7A2B-6C55-5BC3BCE5E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37F81-7C38-4010-B1E9-0985727EB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570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0A536-0149-1E21-E29A-54011C9AA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B9C4E0-05C1-0B60-6DFA-2344B9F603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DD80E6-D94D-D1FA-15FD-15E3F6F80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CC930-99A5-4C60-949A-883022AB0F52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AC5C10-C3BC-3C48-B8C5-40405586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98837E-DF2A-0DC7-23C9-A77086684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37F81-7C38-4010-B1E9-0985727EB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770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AF090E-7B90-64C0-291E-D4F7E5CB12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C7163F-18F2-964B-7258-A6794E99B2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E72D9-D254-73F6-60A4-941A1C202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CC930-99A5-4C60-949A-883022AB0F52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18E2AE-399D-225E-FC45-44D202CB2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151FB-9031-6F90-CCD0-5BD194DF8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37F81-7C38-4010-B1E9-0985727EB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1289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999" y="365127"/>
            <a:ext cx="11159743" cy="53654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A7ED680-4E24-5E42-813F-8D69D70754C3}"/>
              </a:ext>
            </a:extLst>
          </p:cNvPr>
          <p:cNvCxnSpPr>
            <a:cxnSpLocks/>
          </p:cNvCxnSpPr>
          <p:nvPr userDrawn="1"/>
        </p:nvCxnSpPr>
        <p:spPr>
          <a:xfrm>
            <a:off x="508000" y="990600"/>
            <a:ext cx="111597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ACC6C976-D184-464C-9064-1C7F44A31227}"/>
              </a:ext>
            </a:extLst>
          </p:cNvPr>
          <p:cNvSpPr/>
          <p:nvPr userDrawn="1"/>
        </p:nvSpPr>
        <p:spPr>
          <a:xfrm>
            <a:off x="362414" y="6257231"/>
            <a:ext cx="3498385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67" b="1" dirty="0">
                <a:latin typeface="Arial" panose="020B0604020202020204" pitchFamily="34" charset="0"/>
                <a:cs typeface="Arial" panose="020B0604020202020204" pitchFamily="34" charset="0"/>
              </a:rPr>
              <a:t>SAE International®</a:t>
            </a:r>
          </a:p>
          <a:p>
            <a:r>
              <a:rPr lang="en-US" sz="1067" b="0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North American International Propulsion Conference</a:t>
            </a:r>
            <a:endParaRPr lang="en-US" sz="106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142FE0B-CA9C-6D4A-AA86-A90F58A9FAEA}"/>
              </a:ext>
            </a:extLst>
          </p:cNvPr>
          <p:cNvSpPr/>
          <p:nvPr userDrawn="1"/>
        </p:nvSpPr>
        <p:spPr>
          <a:xfrm>
            <a:off x="9181461" y="6397210"/>
            <a:ext cx="2618387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8D8A4392-6EB1-D247-92EE-538B37AF4DD6}" type="slidenum">
              <a:rPr lang="en-US" sz="1067" smtClean="0"/>
              <a:pPr algn="r"/>
              <a:t>‹#›</a:t>
            </a:fld>
            <a:endParaRPr lang="en-US" sz="106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E7BE11-864B-CF48-B6C8-D8FACF961A7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7999" y="1242554"/>
            <a:ext cx="11159743" cy="492574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337107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999" y="365127"/>
            <a:ext cx="11159743" cy="53654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A7ED680-4E24-5E42-813F-8D69D70754C3}"/>
              </a:ext>
            </a:extLst>
          </p:cNvPr>
          <p:cNvCxnSpPr>
            <a:cxnSpLocks/>
          </p:cNvCxnSpPr>
          <p:nvPr userDrawn="1"/>
        </p:nvCxnSpPr>
        <p:spPr>
          <a:xfrm>
            <a:off x="508000" y="990600"/>
            <a:ext cx="111597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ACC6C976-D184-464C-9064-1C7F44A31227}"/>
              </a:ext>
            </a:extLst>
          </p:cNvPr>
          <p:cNvSpPr/>
          <p:nvPr userDrawn="1"/>
        </p:nvSpPr>
        <p:spPr>
          <a:xfrm>
            <a:off x="362414" y="6257231"/>
            <a:ext cx="3498385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67" b="1" dirty="0">
                <a:latin typeface="Arial" panose="020B0604020202020204" pitchFamily="34" charset="0"/>
                <a:cs typeface="Arial" panose="020B0604020202020204" pitchFamily="34" charset="0"/>
              </a:rPr>
              <a:t>SAE International®</a:t>
            </a:r>
          </a:p>
          <a:p>
            <a:r>
              <a:rPr lang="en-US" sz="1067" b="0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North American International Propulsion Conference</a:t>
            </a:r>
            <a:endParaRPr lang="en-US" sz="106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142FE0B-CA9C-6D4A-AA86-A90F58A9FAEA}"/>
              </a:ext>
            </a:extLst>
          </p:cNvPr>
          <p:cNvSpPr/>
          <p:nvPr userDrawn="1"/>
        </p:nvSpPr>
        <p:spPr>
          <a:xfrm>
            <a:off x="9181461" y="6397210"/>
            <a:ext cx="2618387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8D8A4392-6EB1-D247-92EE-538B37AF4DD6}" type="slidenum">
              <a:rPr lang="en-US" sz="1067" smtClean="0"/>
              <a:pPr algn="r"/>
              <a:t>‹#›</a:t>
            </a:fld>
            <a:endParaRPr lang="en-US" sz="106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E7BE11-864B-CF48-B6C8-D8FACF961A7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7999" y="1242554"/>
            <a:ext cx="11159743" cy="492574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8268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282321-38C7-0E95-205D-164366464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0774A1-4501-3454-B99D-1D98C034CA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69AE6-84AE-0C06-356B-13B4B32A5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5CC930-99A5-4C60-949A-883022AB0F52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695389-625B-9A96-6EBB-A316156E5C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E53C37-98D4-0D65-B384-649F1029AD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537F81-7C38-4010-B1E9-0985727EB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000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hitehouse.gov/briefing-room/statements-releases/2024/09/23/fact-sheet-taking-action-to-support-auto-workers-and-manufacturers-including-in-michigan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FC732-EAD8-3AB7-EE34-0698B46F14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24206"/>
            <a:ext cx="9144000" cy="2677213"/>
          </a:xfrm>
        </p:spPr>
        <p:txBody>
          <a:bodyPr>
            <a:normAutofit/>
          </a:bodyPr>
          <a:lstStyle/>
          <a:p>
            <a:r>
              <a:rPr lang="en-US" sz="5400" dirty="0"/>
              <a:t>Industrial Strategy for Electric Vehicles: The U.S. Case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8C84FE-067B-B4B0-D9FB-F136043C54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299141"/>
          </a:xfrm>
        </p:spPr>
        <p:txBody>
          <a:bodyPr>
            <a:normAutofit fontScale="92500"/>
          </a:bodyPr>
          <a:lstStyle/>
          <a:p>
            <a:r>
              <a:rPr lang="en-US" dirty="0"/>
              <a:t>Susan Helper</a:t>
            </a:r>
          </a:p>
          <a:p>
            <a:r>
              <a:rPr lang="en-US" dirty="0"/>
              <a:t>Case Western Reserve University</a:t>
            </a:r>
          </a:p>
          <a:p>
            <a:endParaRPr lang="en-US" dirty="0"/>
          </a:p>
          <a:p>
            <a:r>
              <a:rPr lang="en-US" dirty="0"/>
              <a:t>Columbia University conference on “New Thinking in Industrial Policy” </a:t>
            </a:r>
          </a:p>
          <a:p>
            <a:r>
              <a:rPr lang="en-US" dirty="0"/>
              <a:t>November 2, 2024</a:t>
            </a:r>
          </a:p>
        </p:txBody>
      </p:sp>
    </p:spTree>
    <p:extLst>
      <p:ext uri="{BB962C8B-B14F-4D97-AF65-F5344CB8AC3E}">
        <p14:creationId xmlns:p14="http://schemas.microsoft.com/office/powerpoint/2010/main" val="3372571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B157C-63C0-19DF-827C-38BAEB1C9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859CF-60C3-7D96-8B96-C45FE07429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3447"/>
            <a:ext cx="10515600" cy="4753516"/>
          </a:xfrm>
        </p:spPr>
        <p:txBody>
          <a:bodyPr>
            <a:normAutofit/>
          </a:bodyPr>
          <a:lstStyle/>
          <a:p>
            <a:r>
              <a:rPr lang="en-US" dirty="0"/>
              <a:t>Biden policies for EV transition</a:t>
            </a:r>
          </a:p>
          <a:p>
            <a:r>
              <a:rPr lang="en-US" dirty="0"/>
              <a:t>Status of EV transition</a:t>
            </a:r>
          </a:p>
          <a:p>
            <a:pPr lvl="1"/>
            <a:r>
              <a:rPr lang="en-US" dirty="0"/>
              <a:t>Employment</a:t>
            </a:r>
          </a:p>
          <a:p>
            <a:pPr lvl="1"/>
            <a:r>
              <a:rPr lang="en-US" dirty="0"/>
              <a:t>EV penetration</a:t>
            </a:r>
          </a:p>
          <a:p>
            <a:pPr lvl="1"/>
            <a:r>
              <a:rPr lang="en-US" dirty="0"/>
              <a:t>Chargers</a:t>
            </a:r>
          </a:p>
          <a:p>
            <a:pPr lvl="1"/>
            <a:r>
              <a:rPr lang="en-US" dirty="0"/>
              <a:t>Suppliers</a:t>
            </a:r>
          </a:p>
          <a:p>
            <a:r>
              <a:rPr lang="en-US" dirty="0"/>
              <a:t>Obstacles</a:t>
            </a:r>
          </a:p>
          <a:p>
            <a:r>
              <a:rPr lang="en-US" dirty="0"/>
              <a:t>Lessons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763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EC4CB-DCB5-94C2-1BB9-FB3D75BC9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Biden policies for EV transition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C39BB6-DB2B-545E-2AF4-C44C42450E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6569"/>
            <a:ext cx="10515600" cy="4640394"/>
          </a:xfrm>
        </p:spPr>
        <p:txBody>
          <a:bodyPr/>
          <a:lstStyle/>
          <a:p>
            <a:r>
              <a:rPr lang="en-US" dirty="0"/>
              <a:t>Goal-setting (8/2021)</a:t>
            </a:r>
          </a:p>
          <a:p>
            <a:pPr lvl="1"/>
            <a:r>
              <a:rPr lang="en-US" dirty="0"/>
              <a:t>50 % of US vehicle sales in US EVs by 2030</a:t>
            </a:r>
          </a:p>
          <a:p>
            <a:r>
              <a:rPr lang="en-US" dirty="0"/>
              <a:t>Supply side subsidies </a:t>
            </a:r>
          </a:p>
          <a:p>
            <a:pPr lvl="1"/>
            <a:r>
              <a:rPr lang="en-US" dirty="0"/>
              <a:t>for batteries and components, plant conversion, EV chargers</a:t>
            </a:r>
          </a:p>
          <a:p>
            <a:r>
              <a:rPr lang="en-US" dirty="0"/>
              <a:t>Demand side subsidies</a:t>
            </a:r>
          </a:p>
          <a:p>
            <a:pPr lvl="1"/>
            <a:r>
              <a:rPr lang="en-US" dirty="0"/>
              <a:t>Consumer subsidies for purchase, leasing</a:t>
            </a:r>
          </a:p>
          <a:p>
            <a:r>
              <a:rPr lang="en-US" dirty="0"/>
              <a:t>Regulations</a:t>
            </a:r>
          </a:p>
          <a:p>
            <a:pPr lvl="1"/>
            <a:r>
              <a:rPr lang="en-US" dirty="0"/>
              <a:t>Fuel economy, Made in America</a:t>
            </a:r>
          </a:p>
          <a:p>
            <a:r>
              <a:rPr lang="en-US" dirty="0"/>
              <a:t>Tariffs, proposed ban on Chinese software in connected vehicles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439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372D7-98B8-55E4-D74F-167808F2C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Outcomes so far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5FA85C-F1E8-BAAE-4435-1129306F34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839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03B17-8DD2-17CB-F47C-8DC2FEE76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 employment is the highest since 2006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029C700-E365-FEE5-AFAD-AAEEFFA2BE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977507"/>
              </p:ext>
            </p:extLst>
          </p:nvPr>
        </p:nvGraphicFramePr>
        <p:xfrm>
          <a:off x="-1865229" y="4004702"/>
          <a:ext cx="14749031" cy="433804"/>
        </p:xfrm>
        <a:graphic>
          <a:graphicData uri="http://schemas.openxmlformats.org/drawingml/2006/table">
            <a:tbl>
              <a:tblPr/>
              <a:tblGrid>
                <a:gridCol w="14749031">
                  <a:extLst>
                    <a:ext uri="{9D8B030D-6E8A-4147-A177-3AD203B41FA5}">
                      <a16:colId xmlns:a16="http://schemas.microsoft.com/office/drawing/2014/main" val="36689453"/>
                    </a:ext>
                  </a:extLst>
                </a:gridCol>
              </a:tblGrid>
              <a:tr h="433804">
                <a:tc>
                  <a:txBody>
                    <a:bodyPr/>
                    <a:lstStyle/>
                    <a:p>
                      <a:pPr algn="l" fontAlgn="t"/>
                      <a:endParaRPr lang="en-US" dirty="0">
                        <a:effectLst/>
                        <a:latin typeface="Source Sans Pro Web"/>
                      </a:endParaRPr>
                    </a:p>
                  </a:txBody>
                  <a:tcPr marR="952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4837447"/>
                  </a:ext>
                </a:extLst>
              </a:tr>
            </a:tbl>
          </a:graphicData>
        </a:graphic>
      </p:graphicFrame>
      <p:pic>
        <p:nvPicPr>
          <p:cNvPr id="1026" name="Picture 2" descr="Graph of CES3133600101">
            <a:extLst>
              <a:ext uri="{FF2B5EF4-FFF2-40B4-BE49-F238E27FC236}">
                <a16:creationId xmlns:a16="http://schemas.microsoft.com/office/drawing/2014/main" id="{E46CD48A-DC3F-4DB0-EFE7-8F4254018E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582" y="1437135"/>
            <a:ext cx="9459038" cy="5623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4A7C84-E0D8-156B-DBF6-D657B5409ED9}"/>
              </a:ext>
            </a:extLst>
          </p:cNvPr>
          <p:cNvSpPr txBox="1"/>
          <p:nvPr/>
        </p:nvSpPr>
        <p:spPr>
          <a:xfrm>
            <a:off x="7022969" y="6196441"/>
            <a:ext cx="40928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BLS.gov  All employees, thousands, motor vehicles and parts 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8DD7AEE-9C52-A73D-9A31-AC6C1E61A1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3893481"/>
              </p:ext>
            </p:extLst>
          </p:nvPr>
        </p:nvGraphicFramePr>
        <p:xfrm>
          <a:off x="10929619" y="3681254"/>
          <a:ext cx="424180" cy="365760"/>
        </p:xfrm>
        <a:graphic>
          <a:graphicData uri="http://schemas.openxmlformats.org/drawingml/2006/table">
            <a:tbl>
              <a:tblPr/>
              <a:tblGrid>
                <a:gridCol w="212090">
                  <a:extLst>
                    <a:ext uri="{9D8B030D-6E8A-4147-A177-3AD203B41FA5}">
                      <a16:colId xmlns:a16="http://schemas.microsoft.com/office/drawing/2014/main" val="2692602412"/>
                    </a:ext>
                  </a:extLst>
                </a:gridCol>
                <a:gridCol w="212090">
                  <a:extLst>
                    <a:ext uri="{9D8B030D-6E8A-4147-A177-3AD203B41FA5}">
                      <a16:colId xmlns:a16="http://schemas.microsoft.com/office/drawing/2014/main" val="28255787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endParaRPr lang="en-US" b="1" dirty="0">
                        <a:effectLst/>
                        <a:latin typeface="Source Sans Pro Web"/>
                      </a:endParaRPr>
                    </a:p>
                  </a:txBody>
                  <a:tcPr marR="952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dirty="0">
                        <a:effectLst/>
                        <a:latin typeface="Source Sans Pro Web"/>
                      </a:endParaRPr>
                    </a:p>
                  </a:txBody>
                  <a:tcPr marR="952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145789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5FE5E90-5694-5413-C6A8-0A31D7598836}"/>
              </a:ext>
            </a:extLst>
          </p:cNvPr>
          <p:cNvSpPr txBox="1"/>
          <p:nvPr/>
        </p:nvSpPr>
        <p:spPr>
          <a:xfrm>
            <a:off x="10548594" y="2036190"/>
            <a:ext cx="1688796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 EV transition</a:t>
            </a:r>
          </a:p>
          <a:p>
            <a:r>
              <a:rPr lang="en-US" dirty="0"/>
              <a:t>not successful</a:t>
            </a:r>
          </a:p>
          <a:p>
            <a:r>
              <a:rPr lang="en-US" dirty="0"/>
              <a:t>whole industry </a:t>
            </a:r>
          </a:p>
          <a:p>
            <a:r>
              <a:rPr lang="en-US" dirty="0"/>
              <a:t>Is at risk</a:t>
            </a:r>
          </a:p>
          <a:p>
            <a:endParaRPr lang="en-US" dirty="0"/>
          </a:p>
          <a:p>
            <a:r>
              <a:rPr lang="en-US" dirty="0"/>
              <a:t>Auto industry</a:t>
            </a:r>
          </a:p>
          <a:p>
            <a:r>
              <a:rPr lang="en-US" dirty="0"/>
              <a:t>connected to </a:t>
            </a:r>
          </a:p>
          <a:p>
            <a:r>
              <a:rPr lang="en-US" dirty="0"/>
              <a:t>service jobs </a:t>
            </a:r>
          </a:p>
          <a:p>
            <a:r>
              <a:rPr lang="en-US" dirty="0"/>
              <a:t>not shown on</a:t>
            </a:r>
          </a:p>
          <a:p>
            <a:r>
              <a:rPr lang="en-US" dirty="0"/>
              <a:t>Chart: </a:t>
            </a:r>
          </a:p>
          <a:p>
            <a:r>
              <a:rPr lang="en-US" dirty="0"/>
              <a:t>Also at risk:</a:t>
            </a:r>
          </a:p>
          <a:p>
            <a:r>
              <a:rPr lang="en-US" dirty="0"/>
              <a:t>Software</a:t>
            </a:r>
          </a:p>
          <a:p>
            <a:r>
              <a:rPr lang="en-US" dirty="0"/>
              <a:t>Design</a:t>
            </a:r>
          </a:p>
          <a:p>
            <a:r>
              <a:rPr lang="en-US" dirty="0"/>
              <a:t>R&amp;D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750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AD913CA-8A00-7F30-84F8-52DC897D88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94078" y="551442"/>
            <a:ext cx="7403839" cy="5487988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0C4C79-23A3-8F9B-2778-B4394BE15C46}"/>
              </a:ext>
            </a:extLst>
          </p:cNvPr>
          <p:cNvSpPr txBox="1"/>
          <p:nvPr/>
        </p:nvSpPr>
        <p:spPr>
          <a:xfrm>
            <a:off x="2007774" y="6039430"/>
            <a:ext cx="817644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Source</a:t>
            </a:r>
            <a:r>
              <a:rPr lang="en-US" sz="1000" dirty="0"/>
              <a:t>:  “Building a Thriving Clean Energy Economy in 2023 and Beyond: A Six-Month Update,” by Heather Boushey and Justina Gallegos, Presidential Council of Economic Advisors, July 1, 2024. </a:t>
            </a:r>
          </a:p>
          <a:p>
            <a:r>
              <a:rPr lang="en-US" sz="1000" dirty="0"/>
              <a:t>https://</a:t>
            </a:r>
            <a:r>
              <a:rPr lang="en-US" sz="1000" dirty="0" err="1"/>
              <a:t>www.whitehouse.gov</a:t>
            </a:r>
            <a:r>
              <a:rPr lang="en-US" sz="1000" dirty="0"/>
              <a:t>/briefing-room/blog/2024/07/01/building-a-thriving-clean-energy-economy-in-2023-and-beyond-a-six-month-update/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AD4393E-D670-2A44-E99D-C8A053D8B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D01A-3234-1145-B88C-8534E7C46B6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514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882AA59-E0BE-4823-6F7F-F86392DE7C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3226" y="401299"/>
            <a:ext cx="7385548" cy="5487988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3DE2CC2-CFE4-8D6C-3D8B-5E3519134BA1}"/>
              </a:ext>
            </a:extLst>
          </p:cNvPr>
          <p:cNvSpPr txBox="1"/>
          <p:nvPr/>
        </p:nvSpPr>
        <p:spPr>
          <a:xfrm>
            <a:off x="2803132" y="6063947"/>
            <a:ext cx="658573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Source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: “U.S. Electric Vehicle Manufacturing Investments and Jobs: Characterizing the Impacts of the Inflation Reduction Act after 18 Months,” Environmental Defense Fund, March 2024.</a:t>
            </a: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https://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www.edf.org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/sites/default/files/2024-03/EDF_US_EV_Manufacturing_Investments_Spring2024.pdf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48AA260-83E1-C549-C29B-AB125B325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D01A-3234-1145-B88C-8534E7C46B6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2208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B4C454C-5C70-D700-9374-A8AD861219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9872" y="473218"/>
            <a:ext cx="5712256" cy="5487988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3AB12D8-9DA3-65A4-8DF3-A30EDE52AA30}"/>
              </a:ext>
            </a:extLst>
          </p:cNvPr>
          <p:cNvSpPr txBox="1"/>
          <p:nvPr/>
        </p:nvSpPr>
        <p:spPr>
          <a:xfrm>
            <a:off x="2803132" y="6084496"/>
            <a:ext cx="658573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Source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: “U.S. Electric Vehicle Manufacturing Investments and Jobs: Characterizing the Impacts of the Inflation Reduction Act after 18 Months,” Environmental Defense Fund, March 2024.</a:t>
            </a: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https://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www.edf.org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/sites/default/files/2024-03/EDF_US_EV_Manufacturing_Investments_Spring2024.pdf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010F328-6BFE-F690-FAED-E316500A0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D01A-3234-1145-B88C-8534E7C46B61}" type="slidenum">
              <a:rPr lang="en-US" smtClean="0"/>
              <a:t>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FAE5D6-3736-04A4-318F-522B7FB4F56D}"/>
              </a:ext>
            </a:extLst>
          </p:cNvPr>
          <p:cNvSpPr txBox="1"/>
          <p:nvPr/>
        </p:nvSpPr>
        <p:spPr>
          <a:xfrm>
            <a:off x="9388867" y="3429000"/>
            <a:ext cx="2025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Private investment</a:t>
            </a:r>
          </a:p>
        </p:txBody>
      </p:sp>
    </p:spTree>
    <p:extLst>
      <p:ext uri="{BB962C8B-B14F-4D97-AF65-F5344CB8AC3E}">
        <p14:creationId xmlns:p14="http://schemas.microsoft.com/office/powerpoint/2010/main" val="3199501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85F056B-8C21-F39B-2CF0-1B1FB5FE36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22009" y="391024"/>
            <a:ext cx="8147982" cy="5487988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6C984A7-C05B-24B5-3346-3CAB906B1E68}"/>
              </a:ext>
            </a:extLst>
          </p:cNvPr>
          <p:cNvSpPr txBox="1"/>
          <p:nvPr/>
        </p:nvSpPr>
        <p:spPr>
          <a:xfrm>
            <a:off x="2803132" y="6063947"/>
            <a:ext cx="658573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Source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: “U.S. Electric Vehicle Manufacturing Investments and Jobs: Characterizing the Impacts of the Inflation Reduction Act after 18 Months,” Environmental Defense Fund, March 2024.</a:t>
            </a: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https://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www.edf.org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/sites/default/files/2024-03/EDF_US_EV_Manufacturing_Investments_Spring2024.pdf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DAABEF7-C186-E60B-AFFF-738EF4736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D01A-3234-1145-B88C-8534E7C46B6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04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C56C4A8-B0D1-9B55-C155-A348BEF9A9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52469"/>
            <a:ext cx="10515600" cy="535663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F4BB96-38F8-81D0-3703-91B329A1A6CC}"/>
              </a:ext>
            </a:extLst>
          </p:cNvPr>
          <p:cNvSpPr txBox="1"/>
          <p:nvPr/>
        </p:nvSpPr>
        <p:spPr>
          <a:xfrm>
            <a:off x="838199" y="5929816"/>
            <a:ext cx="106075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Source: </a:t>
            </a:r>
            <a:r>
              <a:rPr lang="en-US" sz="1200" dirty="0"/>
              <a:t>“Growing the Economy from the Middle Out: Laying the Foundation for Growth that is Strong, Stable, and Broadly Shared,” slideshow by Heather Boushey, President’s Council of Economic Advisors, White House, October 2024.</a:t>
            </a:r>
          </a:p>
        </p:txBody>
      </p:sp>
    </p:spTree>
    <p:extLst>
      <p:ext uri="{BB962C8B-B14F-4D97-AF65-F5344CB8AC3E}">
        <p14:creationId xmlns:p14="http://schemas.microsoft.com/office/powerpoint/2010/main" val="34760375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E6C5F-F7D3-444B-93E2-4AE284D07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099" y="199724"/>
            <a:ext cx="11159743" cy="536547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Charging Infrastructure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14FED302-BD92-4A82-BB02-047800D6CDCD}"/>
              </a:ext>
            </a:extLst>
          </p:cNvPr>
          <p:cNvGraphicFramePr/>
          <p:nvPr/>
        </p:nvGraphicFramePr>
        <p:xfrm>
          <a:off x="676988" y="2581469"/>
          <a:ext cx="7571275" cy="35829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61B5B36-277D-5657-AA53-966B8A4A30D5}"/>
              </a:ext>
            </a:extLst>
          </p:cNvPr>
          <p:cNvSpPr txBox="1"/>
          <p:nvPr/>
        </p:nvSpPr>
        <p:spPr>
          <a:xfrm>
            <a:off x="1884899" y="1086789"/>
            <a:ext cx="6127101" cy="1299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1867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Level 2:</a:t>
            </a:r>
            <a:r>
              <a:rPr lang="en-US" sz="1867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56,002 Locations, 133,939 EVSE Ports</a:t>
            </a:r>
          </a:p>
          <a:p>
            <a:pPr>
              <a:lnSpc>
                <a:spcPct val="107000"/>
              </a:lnSpc>
            </a:pPr>
            <a:r>
              <a:rPr lang="en-US" sz="1867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DC Fast:</a:t>
            </a:r>
            <a:r>
              <a:rPr lang="en-US" sz="1867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10,338 Locations, 43,391 EVSE Ports</a:t>
            </a:r>
          </a:p>
          <a:p>
            <a:pPr>
              <a:lnSpc>
                <a:spcPct val="107000"/>
              </a:lnSpc>
            </a:pPr>
            <a:r>
              <a:rPr lang="en-US" sz="1867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Hydrogen Refueling:</a:t>
            </a:r>
            <a:r>
              <a:rPr lang="en-US" sz="1867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58 Stations (57 are in California)</a:t>
            </a:r>
          </a:p>
          <a:p>
            <a:pPr>
              <a:lnSpc>
                <a:spcPct val="107000"/>
              </a:lnSpc>
            </a:pPr>
            <a:r>
              <a:rPr lang="en-US" sz="1867" b="1" i="1" dirty="0">
                <a:solidFill>
                  <a:srgbClr val="EF6A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U.S. Total:</a:t>
            </a:r>
            <a:r>
              <a:rPr lang="en-US" sz="1867" i="1" dirty="0">
                <a:solidFill>
                  <a:srgbClr val="EF6A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65,083 Locations, 177,330 EVSE Ports</a:t>
            </a:r>
            <a:endParaRPr lang="en-US" sz="1867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BA1346-0A01-9F64-F8C3-AAD29CCF543D}"/>
              </a:ext>
            </a:extLst>
          </p:cNvPr>
          <p:cNvSpPr txBox="1"/>
          <p:nvPr/>
        </p:nvSpPr>
        <p:spPr>
          <a:xfrm>
            <a:off x="8438443" y="1048891"/>
            <a:ext cx="3539068" cy="5525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0990" indent="-38099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n-US" sz="1867" dirty="0">
              <a:solidFill>
                <a:srgbClr val="000000"/>
              </a:solidFill>
              <a:latin typeface="Proxima Nova" panose="02000506030000020004" pitchFamily="50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80990" indent="-38099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srgbClr val="000000"/>
                </a:solidFill>
                <a:latin typeface="Proxima Nova" panose="02000506030000020004" pitchFamily="50" charset="0"/>
                <a:ea typeface="Times New Roman" panose="02020603050405020304" pitchFamily="18" charset="0"/>
                <a:cs typeface="Calibri" panose="020F0502020204030204" pitchFamily="34" charset="0"/>
              </a:rPr>
              <a:t>The number of public L2 charging    10% Q2 2024 vs Q2 2023 </a:t>
            </a:r>
          </a:p>
          <a:p>
            <a:pPr marL="380990" indent="-38099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n-US" sz="1867" dirty="0">
              <a:solidFill>
                <a:srgbClr val="000000"/>
              </a:solidFill>
              <a:latin typeface="Proxima Nova" panose="02000506030000020004" pitchFamily="50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80990" indent="-38099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srgbClr val="000000"/>
                </a:solidFill>
                <a:latin typeface="Proxima Nova" panose="02000506030000020004" pitchFamily="50" charset="0"/>
                <a:ea typeface="Times New Roman" panose="02020603050405020304" pitchFamily="18" charset="0"/>
                <a:cs typeface="Calibri" panose="020F0502020204030204" pitchFamily="34" charset="0"/>
              </a:rPr>
              <a:t>DC Fast chargers     14% </a:t>
            </a:r>
          </a:p>
          <a:p>
            <a:pPr marL="380990" indent="-38099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n-US" sz="1867" dirty="0">
              <a:solidFill>
                <a:srgbClr val="000000"/>
              </a:solidFill>
              <a:latin typeface="Proxima Nova" panose="02000506030000020004" pitchFamily="50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80990" indent="-38099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srgbClr val="000000"/>
                </a:solidFill>
                <a:latin typeface="Proxima Nova" panose="02000506030000020004" pitchFamily="50" charset="0"/>
                <a:ea typeface="Times New Roman" panose="02020603050405020304" pitchFamily="18" charset="0"/>
                <a:cs typeface="Calibri" panose="020F0502020204030204" pitchFamily="34" charset="0"/>
              </a:rPr>
              <a:t>However, total charging ports     11% from the end of 2023.</a:t>
            </a:r>
            <a:r>
              <a:rPr lang="en-US" sz="1867" baseline="30000" dirty="0">
                <a:solidFill>
                  <a:srgbClr val="000000"/>
                </a:solidFill>
                <a:latin typeface="Proxima Nova" panose="02000506030000020004" pitchFamily="50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marL="380990" indent="-38099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n-US" sz="1867" dirty="0">
              <a:solidFill>
                <a:srgbClr val="000000"/>
              </a:solidFill>
              <a:latin typeface="Proxima Nova" panose="02000506030000020004" pitchFamily="50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80990" indent="-38099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srgbClr val="000000"/>
                </a:solidFill>
                <a:latin typeface="Proxima Nova" panose="02000506030000020004" pitchFamily="50" charset="0"/>
                <a:ea typeface="Times New Roman" panose="02020603050405020304" pitchFamily="18" charset="0"/>
                <a:cs typeface="Calibri" panose="020F0502020204030204" pitchFamily="34" charset="0"/>
              </a:rPr>
              <a:t>(For context, E-VIO    </a:t>
            </a:r>
            <a:r>
              <a:rPr lang="en-US" sz="1867" u="sng" dirty="0">
                <a:solidFill>
                  <a:srgbClr val="000000"/>
                </a:solidFill>
                <a:latin typeface="Proxima Nova" panose="02000506030000020004" pitchFamily="50" charset="0"/>
                <a:ea typeface="Times New Roman" panose="02020603050405020304" pitchFamily="18" charset="0"/>
                <a:cs typeface="Calibri" panose="020F0502020204030204" pitchFamily="34" charset="0"/>
              </a:rPr>
              <a:t>17%   </a:t>
            </a:r>
            <a:r>
              <a:rPr lang="en-US" sz="1867" dirty="0">
                <a:solidFill>
                  <a:srgbClr val="000000"/>
                </a:solidFill>
                <a:latin typeface="Proxima Nova" panose="02000506030000020004" pitchFamily="50" charset="0"/>
                <a:ea typeface="Times New Roman" panose="02020603050405020304" pitchFamily="18" charset="0"/>
                <a:cs typeface="Calibri" panose="020F0502020204030204" pitchFamily="34" charset="0"/>
              </a:rPr>
              <a:t>from the end of 2023 to the end of the second quarter of 2024.)</a:t>
            </a:r>
            <a:endParaRPr lang="en-US" sz="1867" dirty="0"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067" dirty="0">
              <a:solidFill>
                <a:srgbClr val="000000"/>
              </a:solidFill>
              <a:latin typeface="Proxima Nova" panose="02000506030000020004" pitchFamily="50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endParaRPr lang="en-US" sz="1067" dirty="0">
              <a:solidFill>
                <a:srgbClr val="000000"/>
              </a:solidFill>
              <a:latin typeface="Proxima Nova" panose="02000506030000020004" pitchFamily="50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en-US" sz="1067" dirty="0">
                <a:solidFill>
                  <a:srgbClr val="000000"/>
                </a:solidFill>
                <a:latin typeface="Proxima Nova" panose="02000506030000020004" pitchFamily="50" charset="0"/>
                <a:ea typeface="Times New Roman" panose="02020603050405020304" pitchFamily="18" charset="0"/>
                <a:cs typeface="Calibri" panose="020F0502020204030204" pitchFamily="34" charset="0"/>
              </a:rPr>
              <a:t>Charging information from U.S. Department of Energy Alternative Fuels Data Center, stations in operation as of 6/30/2024</a:t>
            </a:r>
            <a:endParaRPr lang="en-US" sz="1067" dirty="0"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50FDFAE-417D-2663-6380-2AF88247A399}"/>
              </a:ext>
            </a:extLst>
          </p:cNvPr>
          <p:cNvCxnSpPr>
            <a:cxnSpLocks/>
          </p:cNvCxnSpPr>
          <p:nvPr/>
        </p:nvCxnSpPr>
        <p:spPr>
          <a:xfrm flipV="1">
            <a:off x="9997440" y="1665971"/>
            <a:ext cx="0" cy="30506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3AE57A9-E80E-C57B-3B31-C42E7657E35B}"/>
              </a:ext>
            </a:extLst>
          </p:cNvPr>
          <p:cNvCxnSpPr>
            <a:cxnSpLocks/>
          </p:cNvCxnSpPr>
          <p:nvPr/>
        </p:nvCxnSpPr>
        <p:spPr>
          <a:xfrm flipV="1">
            <a:off x="10891520" y="2581469"/>
            <a:ext cx="0" cy="29065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146D394-3363-1FAA-3B4E-40BAFD803F85}"/>
              </a:ext>
            </a:extLst>
          </p:cNvPr>
          <p:cNvCxnSpPr>
            <a:cxnSpLocks/>
          </p:cNvCxnSpPr>
          <p:nvPr/>
        </p:nvCxnSpPr>
        <p:spPr>
          <a:xfrm flipV="1">
            <a:off x="9662160" y="3496699"/>
            <a:ext cx="0" cy="29065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A339718-AB61-443E-41E4-7816CD0E7F58}"/>
              </a:ext>
            </a:extLst>
          </p:cNvPr>
          <p:cNvCxnSpPr>
            <a:cxnSpLocks/>
          </p:cNvCxnSpPr>
          <p:nvPr/>
        </p:nvCxnSpPr>
        <p:spPr>
          <a:xfrm flipV="1">
            <a:off x="11135360" y="4396957"/>
            <a:ext cx="0" cy="29065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6938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E6C5F-F7D3-444B-93E2-4AE284D07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Charging is Lacking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D1D5BBE6-9C96-6576-D755-40B6AEE70FCD}"/>
              </a:ext>
            </a:extLst>
          </p:cNvPr>
          <p:cNvGraphicFramePr/>
          <p:nvPr/>
        </p:nvGraphicFramePr>
        <p:xfrm>
          <a:off x="375139" y="1385633"/>
          <a:ext cx="5790919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A5264C1-EDDB-49C2-B495-6F1B2C66B4C9}"/>
              </a:ext>
            </a:extLst>
          </p:cNvPr>
          <p:cNvGraphicFramePr>
            <a:graphicFrameLocks/>
          </p:cNvGraphicFramePr>
          <p:nvPr/>
        </p:nvGraphicFramePr>
        <p:xfrm>
          <a:off x="6344817" y="1385633"/>
          <a:ext cx="5579577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8125934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7CE38-6611-FED2-E213-DD3787794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Small suppliers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160522-9940-BF8A-E8AB-38F1255EA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Jobs at risk from transition</a:t>
            </a:r>
          </a:p>
          <a:p>
            <a:pPr lvl="1"/>
            <a:r>
              <a:rPr lang="en-US" dirty="0"/>
              <a:t>But opportunities in autos, and clean energy</a:t>
            </a:r>
          </a:p>
          <a:p>
            <a:r>
              <a:rPr lang="en-US" dirty="0"/>
              <a:t>Federal efforts to ease the transition</a:t>
            </a:r>
          </a:p>
          <a:p>
            <a:pPr lvl="1"/>
            <a:r>
              <a:rPr lang="en-US" dirty="0"/>
              <a:t>Technical assistance (DOE)</a:t>
            </a:r>
          </a:p>
          <a:p>
            <a:pPr lvl="1"/>
            <a:r>
              <a:rPr lang="en-US" dirty="0"/>
              <a:t>Financing (SBIC) and Grants (DOE)</a:t>
            </a:r>
          </a:p>
          <a:p>
            <a:pPr lvl="2"/>
            <a:r>
              <a:rPr lang="en-US" dirty="0"/>
              <a:t>High cost of vetting</a:t>
            </a:r>
          </a:p>
          <a:p>
            <a:pPr lvl="1"/>
            <a:r>
              <a:rPr lang="en-US" dirty="0"/>
              <a:t>Workforce (Battery Workforce Initiative)</a:t>
            </a:r>
          </a:p>
          <a:p>
            <a:pPr lvl="2"/>
            <a:r>
              <a:rPr lang="en-US" b="1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Design new jobs to be good jobs: </a:t>
            </a:r>
            <a:r>
              <a:rPr lang="en-US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don't just train workers for employer-defined jobs, but build coalition to design and adopt 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</a:rPr>
              <a:t>high standards</a:t>
            </a:r>
            <a:r>
              <a:rPr lang="en-US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. </a:t>
            </a:r>
            <a:r>
              <a:rPr lang="en-US" dirty="0"/>
              <a:t> </a:t>
            </a:r>
          </a:p>
          <a:p>
            <a:pPr lvl="2"/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pPr lvl="8"/>
            <a:r>
              <a:rPr lang="en-US" dirty="0"/>
              <a:t>See </a:t>
            </a:r>
            <a:r>
              <a:rPr lang="en-US" dirty="0">
                <a:hlinkClick r:id="rId2"/>
              </a:rPr>
              <a:t>FACT SHEET: Taking Action to Support Auto Workers and Manufacturers, Including in Michigan | The White House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4297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20CC3-B658-BC9C-6E0E-3E63788E9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future policies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1B7760-86D8-9FB1-070C-0F2166AB78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2301"/>
            <a:ext cx="11096134" cy="5269584"/>
          </a:xfrm>
        </p:spPr>
        <p:txBody>
          <a:bodyPr>
            <a:normAutofit/>
          </a:bodyPr>
          <a:lstStyle/>
          <a:p>
            <a:pPr algn="l"/>
            <a:r>
              <a:rPr lang="en-US" b="1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Promote small firm investment with grants to anchor firms &amp; their suppliers.</a:t>
            </a:r>
            <a:r>
              <a:rPr lang="en-US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 </a:t>
            </a: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Anchor firms and their suppliers would apply for grant funds (which they would match). </a:t>
            </a: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The large firm's support would 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</a:rPr>
              <a:t>show </a:t>
            </a:r>
            <a:r>
              <a:rPr lang="en-US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they believe these suppliers are viable and strategic, which eases 2 problems that small firms face in investing in new products or processes:  </a:t>
            </a:r>
          </a:p>
          <a:p>
            <a:pPr lvl="1"/>
            <a:r>
              <a:rPr lang="en-US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1)  provides some demand certainty to suppliers</a:t>
            </a:r>
          </a:p>
          <a:p>
            <a:pPr lvl="2"/>
            <a:r>
              <a:rPr lang="en-US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most small suppliers can afford at most one bet</a:t>
            </a:r>
          </a:p>
          <a:p>
            <a:pPr lvl="2"/>
            <a:r>
              <a:rPr lang="en-US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High potential social 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</a:rPr>
              <a:t>return not just to green products, but smart processes (sensors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</a:rPr>
              <a:t>etc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</a:rPr>
              <a:t>)</a:t>
            </a:r>
            <a:endParaRPr lang="en-US" b="0" i="0" dirty="0">
              <a:solidFill>
                <a:srgbClr val="222222"/>
              </a:solidFill>
              <a:effectLst/>
              <a:latin typeface="times new roman" panose="02020603050405020304" pitchFamily="18" charset="0"/>
            </a:endParaRPr>
          </a:p>
          <a:p>
            <a:pPr lvl="1"/>
            <a:r>
              <a:rPr lang="en-US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 2) reduce the government's vetting costs, since the large firm has already done some vetting and is sharing the risk. </a:t>
            </a:r>
            <a:br>
              <a:rPr lang="en-US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</a:br>
            <a:endParaRPr lang="en-US" b="0" i="0" dirty="0">
              <a:solidFill>
                <a:srgbClr val="222222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1825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6FD36-C102-2822-3674-2EF18AC12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E461E2-7A1D-EADE-D027-07B64F6E23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9435"/>
            <a:ext cx="10515600" cy="468752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Role of place- and technology- based analysis</a:t>
            </a:r>
          </a:p>
          <a:p>
            <a:pPr lvl="1"/>
            <a:r>
              <a:rPr lang="en-US" dirty="0"/>
              <a:t>Total jobs similar, but 200,000 jobs will be disrupted; ½ in IN MI OH</a:t>
            </a:r>
          </a:p>
          <a:p>
            <a:pPr lvl="1"/>
            <a:r>
              <a:rPr lang="en-US" dirty="0"/>
              <a:t>Possible to solve excess ICE supply AND insufficient heat pump supply</a:t>
            </a:r>
          </a:p>
          <a:p>
            <a:r>
              <a:rPr lang="en-US" dirty="0"/>
              <a:t>Investment crowded </a:t>
            </a:r>
            <a:r>
              <a:rPr lang="en-US"/>
              <a:t>in due </a:t>
            </a:r>
            <a:r>
              <a:rPr lang="en-US" dirty="0"/>
              <a:t>to joint goal-setting, identification of bottlenecks</a:t>
            </a:r>
          </a:p>
          <a:p>
            <a:pPr lvl="1"/>
            <a:r>
              <a:rPr lang="en-US" dirty="0"/>
              <a:t>Charging, battery components, small firms</a:t>
            </a:r>
          </a:p>
          <a:p>
            <a:r>
              <a:rPr lang="en-US" dirty="0"/>
              <a:t>Importance of active stakeholders and state capacity</a:t>
            </a:r>
          </a:p>
          <a:p>
            <a:pPr lvl="1"/>
            <a:r>
              <a:rPr lang="en-US" dirty="0"/>
              <a:t>UAW action </a:t>
            </a:r>
            <a:r>
              <a:rPr lang="en-US" dirty="0">
                <a:sym typeface="Wingdings" panose="05000000000000000000" pitchFamily="2" charset="2"/>
              </a:rPr>
              <a:t> battery salaries increased from $16.50 to $30/hour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DOE learning + personnel  stronger community benefits agreements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Most states lack experience with any project like EV charging</a:t>
            </a:r>
          </a:p>
          <a:p>
            <a:r>
              <a:rPr lang="en-US" dirty="0">
                <a:sym typeface="Wingdings" panose="05000000000000000000" pitchFamily="2" charset="2"/>
              </a:rPr>
              <a:t>Job and climate goals not necessarily in conflict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Biden </a:t>
            </a:r>
            <a:r>
              <a:rPr lang="en-US" dirty="0" err="1">
                <a:sym typeface="Wingdings" panose="05000000000000000000" pitchFamily="2" charset="2"/>
              </a:rPr>
              <a:t>adm</a:t>
            </a:r>
            <a:r>
              <a:rPr lang="en-US" dirty="0">
                <a:sym typeface="Wingdings" panose="05000000000000000000" pitchFamily="2" charset="2"/>
              </a:rPr>
              <a:t> created a US fast charging industry without slowing roll-out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Creation of agile suppliers and good jobs would promote both</a:t>
            </a:r>
          </a:p>
          <a:p>
            <a:r>
              <a:rPr lang="en-US" dirty="0">
                <a:sym typeface="Wingdings" panose="05000000000000000000" pitchFamily="2" charset="2"/>
              </a:rPr>
              <a:t>Policies so far do not fully incentivize organizational/supply chain transformation</a:t>
            </a: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569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Autos Innovat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EF6A00"/>
    </a:accent1>
    <a:accent2>
      <a:srgbClr val="5B6770"/>
    </a:accent2>
    <a:accent3>
      <a:srgbClr val="A2AAAD"/>
    </a:accent3>
    <a:accent4>
      <a:srgbClr val="004EA8"/>
    </a:accent4>
    <a:accent5>
      <a:srgbClr val="0097A9"/>
    </a:accent5>
    <a:accent6>
      <a:srgbClr val="D9D9D6"/>
    </a:accent6>
    <a:hlink>
      <a:srgbClr val="0563C1"/>
    </a:hlink>
    <a:folHlink>
      <a:srgbClr val="954F72"/>
    </a:folHlink>
  </a:clrScheme>
  <a:fontScheme name="Autos Innovate">
    <a:majorFont>
      <a:latin typeface="Faktum Light"/>
      <a:ea typeface=""/>
      <a:cs typeface=""/>
    </a:majorFont>
    <a:minorFont>
      <a:latin typeface="Faktum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Autos Innovat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6770"/>
    </a:accent1>
    <a:accent2>
      <a:srgbClr val="004EA8"/>
    </a:accent2>
    <a:accent3>
      <a:srgbClr val="A2AAAD"/>
    </a:accent3>
    <a:accent4>
      <a:srgbClr val="0097A9"/>
    </a:accent4>
    <a:accent5>
      <a:srgbClr val="D9D9D6"/>
    </a:accent5>
    <a:accent6>
      <a:srgbClr val="9BD3DD"/>
    </a:accent6>
    <a:hlink>
      <a:srgbClr val="0D5257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Autos Innovat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EF6A00"/>
    </a:accent1>
    <a:accent2>
      <a:srgbClr val="5B6770"/>
    </a:accent2>
    <a:accent3>
      <a:srgbClr val="A2AAAD"/>
    </a:accent3>
    <a:accent4>
      <a:srgbClr val="004EA8"/>
    </a:accent4>
    <a:accent5>
      <a:srgbClr val="0097A9"/>
    </a:accent5>
    <a:accent6>
      <a:srgbClr val="D9D9D6"/>
    </a:accent6>
    <a:hlink>
      <a:srgbClr val="0563C1"/>
    </a:hlink>
    <a:folHlink>
      <a:srgbClr val="954F72"/>
    </a:folHlink>
  </a:clrScheme>
  <a:fontScheme name="Autos Innovate">
    <a:majorFont>
      <a:latin typeface="Faktum Light"/>
      <a:ea typeface=""/>
      <a:cs typeface=""/>
    </a:majorFont>
    <a:minorFont>
      <a:latin typeface="Faktum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6475</TotalTime>
  <Words>1007</Words>
  <Application>Microsoft Office PowerPoint</Application>
  <PresentationFormat>Widescreen</PresentationFormat>
  <Paragraphs>118</Paragraphs>
  <Slides>15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Industrial Strategy for Electric Vehicles: The U.S. Case</vt:lpstr>
      <vt:lpstr>Agenda</vt:lpstr>
      <vt:lpstr>Biden policies for EV transition</vt:lpstr>
      <vt:lpstr>Outcomes so far</vt:lpstr>
      <vt:lpstr>Auto employment is the highest since 2006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Charging Infrastructure</vt:lpstr>
      <vt:lpstr> Charging is Lacking</vt:lpstr>
      <vt:lpstr>Small suppliers</vt:lpstr>
      <vt:lpstr>Potential future policies</vt:lpstr>
      <vt:lpstr>Lessons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Susan Helper</dc:creator>
  <cp:lastModifiedBy>Susan Helper</cp:lastModifiedBy>
  <cp:revision>8</cp:revision>
  <dcterms:created xsi:type="dcterms:W3CDTF">2024-10-28T23:44:13Z</dcterms:created>
  <dcterms:modified xsi:type="dcterms:W3CDTF">2024-12-11T14:27:48Z</dcterms:modified>
</cp:coreProperties>
</file>