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94" r:id="rId1"/>
  </p:sldMasterIdLst>
  <p:sldIdLst>
    <p:sldId id="256" r:id="rId2"/>
    <p:sldId id="257" r:id="rId3"/>
    <p:sldId id="262" r:id="rId4"/>
    <p:sldId id="258" r:id="rId5"/>
    <p:sldId id="259" r:id="rId6"/>
    <p:sldId id="260" r:id="rId7"/>
    <p:sldId id="261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>
        <p:scale>
          <a:sx n="100" d="100"/>
          <a:sy n="100" d="100"/>
        </p:scale>
        <p:origin x="-1072" y="6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printerSettings" Target="printerSettings/printerSettings1.bin"/><Relationship Id="rId1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10"/>
          <p:cNvGrpSpPr/>
          <p:nvPr/>
        </p:nvGrpSpPr>
        <p:grpSpPr>
          <a:xfrm>
            <a:off x="-1" y="3379694"/>
            <a:ext cx="7543801" cy="2604247"/>
            <a:chOff x="-1" y="3379694"/>
            <a:chExt cx="7543801" cy="2604247"/>
          </a:xfrm>
        </p:grpSpPr>
        <p:grpSp>
          <p:nvGrpSpPr>
            <p:cNvPr id="9" name="Group 11"/>
            <p:cNvGrpSpPr/>
            <p:nvPr/>
          </p:nvGrpSpPr>
          <p:grpSpPr>
            <a:xfrm>
              <a:off x="-1" y="3379694"/>
              <a:ext cx="7543801" cy="2604247"/>
              <a:chOff x="-1" y="3379694"/>
              <a:chExt cx="7543801" cy="2604247"/>
            </a:xfrm>
          </p:grpSpPr>
          <p:sp>
            <p:nvSpPr>
              <p:cNvPr id="15" name="Snip Single Corner Rectangle 14"/>
              <p:cNvSpPr/>
              <p:nvPr/>
            </p:nvSpPr>
            <p:spPr>
              <a:xfrm flipV="1">
                <a:off x="-1" y="3393141"/>
                <a:ext cx="7543800" cy="2590800"/>
              </a:xfrm>
              <a:prstGeom prst="snip1Rect">
                <a:avLst>
                  <a:gd name="adj" fmla="val 7379"/>
                </a:avLst>
              </a:prstGeom>
              <a:solidFill>
                <a:schemeClr val="bg1"/>
              </a:solidFill>
              <a:ln>
                <a:noFill/>
              </a:ln>
              <a:effectLst>
                <a:outerShdw blurRad="50800" dist="63500" dir="2700000" algn="tl" rotWithShape="0">
                  <a:prstClr val="black">
                    <a:alpha val="5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16" name="Straight Connector 15"/>
              <p:cNvCxnSpPr/>
              <p:nvPr/>
            </p:nvCxnSpPr>
            <p:spPr>
              <a:xfrm>
                <a:off x="0" y="3379694"/>
                <a:ext cx="7543800" cy="2377"/>
              </a:xfrm>
              <a:prstGeom prst="line">
                <a:avLst/>
              </a:prstGeom>
              <a:ln w="28575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3" name="Teardrop 12"/>
            <p:cNvSpPr/>
            <p:nvPr/>
          </p:nvSpPr>
          <p:spPr>
            <a:xfrm>
              <a:off x="6817659" y="3621741"/>
              <a:ext cx="394447" cy="394447"/>
            </a:xfrm>
            <a:prstGeom prst="teardrop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3913281"/>
            <a:ext cx="5867400" cy="1470025"/>
          </a:xfrm>
        </p:spPr>
        <p:txBody>
          <a:bodyPr>
            <a:normAutofit/>
          </a:bodyPr>
          <a:lstStyle>
            <a:lvl1pPr algn="r">
              <a:defRPr sz="46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5396753"/>
            <a:ext cx="5867400" cy="573741"/>
          </a:xfrm>
        </p:spPr>
        <p:txBody>
          <a:bodyPr>
            <a:normAutofit/>
          </a:bodyPr>
          <a:lstStyle>
            <a:lvl1pPr marL="0" indent="0" algn="r">
              <a:spcBef>
                <a:spcPct val="0"/>
              </a:spcBef>
              <a:buNone/>
              <a:defRPr sz="14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16200000">
            <a:off x="-734076" y="4503737"/>
            <a:ext cx="2057400" cy="365125"/>
          </a:xfrm>
        </p:spPr>
        <p:txBody>
          <a:bodyPr lIns="91440" tIns="0" bIns="0" anchor="b" anchorCtr="0"/>
          <a:lstStyle>
            <a:lvl1pPr>
              <a:defRPr sz="1400" b="1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FA8F6333-ECE1-2C40-9BF7-2998CDBF48DB}" type="datetimeFigureOut">
              <a:rPr lang="en-US" smtClean="0"/>
              <a:t>5/26/13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16200000">
            <a:off x="-356811" y="4503737"/>
            <a:ext cx="2057397" cy="365125"/>
          </a:xfrm>
        </p:spPr>
        <p:txBody>
          <a:bodyPr lIns="91440" tIns="0" bIns="0" anchor="t" anchorCtr="0"/>
          <a:lstStyle>
            <a:lvl1pPr algn="l">
              <a:defRPr b="1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0"/>
          <p:cNvGrpSpPr/>
          <p:nvPr/>
        </p:nvGrpSpPr>
        <p:grpSpPr>
          <a:xfrm>
            <a:off x="228600" y="228600"/>
            <a:ext cx="4251960" cy="6387352"/>
            <a:chOff x="228600" y="228600"/>
            <a:chExt cx="4251960" cy="6387352"/>
          </a:xfrm>
        </p:grpSpPr>
        <p:sp>
          <p:nvSpPr>
            <p:cNvPr id="12" name="Snip Diagonal Corner Rectangle 11"/>
            <p:cNvSpPr/>
            <p:nvPr/>
          </p:nvSpPr>
          <p:spPr>
            <a:xfrm flipV="1">
              <a:off x="228600" y="228600"/>
              <a:ext cx="4251960" cy="6387352"/>
            </a:xfrm>
            <a:prstGeom prst="snip2DiagRect">
              <a:avLst>
                <a:gd name="adj1" fmla="val 0"/>
                <a:gd name="adj2" fmla="val 3794"/>
              </a:avLst>
            </a:prstGeom>
            <a:solidFill>
              <a:schemeClr val="bg1"/>
            </a:solidFill>
            <a:ln>
              <a:noFill/>
            </a:ln>
            <a:effectLst>
              <a:outerShdw blurRad="50800" dist="63500" dir="2700000" algn="tl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3" name="Teardrop 12"/>
            <p:cNvSpPr>
              <a:spLocks noChangeAspect="1"/>
            </p:cNvSpPr>
            <p:nvPr/>
          </p:nvSpPr>
          <p:spPr>
            <a:xfrm>
              <a:off x="3886200" y="432548"/>
              <a:ext cx="355002" cy="355002"/>
            </a:xfrm>
            <a:prstGeom prst="teardrop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2176272"/>
            <a:ext cx="3657600" cy="1161288"/>
          </a:xfrm>
        </p:spPr>
        <p:txBody>
          <a:bodyPr vert="horz" lIns="91440" tIns="45720" rIns="91440" bIns="45720" rtlCol="0" anchor="b" anchorCtr="0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flipH="1">
            <a:off x="4654475" y="228600"/>
            <a:ext cx="4251960" cy="6391656"/>
          </a:xfrm>
          <a:prstGeom prst="snip2DiagRect">
            <a:avLst>
              <a:gd name="adj1" fmla="val 0"/>
              <a:gd name="adj2" fmla="val 4017"/>
            </a:avLst>
          </a:prstGeom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ts val="2000"/>
              </a:spcBef>
              <a:buClr>
                <a:schemeClr val="accent1"/>
              </a:buClr>
              <a:buSzPct val="90000"/>
              <a:buFont typeface="Wingdings 2" pitchFamily="18" charset="2"/>
              <a:buNone/>
              <a:defRPr sz="18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0352" y="3342401"/>
            <a:ext cx="3657600" cy="2595282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600"/>
              </a:spcBef>
              <a:buNone/>
              <a:defRPr sz="18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58952" y="6300216"/>
            <a:ext cx="1298448" cy="365125"/>
          </a:xfrm>
        </p:spPr>
        <p:txBody>
          <a:bodyPr/>
          <a:lstStyle/>
          <a:p>
            <a:fld id="{FA8F6333-ECE1-2C40-9BF7-2998CDBF48DB}" type="datetimeFigureOut">
              <a:rPr lang="en-US" smtClean="0"/>
              <a:t>5/26/13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057400" y="6300216"/>
            <a:ext cx="2340864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01752" y="6300216"/>
            <a:ext cx="448056" cy="365125"/>
          </a:xfrm>
        </p:spPr>
        <p:txBody>
          <a:bodyPr/>
          <a:lstStyle>
            <a:lvl1pPr algn="l">
              <a:defRPr/>
            </a:lvl1pPr>
          </a:lstStyle>
          <a:p>
            <a:fld id="{FD076764-D18A-EA43-8D55-51E671ADA70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Diagonal Corner Rectangle 8"/>
          <p:cNvSpPr/>
          <p:nvPr/>
        </p:nvSpPr>
        <p:spPr>
          <a:xfrm flipV="1">
            <a:off x="228600" y="4648200"/>
            <a:ext cx="8686800" cy="1963271"/>
          </a:xfrm>
          <a:prstGeom prst="snip2DiagRect">
            <a:avLst>
              <a:gd name="adj1" fmla="val 0"/>
              <a:gd name="adj2" fmla="val 9373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648200"/>
            <a:ext cx="8153400" cy="609600"/>
          </a:xfrm>
        </p:spPr>
        <p:txBody>
          <a:bodyPr vert="horz" lIns="91440" tIns="45720" rIns="91440" bIns="45720" rtlCol="0" anchor="b" anchorCtr="0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8F6333-ECE1-2C40-9BF7-2998CDBF48DB}" type="datetimeFigureOut">
              <a:rPr lang="en-US" smtClean="0"/>
              <a:t>5/26/13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371D3E-5A18-49EB-AD2A-429AF165759F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5257799"/>
            <a:ext cx="8156448" cy="820272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ct val="0"/>
              </a:spcBef>
              <a:buNone/>
              <a:defRPr sz="18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Picture Placeholder 2"/>
          <p:cNvSpPr>
            <a:spLocks noGrp="1"/>
          </p:cNvSpPr>
          <p:nvPr>
            <p:ph type="pic" idx="1"/>
          </p:nvPr>
        </p:nvSpPr>
        <p:spPr>
          <a:xfrm flipH="1">
            <a:off x="228600" y="228600"/>
            <a:ext cx="8677835" cy="4267200"/>
          </a:xfrm>
          <a:prstGeom prst="snip2DiagRect">
            <a:avLst>
              <a:gd name="adj1" fmla="val 0"/>
              <a:gd name="adj2" fmla="val 4332"/>
            </a:avLst>
          </a:prstGeom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ts val="2000"/>
              </a:spcBef>
              <a:buClr>
                <a:schemeClr val="accent1"/>
              </a:buClr>
              <a:buSzPct val="90000"/>
              <a:buFont typeface="Wingdings 2" pitchFamily="18" charset="2"/>
              <a:buNone/>
              <a:defRPr sz="18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los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8F6333-ECE1-2C40-9BF7-2998CDBF48DB}" type="datetimeFigureOut">
              <a:rPr lang="en-US" smtClean="0"/>
              <a:t>5/26/13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076764-D18A-EA43-8D55-51E671ADA70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Diagonal Corner Rectangle 8"/>
          <p:cNvSpPr/>
          <p:nvPr/>
        </p:nvSpPr>
        <p:spPr>
          <a:xfrm flipV="1">
            <a:off x="228600" y="1707776"/>
            <a:ext cx="8686800" cy="4908176"/>
          </a:xfrm>
          <a:prstGeom prst="snip2DiagRect">
            <a:avLst>
              <a:gd name="adj1" fmla="val 0"/>
              <a:gd name="adj2" fmla="val 4003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Snip Diagonal Corner Rectangle 9"/>
          <p:cNvSpPr/>
          <p:nvPr/>
        </p:nvSpPr>
        <p:spPr>
          <a:xfrm flipV="1">
            <a:off x="228600" y="228597"/>
            <a:ext cx="8686800" cy="1277473"/>
          </a:xfrm>
          <a:prstGeom prst="snip2DiagRect">
            <a:avLst>
              <a:gd name="adj1" fmla="val 0"/>
              <a:gd name="adj2" fmla="val 11674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8F6333-ECE1-2C40-9BF7-2998CDBF48DB}" type="datetimeFigureOut">
              <a:rPr lang="en-US" smtClean="0"/>
              <a:t>5/26/13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076764-D18A-EA43-8D55-51E671ADA70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nip Diagonal Corner Rectangle 7"/>
          <p:cNvSpPr/>
          <p:nvPr/>
        </p:nvSpPr>
        <p:spPr>
          <a:xfrm flipV="1">
            <a:off x="228600" y="228600"/>
            <a:ext cx="8686800" cy="6387352"/>
          </a:xfrm>
          <a:prstGeom prst="snip2DiagRect">
            <a:avLst>
              <a:gd name="adj1" fmla="val 0"/>
              <a:gd name="adj2" fmla="val 2529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467600" y="838201"/>
            <a:ext cx="1219200" cy="5105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9462" y="838201"/>
            <a:ext cx="6307138" cy="5105400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8F6333-ECE1-2C40-9BF7-2998CDBF48DB}" type="datetimeFigureOut">
              <a:rPr lang="en-US" smtClean="0"/>
              <a:t>5/26/13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076764-D18A-EA43-8D55-51E671ADA70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Diagonal Corner Rectangle 8"/>
          <p:cNvSpPr/>
          <p:nvPr/>
        </p:nvSpPr>
        <p:spPr>
          <a:xfrm flipV="1">
            <a:off x="228600" y="1707776"/>
            <a:ext cx="8686800" cy="4908176"/>
          </a:xfrm>
          <a:prstGeom prst="snip2DiagRect">
            <a:avLst>
              <a:gd name="adj1" fmla="val 0"/>
              <a:gd name="adj2" fmla="val 4003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Snip Diagonal Corner Rectangle 9"/>
          <p:cNvSpPr/>
          <p:nvPr/>
        </p:nvSpPr>
        <p:spPr>
          <a:xfrm flipV="1">
            <a:off x="228600" y="228597"/>
            <a:ext cx="8686800" cy="1277473"/>
          </a:xfrm>
          <a:prstGeom prst="snip2DiagRect">
            <a:avLst>
              <a:gd name="adj1" fmla="val 0"/>
              <a:gd name="adj2" fmla="val 11674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8F6333-ECE1-2C40-9BF7-2998CDBF48DB}" type="datetimeFigureOut">
              <a:rPr lang="en-US" smtClean="0"/>
              <a:t>5/26/13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076764-D18A-EA43-8D55-51E671ADA70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14"/>
          <p:cNvGrpSpPr/>
          <p:nvPr/>
        </p:nvGrpSpPr>
        <p:grpSpPr>
          <a:xfrm>
            <a:off x="-1" y="3379694"/>
            <a:ext cx="7543801" cy="2604247"/>
            <a:chOff x="-1" y="3379694"/>
            <a:chExt cx="7543801" cy="2604247"/>
          </a:xfrm>
        </p:grpSpPr>
        <p:grpSp>
          <p:nvGrpSpPr>
            <p:cNvPr id="9" name="Group 11"/>
            <p:cNvGrpSpPr/>
            <p:nvPr/>
          </p:nvGrpSpPr>
          <p:grpSpPr>
            <a:xfrm>
              <a:off x="-1" y="3379694"/>
              <a:ext cx="7543801" cy="2604247"/>
              <a:chOff x="-1" y="3379694"/>
              <a:chExt cx="7543801" cy="2604247"/>
            </a:xfrm>
          </p:grpSpPr>
          <p:sp>
            <p:nvSpPr>
              <p:cNvPr id="17" name="Snip Single Corner Rectangle 16"/>
              <p:cNvSpPr/>
              <p:nvPr/>
            </p:nvSpPr>
            <p:spPr>
              <a:xfrm flipV="1">
                <a:off x="-1" y="3393141"/>
                <a:ext cx="7543800" cy="2590800"/>
              </a:xfrm>
              <a:prstGeom prst="snip1Rect">
                <a:avLst>
                  <a:gd name="adj" fmla="val 7379"/>
                </a:avLst>
              </a:prstGeom>
              <a:solidFill>
                <a:schemeClr val="bg1"/>
              </a:solidFill>
              <a:ln>
                <a:noFill/>
              </a:ln>
              <a:effectLst>
                <a:outerShdw blurRad="50800" dist="63500" dir="2700000" algn="tl" rotWithShape="0">
                  <a:prstClr val="black">
                    <a:alpha val="5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18" name="Straight Connector 17"/>
              <p:cNvCxnSpPr/>
              <p:nvPr/>
            </p:nvCxnSpPr>
            <p:spPr>
              <a:xfrm>
                <a:off x="0" y="3379694"/>
                <a:ext cx="7543800" cy="2377"/>
              </a:xfrm>
              <a:prstGeom prst="line">
                <a:avLst/>
              </a:prstGeom>
              <a:ln w="28575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6" name="Teardrop 15"/>
            <p:cNvSpPr/>
            <p:nvPr/>
          </p:nvSpPr>
          <p:spPr>
            <a:xfrm>
              <a:off x="6817659" y="3621741"/>
              <a:ext cx="394447" cy="394447"/>
            </a:xfrm>
            <a:prstGeom prst="teardrop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3913281"/>
            <a:ext cx="5867400" cy="1470025"/>
          </a:xfrm>
        </p:spPr>
        <p:txBody>
          <a:bodyPr>
            <a:normAutofit/>
          </a:bodyPr>
          <a:lstStyle>
            <a:lvl1pPr algn="r">
              <a:defRPr sz="46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5396753"/>
            <a:ext cx="5867400" cy="573741"/>
          </a:xfrm>
        </p:spPr>
        <p:txBody>
          <a:bodyPr>
            <a:normAutofit/>
          </a:bodyPr>
          <a:lstStyle>
            <a:lvl1pPr marL="0" indent="0" algn="r">
              <a:spcBef>
                <a:spcPct val="0"/>
              </a:spcBef>
              <a:buNone/>
              <a:defRPr sz="14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16200000">
            <a:off x="-734076" y="4503737"/>
            <a:ext cx="2057400" cy="365125"/>
          </a:xfrm>
        </p:spPr>
        <p:txBody>
          <a:bodyPr lIns="91440" tIns="0" bIns="0" anchor="b" anchorCtr="0"/>
          <a:lstStyle>
            <a:lvl1pPr>
              <a:defRPr sz="1400" b="1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FA8F6333-ECE1-2C40-9BF7-2998CDBF48DB}" type="datetimeFigureOut">
              <a:rPr lang="en-US" smtClean="0"/>
              <a:t>5/26/13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16200000">
            <a:off x="-356811" y="4503737"/>
            <a:ext cx="2057397" cy="365125"/>
          </a:xfrm>
        </p:spPr>
        <p:txBody>
          <a:bodyPr lIns="91440" tIns="0" bIns="0" anchor="t" anchorCtr="0"/>
          <a:lstStyle>
            <a:lvl1pPr algn="l">
              <a:defRPr b="1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2"/>
          </p:nvPr>
        </p:nvSpPr>
        <p:spPr>
          <a:xfrm>
            <a:off x="0" y="676835"/>
            <a:ext cx="7543800" cy="2587752"/>
          </a:xfrm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6"/>
          <p:cNvGrpSpPr/>
          <p:nvPr/>
        </p:nvGrpSpPr>
        <p:grpSpPr>
          <a:xfrm flipH="1">
            <a:off x="1600199" y="2126877"/>
            <a:ext cx="7543801" cy="2604247"/>
            <a:chOff x="-1" y="3379694"/>
            <a:chExt cx="7543801" cy="2604247"/>
          </a:xfrm>
        </p:grpSpPr>
        <p:grpSp>
          <p:nvGrpSpPr>
            <p:cNvPr id="7" name="Group 11"/>
            <p:cNvGrpSpPr/>
            <p:nvPr/>
          </p:nvGrpSpPr>
          <p:grpSpPr>
            <a:xfrm>
              <a:off x="-1" y="3379694"/>
              <a:ext cx="7543801" cy="2604247"/>
              <a:chOff x="-1" y="3379694"/>
              <a:chExt cx="7543801" cy="2604247"/>
            </a:xfrm>
          </p:grpSpPr>
          <p:sp>
            <p:nvSpPr>
              <p:cNvPr id="10" name="Snip Single Corner Rectangle 9"/>
              <p:cNvSpPr/>
              <p:nvPr/>
            </p:nvSpPr>
            <p:spPr>
              <a:xfrm flipV="1">
                <a:off x="-1" y="3393141"/>
                <a:ext cx="7543800" cy="2590800"/>
              </a:xfrm>
              <a:prstGeom prst="snip1Rect">
                <a:avLst>
                  <a:gd name="adj" fmla="val 7379"/>
                </a:avLst>
              </a:prstGeom>
              <a:solidFill>
                <a:schemeClr val="bg1"/>
              </a:solidFill>
              <a:ln>
                <a:noFill/>
              </a:ln>
              <a:effectLst>
                <a:outerShdw blurRad="50800" dist="63500" dir="2700000" algn="tl" rotWithShape="0">
                  <a:prstClr val="black">
                    <a:alpha val="5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11" name="Straight Connector 10"/>
              <p:cNvCxnSpPr/>
              <p:nvPr/>
            </p:nvCxnSpPr>
            <p:spPr>
              <a:xfrm>
                <a:off x="0" y="3379694"/>
                <a:ext cx="7543800" cy="2377"/>
              </a:xfrm>
              <a:prstGeom prst="line">
                <a:avLst/>
              </a:prstGeom>
              <a:ln w="28575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9" name="Teardrop 8"/>
            <p:cNvSpPr/>
            <p:nvPr/>
          </p:nvSpPr>
          <p:spPr>
            <a:xfrm flipH="1">
              <a:off x="228599" y="3621741"/>
              <a:ext cx="394447" cy="394447"/>
            </a:xfrm>
            <a:prstGeom prst="teardrop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36105" y="2653553"/>
            <a:ext cx="5870448" cy="1472184"/>
          </a:xfrm>
        </p:spPr>
        <p:txBody>
          <a:bodyPr vert="horz" lIns="91440" tIns="45720" rIns="91440" bIns="45720" rtlCol="0" anchor="b" anchorCtr="0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600" kern="120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36105" y="4134881"/>
            <a:ext cx="5870448" cy="576072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ts val="0"/>
              </a:spcBef>
              <a:buClr>
                <a:schemeClr val="accent1"/>
              </a:buClr>
              <a:buSzPct val="90000"/>
              <a:buFont typeface="Wingdings 2" pitchFamily="18" charset="2"/>
              <a:buNone/>
              <a:defRPr sz="14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16200000">
            <a:off x="8033590" y="3475037"/>
            <a:ext cx="1828801" cy="365125"/>
          </a:xfrm>
        </p:spPr>
        <p:txBody>
          <a:bodyPr vert="horz" lIns="91440" tIns="0" rIns="91440" bIns="0" rtlCol="0" anchor="t" anchorCtr="0"/>
          <a:lstStyle>
            <a:lvl1pPr marL="0" algn="l" defTabSz="914400" rtl="0" eaLnBrk="1" latinLnBrk="0" hangingPunct="1">
              <a:defRPr sz="1100" b="1" kern="1200">
                <a:solidFill>
                  <a:schemeClr val="bg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16200000">
            <a:off x="7658009" y="3475037"/>
            <a:ext cx="1828800" cy="365125"/>
          </a:xfrm>
        </p:spPr>
        <p:txBody>
          <a:bodyPr vert="horz" lIns="91440" tIns="0" rIns="91440" bIns="0" rtlCol="0" anchor="b" anchorCtr="0"/>
          <a:lstStyle>
            <a:lvl1pPr marL="0" algn="l" defTabSz="914400" rtl="0" eaLnBrk="1" latinLnBrk="0" hangingPunct="1">
              <a:defRPr sz="1400" b="1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FA8F6333-ECE1-2C40-9BF7-2998CDBF48DB}" type="datetimeFigureOut">
              <a:rPr lang="en-US" smtClean="0"/>
              <a:t>5/26/13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nip Diagonal Corner Rectangle 10"/>
          <p:cNvSpPr/>
          <p:nvPr/>
        </p:nvSpPr>
        <p:spPr>
          <a:xfrm flipV="1">
            <a:off x="228600" y="1707776"/>
            <a:ext cx="8686800" cy="4908176"/>
          </a:xfrm>
          <a:prstGeom prst="snip2DiagRect">
            <a:avLst>
              <a:gd name="adj1" fmla="val 0"/>
              <a:gd name="adj2" fmla="val 4003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Snip Diagonal Corner Rectangle 11"/>
          <p:cNvSpPr/>
          <p:nvPr/>
        </p:nvSpPr>
        <p:spPr>
          <a:xfrm flipV="1">
            <a:off x="228600" y="228597"/>
            <a:ext cx="8686800" cy="1277473"/>
          </a:xfrm>
          <a:prstGeom prst="snip2DiagRect">
            <a:avLst>
              <a:gd name="adj1" fmla="val 0"/>
              <a:gd name="adj2" fmla="val 11674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3" y="295833"/>
            <a:ext cx="7583488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79461" y="1981201"/>
            <a:ext cx="3657600" cy="3975100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1800"/>
            </a:lvl6pPr>
            <a:lvl7pPr marL="2055813" indent="-344488">
              <a:defRPr sz="1800"/>
            </a:lvl7pPr>
            <a:lvl8pPr marL="2055813" indent="-344488">
              <a:defRPr sz="1800"/>
            </a:lvl8pPr>
            <a:lvl9pPr marL="205581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5351" y="1981201"/>
            <a:ext cx="3657600" cy="3975100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1946275" indent="-344488">
              <a:defRPr sz="1800"/>
            </a:lvl6pPr>
            <a:lvl7pPr marL="1946275" indent="-344488">
              <a:defRPr sz="1800"/>
            </a:lvl7pPr>
            <a:lvl8pPr marL="1946275" indent="-344488">
              <a:defRPr sz="1800"/>
            </a:lvl8pPr>
            <a:lvl9pPr marL="1946275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8F6333-ECE1-2C40-9BF7-2998CDBF48DB}" type="datetimeFigureOut">
              <a:rPr lang="en-US" smtClean="0"/>
              <a:t>5/26/13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076764-D18A-EA43-8D55-51E671ADA70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nip Diagonal Corner Rectangle 11"/>
          <p:cNvSpPr/>
          <p:nvPr/>
        </p:nvSpPr>
        <p:spPr>
          <a:xfrm flipV="1">
            <a:off x="228600" y="1707776"/>
            <a:ext cx="8686800" cy="4908176"/>
          </a:xfrm>
          <a:prstGeom prst="snip2DiagRect">
            <a:avLst>
              <a:gd name="adj1" fmla="val 0"/>
              <a:gd name="adj2" fmla="val 4003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3" name="Snip Diagonal Corner Rectangle 12"/>
          <p:cNvSpPr/>
          <p:nvPr/>
        </p:nvSpPr>
        <p:spPr>
          <a:xfrm flipV="1">
            <a:off x="228600" y="228597"/>
            <a:ext cx="8686800" cy="1277473"/>
          </a:xfrm>
          <a:prstGeom prst="snip2DiagRect">
            <a:avLst>
              <a:gd name="adj1" fmla="val 0"/>
              <a:gd name="adj2" fmla="val 11674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3" y="295833"/>
            <a:ext cx="7583488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463" y="1852426"/>
            <a:ext cx="3657600" cy="868362"/>
          </a:xfrm>
        </p:spPr>
        <p:txBody>
          <a:bodyPr anchor="ctr" anchorCtr="0">
            <a:noAutofit/>
          </a:bodyPr>
          <a:lstStyle>
            <a:lvl1pPr marL="0" indent="0" algn="ctr">
              <a:spcBef>
                <a:spcPct val="0"/>
              </a:spcBef>
              <a:buNone/>
              <a:defRPr sz="26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79463" y="2743200"/>
            <a:ext cx="3657600" cy="32131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1800"/>
            </a:lvl6pPr>
            <a:lvl7pPr marL="2055813" indent="-344488">
              <a:defRPr sz="1800"/>
            </a:lvl7pPr>
            <a:lvl8pPr marL="2055813" indent="-344488">
              <a:defRPr sz="1800"/>
            </a:lvl8pPr>
            <a:lvl9pPr marL="205581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5351" y="1852426"/>
            <a:ext cx="3657600" cy="868362"/>
          </a:xfrm>
        </p:spPr>
        <p:txBody>
          <a:bodyPr anchor="ctr" anchorCtr="0">
            <a:noAutofit/>
          </a:bodyPr>
          <a:lstStyle>
            <a:lvl1pPr marL="0" indent="0" algn="ctr">
              <a:spcBef>
                <a:spcPct val="0"/>
              </a:spcBef>
              <a:buNone/>
              <a:defRPr sz="26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5351" y="2743200"/>
            <a:ext cx="3657600" cy="32131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1800"/>
            </a:lvl6pPr>
            <a:lvl7pPr marL="2055813" indent="-344488">
              <a:defRPr sz="1800"/>
            </a:lvl7pPr>
            <a:lvl8pPr marL="2055813" indent="-344488">
              <a:defRPr sz="1800"/>
            </a:lvl8pPr>
            <a:lvl9pPr marL="205581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8F6333-ECE1-2C40-9BF7-2998CDBF48DB}" type="datetimeFigureOut">
              <a:rPr lang="en-US" smtClean="0"/>
              <a:t>5/26/13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076764-D18A-EA43-8D55-51E671ADA70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Diagonal Corner Rectangle 8"/>
          <p:cNvSpPr/>
          <p:nvPr/>
        </p:nvSpPr>
        <p:spPr>
          <a:xfrm flipV="1">
            <a:off x="228600" y="1707776"/>
            <a:ext cx="8686800" cy="4908176"/>
          </a:xfrm>
          <a:prstGeom prst="snip2DiagRect">
            <a:avLst>
              <a:gd name="adj1" fmla="val 0"/>
              <a:gd name="adj2" fmla="val 4003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Snip Diagonal Corner Rectangle 9"/>
          <p:cNvSpPr/>
          <p:nvPr/>
        </p:nvSpPr>
        <p:spPr>
          <a:xfrm flipV="1">
            <a:off x="228600" y="228597"/>
            <a:ext cx="8686800" cy="1277473"/>
          </a:xfrm>
          <a:prstGeom prst="snip2DiagRect">
            <a:avLst>
              <a:gd name="adj1" fmla="val 0"/>
              <a:gd name="adj2" fmla="val 11674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8F6333-ECE1-2C40-9BF7-2998CDBF48DB}" type="datetimeFigureOut">
              <a:rPr lang="en-US" smtClean="0"/>
              <a:t>5/26/13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076764-D18A-EA43-8D55-51E671ADA70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nip Diagonal Corner Rectangle 5"/>
          <p:cNvSpPr/>
          <p:nvPr/>
        </p:nvSpPr>
        <p:spPr>
          <a:xfrm flipV="1">
            <a:off x="228600" y="228600"/>
            <a:ext cx="8686800" cy="6387352"/>
          </a:xfrm>
          <a:prstGeom prst="snip2DiagRect">
            <a:avLst>
              <a:gd name="adj1" fmla="val 0"/>
              <a:gd name="adj2" fmla="val 2529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8F6333-ECE1-2C40-9BF7-2998CDBF48DB}" type="datetimeFigureOut">
              <a:rPr lang="en-US" smtClean="0"/>
              <a:t>5/26/13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076764-D18A-EA43-8D55-51E671ADA70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1"/>
          <p:cNvGrpSpPr/>
          <p:nvPr/>
        </p:nvGrpSpPr>
        <p:grpSpPr>
          <a:xfrm>
            <a:off x="228600" y="228600"/>
            <a:ext cx="4251960" cy="6387352"/>
            <a:chOff x="228600" y="228600"/>
            <a:chExt cx="4251960" cy="6387352"/>
          </a:xfrm>
        </p:grpSpPr>
        <p:sp>
          <p:nvSpPr>
            <p:cNvPr id="13" name="Snip Diagonal Corner Rectangle 12"/>
            <p:cNvSpPr/>
            <p:nvPr/>
          </p:nvSpPr>
          <p:spPr>
            <a:xfrm flipV="1">
              <a:off x="228600" y="228600"/>
              <a:ext cx="4251960" cy="6387352"/>
            </a:xfrm>
            <a:prstGeom prst="snip2DiagRect">
              <a:avLst>
                <a:gd name="adj1" fmla="val 0"/>
                <a:gd name="adj2" fmla="val 3794"/>
              </a:avLst>
            </a:prstGeom>
            <a:solidFill>
              <a:schemeClr val="bg1"/>
            </a:solidFill>
            <a:ln>
              <a:noFill/>
            </a:ln>
            <a:effectLst>
              <a:outerShdw blurRad="50800" dist="63500" dir="2700000" algn="tl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4" name="Teardrop 13"/>
            <p:cNvSpPr>
              <a:spLocks noChangeAspect="1"/>
            </p:cNvSpPr>
            <p:nvPr/>
          </p:nvSpPr>
          <p:spPr>
            <a:xfrm>
              <a:off x="3886200" y="432548"/>
              <a:ext cx="355002" cy="355002"/>
            </a:xfrm>
            <a:prstGeom prst="teardrop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5" name="Snip Diagonal Corner Rectangle 14"/>
          <p:cNvSpPr/>
          <p:nvPr/>
        </p:nvSpPr>
        <p:spPr>
          <a:xfrm flipV="1">
            <a:off x="4648200" y="228600"/>
            <a:ext cx="4251960" cy="6387352"/>
          </a:xfrm>
          <a:prstGeom prst="snip2DiagRect">
            <a:avLst>
              <a:gd name="adj1" fmla="val 0"/>
              <a:gd name="adj2" fmla="val 3794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5780" y="2177303"/>
            <a:ext cx="3657600" cy="1162050"/>
          </a:xfrm>
        </p:spPr>
        <p:txBody>
          <a:bodyPr anchor="b">
            <a:normAutofit/>
          </a:bodyPr>
          <a:lstStyle>
            <a:lvl1pPr algn="l">
              <a:defRPr sz="3000" b="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45380" y="609600"/>
            <a:ext cx="3657600" cy="5334000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5780" y="3352799"/>
            <a:ext cx="3657600" cy="2590801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2000" y="6297706"/>
            <a:ext cx="1295400" cy="365125"/>
          </a:xfrm>
        </p:spPr>
        <p:txBody>
          <a:bodyPr/>
          <a:lstStyle/>
          <a:p>
            <a:fld id="{FA8F6333-ECE1-2C40-9BF7-2998CDBF48DB}" type="datetimeFigureOut">
              <a:rPr lang="en-US" smtClean="0"/>
              <a:t>5/26/13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057400" y="6297706"/>
            <a:ext cx="2339788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04800" y="6297706"/>
            <a:ext cx="443753" cy="365125"/>
          </a:xfrm>
        </p:spPr>
        <p:txBody>
          <a:bodyPr/>
          <a:lstStyle>
            <a:lvl1pPr algn="l">
              <a:defRPr/>
            </a:lvl1pPr>
          </a:lstStyle>
          <a:p>
            <a:fld id="{FD076764-D18A-EA43-8D55-51E671ADA70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9463" y="295833"/>
            <a:ext cx="7583488" cy="11430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463" y="1949824"/>
            <a:ext cx="7583488" cy="40072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28600" y="624391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FA8F6333-ECE1-2C40-9BF7-2998CDBF48DB}" type="datetimeFigureOut">
              <a:rPr lang="en-US" smtClean="0"/>
              <a:t>5/26/13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67400" y="624840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05300" y="6248400"/>
            <a:ext cx="533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="1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FD076764-D18A-EA43-8D55-51E671ADA708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6" r:id="rId2"/>
    <p:sldLayoutId id="2147483697" r:id="rId3"/>
    <p:sldLayoutId id="2147483698" r:id="rId4"/>
    <p:sldLayoutId id="2147483699" r:id="rId5"/>
    <p:sldLayoutId id="2147483700" r:id="rId6"/>
    <p:sldLayoutId id="2147483701" r:id="rId7"/>
    <p:sldLayoutId id="2147483702" r:id="rId8"/>
    <p:sldLayoutId id="2147483703" r:id="rId9"/>
    <p:sldLayoutId id="2147483704" r:id="rId10"/>
    <p:sldLayoutId id="2147483705" r:id="rId11"/>
    <p:sldLayoutId id="2147483706" r:id="rId12"/>
    <p:sldLayoutId id="2147483707" r:id="rId13"/>
    <p:sldLayoutId id="2147483708" r:id="rId14"/>
  </p:sldLayoutIdLst>
  <p:txStyles>
    <p:titleStyle>
      <a:lvl1pPr algn="l" defTabSz="914400" rtl="0" eaLnBrk="1" latinLnBrk="0" hangingPunct="1">
        <a:spcBef>
          <a:spcPct val="0"/>
        </a:spcBef>
        <a:buNone/>
        <a:defRPr sz="3800" kern="1200">
          <a:solidFill>
            <a:schemeClr val="tx1">
              <a:lumMod val="90000"/>
              <a:lumOff val="10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2000"/>
        </a:spcBef>
        <a:buClr>
          <a:schemeClr val="accent1"/>
        </a:buClr>
        <a:buSzPct val="90000"/>
        <a:buFont typeface="Wingdings 2" pitchFamily="18" charset="2"/>
        <a:buChar char=""/>
        <a:defRPr sz="2200" kern="1200">
          <a:solidFill>
            <a:schemeClr val="tx1">
              <a:lumMod val="90000"/>
              <a:lumOff val="10000"/>
            </a:schemeClr>
          </a:solidFill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ts val="600"/>
        </a:spcBef>
        <a:buClr>
          <a:schemeClr val="accent1"/>
        </a:buClr>
        <a:buSzPct val="90000"/>
        <a:buFont typeface="Wingdings 2" pitchFamily="18" charset="2"/>
        <a:buChar char=""/>
        <a:defRPr sz="2000" kern="1200">
          <a:solidFill>
            <a:schemeClr val="tx1">
              <a:lumMod val="90000"/>
              <a:lumOff val="10000"/>
            </a:schemeClr>
          </a:solidFill>
          <a:latin typeface="+mn-lt"/>
          <a:ea typeface="+mn-ea"/>
          <a:cs typeface="+mn-cs"/>
        </a:defRPr>
      </a:lvl2pPr>
      <a:lvl3pPr marL="1035050" indent="-349250" algn="l" defTabSz="914400" rtl="0" eaLnBrk="1" latinLnBrk="0" hangingPunct="1">
        <a:spcBef>
          <a:spcPts val="600"/>
        </a:spcBef>
        <a:buClr>
          <a:schemeClr val="accent1"/>
        </a:buClr>
        <a:buSzPct val="90000"/>
        <a:buFont typeface="Wingdings 2" pitchFamily="18" charset="2"/>
        <a:buChar char=""/>
        <a:defRPr sz="1800" kern="1200">
          <a:solidFill>
            <a:schemeClr val="tx1">
              <a:lumMod val="90000"/>
              <a:lumOff val="10000"/>
            </a:schemeClr>
          </a:solidFill>
          <a:latin typeface="+mn-lt"/>
          <a:ea typeface="+mn-ea"/>
          <a:cs typeface="+mn-cs"/>
        </a:defRPr>
      </a:lvl3pPr>
      <a:lvl4pPr marL="1371600" indent="-336550" algn="l" defTabSz="914400" rtl="0" eaLnBrk="1" latinLnBrk="0" hangingPunct="1">
        <a:spcBef>
          <a:spcPts val="600"/>
        </a:spcBef>
        <a:buClr>
          <a:schemeClr val="accent1"/>
        </a:buClr>
        <a:buSzPct val="90000"/>
        <a:buFont typeface="Wingdings 2" pitchFamily="18" charset="2"/>
        <a:buChar char=""/>
        <a:defRPr sz="1800" kern="1200">
          <a:solidFill>
            <a:schemeClr val="tx1">
              <a:lumMod val="90000"/>
              <a:lumOff val="10000"/>
            </a:schemeClr>
          </a:solidFill>
          <a:latin typeface="+mn-lt"/>
          <a:ea typeface="+mn-ea"/>
          <a:cs typeface="+mn-cs"/>
        </a:defRPr>
      </a:lvl4pPr>
      <a:lvl5pPr marL="1720850" indent="-349250" algn="l" defTabSz="914400" rtl="0" eaLnBrk="1" latinLnBrk="0" hangingPunct="1">
        <a:spcBef>
          <a:spcPts val="600"/>
        </a:spcBef>
        <a:buClr>
          <a:schemeClr val="accent1"/>
        </a:buClr>
        <a:buSzPct val="90000"/>
        <a:buFont typeface="Wingdings 2" pitchFamily="18" charset="2"/>
        <a:buChar char=""/>
        <a:defRPr sz="1800" kern="1200">
          <a:solidFill>
            <a:schemeClr val="tx1">
              <a:lumMod val="90000"/>
              <a:lumOff val="10000"/>
            </a:schemeClr>
          </a:solidFill>
          <a:latin typeface="+mn-lt"/>
          <a:ea typeface="+mn-ea"/>
          <a:cs typeface="+mn-cs"/>
        </a:defRPr>
      </a:lvl5pPr>
      <a:lvl6pPr marL="2055813" indent="-344488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Wingdings 2" pitchFamily="18" charset="2"/>
        <a:buChar char=""/>
        <a:defRPr lang="en-US" sz="1800" kern="1200" dirty="0" smtClean="0">
          <a:solidFill>
            <a:schemeClr val="tx1">
              <a:lumMod val="90000"/>
              <a:lumOff val="10000"/>
            </a:schemeClr>
          </a:solidFill>
          <a:latin typeface="+mn-lt"/>
          <a:ea typeface="+mn-ea"/>
          <a:cs typeface="+mn-cs"/>
        </a:defRPr>
      </a:lvl6pPr>
      <a:lvl7pPr marL="2398713" indent="-344488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Wingdings 2" pitchFamily="18" charset="2"/>
        <a:buChar char=""/>
        <a:defRPr lang="en-US" sz="1800" kern="1200" dirty="0" smtClean="0">
          <a:solidFill>
            <a:schemeClr val="tx1">
              <a:lumMod val="90000"/>
              <a:lumOff val="10000"/>
            </a:schemeClr>
          </a:solidFill>
          <a:latin typeface="+mn-lt"/>
          <a:ea typeface="+mn-ea"/>
          <a:cs typeface="+mn-cs"/>
        </a:defRPr>
      </a:lvl7pPr>
      <a:lvl8pPr marL="2743200" indent="-344488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Wingdings 2" pitchFamily="18" charset="2"/>
        <a:buChar char=""/>
        <a:defRPr lang="en-US" sz="1800" kern="1200" dirty="0" smtClean="0">
          <a:solidFill>
            <a:schemeClr val="tx1">
              <a:lumMod val="90000"/>
              <a:lumOff val="10000"/>
            </a:schemeClr>
          </a:solidFill>
          <a:latin typeface="+mn-lt"/>
          <a:ea typeface="+mn-ea"/>
          <a:cs typeface="+mn-cs"/>
        </a:defRPr>
      </a:lvl8pPr>
      <a:lvl9pPr marL="3087688" indent="-344488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Wingdings 2" pitchFamily="18" charset="2"/>
        <a:buChar char=""/>
        <a:defRPr lang="en-US" sz="1800" kern="1200" dirty="0">
          <a:solidFill>
            <a:schemeClr val="tx1">
              <a:lumMod val="90000"/>
              <a:lumOff val="10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Growth Strategies for Africa in a Changing Global Environment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Shahid </a:t>
            </a:r>
            <a:r>
              <a:rPr lang="en-US" dirty="0" smtClean="0"/>
              <a:t>Yusuf</a:t>
            </a:r>
          </a:p>
          <a:p>
            <a:r>
              <a:rPr lang="en-US" dirty="0" smtClean="0"/>
              <a:t>Growth Dialogue</a:t>
            </a:r>
          </a:p>
          <a:p>
            <a:r>
              <a:rPr lang="en-US" dirty="0" smtClean="0"/>
              <a:t>Washington DC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18253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This Time it </a:t>
            </a:r>
            <a:r>
              <a:rPr lang="en-US" dirty="0" smtClean="0"/>
              <a:t>is different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Africa has growth </a:t>
            </a:r>
            <a:r>
              <a:rPr lang="en-US" dirty="0" smtClean="0"/>
              <a:t>momentum sustained for a decade.</a:t>
            </a:r>
            <a:endParaRPr lang="en-US" dirty="0" smtClean="0"/>
          </a:p>
          <a:p>
            <a:r>
              <a:rPr lang="en-US" dirty="0" smtClean="0"/>
              <a:t>Many countries have achieved macroeconomic stability.</a:t>
            </a:r>
          </a:p>
          <a:p>
            <a:r>
              <a:rPr lang="en-US" dirty="0" smtClean="0"/>
              <a:t>Demand for mineral wealth is </a:t>
            </a:r>
            <a:r>
              <a:rPr lang="en-US" dirty="0" smtClean="0"/>
              <a:t>strong and likely to remain so.</a:t>
            </a:r>
          </a:p>
          <a:p>
            <a:r>
              <a:rPr lang="en-US" dirty="0"/>
              <a:t>Chinese and other FDI helping to promote mineral sector and infrastructure development</a:t>
            </a:r>
            <a:r>
              <a:rPr lang="en-US" dirty="0" smtClean="0"/>
              <a:t>.</a:t>
            </a:r>
            <a:endParaRPr lang="en-US" dirty="0" smtClean="0"/>
          </a:p>
          <a:p>
            <a:r>
              <a:rPr lang="en-US" dirty="0" smtClean="0"/>
              <a:t>South –south trade on upward trend.</a:t>
            </a:r>
          </a:p>
          <a:p>
            <a:r>
              <a:rPr lang="en-US" dirty="0" smtClean="0"/>
              <a:t>Advantages </a:t>
            </a:r>
            <a:r>
              <a:rPr lang="en-US" dirty="0" smtClean="0"/>
              <a:t>of a ‘late starter’ </a:t>
            </a:r>
            <a:r>
              <a:rPr lang="en-US" dirty="0" smtClean="0"/>
              <a:t>and technological catching-up buoyed </a:t>
            </a:r>
            <a:r>
              <a:rPr lang="en-US" dirty="0" smtClean="0"/>
              <a:t>by </a:t>
            </a:r>
            <a:r>
              <a:rPr lang="en-US" dirty="0" smtClean="0"/>
              <a:t>prospect of “second unbundling” and transfer of industry </a:t>
            </a:r>
            <a:r>
              <a:rPr lang="en-US" dirty="0" smtClean="0"/>
              <a:t>from East Asia.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10883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But some past</a:t>
            </a:r>
            <a:r>
              <a:rPr lang="en-US" dirty="0" smtClean="0"/>
              <a:t> </a:t>
            </a:r>
            <a:r>
              <a:rPr lang="en-US" dirty="0" smtClean="0"/>
              <a:t>trends </a:t>
            </a:r>
            <a:r>
              <a:rPr lang="en-US" dirty="0" smtClean="0"/>
              <a:t>persist and there are new </a:t>
            </a:r>
            <a:r>
              <a:rPr lang="en-US" dirty="0" smtClean="0"/>
              <a:t>challenges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/>
              <a:t>Gross savings have declined, investment shows only modest increase. </a:t>
            </a:r>
          </a:p>
          <a:p>
            <a:r>
              <a:rPr lang="en-US" dirty="0" smtClean="0"/>
              <a:t>Industrial  </a:t>
            </a:r>
            <a:r>
              <a:rPr lang="en-US" dirty="0" smtClean="0"/>
              <a:t>share </a:t>
            </a:r>
            <a:r>
              <a:rPr lang="en-US" dirty="0" smtClean="0"/>
              <a:t>of</a:t>
            </a:r>
            <a:r>
              <a:rPr lang="en-US" dirty="0" smtClean="0"/>
              <a:t> </a:t>
            </a:r>
            <a:r>
              <a:rPr lang="en-US" dirty="0" smtClean="0"/>
              <a:t>GDP declining</a:t>
            </a:r>
            <a:r>
              <a:rPr lang="en-US" dirty="0" smtClean="0"/>
              <a:t>. Large urban centers are “consumer cities”.</a:t>
            </a:r>
            <a:endParaRPr lang="en-US" dirty="0" smtClean="0"/>
          </a:p>
          <a:p>
            <a:r>
              <a:rPr lang="en-US" dirty="0" smtClean="0"/>
              <a:t>Little progress with industrial and export diversification</a:t>
            </a:r>
            <a:r>
              <a:rPr lang="en-US" dirty="0" smtClean="0"/>
              <a:t>. “Resource curse” a threat to mineral exporters. </a:t>
            </a:r>
            <a:endParaRPr lang="en-US" dirty="0" smtClean="0"/>
          </a:p>
          <a:p>
            <a:r>
              <a:rPr lang="en-US" dirty="0" smtClean="0"/>
              <a:t>Agricultural </a:t>
            </a:r>
            <a:r>
              <a:rPr lang="en-US" dirty="0" smtClean="0"/>
              <a:t>yields low because fertilizer application is minimal, there is too little </a:t>
            </a:r>
            <a:r>
              <a:rPr lang="en-US" dirty="0" smtClean="0"/>
              <a:t>R</a:t>
            </a:r>
            <a:r>
              <a:rPr lang="en-US" dirty="0" smtClean="0"/>
              <a:t>&amp;D </a:t>
            </a:r>
            <a:r>
              <a:rPr lang="en-US" dirty="0" smtClean="0"/>
              <a:t>and </a:t>
            </a:r>
            <a:r>
              <a:rPr lang="en-US" dirty="0" smtClean="0"/>
              <a:t>rural infrastructure underdeveloped</a:t>
            </a:r>
            <a:r>
              <a:rPr lang="en-US" dirty="0" smtClean="0"/>
              <a:t>.</a:t>
            </a:r>
          </a:p>
          <a:p>
            <a:r>
              <a:rPr lang="en-US" dirty="0" smtClean="0"/>
              <a:t>Populations on the rise and migration to cities leading to sprawl and shanty towns.</a:t>
            </a:r>
            <a:endParaRPr lang="en-US" dirty="0" smtClean="0"/>
          </a:p>
          <a:p>
            <a:r>
              <a:rPr lang="en-US" dirty="0" smtClean="0"/>
              <a:t>Climate change looms ahead threatening </a:t>
            </a:r>
            <a:r>
              <a:rPr lang="en-US" dirty="0" smtClean="0"/>
              <a:t>desertification, </a:t>
            </a:r>
            <a:r>
              <a:rPr lang="en-US" dirty="0" smtClean="0"/>
              <a:t>water scarcity, extreme weather events, and coastal inundation.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78883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Growth Prospects can be improved by </a:t>
            </a:r>
            <a:r>
              <a:rPr lang="en-US" dirty="0" smtClean="0"/>
              <a:t>promo</a:t>
            </a:r>
            <a:r>
              <a:rPr lang="en-US" dirty="0" smtClean="0"/>
              <a:t>ting Global Public Goods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Strengthening institutions that underpin globalization </a:t>
            </a:r>
            <a:r>
              <a:rPr lang="en-US" dirty="0" smtClean="0"/>
              <a:t>esp. international and regional trade and FDI.</a:t>
            </a:r>
          </a:p>
          <a:p>
            <a:r>
              <a:rPr lang="en-US" dirty="0" smtClean="0"/>
              <a:t>Reinforc</a:t>
            </a:r>
            <a:r>
              <a:rPr lang="en-US" dirty="0" smtClean="0"/>
              <a:t>ing </a:t>
            </a:r>
            <a:r>
              <a:rPr lang="en-US" dirty="0" smtClean="0"/>
              <a:t>institutions </a:t>
            </a:r>
            <a:r>
              <a:rPr lang="en-US" dirty="0" smtClean="0"/>
              <a:t>vital </a:t>
            </a:r>
            <a:r>
              <a:rPr lang="en-US" dirty="0" smtClean="0"/>
              <a:t>to </a:t>
            </a:r>
            <a:r>
              <a:rPr lang="en-US" dirty="0" smtClean="0"/>
              <a:t>political stability.</a:t>
            </a:r>
          </a:p>
          <a:p>
            <a:r>
              <a:rPr lang="en-US" dirty="0" smtClean="0"/>
              <a:t>Engaging </a:t>
            </a:r>
            <a:r>
              <a:rPr lang="en-US" dirty="0" smtClean="0"/>
              <a:t>with </a:t>
            </a:r>
            <a:r>
              <a:rPr lang="en-US" dirty="0" smtClean="0"/>
              <a:t>other nations </a:t>
            </a:r>
            <a:r>
              <a:rPr lang="en-US" dirty="0" smtClean="0"/>
              <a:t>and taking concrete steps to </a:t>
            </a:r>
            <a:r>
              <a:rPr lang="en-US" dirty="0" smtClean="0"/>
              <a:t>contain global warming.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86448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Enhancing </a:t>
            </a:r>
            <a:r>
              <a:rPr lang="en-US" dirty="0" smtClean="0"/>
              <a:t>National </a:t>
            </a:r>
            <a:r>
              <a:rPr lang="en-US" dirty="0" smtClean="0"/>
              <a:t>and Regional </a:t>
            </a:r>
            <a:r>
              <a:rPr lang="en-US" dirty="0" smtClean="0"/>
              <a:t>Growth Drivers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Efficient natural </a:t>
            </a:r>
            <a:r>
              <a:rPr lang="en-US" dirty="0" smtClean="0"/>
              <a:t>resources exploitation and management of revenues</a:t>
            </a:r>
            <a:r>
              <a:rPr lang="en-US" dirty="0" smtClean="0"/>
              <a:t>.</a:t>
            </a:r>
          </a:p>
          <a:p>
            <a:r>
              <a:rPr lang="en-US" dirty="0" smtClean="0"/>
              <a:t>Raising </a:t>
            </a:r>
            <a:r>
              <a:rPr lang="en-US" dirty="0"/>
              <a:t>agricultural productivity</a:t>
            </a:r>
            <a:r>
              <a:rPr lang="en-US" dirty="0" smtClean="0"/>
              <a:t>.</a:t>
            </a:r>
            <a:endParaRPr lang="en-US" dirty="0" smtClean="0"/>
          </a:p>
          <a:p>
            <a:r>
              <a:rPr lang="en-US" dirty="0" smtClean="0"/>
              <a:t>Enlarging youth dividend by improving human capital quality and skill mix.</a:t>
            </a:r>
            <a:endParaRPr lang="en-US" dirty="0" smtClean="0"/>
          </a:p>
          <a:p>
            <a:r>
              <a:rPr lang="en-US" dirty="0" smtClean="0"/>
              <a:t>Stimulating </a:t>
            </a:r>
            <a:r>
              <a:rPr lang="en-US" dirty="0" smtClean="0"/>
              <a:t>export-oriented </a:t>
            </a:r>
            <a:r>
              <a:rPr lang="en-US" dirty="0" smtClean="0"/>
              <a:t>industrialization via FDI and participation in GVCs.</a:t>
            </a:r>
            <a:endParaRPr lang="en-US" dirty="0" smtClean="0"/>
          </a:p>
          <a:p>
            <a:r>
              <a:rPr lang="en-US" dirty="0" smtClean="0"/>
              <a:t>Narrowing </a:t>
            </a:r>
            <a:r>
              <a:rPr lang="en-US" dirty="0" smtClean="0"/>
              <a:t>technology </a:t>
            </a:r>
            <a:r>
              <a:rPr lang="en-US" dirty="0" smtClean="0"/>
              <a:t>gaps through market competition and incentives for technology absorption.</a:t>
            </a:r>
            <a:endParaRPr lang="en-US" dirty="0" smtClean="0"/>
          </a:p>
          <a:p>
            <a:r>
              <a:rPr lang="en-US" dirty="0" smtClean="0"/>
              <a:t>Increasing urban </a:t>
            </a:r>
            <a:r>
              <a:rPr lang="en-US" dirty="0" smtClean="0"/>
              <a:t>agglomeration </a:t>
            </a:r>
            <a:r>
              <a:rPr lang="en-US" dirty="0" smtClean="0"/>
              <a:t>economies by creating skilled/producer cities.</a:t>
            </a:r>
            <a:endParaRPr lang="en-US" dirty="0" smtClean="0"/>
          </a:p>
          <a:p>
            <a:r>
              <a:rPr lang="en-US" dirty="0" smtClean="0"/>
              <a:t>Leveraging demand </a:t>
            </a:r>
            <a:r>
              <a:rPr lang="en-US" dirty="0" smtClean="0"/>
              <a:t>from growing middle </a:t>
            </a:r>
            <a:r>
              <a:rPr lang="en-US" dirty="0" smtClean="0"/>
              <a:t>class to grow local firms and seed local innovation.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09945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By adopting a </a:t>
            </a:r>
            <a:r>
              <a:rPr lang="en-US" dirty="0"/>
              <a:t>s</a:t>
            </a:r>
            <a:r>
              <a:rPr lang="en-US" dirty="0" smtClean="0"/>
              <a:t>trategic approach that augments and harnesses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Democratic </a:t>
            </a:r>
            <a:r>
              <a:rPr lang="en-US" dirty="0" smtClean="0"/>
              <a:t>institutions </a:t>
            </a:r>
            <a:r>
              <a:rPr lang="en-US" dirty="0" smtClean="0"/>
              <a:t>for better </a:t>
            </a:r>
            <a:r>
              <a:rPr lang="en-US" dirty="0" smtClean="0"/>
              <a:t>governance .</a:t>
            </a:r>
            <a:endParaRPr lang="en-US" dirty="0" smtClean="0"/>
          </a:p>
          <a:p>
            <a:r>
              <a:rPr lang="en-US" dirty="0" smtClean="0"/>
              <a:t>Organizational capacity of state to guide, coordinate and implement</a:t>
            </a:r>
            <a:r>
              <a:rPr lang="en-US" dirty="0"/>
              <a:t> </a:t>
            </a:r>
            <a:r>
              <a:rPr lang="en-US" dirty="0" smtClean="0"/>
              <a:t>developmental activities , including industrial and export diversification.</a:t>
            </a:r>
            <a:endParaRPr lang="en-US" dirty="0" smtClean="0"/>
          </a:p>
          <a:p>
            <a:r>
              <a:rPr lang="en-US" dirty="0" smtClean="0"/>
              <a:t>Financial institutions to mobilize/allocate resources and grow local firms, build logistics capabilities.</a:t>
            </a:r>
            <a:endParaRPr lang="en-US" dirty="0" smtClean="0"/>
          </a:p>
          <a:p>
            <a:r>
              <a:rPr lang="en-US" dirty="0" smtClean="0"/>
              <a:t>Learning </a:t>
            </a:r>
            <a:r>
              <a:rPr lang="en-US" dirty="0" smtClean="0"/>
              <a:t>and innovation </a:t>
            </a:r>
            <a:r>
              <a:rPr lang="en-US" dirty="0" smtClean="0"/>
              <a:t>system to support diversification and long run productivity growth.</a:t>
            </a:r>
            <a:endParaRPr lang="en-US" dirty="0" smtClean="0"/>
          </a:p>
          <a:p>
            <a:r>
              <a:rPr lang="en-US" dirty="0" smtClean="0"/>
              <a:t>Aid and </a:t>
            </a:r>
            <a:r>
              <a:rPr lang="en-US" dirty="0" smtClean="0"/>
              <a:t>FDI to supplement domestic resources, </a:t>
            </a:r>
            <a:r>
              <a:rPr lang="en-US" dirty="0" smtClean="0"/>
              <a:t>accelera</a:t>
            </a:r>
            <a:r>
              <a:rPr lang="en-US" dirty="0" smtClean="0"/>
              <a:t>te technology transfer and facilitate entry into GVCs.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718162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Thank You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075759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ixel">
  <a:themeElements>
    <a:clrScheme name="Pixel">
      <a:dk1>
        <a:srgbClr val="103154"/>
      </a:dk1>
      <a:lt1>
        <a:srgbClr val="FFFFFF"/>
      </a:lt1>
      <a:dk2>
        <a:srgbClr val="00BFC3"/>
      </a:dk2>
      <a:lt2>
        <a:srgbClr val="0096FF"/>
      </a:lt2>
      <a:accent1>
        <a:srgbClr val="FF7F01"/>
      </a:accent1>
      <a:accent2>
        <a:srgbClr val="F1B015"/>
      </a:accent2>
      <a:accent3>
        <a:srgbClr val="FBEC85"/>
      </a:accent3>
      <a:accent4>
        <a:srgbClr val="D2C2F1"/>
      </a:accent4>
      <a:accent5>
        <a:srgbClr val="DA5AF4"/>
      </a:accent5>
      <a:accent6>
        <a:srgbClr val="9D09D1"/>
      </a:accent6>
      <a:hlink>
        <a:srgbClr val="1286C9"/>
      </a:hlink>
      <a:folHlink>
        <a:srgbClr val="A8C2E7"/>
      </a:folHlink>
    </a:clrScheme>
    <a:fontScheme name="Pixel">
      <a:majorFont>
        <a:latin typeface="Corbel"/>
        <a:ea typeface=""/>
        <a:cs typeface=""/>
        <a:font script="Jpan" typeface="メイリオ"/>
        <a:font script="Hans" typeface="宋体"/>
        <a:font script="Hant" typeface="新細明體"/>
      </a:majorFont>
      <a:minorFont>
        <a:latin typeface="Corbel"/>
        <a:ea typeface=""/>
        <a:cs typeface=""/>
        <a:font script="Jpan" typeface="メイリオ"/>
        <a:font script="Hans" typeface="宋体"/>
        <a:font script="Hant" typeface="新細明體"/>
      </a:minorFont>
    </a:fontScheme>
    <a:fmtScheme name="Pixel">
      <a:fillStyleLst>
        <a:solidFill>
          <a:schemeClr val="phClr"/>
        </a:solidFill>
        <a:solidFill>
          <a:schemeClr val="phClr">
            <a:satMod val="150000"/>
          </a:schemeClr>
        </a:solidFill>
        <a:solidFill>
          <a:schemeClr val="phClr">
            <a:shade val="80000"/>
            <a:lumMod val="9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>
              <a:alpha val="8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63500" dir="2700000" sx="102000" sy="102000" rotWithShape="0">
              <a:srgbClr val="000000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glow" dir="tl"/>
          </a:scene3d>
          <a:sp3d>
            <a:bevelT w="0" h="0"/>
          </a:sp3d>
        </a:effectStyle>
        <a:effectStyle>
          <a:effectLst>
            <a:outerShdw blurRad="63500" dist="38100" dir="3600000" sx="103000" sy="103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5400000"/>
            </a:lightRig>
          </a:scene3d>
          <a:sp3d prstMaterial="softmetal">
            <a:bevelT w="635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95000"/>
                <a:satMod val="350000"/>
              </a:schemeClr>
            </a:gs>
            <a:gs pos="100000">
              <a:schemeClr val="phClr">
                <a:shade val="20000"/>
                <a:satMod val="15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1000"/>
                <a:satMod val="400000"/>
              </a:schemeClr>
              <a:schemeClr val="phClr">
                <a:tint val="50000"/>
                <a:satMod val="45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Pixel.thmx</Template>
  <TotalTime>125</TotalTime>
  <Words>412</Words>
  <Application>Microsoft Macintosh PowerPoint</Application>
  <PresentationFormat>On-screen Show (4:3)</PresentationFormat>
  <Paragraphs>37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Pixel</vt:lpstr>
      <vt:lpstr>Growth Strategies for Africa in a Changing Global Environment</vt:lpstr>
      <vt:lpstr>This Time it is different</vt:lpstr>
      <vt:lpstr>But some past trends persist and there are new challenges</vt:lpstr>
      <vt:lpstr>Growth Prospects can be improved by promoting Global Public Goods</vt:lpstr>
      <vt:lpstr>Enhancing National and Regional Growth Drivers</vt:lpstr>
      <vt:lpstr>By adopting a strategic approach that augments and harnesses</vt:lpstr>
      <vt:lpstr>Thank You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Growth Strategies for Africa in a Changing Global Environment</dc:title>
  <dc:creator>Shahid Yusuf</dc:creator>
  <cp:lastModifiedBy>Shahid Yusuf</cp:lastModifiedBy>
  <cp:revision>14</cp:revision>
  <dcterms:created xsi:type="dcterms:W3CDTF">2012-11-11T00:21:28Z</dcterms:created>
  <dcterms:modified xsi:type="dcterms:W3CDTF">2013-05-26T13:40:10Z</dcterms:modified>
</cp:coreProperties>
</file>