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42"/>
  </p:notesMasterIdLst>
  <p:sldIdLst>
    <p:sldId id="256" r:id="rId2"/>
    <p:sldId id="257" r:id="rId3"/>
    <p:sldId id="264" r:id="rId4"/>
    <p:sldId id="265" r:id="rId5"/>
    <p:sldId id="311" r:id="rId6"/>
    <p:sldId id="266" r:id="rId7"/>
    <p:sldId id="269" r:id="rId8"/>
    <p:sldId id="270" r:id="rId9"/>
    <p:sldId id="313" r:id="rId10"/>
    <p:sldId id="314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82" r:id="rId19"/>
    <p:sldId id="279" r:id="rId20"/>
    <p:sldId id="280" r:id="rId21"/>
    <p:sldId id="281" r:id="rId22"/>
    <p:sldId id="283" r:id="rId23"/>
    <p:sldId id="284" r:id="rId24"/>
    <p:sldId id="292" r:id="rId25"/>
    <p:sldId id="293" r:id="rId26"/>
    <p:sldId id="315" r:id="rId27"/>
    <p:sldId id="316" r:id="rId28"/>
    <p:sldId id="317" r:id="rId29"/>
    <p:sldId id="294" r:id="rId30"/>
    <p:sldId id="295" r:id="rId31"/>
    <p:sldId id="296" r:id="rId32"/>
    <p:sldId id="297" r:id="rId33"/>
    <p:sldId id="298" r:id="rId34"/>
    <p:sldId id="303" r:id="rId35"/>
    <p:sldId id="302" r:id="rId36"/>
    <p:sldId id="305" r:id="rId37"/>
    <p:sldId id="306" r:id="rId38"/>
    <p:sldId id="318" r:id="rId39"/>
    <p:sldId id="309" r:id="rId40"/>
    <p:sldId id="312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539" autoAdjust="0"/>
    <p:restoredTop sz="94660"/>
  </p:normalViewPr>
  <p:slideViewPr>
    <p:cSldViewPr>
      <p:cViewPr>
        <p:scale>
          <a:sx n="94" d="100"/>
          <a:sy n="94" d="100"/>
        </p:scale>
        <p:origin x="-858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4990BC-A7D2-4DA3-9DD2-EC7FF6ED63B5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9B0739-3F40-4666-9B50-4646E9AE5F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447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9B0739-3F40-4666-9B50-4646E9AE5F2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9B0739-3F40-4666-9B50-4646E9AE5F26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8369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9B0739-3F40-4666-9B50-4646E9AE5F26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8553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9B0739-3F40-4666-9B50-4646E9AE5F26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7701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9B0739-3F40-4666-9B50-4646E9AE5F26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6563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9B0739-3F40-4666-9B50-4646E9AE5F26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0619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9B0739-3F40-4666-9B50-4646E9AE5F26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7512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9B0739-3F40-4666-9B50-4646E9AE5F26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9854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9B0739-3F40-4666-9B50-4646E9AE5F26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456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9B0739-3F40-4666-9B50-4646E9AE5F26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2908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9B0739-3F40-4666-9B50-4646E9AE5F26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5526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9B0739-3F40-4666-9B50-4646E9AE5F2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96006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9B0739-3F40-4666-9B50-4646E9AE5F26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6960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9B0739-3F40-4666-9B50-4646E9AE5F26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08594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9B0739-3F40-4666-9B50-4646E9AE5F26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94968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9B0739-3F40-4666-9B50-4646E9AE5F26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75904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9B0739-3F40-4666-9B50-4646E9AE5F26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75869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9B0739-3F40-4666-9B50-4646E9AE5F26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03358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9B0739-3F40-4666-9B50-4646E9AE5F26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1742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9B0739-3F40-4666-9B50-4646E9AE5F26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83456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9B0739-3F40-4666-9B50-4646E9AE5F26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26583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9B0739-3F40-4666-9B50-4646E9AE5F26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7760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9B0739-3F40-4666-9B50-4646E9AE5F2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68520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9B0739-3F40-4666-9B50-4646E9AE5F26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24789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9B0739-3F40-4666-9B50-4646E9AE5F26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72691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9B0739-3F40-4666-9B50-4646E9AE5F26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31818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9B0739-3F40-4666-9B50-4646E9AE5F26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49236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9B0739-3F40-4666-9B50-4646E9AE5F26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18842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9B0739-3F40-4666-9B50-4646E9AE5F26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94734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9B0739-3F40-4666-9B50-4646E9AE5F26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57304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9B0739-3F40-4666-9B50-4646E9AE5F26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5606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9B0739-3F40-4666-9B50-4646E9AE5F26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44827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9B0739-3F40-4666-9B50-4646E9AE5F26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0608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9B0739-3F40-4666-9B50-4646E9AE5F26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61042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9B0739-3F40-4666-9B50-4646E9AE5F26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7364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9B0739-3F40-4666-9B50-4646E9AE5F26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7931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9B0739-3F40-4666-9B50-4646E9AE5F26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6125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9B0739-3F40-4666-9B50-4646E9AE5F26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117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9B0739-3F40-4666-9B50-4646E9AE5F26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7619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9B0739-3F40-4666-9B50-4646E9AE5F26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9695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2D368C58-FA59-479D-95D5-25CA7B8098A4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C83E0BB-E5B2-49C6-99D4-79368A079A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68C58-FA59-479D-95D5-25CA7B8098A4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3E0BB-E5B2-49C6-99D4-79368A079A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2D368C58-FA59-479D-95D5-25CA7B8098A4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C83E0BB-E5B2-49C6-99D4-79368A079A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68C58-FA59-479D-95D5-25CA7B8098A4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C83E0BB-E5B2-49C6-99D4-79368A079A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68C58-FA59-479D-95D5-25CA7B8098A4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C83E0BB-E5B2-49C6-99D4-79368A079A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D368C58-FA59-479D-95D5-25CA7B8098A4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C83E0BB-E5B2-49C6-99D4-79368A079A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D368C58-FA59-479D-95D5-25CA7B8098A4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C83E0BB-E5B2-49C6-99D4-79368A079A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68C58-FA59-479D-95D5-25CA7B8098A4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C83E0BB-E5B2-49C6-99D4-79368A079A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68C58-FA59-479D-95D5-25CA7B8098A4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C83E0BB-E5B2-49C6-99D4-79368A079A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68C58-FA59-479D-95D5-25CA7B8098A4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C83E0BB-E5B2-49C6-99D4-79368A079A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2D368C58-FA59-479D-95D5-25CA7B8098A4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C83E0BB-E5B2-49C6-99D4-79368A079A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D368C58-FA59-479D-95D5-25CA7B8098A4}" type="datetimeFigureOut">
              <a:rPr lang="en-US" smtClean="0"/>
              <a:pPr/>
              <a:t>5/29/2013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C83E0BB-E5B2-49C6-99D4-79368A079A4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7800" y="609600"/>
            <a:ext cx="7315200" cy="3657600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accent6"/>
                </a:solidFill>
              </a:rPr>
              <a:t>Industrial policy and creating a learning society</a:t>
            </a:r>
            <a:br>
              <a:rPr lang="en-US" sz="5400" dirty="0" smtClean="0">
                <a:solidFill>
                  <a:schemeClr val="accent6"/>
                </a:solidFill>
              </a:rPr>
            </a:br>
            <a:endParaRPr lang="en-US" sz="5300" dirty="0">
              <a:solidFill>
                <a:schemeClr val="accent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0800" y="4572000"/>
            <a:ext cx="2438400" cy="1295400"/>
          </a:xfrm>
        </p:spPr>
        <p:txBody>
          <a:bodyPr>
            <a:normAutofit fontScale="70000" lnSpcReduction="20000"/>
          </a:bodyPr>
          <a:lstStyle/>
          <a:p>
            <a:r>
              <a:rPr lang="en-US" sz="2000" dirty="0" smtClean="0"/>
              <a:t>Joseph E. </a:t>
            </a:r>
            <a:r>
              <a:rPr lang="en-US" sz="2000" dirty="0" err="1" smtClean="0"/>
              <a:t>Stiglitz</a:t>
            </a:r>
            <a:endParaRPr lang="en-US" sz="2000" dirty="0" smtClean="0"/>
          </a:p>
          <a:p>
            <a:r>
              <a:rPr lang="en-US" sz="2000" dirty="0" smtClean="0"/>
              <a:t>IPD/JICA Task Force meeting</a:t>
            </a:r>
            <a:endParaRPr lang="en-US" sz="2000" dirty="0" smtClean="0"/>
          </a:p>
          <a:p>
            <a:r>
              <a:rPr lang="en-US" sz="2000" dirty="0" smtClean="0"/>
              <a:t>Yokohama, Japan</a:t>
            </a:r>
            <a:endParaRPr lang="en-US" sz="2000" dirty="0" smtClean="0"/>
          </a:p>
          <a:p>
            <a:r>
              <a:rPr lang="en-US" sz="2000" dirty="0" smtClean="0"/>
              <a:t>June 2013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2:  Intellectual Property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Designed to reduce access to knowledge by others</a:t>
            </a:r>
          </a:p>
          <a:p>
            <a:r>
              <a:rPr lang="en-US" dirty="0" smtClean="0"/>
              <a:t>Promoting secrecy, undermining collaboration</a:t>
            </a:r>
          </a:p>
          <a:p>
            <a:r>
              <a:rPr lang="en-US" dirty="0" smtClean="0"/>
              <a:t>Allegedly, static costs vs. dynamic benefits</a:t>
            </a:r>
          </a:p>
          <a:p>
            <a:r>
              <a:rPr lang="en-US" dirty="0" smtClean="0"/>
              <a:t>But increasing concern that there may be dynamic costs as well</a:t>
            </a:r>
          </a:p>
          <a:p>
            <a:r>
              <a:rPr lang="en-US" dirty="0" smtClean="0"/>
              <a:t>Alternative models—open  source (universities)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56996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-106" charset="-128"/>
              </a:rPr>
              <a:t>Infant industry </a:t>
            </a:r>
            <a:r>
              <a:rPr lang="en-US" dirty="0" smtClean="0">
                <a:ea typeface="ＭＳ Ｐゴシック" pitchFamily="-106" charset="-128"/>
              </a:rPr>
              <a:t>argument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lvl="1">
              <a:lnSpc>
                <a:spcPct val="80000"/>
              </a:lnSpc>
            </a:pPr>
            <a:endParaRPr lang="en-US" sz="26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en-US" dirty="0" smtClean="0">
                <a:ea typeface="ＭＳ Ｐゴシック" pitchFamily="-106" charset="-128"/>
              </a:rPr>
              <a:t>This paper focuses mostly on “macro” perspective</a:t>
            </a:r>
            <a:br>
              <a:rPr lang="en-US" dirty="0" smtClean="0">
                <a:ea typeface="ＭＳ Ｐゴシック" pitchFamily="-106" charset="-128"/>
              </a:rPr>
            </a:br>
            <a:endParaRPr lang="en-US" dirty="0" smtClean="0">
              <a:ea typeface="ＭＳ Ｐゴシック" pitchFamily="-106" charset="-128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ea typeface="ＭＳ Ｐゴシック" pitchFamily="-106" charset="-128"/>
              </a:rPr>
              <a:t>Infant industries—economies of scale</a:t>
            </a:r>
          </a:p>
          <a:p>
            <a:pPr lvl="1">
              <a:lnSpc>
                <a:spcPct val="80000"/>
              </a:lnSpc>
            </a:pPr>
            <a:endParaRPr lang="en-US" sz="2600" dirty="0" smtClean="0"/>
          </a:p>
          <a:p>
            <a:pPr lvl="1">
              <a:lnSpc>
                <a:spcPct val="80000"/>
              </a:lnSpc>
            </a:pPr>
            <a:r>
              <a:rPr lang="en-US" sz="2600" dirty="0" smtClean="0"/>
              <a:t>Losses during “learning phase” serve as entry barriers, putting developing countries at disadvantage</a:t>
            </a:r>
          </a:p>
          <a:p>
            <a:pPr lvl="1">
              <a:lnSpc>
                <a:spcPct val="80000"/>
              </a:lnSpc>
              <a:buNone/>
            </a:pPr>
            <a:endParaRPr lang="en-US" sz="2600" dirty="0" smtClean="0"/>
          </a:p>
          <a:p>
            <a:pPr lvl="1">
              <a:lnSpc>
                <a:spcPct val="80000"/>
              </a:lnSpc>
            </a:pPr>
            <a:r>
              <a:rPr lang="en-US" sz="2600" dirty="0" smtClean="0"/>
              <a:t>Critiques</a:t>
            </a:r>
          </a:p>
          <a:p>
            <a:pPr lvl="2">
              <a:lnSpc>
                <a:spcPct val="80000"/>
              </a:lnSpc>
            </a:pPr>
            <a:r>
              <a:rPr lang="en-US" sz="2200" dirty="0" smtClean="0"/>
              <a:t>Government can’t pick winners</a:t>
            </a:r>
          </a:p>
          <a:p>
            <a:pPr lvl="2">
              <a:lnSpc>
                <a:spcPct val="80000"/>
              </a:lnSpc>
            </a:pPr>
            <a:r>
              <a:rPr lang="en-US" sz="2200" dirty="0" smtClean="0"/>
              <a:t>Infants never grow up</a:t>
            </a:r>
          </a:p>
          <a:p>
            <a:pPr lvl="2">
              <a:lnSpc>
                <a:spcPct val="80000"/>
              </a:lnSpc>
            </a:pPr>
            <a:r>
              <a:rPr lang="en-US" sz="2200" dirty="0" smtClean="0"/>
              <a:t>Better ways of providing assistance than protection—direct and transparent subsidies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-106" charset="-128"/>
              </a:rPr>
              <a:t>Infant industry </a:t>
            </a:r>
            <a:r>
              <a:rPr lang="en-US" dirty="0" smtClean="0">
                <a:ea typeface="ＭＳ Ｐゴシック" pitchFamily="-106" charset="-128"/>
              </a:rPr>
              <a:t>argument (</a:t>
            </a:r>
            <a:r>
              <a:rPr lang="en-US" dirty="0" err="1" smtClean="0">
                <a:ea typeface="ＭＳ Ｐゴシック" pitchFamily="-106" charset="-128"/>
              </a:rPr>
              <a:t>cont</a:t>
            </a:r>
            <a:r>
              <a:rPr lang="en-US" dirty="0" smtClean="0">
                <a:ea typeface="ＭＳ Ｐゴシック" pitchFamily="-106" charset="-128"/>
              </a:rPr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1">
              <a:lnSpc>
                <a:spcPct val="80000"/>
              </a:lnSpc>
            </a:pPr>
            <a:endParaRPr lang="en-US" sz="2600" dirty="0" smtClean="0"/>
          </a:p>
          <a:p>
            <a:pPr lvl="1">
              <a:lnSpc>
                <a:spcPct val="80000"/>
              </a:lnSpc>
            </a:pPr>
            <a:r>
              <a:rPr lang="en-US" sz="2600" dirty="0" smtClean="0"/>
              <a:t>Replies to critiques</a:t>
            </a:r>
          </a:p>
          <a:p>
            <a:pPr lvl="2">
              <a:lnSpc>
                <a:spcPct val="80000"/>
              </a:lnSpc>
            </a:pPr>
            <a:r>
              <a:rPr lang="en-US" sz="2200" dirty="0" smtClean="0"/>
              <a:t>Almost every successful country has had “industrial policies”</a:t>
            </a:r>
          </a:p>
          <a:p>
            <a:pPr lvl="3">
              <a:lnSpc>
                <a:spcPct val="80000"/>
              </a:lnSpc>
            </a:pPr>
            <a:r>
              <a:rPr lang="en-US" sz="1800" dirty="0" smtClean="0"/>
              <a:t>US from 19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century (telecommunications, agriculture)</a:t>
            </a:r>
          </a:p>
          <a:p>
            <a:pPr lvl="4">
              <a:lnSpc>
                <a:spcPct val="80000"/>
              </a:lnSpc>
            </a:pPr>
            <a:r>
              <a:rPr lang="en-US" sz="1800" dirty="0" smtClean="0"/>
              <a:t>Today mostly through Defense Department</a:t>
            </a:r>
          </a:p>
          <a:p>
            <a:pPr lvl="4">
              <a:lnSpc>
                <a:spcPct val="80000"/>
              </a:lnSpc>
            </a:pPr>
            <a:r>
              <a:rPr lang="en-US" sz="1800" dirty="0" smtClean="0"/>
              <a:t>Including internet and bio-tech</a:t>
            </a:r>
          </a:p>
          <a:p>
            <a:pPr lvl="5">
              <a:lnSpc>
                <a:spcPct val="80000"/>
              </a:lnSpc>
            </a:pPr>
            <a:r>
              <a:rPr lang="en-US" sz="1600" dirty="0" smtClean="0"/>
              <a:t>With private sector playing central role in bringing innovation to market</a:t>
            </a:r>
          </a:p>
          <a:p>
            <a:pPr lvl="3">
              <a:lnSpc>
                <a:spcPct val="80000"/>
              </a:lnSpc>
            </a:pPr>
            <a:r>
              <a:rPr lang="en-US" sz="1800" dirty="0" smtClean="0"/>
              <a:t>Successful countries learned how to manage “political economy” problems</a:t>
            </a:r>
          </a:p>
          <a:p>
            <a:pPr lvl="2">
              <a:lnSpc>
                <a:spcPct val="80000"/>
              </a:lnSpc>
            </a:pPr>
            <a:r>
              <a:rPr lang="en-US" sz="2200" dirty="0" smtClean="0"/>
              <a:t>Point of industrial policies is not to pick winners, but to identify externalities and other market failures</a:t>
            </a:r>
          </a:p>
          <a:p>
            <a:pPr lvl="3">
              <a:lnSpc>
                <a:spcPct val="80000"/>
              </a:lnSpc>
            </a:pPr>
            <a:r>
              <a:rPr lang="en-US" sz="1800" dirty="0" smtClean="0"/>
              <a:t>With imperfect capital markets, can’t borrow to finance initial losses</a:t>
            </a:r>
          </a:p>
          <a:p>
            <a:pPr lvl="3">
              <a:lnSpc>
                <a:spcPct val="80000"/>
              </a:lnSpc>
            </a:pPr>
            <a:r>
              <a:rPr lang="en-US" sz="1800" dirty="0" smtClean="0"/>
              <a:t>Imperfections of capital markets are endemic (asymmetries of information)</a:t>
            </a:r>
          </a:p>
          <a:p>
            <a:pPr lvl="4">
              <a:lnSpc>
                <a:spcPct val="80000"/>
              </a:lnSpc>
            </a:pPr>
            <a:r>
              <a:rPr lang="en-US" sz="1800" dirty="0" smtClean="0"/>
              <a:t>Especially in developing countries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ea typeface="ＭＳ Ｐゴシック" pitchFamily="-106" charset="-128"/>
              </a:rPr>
              <a:t>In fact, learning by doing itself provides little basis of industrial policy</a:t>
            </a:r>
          </a:p>
          <a:p>
            <a:pPr lvl="1"/>
            <a:endParaRPr lang="en-US" sz="2400" dirty="0" smtClean="0"/>
          </a:p>
          <a:p>
            <a:pPr lvl="1"/>
            <a:r>
              <a:rPr lang="en-US" sz="2400" dirty="0" smtClean="0"/>
              <a:t>Consider a two-country, two-product </a:t>
            </a:r>
            <a:r>
              <a:rPr lang="en-US" sz="2400" dirty="0" err="1" smtClean="0"/>
              <a:t>Ricardian</a:t>
            </a:r>
            <a:r>
              <a:rPr lang="en-US" sz="2400" dirty="0" smtClean="0"/>
              <a:t> world with Cobb-Douglas utility functions, with one product with learning and the other stagnant (learning internalized in country)</a:t>
            </a:r>
          </a:p>
          <a:p>
            <a:pPr lvl="1"/>
            <a:endParaRPr lang="en-US" sz="2400" dirty="0" smtClean="0"/>
          </a:p>
          <a:p>
            <a:pPr lvl="1"/>
            <a:r>
              <a:rPr lang="en-US" sz="2400" dirty="0" smtClean="0"/>
              <a:t>Consider equilibrium in which “developed” country specializes in dynamic sector</a:t>
            </a:r>
          </a:p>
          <a:p>
            <a:pPr lvl="1"/>
            <a:endParaRPr lang="en-US" sz="2400" dirty="0" smtClean="0"/>
          </a:p>
          <a:p>
            <a:pPr lvl="1"/>
            <a:r>
              <a:rPr lang="en-US" sz="2400" dirty="0" smtClean="0"/>
              <a:t>With competition, full benefits of learning are shared with developing country through price declines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ea typeface="ＭＳ Ｐゴシック" pitchFamily="-106" charset="-128"/>
              </a:rPr>
              <a:t>Central then is understanding the structure of learning within an economy—including across sectors</a:t>
            </a:r>
          </a:p>
          <a:p>
            <a:pPr lvl="1"/>
            <a:r>
              <a:rPr lang="en-US" dirty="0" smtClean="0"/>
              <a:t>Many processes, practices, and institutions entail cross-sector learning/increases in productivity</a:t>
            </a:r>
          </a:p>
          <a:p>
            <a:pPr lvl="2"/>
            <a:r>
              <a:rPr lang="en-US" dirty="0" smtClean="0"/>
              <a:t>Inventory control processes</a:t>
            </a:r>
          </a:p>
          <a:p>
            <a:pPr lvl="2"/>
            <a:r>
              <a:rPr lang="en-US" dirty="0" smtClean="0"/>
              <a:t>Labor management processes</a:t>
            </a:r>
          </a:p>
          <a:p>
            <a:pPr lvl="2"/>
            <a:r>
              <a:rPr lang="en-US" dirty="0" smtClean="0"/>
              <a:t>Computerization</a:t>
            </a:r>
          </a:p>
          <a:p>
            <a:pPr lvl="2"/>
            <a:r>
              <a:rPr lang="en-US" dirty="0" smtClean="0"/>
              <a:t>Financial services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pitchFamily="-106" charset="-128"/>
              </a:rPr>
              <a:t>Central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ea typeface="ＭＳ Ｐゴシック" pitchFamily="-106" charset="-128"/>
              </a:rPr>
              <a:t>The industrial sector (broadly understood, including  services) may not only exhibit a larger learning elasticity, but also more spillovers to the rural/agricultural sector</a:t>
            </a:r>
          </a:p>
          <a:p>
            <a:endParaRPr lang="en-US" dirty="0" smtClean="0">
              <a:ea typeface="ＭＳ Ｐゴシック" pitchFamily="-106" charset="-128"/>
            </a:endParaRPr>
          </a:p>
          <a:p>
            <a:r>
              <a:rPr lang="en-US" dirty="0" smtClean="0">
                <a:ea typeface="ＭＳ Ｐゴシック" pitchFamily="-106" charset="-128"/>
              </a:rPr>
              <a:t>It is therefore desirable to encourage the industrial sector</a:t>
            </a:r>
          </a:p>
          <a:p>
            <a:pPr lvl="1"/>
            <a:r>
              <a:rPr lang="en-US" dirty="0" smtClean="0">
                <a:ea typeface="ＭＳ Ｐゴシック" pitchFamily="-106" charset="-128"/>
              </a:rPr>
              <a:t>May be sub-sectors with higher learning </a:t>
            </a:r>
            <a:r>
              <a:rPr lang="en-US" dirty="0" err="1" smtClean="0">
                <a:ea typeface="ＭＳ Ｐゴシック" pitchFamily="-106" charset="-128"/>
              </a:rPr>
              <a:t>elasticities</a:t>
            </a:r>
            <a:r>
              <a:rPr lang="en-US" dirty="0" smtClean="0">
                <a:ea typeface="ＭＳ Ｐゴシック" pitchFamily="-106" charset="-128"/>
              </a:rPr>
              <a:t>, more externalities</a:t>
            </a:r>
          </a:p>
          <a:p>
            <a:endParaRPr lang="en-US" dirty="0" smtClean="0">
              <a:ea typeface="ＭＳ Ｐゴシック" pitchFamily="-106" charset="-128"/>
            </a:endParaRPr>
          </a:p>
          <a:p>
            <a:r>
              <a:rPr lang="en-US" dirty="0" smtClean="0">
                <a:ea typeface="ＭＳ Ｐゴシック" pitchFamily="-106" charset="-128"/>
              </a:rPr>
              <a:t>Broad-based export subsidies (as in East Asia) may be a desirable way of doing so</a:t>
            </a:r>
          </a:p>
          <a:p>
            <a:endParaRPr lang="en-US" dirty="0">
              <a:ea typeface="ＭＳ Ｐゴシック" pitchFamily="-106" charset="-128"/>
            </a:endParaRPr>
          </a:p>
          <a:p>
            <a:r>
              <a:rPr lang="en-US" dirty="0" smtClean="0">
                <a:ea typeface="ＭＳ Ｐゴシック" pitchFamily="-106" charset="-128"/>
              </a:rPr>
              <a:t>But WTO has restricted the use of such subsidies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Advantages of industrial sector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ea typeface="ＭＳ Ｐゴシック" pitchFamily="-106" charset="-128"/>
              </a:rPr>
              <a:t>Large—high returns to scale</a:t>
            </a:r>
          </a:p>
          <a:p>
            <a:endParaRPr lang="en-US" dirty="0" smtClean="0">
              <a:ea typeface="ＭＳ Ｐゴシック" pitchFamily="-106" charset="-128"/>
            </a:endParaRPr>
          </a:p>
          <a:p>
            <a:r>
              <a:rPr lang="en-US" dirty="0" smtClean="0">
                <a:ea typeface="ＭＳ Ｐゴシック" pitchFamily="-106" charset="-128"/>
              </a:rPr>
              <a:t>Long-lived—high returns from continuity (learning to learn)</a:t>
            </a:r>
          </a:p>
          <a:p>
            <a:endParaRPr lang="en-US" dirty="0" smtClean="0">
              <a:ea typeface="ＭＳ Ｐゴシック" pitchFamily="-106" charset="-128"/>
            </a:endParaRPr>
          </a:p>
          <a:p>
            <a:r>
              <a:rPr lang="en-US" dirty="0" smtClean="0">
                <a:ea typeface="ＭＳ Ｐゴシック" pitchFamily="-106" charset="-128"/>
              </a:rPr>
              <a:t>Stable—high returns from completion</a:t>
            </a:r>
          </a:p>
          <a:p>
            <a:endParaRPr lang="en-US" dirty="0" smtClean="0">
              <a:ea typeface="ＭＳ Ｐゴシック" pitchFamily="-106" charset="-128"/>
            </a:endParaRPr>
          </a:p>
          <a:p>
            <a:r>
              <a:rPr lang="en-US" dirty="0" smtClean="0">
                <a:ea typeface="ＭＳ Ｐゴシック" pitchFamily="-106" charset="-128"/>
              </a:rPr>
              <a:t>Concentrated—high rates of diffusion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ea typeface="ＭＳ Ｐゴシック" pitchFamily="-106" charset="-128"/>
              </a:rPr>
              <a:t>Strong industrial sector is basis for: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sz="2400" dirty="0" smtClean="0">
                <a:ea typeface="ＭＳ Ｐゴシック" pitchFamily="-106" charset="-128"/>
              </a:rPr>
              <a:t>More research– 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More resources and incentives for research and development 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More internalization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Greater ability to support public research and development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More human capital formation, including public support for human capital accumulation</a:t>
            </a:r>
          </a:p>
          <a:p>
            <a:pPr>
              <a:lnSpc>
                <a:spcPct val="90000"/>
              </a:lnSpc>
            </a:pPr>
            <a:endParaRPr lang="en-US" sz="2400" dirty="0" smtClean="0">
              <a:ea typeface="ＭＳ Ｐゴシック" pitchFamily="-106" charset="-128"/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ea typeface="ＭＳ Ｐゴシック" pitchFamily="-106" charset="-128"/>
              </a:rPr>
              <a:t>The development of a robust financial sector </a:t>
            </a:r>
          </a:p>
          <a:p>
            <a:pPr>
              <a:lnSpc>
                <a:spcPct val="90000"/>
              </a:lnSpc>
            </a:pPr>
            <a:endParaRPr lang="en-US" sz="2400" dirty="0" smtClean="0">
              <a:ea typeface="ＭＳ Ｐゴシック" pitchFamily="-106" charset="-128"/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ea typeface="ＭＳ Ｐゴシック" pitchFamily="-106" charset="-128"/>
              </a:rPr>
              <a:t>Learning to learn and cross-border knowledge flows </a:t>
            </a:r>
          </a:p>
          <a:p>
            <a:pPr>
              <a:lnSpc>
                <a:spcPct val="90000"/>
              </a:lnSpc>
              <a:buNone/>
            </a:pPr>
            <a:endParaRPr lang="en-US" sz="2800" dirty="0" smtClean="0">
              <a:ea typeface="ＭＳ Ｐゴシック" pitchFamily="-106" charset="-128"/>
            </a:endParaRPr>
          </a:p>
          <a:p>
            <a:pPr>
              <a:lnSpc>
                <a:spcPct val="90000"/>
              </a:lnSpc>
              <a:buNone/>
            </a:pPr>
            <a:r>
              <a:rPr lang="en-US" sz="2400" b="1" dirty="0" smtClean="0">
                <a:ea typeface="ＭＳ Ｐゴシック" pitchFamily="-106" charset="-128"/>
              </a:rPr>
              <a:t>Implication</a:t>
            </a:r>
            <a:r>
              <a:rPr lang="en-US" sz="2400" dirty="0" smtClean="0">
                <a:ea typeface="ＭＳ Ｐゴシック" pitchFamily="-106" charset="-128"/>
              </a:rPr>
              <a:t>:  Rate of productivity increase related to (relative) size of industrial sector.</a:t>
            </a:r>
          </a:p>
          <a:p>
            <a:pPr>
              <a:lnSpc>
                <a:spcPct val="90000"/>
              </a:lnSpc>
            </a:pPr>
            <a:endParaRPr lang="en-US" sz="2400" dirty="0" smtClean="0">
              <a:ea typeface="ＭＳ Ｐゴシック" pitchFamily="-106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 failure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>
                <a:ea typeface="ＭＳ Ｐゴシック" pitchFamily="-106" charset="-128"/>
              </a:rPr>
              <a:t>Markets fail to do this on their own</a:t>
            </a:r>
          </a:p>
          <a:p>
            <a:endParaRPr lang="en-US" dirty="0" smtClean="0">
              <a:ea typeface="ＭＳ Ｐゴシック" pitchFamily="-106" charset="-128"/>
            </a:endParaRPr>
          </a:p>
          <a:p>
            <a:r>
              <a:rPr lang="en-US" dirty="0" smtClean="0">
                <a:ea typeface="ＭＳ Ｐゴシック" pitchFamily="-106" charset="-128"/>
              </a:rPr>
              <a:t>Learning external to the firm</a:t>
            </a:r>
          </a:p>
          <a:p>
            <a:pPr lvl="1"/>
            <a:r>
              <a:rPr lang="en-US" sz="2400" dirty="0" smtClean="0"/>
              <a:t>Failure to take into account learning benefits to industry as well as spillovers</a:t>
            </a:r>
          </a:p>
          <a:p>
            <a:endParaRPr lang="en-US" dirty="0" smtClean="0">
              <a:ea typeface="ＭＳ Ｐゴシック" pitchFamily="-106" charset="-128"/>
            </a:endParaRPr>
          </a:p>
          <a:p>
            <a:r>
              <a:rPr lang="en-US" dirty="0" smtClean="0">
                <a:ea typeface="ＭＳ Ｐゴシック" pitchFamily="-106" charset="-128"/>
              </a:rPr>
              <a:t>Learning limited to the firm</a:t>
            </a:r>
          </a:p>
          <a:p>
            <a:pPr lvl="1"/>
            <a:r>
              <a:rPr lang="en-US" sz="2400" dirty="0" smtClean="0"/>
              <a:t>Natural monopoly</a:t>
            </a:r>
          </a:p>
          <a:p>
            <a:pPr lvl="1"/>
            <a:r>
              <a:rPr lang="en-US" sz="2400" dirty="0" smtClean="0"/>
              <a:t>If there were no cross-</a:t>
            </a:r>
            <a:r>
              <a:rPr lang="en-US" sz="2400" dirty="0" err="1" smtClean="0"/>
              <a:t>sectoral</a:t>
            </a:r>
            <a:r>
              <a:rPr lang="en-US" sz="2400" dirty="0" smtClean="0"/>
              <a:t> spillovers, rational firm would take into account all learning benefits</a:t>
            </a:r>
          </a:p>
          <a:p>
            <a:pPr lvl="1"/>
            <a:r>
              <a:rPr lang="en-US" sz="2400" dirty="0" smtClean="0"/>
              <a:t>But distortion from monopoly power</a:t>
            </a:r>
          </a:p>
          <a:p>
            <a:endParaRPr lang="en-US" dirty="0" smtClean="0">
              <a:ea typeface="ＭＳ Ｐゴシック" pitchFamily="-106" charset="-128"/>
            </a:endParaRPr>
          </a:p>
          <a:p>
            <a:r>
              <a:rPr lang="en-US" dirty="0" smtClean="0">
                <a:ea typeface="ＭＳ Ｐゴシック" pitchFamily="-106" charset="-128"/>
              </a:rPr>
              <a:t>In both cases, in general, market equilibrium not efficient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ea typeface="ＭＳ Ｐゴシック" pitchFamily="-106" charset="-128"/>
              </a:rPr>
              <a:t>Optimal to impose some subsidies, even if taxes are </a:t>
            </a:r>
            <a:r>
              <a:rPr lang="en-US" dirty="0" err="1" smtClean="0">
                <a:ea typeface="ＭＳ Ｐゴシック" pitchFamily="-106" charset="-128"/>
              </a:rPr>
              <a:t>distortionary</a:t>
            </a:r>
            <a:endParaRPr lang="en-US" dirty="0" smtClean="0">
              <a:ea typeface="ＭＳ Ｐゴシック" pitchFamily="-106" charset="-128"/>
            </a:endParaRPr>
          </a:p>
          <a:p>
            <a:endParaRPr lang="en-US" dirty="0" smtClean="0">
              <a:ea typeface="ＭＳ Ｐゴシック" pitchFamily="-106" charset="-128"/>
            </a:endParaRPr>
          </a:p>
          <a:p>
            <a:r>
              <a:rPr lang="en-US" dirty="0" smtClean="0">
                <a:ea typeface="ＭＳ Ｐゴシック" pitchFamily="-106" charset="-128"/>
              </a:rPr>
              <a:t>Optimal subsidies lead to expansion of those sectors that have larger societal learning benefits, taking into account both direct learning and cross </a:t>
            </a:r>
            <a:r>
              <a:rPr lang="en-US" dirty="0" err="1" smtClean="0">
                <a:ea typeface="ＭＳ Ｐゴシック" pitchFamily="-106" charset="-128"/>
              </a:rPr>
              <a:t>sectoral</a:t>
            </a:r>
            <a:r>
              <a:rPr lang="en-US" dirty="0" smtClean="0">
                <a:ea typeface="ＭＳ Ｐゴシック" pitchFamily="-106" charset="-128"/>
              </a:rPr>
              <a:t> spillovers.</a:t>
            </a:r>
          </a:p>
          <a:p>
            <a:pPr lvl="1"/>
            <a:r>
              <a:rPr lang="en-US" dirty="0" smtClean="0"/>
              <a:t>If the learning elasticity of some sector is much larger than that of others, and there is some sector that is a substitute for the high-learning sector, then it may pay to tax that sector, in order to encourage learning in the high-learning sector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Four themes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dirty="0" smtClean="0"/>
              <a:t>Successful and </a:t>
            </a:r>
            <a:r>
              <a:rPr lang="en-US" i="1" dirty="0" smtClean="0"/>
              <a:t>sustained</a:t>
            </a:r>
            <a:r>
              <a:rPr lang="en-US" dirty="0" smtClean="0"/>
              <a:t> growth and development requires creating a learning society.  </a:t>
            </a:r>
          </a:p>
          <a:p>
            <a:pPr lvl="1"/>
            <a:r>
              <a:rPr lang="en-US" sz="2300" dirty="0" smtClean="0"/>
              <a:t>Especially </a:t>
            </a:r>
            <a:r>
              <a:rPr lang="en-US" sz="2300" dirty="0"/>
              <a:t>in the 21st century, as we move to a knowledge economy</a:t>
            </a:r>
            <a:r>
              <a:rPr lang="en-US" sz="2300" dirty="0" smtClean="0"/>
              <a:t>.</a:t>
            </a:r>
            <a:endParaRPr lang="en-US" dirty="0" smtClean="0"/>
          </a:p>
          <a:p>
            <a:r>
              <a:rPr lang="en-US" dirty="0" smtClean="0"/>
              <a:t>There are marked market failures associated with learning</a:t>
            </a:r>
          </a:p>
          <a:p>
            <a:r>
              <a:rPr lang="en-US" dirty="0" smtClean="0"/>
              <a:t>Industrial policies can help “correct” market failures</a:t>
            </a:r>
          </a:p>
          <a:p>
            <a:pPr lvl="1"/>
            <a:r>
              <a:rPr lang="en-US" dirty="0" smtClean="0"/>
              <a:t>“industrial policies” refer to any policy affecting economic structure</a:t>
            </a:r>
          </a:p>
          <a:p>
            <a:r>
              <a:rPr lang="en-US" dirty="0" smtClean="0"/>
              <a:t>Governments should not/cannot avoid thinking about impact of policies on industrial structure and learning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Industrial Policy in the Presence of WTO constraints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>
                <a:ea typeface="ＭＳ Ｐゴシック" pitchFamily="-106" charset="-128"/>
              </a:rPr>
              <a:t>Exchange rate policy may be an effective alternative</a:t>
            </a:r>
          </a:p>
          <a:p>
            <a:pPr lvl="1"/>
            <a:r>
              <a:rPr lang="en-US" dirty="0" smtClean="0">
                <a:ea typeface="ＭＳ Ｐゴシック" pitchFamily="-106" charset="-128"/>
              </a:rPr>
              <a:t>Lowering exchange rate below “equilibrium” (trade balance)  leads to larger industrial sector </a:t>
            </a:r>
            <a:r>
              <a:rPr lang="en-US" i="1" dirty="0" smtClean="0">
                <a:ea typeface="ＭＳ Ｐゴシック" pitchFamily="-106" charset="-128"/>
              </a:rPr>
              <a:t>and </a:t>
            </a:r>
            <a:r>
              <a:rPr lang="en-US" dirty="0" smtClean="0">
                <a:ea typeface="ＭＳ Ｐゴシック" pitchFamily="-106" charset="-128"/>
              </a:rPr>
              <a:t>faster learning </a:t>
            </a:r>
            <a:r>
              <a:rPr lang="en-US" i="1" dirty="0" smtClean="0">
                <a:ea typeface="ＭＳ Ｐゴシック" pitchFamily="-106" charset="-128"/>
              </a:rPr>
              <a:t>and </a:t>
            </a:r>
            <a:r>
              <a:rPr lang="en-US" dirty="0" smtClean="0">
                <a:ea typeface="ＭＳ Ｐゴシック" pitchFamily="-106" charset="-128"/>
              </a:rPr>
              <a:t>trade surplus</a:t>
            </a:r>
          </a:p>
          <a:p>
            <a:pPr lvl="1"/>
            <a:r>
              <a:rPr lang="en-US" dirty="0" smtClean="0"/>
              <a:t>Avoids the problem of “picking winners”</a:t>
            </a:r>
          </a:p>
          <a:p>
            <a:pPr lvl="1"/>
            <a:r>
              <a:rPr lang="en-US" dirty="0" smtClean="0"/>
              <a:t>Avoids the problems posed by WTO restrictions</a:t>
            </a:r>
          </a:p>
          <a:p>
            <a:endParaRPr lang="en-US" dirty="0" smtClean="0">
              <a:ea typeface="ＭＳ Ｐゴシック" pitchFamily="-106" charset="-128"/>
            </a:endParaRPr>
          </a:p>
          <a:p>
            <a:r>
              <a:rPr lang="en-US" dirty="0" smtClean="0">
                <a:ea typeface="ＭＳ Ｐゴシック" pitchFamily="-106" charset="-128"/>
              </a:rPr>
              <a:t>Even pays to have a </a:t>
            </a:r>
            <a:r>
              <a:rPr lang="en-US" i="1" dirty="0" smtClean="0">
                <a:ea typeface="ＭＳ Ｐゴシック" pitchFamily="-106" charset="-128"/>
              </a:rPr>
              <a:t>perpetual </a:t>
            </a:r>
            <a:r>
              <a:rPr lang="en-US" dirty="0" smtClean="0">
                <a:ea typeface="ＭＳ Ｐゴシック" pitchFamily="-106" charset="-128"/>
              </a:rPr>
              <a:t>current account surplus</a:t>
            </a:r>
          </a:p>
          <a:p>
            <a:pPr lvl="1"/>
            <a:r>
              <a:rPr lang="en-US" dirty="0" smtClean="0"/>
              <a:t>Surprising — “capital” that one never uses</a:t>
            </a:r>
          </a:p>
          <a:p>
            <a:pPr lvl="1"/>
            <a:r>
              <a:rPr lang="en-US" dirty="0" smtClean="0"/>
              <a:t>But learning benefit exceeds the opportunity cost of funds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>
              <a:ea typeface="ＭＳ Ｐゴシック" pitchFamily="-106" charset="-128"/>
            </a:endParaRPr>
          </a:p>
          <a:p>
            <a:r>
              <a:rPr lang="en-US" dirty="0" smtClean="0">
                <a:ea typeface="ＭＳ Ｐゴシック" pitchFamily="-106" charset="-128"/>
              </a:rPr>
              <a:t>But even if it were not desirable to do it </a:t>
            </a:r>
            <a:r>
              <a:rPr lang="en-US" i="1" dirty="0" smtClean="0">
                <a:ea typeface="ＭＳ Ｐゴシック" pitchFamily="-106" charset="-128"/>
              </a:rPr>
              <a:t>forever, </a:t>
            </a:r>
            <a:r>
              <a:rPr lang="en-US" dirty="0" smtClean="0">
                <a:ea typeface="ＭＳ Ｐゴシック" pitchFamily="-106" charset="-128"/>
              </a:rPr>
              <a:t>it may be an important element of development strategy</a:t>
            </a:r>
          </a:p>
          <a:p>
            <a:pPr lvl="1"/>
            <a:r>
              <a:rPr lang="en-US" dirty="0" smtClean="0"/>
              <a:t>Problem with using steady-state models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Extensions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ea typeface="ＭＳ Ｐゴシック" pitchFamily="-106" charset="-128"/>
              </a:rPr>
              <a:t>Trade policy can affect factor prices, and therefore the level of investment, and therefore the level of learning</a:t>
            </a:r>
          </a:p>
          <a:p>
            <a:pPr lvl="1"/>
            <a:r>
              <a:rPr lang="en-US" dirty="0" smtClean="0">
                <a:ea typeface="ＭＳ Ｐゴシック" pitchFamily="-106" charset="-128"/>
              </a:rPr>
              <a:t>More than offsetting the social costs of distortion</a:t>
            </a:r>
          </a:p>
          <a:p>
            <a:endParaRPr lang="en-US" dirty="0" smtClean="0">
              <a:ea typeface="ＭＳ Ｐゴシック" pitchFamily="-106" charset="-128"/>
            </a:endParaRPr>
          </a:p>
          <a:p>
            <a:r>
              <a:rPr lang="en-US" dirty="0" smtClean="0">
                <a:ea typeface="ＭＳ Ｐゴシック" pitchFamily="-106" charset="-128"/>
              </a:rPr>
              <a:t>We have focused on “learning,” but even more important is “learning to learn.”  </a:t>
            </a:r>
          </a:p>
          <a:p>
            <a:pPr lvl="1"/>
            <a:r>
              <a:rPr lang="en-US" dirty="0" smtClean="0">
                <a:ea typeface="ＭＳ Ｐゴシック" pitchFamily="-106" charset="-128"/>
              </a:rPr>
              <a:t>Industrial and trade policy can enhance an economy’s learning capacities</a:t>
            </a:r>
          </a:p>
          <a:p>
            <a:pPr lvl="1"/>
            <a:endParaRPr lang="en-US" dirty="0" smtClean="0">
              <a:ea typeface="ＭＳ Ｐゴシック" pitchFamily="-106" charset="-128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pitchFamily="-106" charset="-128"/>
              </a:rPr>
              <a:t>General lessons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>
                <a:ea typeface="ＭＳ Ｐゴシック" pitchFamily="-106" charset="-128"/>
              </a:rPr>
              <a:t>Another example of 2</a:t>
            </a:r>
            <a:r>
              <a:rPr lang="en-US" sz="2800" baseline="30000" dirty="0" smtClean="0">
                <a:ea typeface="ＭＳ Ｐゴシック" pitchFamily="-106" charset="-128"/>
              </a:rPr>
              <a:t>nd</a:t>
            </a:r>
            <a:r>
              <a:rPr lang="en-US" sz="2800" dirty="0" smtClean="0">
                <a:ea typeface="ＭＳ Ｐゴシック" pitchFamily="-106" charset="-128"/>
              </a:rPr>
              <a:t> best economics</a:t>
            </a:r>
          </a:p>
          <a:p>
            <a:endParaRPr lang="en-US" sz="2800" dirty="0" smtClean="0">
              <a:ea typeface="ＭＳ Ｐゴシック" pitchFamily="-106" charset="-128"/>
            </a:endParaRPr>
          </a:p>
          <a:p>
            <a:r>
              <a:rPr lang="en-US" sz="2800" dirty="0" smtClean="0">
                <a:ea typeface="ＭＳ Ｐゴシック" pitchFamily="-106" charset="-128"/>
              </a:rPr>
              <a:t>But whenever one talks about innovation, one is in the world of 2</a:t>
            </a:r>
            <a:r>
              <a:rPr lang="en-US" sz="2800" baseline="30000" dirty="0" smtClean="0">
                <a:ea typeface="ＭＳ Ｐゴシック" pitchFamily="-106" charset="-128"/>
              </a:rPr>
              <a:t>nd</a:t>
            </a:r>
            <a:r>
              <a:rPr lang="en-US" sz="2800" dirty="0" smtClean="0">
                <a:ea typeface="ＭＳ Ｐゴシック" pitchFamily="-106" charset="-128"/>
              </a:rPr>
              <a:t> best economics</a:t>
            </a:r>
          </a:p>
          <a:p>
            <a:pPr lvl="1"/>
            <a:r>
              <a:rPr lang="en-US" sz="2400" dirty="0" smtClean="0"/>
              <a:t>Credit/revenue constraints are also likely to be particularly important</a:t>
            </a:r>
          </a:p>
          <a:p>
            <a:pPr lvl="1"/>
            <a:r>
              <a:rPr lang="en-US" sz="2400" dirty="0" smtClean="0"/>
              <a:t>Imperfect competition/increasing returns to scale</a:t>
            </a:r>
          </a:p>
          <a:p>
            <a:pPr lvl="1"/>
            <a:r>
              <a:rPr lang="en-US" sz="2400" dirty="0" smtClean="0"/>
              <a:t>Risk, with imperfect risk markets</a:t>
            </a:r>
          </a:p>
          <a:p>
            <a:pPr lvl="1"/>
            <a:r>
              <a:rPr lang="en-US" sz="2400" dirty="0" smtClean="0"/>
              <a:t>All elements of standard Schumpeterian economics</a:t>
            </a:r>
          </a:p>
          <a:p>
            <a:pPr lvl="1"/>
            <a:r>
              <a:rPr lang="en-US" sz="2400" dirty="0" smtClean="0"/>
              <a:t>Should be at the center of endogenous growth theory and growth policy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pitchFamily="-106" charset="-128"/>
              </a:rPr>
              <a:t>General lesson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ea typeface="ＭＳ Ｐゴシック" pitchFamily="-106" charset="-128"/>
              </a:rPr>
              <a:t>Policies often based on simplistic models</a:t>
            </a:r>
          </a:p>
          <a:p>
            <a:pPr lvl="1"/>
            <a:r>
              <a:rPr lang="en-US" dirty="0" smtClean="0"/>
              <a:t>Simplistic models consistent with simplistic ideologies</a:t>
            </a:r>
          </a:p>
          <a:p>
            <a:pPr lvl="1"/>
            <a:r>
              <a:rPr lang="en-US" dirty="0" smtClean="0"/>
              <a:t>And used by special interests to advance particular policy agenda</a:t>
            </a:r>
          </a:p>
          <a:p>
            <a:pPr lvl="1"/>
            <a:r>
              <a:rPr lang="en-US" dirty="0" smtClean="0"/>
              <a:t>Trade and capital market liberalization can make everyone worse off (Pareto inferior trade and liberalization) if there are imperfect risk markets (Newbery-</a:t>
            </a:r>
            <a:r>
              <a:rPr lang="en-US" dirty="0" err="1" smtClean="0"/>
              <a:t>Stiglitz</a:t>
            </a:r>
            <a:r>
              <a:rPr lang="en-US" dirty="0" smtClean="0"/>
              <a:t>, 1982)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ea typeface="ＭＳ Ｐゴシック" pitchFamily="-106" charset="-128"/>
              </a:rPr>
              <a:t>“Political economy” </a:t>
            </a:r>
            <a:r>
              <a:rPr lang="en-US" dirty="0" smtClean="0">
                <a:ea typeface="ＭＳ Ｐゴシック" pitchFamily="-106" charset="-128"/>
              </a:rPr>
              <a:t>objections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Ideal government intervention might improve matters</a:t>
            </a:r>
          </a:p>
          <a:p>
            <a:pPr lvl="1"/>
            <a:r>
              <a:rPr lang="en-US" dirty="0"/>
              <a:t>But real world interventions do not</a:t>
            </a:r>
          </a:p>
          <a:p>
            <a:pPr>
              <a:lnSpc>
                <a:spcPct val="90000"/>
              </a:lnSpc>
            </a:pPr>
            <a:endParaRPr lang="en-US" dirty="0" smtClean="0">
              <a:ea typeface="ＭＳ Ｐゴシック" pitchFamily="-106" charset="-128"/>
            </a:endParaRPr>
          </a:p>
          <a:p>
            <a:pPr>
              <a:lnSpc>
                <a:spcPct val="90000"/>
              </a:lnSpc>
            </a:pPr>
            <a:r>
              <a:rPr lang="en-US" dirty="0" smtClean="0">
                <a:ea typeface="ＭＳ Ｐゴシック" pitchFamily="-106" charset="-128"/>
              </a:rPr>
              <a:t>Political economy objections may be true—but conclusion based on political analysis, not economic analysis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Political analysis often more simplistic than economic analysis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Moreover, liberalization is also a political agenda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Not “perfectly applied”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Asymmetric application can have adverse welfare effects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Lessons of the financial crisis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financial crisis has shown how misguided policies of financial market liberalization and deregulation were</a:t>
            </a:r>
          </a:p>
          <a:p>
            <a:pPr lvl="1"/>
            <a:r>
              <a:rPr lang="en-US" dirty="0"/>
              <a:t>policies that served special interests well</a:t>
            </a:r>
          </a:p>
          <a:p>
            <a:pPr lvl="1"/>
            <a:r>
              <a:rPr lang="en-US" dirty="0"/>
              <a:t>the voices of these special interests are often heard more loudly than the voices of those that are hurt by these </a:t>
            </a:r>
            <a:r>
              <a:rPr lang="en-US" dirty="0" smtClean="0"/>
              <a:t>policies</a:t>
            </a:r>
          </a:p>
          <a:p>
            <a:pPr lvl="1"/>
            <a:r>
              <a:rPr lang="en-US" dirty="0" smtClean="0"/>
              <a:t>But policies “shaped” economy—were an industrial policy</a:t>
            </a:r>
          </a:p>
          <a:p>
            <a:pPr lvl="2"/>
            <a:r>
              <a:rPr lang="en-US" dirty="0" smtClean="0"/>
              <a:t>Led to bloated financial sector</a:t>
            </a:r>
          </a:p>
          <a:p>
            <a:pPr lvl="2"/>
            <a:r>
              <a:rPr lang="en-US" dirty="0" smtClean="0"/>
              <a:t>Financial sector garnered 40% of all corporate profits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2863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General Principle:  Markets do not exist in a vacuum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Are shaped by laws, regulations, policies</a:t>
            </a:r>
          </a:p>
          <a:p>
            <a:endParaRPr lang="en-US" dirty="0" smtClean="0"/>
          </a:p>
          <a:p>
            <a:r>
              <a:rPr lang="en-US" dirty="0" smtClean="0"/>
              <a:t>And hence governments are inevitably involved in industrial policy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480429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 US Financial Sector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Bankruptcy law</a:t>
            </a:r>
          </a:p>
          <a:p>
            <a:pPr lvl="1"/>
            <a:r>
              <a:rPr lang="en-US" dirty="0" smtClean="0"/>
              <a:t>Priority to derivatives</a:t>
            </a:r>
          </a:p>
          <a:p>
            <a:pPr lvl="1"/>
            <a:r>
              <a:rPr lang="en-US" dirty="0" smtClean="0"/>
              <a:t>Student loans cannot be discharged, even in bankruptcy</a:t>
            </a:r>
          </a:p>
          <a:p>
            <a:r>
              <a:rPr lang="en-US" dirty="0" smtClean="0"/>
              <a:t>Education regulation/finance</a:t>
            </a:r>
          </a:p>
          <a:p>
            <a:pPr lvl="1"/>
            <a:r>
              <a:rPr lang="en-US" dirty="0" smtClean="0"/>
              <a:t>Even schools with track record of failure could continue to operate, get government funding</a:t>
            </a:r>
          </a:p>
          <a:p>
            <a:r>
              <a:rPr lang="en-US" dirty="0" smtClean="0"/>
              <a:t>Competition law</a:t>
            </a:r>
          </a:p>
          <a:p>
            <a:pPr lvl="1"/>
            <a:r>
              <a:rPr lang="en-US" dirty="0" smtClean="0"/>
              <a:t>Lack of transparency in derivatives</a:t>
            </a:r>
          </a:p>
          <a:p>
            <a:pPr lvl="1"/>
            <a:r>
              <a:rPr lang="en-US" dirty="0" smtClean="0"/>
              <a:t>Failure to enact legislation on “too big to fail”</a:t>
            </a:r>
          </a:p>
          <a:p>
            <a:pPr lvl="1"/>
            <a:r>
              <a:rPr lang="en-US" dirty="0" smtClean="0"/>
              <a:t>Failure to enforce competition laws in credit cards</a:t>
            </a:r>
          </a:p>
          <a:p>
            <a:r>
              <a:rPr lang="en-US" dirty="0" smtClean="0"/>
              <a:t>Fraud law</a:t>
            </a:r>
          </a:p>
          <a:p>
            <a:pPr lvl="1"/>
            <a:r>
              <a:rPr lang="en-US" dirty="0" smtClean="0"/>
              <a:t>Weak enforcement</a:t>
            </a:r>
          </a:p>
          <a:p>
            <a:pPr lvl="1"/>
            <a:r>
              <a:rPr lang="en-US" dirty="0" smtClean="0"/>
              <a:t>No punishment for signing false affidavits</a:t>
            </a:r>
          </a:p>
          <a:p>
            <a:r>
              <a:rPr lang="en-US" dirty="0" smtClean="0"/>
              <a:t>Securities law</a:t>
            </a:r>
          </a:p>
          <a:p>
            <a:pPr lvl="1"/>
            <a:r>
              <a:rPr lang="en-US" dirty="0" smtClean="0"/>
              <a:t>Hard to file class action suits</a:t>
            </a:r>
          </a:p>
          <a:p>
            <a:pPr marL="36576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15567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Industrial policies can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en-US" dirty="0" smtClean="0">
              <a:ea typeface="ＭＳ Ｐゴシック" pitchFamily="-106" charset="-128"/>
            </a:endParaRPr>
          </a:p>
          <a:p>
            <a:pPr>
              <a:lnSpc>
                <a:spcPct val="90000"/>
              </a:lnSpc>
            </a:pPr>
            <a:r>
              <a:rPr lang="en-US" dirty="0" smtClean="0">
                <a:ea typeface="ＭＳ Ｐゴシック" pitchFamily="-106" charset="-128"/>
              </a:rPr>
              <a:t>Mixed historical record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Question is:  are problems inherent in political processes, or can political processes be improved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Historical record suggests not inevitable</a:t>
            </a:r>
          </a:p>
          <a:p>
            <a:pPr>
              <a:lnSpc>
                <a:spcPct val="90000"/>
              </a:lnSpc>
            </a:pPr>
            <a:endParaRPr lang="en-US" dirty="0" smtClean="0">
              <a:ea typeface="ＭＳ Ｐゴシック" pitchFamily="-106" charset="-128"/>
            </a:endParaRPr>
          </a:p>
          <a:p>
            <a:pPr>
              <a:lnSpc>
                <a:spcPct val="90000"/>
              </a:lnSpc>
            </a:pPr>
            <a:r>
              <a:rPr lang="en-US" dirty="0" smtClean="0">
                <a:ea typeface="ＭＳ Ｐゴシック" pitchFamily="-106" charset="-128"/>
              </a:rPr>
              <a:t>But historical record does suggest caution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Creating a Learning Society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US" dirty="0" smtClean="0"/>
              <a:t>The transformation to “learning societies” that occurred around 1800 for Western economies, and more recently for those in Asia, appears to have had a far, far greater impact on human well-being than improvements in </a:t>
            </a:r>
            <a:r>
              <a:rPr lang="en-US" dirty="0" err="1" smtClean="0"/>
              <a:t>allocative</a:t>
            </a:r>
            <a:r>
              <a:rPr lang="en-US" dirty="0" smtClean="0"/>
              <a:t> efficiency or resource accumulation.</a:t>
            </a:r>
          </a:p>
          <a:p>
            <a:pPr lvl="0"/>
            <a:endParaRPr lang="en-US" i="1" dirty="0" smtClean="0"/>
          </a:p>
          <a:p>
            <a:pPr lvl="0"/>
            <a:r>
              <a:rPr lang="en-US" dirty="0" smtClean="0"/>
              <a:t>Markets, on their own, are not efficient in promoting innovation. </a:t>
            </a:r>
          </a:p>
          <a:p>
            <a:pPr lvl="0"/>
            <a:endParaRPr lang="en-US" i="1" dirty="0" smtClean="0"/>
          </a:p>
          <a:p>
            <a:pPr lvl="0"/>
            <a:r>
              <a:rPr lang="en-US" dirty="0" smtClean="0"/>
              <a:t>The policies that promote a transformation to a learning society are markedly different than those advocated by the WC.  Indeed, from the perspective of creating a learning society, those policies may be counterproductive.</a:t>
            </a:r>
          </a:p>
          <a:p>
            <a:endParaRPr lang="en-US" dirty="0" smtClean="0"/>
          </a:p>
          <a:p>
            <a:r>
              <a:rPr lang="en-US" dirty="0" smtClean="0"/>
              <a:t>Policies aimed at improving </a:t>
            </a:r>
            <a:r>
              <a:rPr lang="en-US" dirty="0" err="1" smtClean="0"/>
              <a:t>allocative</a:t>
            </a:r>
            <a:r>
              <a:rPr lang="en-US" dirty="0" smtClean="0"/>
              <a:t> efficiency and increasing resources can have large effects on learning capacities.  For instance, investments in human and physical capital embody this learning.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ea typeface="ＭＳ Ｐゴシック" pitchFamily="-106" charset="-128"/>
              </a:rPr>
              <a:t>Growth, learning and innovation:  </a:t>
            </a:r>
            <a:br>
              <a:rPr lang="en-US" dirty="0" smtClean="0">
                <a:ea typeface="ＭＳ Ｐゴシック" pitchFamily="-106" charset="-128"/>
              </a:rPr>
            </a:br>
            <a:r>
              <a:rPr lang="en-US" dirty="0" smtClean="0">
                <a:ea typeface="ＭＳ Ｐゴシック" pitchFamily="-106" charset="-128"/>
              </a:rPr>
              <a:t>To what end?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>
              <a:ea typeface="ＭＳ Ｐゴシック" pitchFamily="-106" charset="-128"/>
            </a:endParaRPr>
          </a:p>
          <a:p>
            <a:r>
              <a:rPr lang="en-US" dirty="0" smtClean="0">
                <a:ea typeface="ＭＳ Ｐゴシック" pitchFamily="-106" charset="-128"/>
              </a:rPr>
              <a:t>Much of innovation in advanced industrial economies has been directed towards saving labor</a:t>
            </a:r>
          </a:p>
          <a:p>
            <a:pPr lvl="1"/>
            <a:r>
              <a:rPr lang="en-US" dirty="0" smtClean="0"/>
              <a:t>But in many developing countries, labor is in surplus, and unemployment is the problem</a:t>
            </a:r>
          </a:p>
          <a:p>
            <a:pPr lvl="1"/>
            <a:r>
              <a:rPr lang="en-US" dirty="0" smtClean="0"/>
              <a:t>Labor saving innovations exacerbate this key social problem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>
              <a:ea typeface="ＭＳ Ｐゴシック" pitchFamily="-106" charset="-128"/>
            </a:endParaRPr>
          </a:p>
          <a:p>
            <a:r>
              <a:rPr lang="en-US" dirty="0" smtClean="0">
                <a:ea typeface="ＭＳ Ｐゴシック" pitchFamily="-106" charset="-128"/>
              </a:rPr>
              <a:t>It is natural resources/the environment which is “underpriced”</a:t>
            </a:r>
          </a:p>
          <a:p>
            <a:pPr lvl="1"/>
            <a:r>
              <a:rPr lang="en-US" dirty="0" smtClean="0"/>
              <a:t>And innovation needs to be directed at saving resources and protecting the environment</a:t>
            </a:r>
          </a:p>
          <a:p>
            <a:pPr lvl="1"/>
            <a:r>
              <a:rPr lang="en-US" dirty="0" smtClean="0"/>
              <a:t>Cannot just “borrow”/adapt technology from the North</a:t>
            </a:r>
          </a:p>
          <a:p>
            <a:pPr lvl="1"/>
            <a:r>
              <a:rPr lang="en-US" dirty="0" smtClean="0"/>
              <a:t>Need a new “model” of innovation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endParaRPr lang="en-US" dirty="0" smtClean="0">
              <a:ea typeface="ＭＳ Ｐゴシック" pitchFamily="-106" charset="-128"/>
            </a:endParaRPr>
          </a:p>
          <a:p>
            <a:r>
              <a:rPr lang="en-US" dirty="0" smtClean="0">
                <a:ea typeface="ＭＳ Ｐゴシック" pitchFamily="-106" charset="-128"/>
              </a:rPr>
              <a:t>These environmental impacts are important for all countries, but especially for developing countries</a:t>
            </a:r>
          </a:p>
          <a:p>
            <a:endParaRPr lang="en-US" dirty="0" smtClean="0">
              <a:ea typeface="ＭＳ Ｐゴシック" pitchFamily="-106" charset="-128"/>
            </a:endParaRPr>
          </a:p>
          <a:p>
            <a:r>
              <a:rPr lang="en-US" dirty="0" smtClean="0">
                <a:ea typeface="ＭＳ Ｐゴシック" pitchFamily="-106" charset="-128"/>
              </a:rPr>
              <a:t>What matters is not GDP, but the quality of life, “well-being” and individual capabilities </a:t>
            </a:r>
          </a:p>
          <a:p>
            <a:pPr lvl="1"/>
            <a:r>
              <a:rPr lang="en-US" dirty="0" smtClean="0">
                <a:ea typeface="ＭＳ Ｐゴシック" pitchFamily="-106" charset="-128"/>
              </a:rPr>
              <a:t>What that entails—and how it can be increased— should and can be a subject of rational inquiry</a:t>
            </a:r>
          </a:p>
          <a:p>
            <a:pPr lvl="1"/>
            <a:r>
              <a:rPr lang="en-US" dirty="0" smtClean="0">
                <a:ea typeface="ＭＳ Ｐゴシック" pitchFamily="-106" charset="-128"/>
              </a:rPr>
              <a:t>Has been an area in which </a:t>
            </a:r>
            <a:r>
              <a:rPr lang="en-US" dirty="0" err="1" smtClean="0">
                <a:ea typeface="ＭＳ Ｐゴシック" pitchFamily="-106" charset="-128"/>
              </a:rPr>
              <a:t>Sen</a:t>
            </a:r>
            <a:r>
              <a:rPr lang="en-US" dirty="0" smtClean="0">
                <a:ea typeface="ＭＳ Ｐゴシック" pitchFamily="-106" charset="-128"/>
              </a:rPr>
              <a:t> has made major contributions</a:t>
            </a:r>
          </a:p>
          <a:p>
            <a:pPr lvl="1"/>
            <a:r>
              <a:rPr lang="en-US" dirty="0" smtClean="0">
                <a:ea typeface="ＭＳ Ｐゴシック" pitchFamily="-106" charset="-128"/>
              </a:rPr>
              <a:t>Subject of </a:t>
            </a:r>
            <a:r>
              <a:rPr lang="en-US" dirty="0" err="1" smtClean="0">
                <a:ea typeface="ＭＳ Ｐゴシック" pitchFamily="-106" charset="-128"/>
              </a:rPr>
              <a:t>Sen-Fitoussi-Stiglitz</a:t>
            </a:r>
            <a:r>
              <a:rPr lang="en-US" dirty="0" smtClean="0">
                <a:ea typeface="ＭＳ Ｐゴシック" pitchFamily="-106" charset="-128"/>
              </a:rPr>
              <a:t> International Commission on the Measurement of Economic Performance and Social Progress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word on “comparative advantage”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Clearly, what matters is </a:t>
            </a:r>
            <a:r>
              <a:rPr lang="en-US" i="1" dirty="0" smtClean="0"/>
              <a:t>dynamic </a:t>
            </a:r>
            <a:r>
              <a:rPr lang="en-US" dirty="0" smtClean="0"/>
              <a:t>comparative advantage</a:t>
            </a:r>
          </a:p>
          <a:p>
            <a:r>
              <a:rPr lang="en-US" dirty="0" smtClean="0"/>
              <a:t>But what shapes/determines dynamic comparative advantage?  What are the state variables (endowments) today that shape the direction that an economy should go?  How should the government try to influence the economy?</a:t>
            </a:r>
          </a:p>
          <a:p>
            <a:pPr lvl="1"/>
            <a:r>
              <a:rPr lang="en-US" dirty="0" smtClean="0"/>
              <a:t>If capital is relatively mobile, then capital labor ratio is less important</a:t>
            </a:r>
          </a:p>
          <a:p>
            <a:pPr lvl="1"/>
            <a:r>
              <a:rPr lang="en-US" dirty="0" smtClean="0"/>
              <a:t>Knowledge, institutions may be least mobile across boundaries, and therefore be the central core of “endowment”</a:t>
            </a:r>
          </a:p>
          <a:p>
            <a:pPr lvl="2"/>
            <a:r>
              <a:rPr lang="en-US" dirty="0" smtClean="0"/>
              <a:t>Though movement of skilled labor makes even some forms of knowledge mobile</a:t>
            </a:r>
          </a:p>
          <a:p>
            <a:pPr lvl="1"/>
            <a:r>
              <a:rPr lang="en-US" dirty="0" smtClean="0"/>
              <a:t>Easiest to learn about adjacent technologies </a:t>
            </a:r>
          </a:p>
          <a:p>
            <a:pPr lvl="2"/>
            <a:r>
              <a:rPr lang="en-US" dirty="0" smtClean="0"/>
              <a:t>But may not correspond to usual </a:t>
            </a:r>
            <a:r>
              <a:rPr lang="en-US" dirty="0" err="1" smtClean="0"/>
              <a:t>sectoral</a:t>
            </a:r>
            <a:r>
              <a:rPr lang="en-US" dirty="0" smtClean="0"/>
              <a:t> definition</a:t>
            </a:r>
          </a:p>
          <a:p>
            <a:pPr lvl="2"/>
            <a:r>
              <a:rPr lang="en-US" dirty="0" smtClean="0"/>
              <a:t>Localized technological progress—may be specific to specific technologies within a sector</a:t>
            </a:r>
          </a:p>
          <a:p>
            <a:pPr lvl="2"/>
            <a:r>
              <a:rPr lang="en-US" dirty="0" smtClean="0"/>
              <a:t>Complex dynamic programming—want to move towards technologies from which one can learn the best going forward</a:t>
            </a:r>
          </a:p>
          <a:p>
            <a:pPr lvl="3"/>
            <a:r>
              <a:rPr lang="en-US" dirty="0" smtClean="0"/>
              <a:t>Reinforces argument for “tech” oriented industrial policies</a:t>
            </a:r>
          </a:p>
          <a:p>
            <a:pPr lvl="3"/>
            <a:r>
              <a:rPr lang="en-US" dirty="0" smtClean="0"/>
              <a:t>Reinforces argument against </a:t>
            </a:r>
            <a:r>
              <a:rPr lang="en-US" smtClean="0"/>
              <a:t>mining sector  </a:t>
            </a:r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0"/>
            <a:ext cx="7498080" cy="1401762"/>
          </a:xfrm>
        </p:spPr>
        <p:txBody>
          <a:bodyPr>
            <a:normAutofit fontScale="90000"/>
          </a:bodyPr>
          <a:lstStyle/>
          <a:p>
            <a:r>
              <a:rPr lang="en-US" b="1" i="1" dirty="0" smtClean="0"/>
              <a:t/>
            </a:r>
            <a:br>
              <a:rPr lang="en-US" b="1" i="1" dirty="0" smtClean="0"/>
            </a:br>
            <a:r>
              <a:rPr lang="en-US" sz="4000" b="1" i="1" dirty="0" smtClean="0"/>
              <a:t>Industrial policies and the political economy of inclusiveness and openness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Government needs to play an important role in any economy, correcting pervasive market failures, but especially in the “creative economy”</a:t>
            </a:r>
          </a:p>
          <a:p>
            <a:pPr lvl="1"/>
            <a:r>
              <a:rPr lang="en-US" dirty="0" smtClean="0"/>
              <a:t>Industrial policies can affect structure to promote learning</a:t>
            </a:r>
          </a:p>
          <a:p>
            <a:pPr lvl="1"/>
            <a:r>
              <a:rPr lang="en-US" dirty="0" smtClean="0"/>
              <a:t>But they also affect structure to promote other objectives—greater equality, better environment</a:t>
            </a:r>
          </a:p>
          <a:p>
            <a:pPr lvl="1"/>
            <a:r>
              <a:rPr lang="en-US" dirty="0" smtClean="0"/>
              <a:t>And these objectives may be intertwined—more inclusiveness may promote more learning; better environmental policies may promote more learning</a:t>
            </a:r>
          </a:p>
          <a:p>
            <a:pPr marL="82296" indent="0">
              <a:buNone/>
            </a:pPr>
            <a:r>
              <a:rPr lang="en-US" dirty="0" smtClean="0"/>
              <a:t> </a:t>
            </a:r>
          </a:p>
          <a:p>
            <a:r>
              <a:rPr lang="en-US" dirty="0" smtClean="0"/>
              <a:t>In a society with very little inequality, the only role of the state is to provide collective goods and correct market failures</a:t>
            </a:r>
          </a:p>
          <a:p>
            <a:endParaRPr lang="en-US" dirty="0" smtClean="0"/>
          </a:p>
          <a:p>
            <a:r>
              <a:rPr lang="en-US" dirty="0" smtClean="0"/>
              <a:t>When there are large inequalities, interests differ</a:t>
            </a:r>
          </a:p>
          <a:p>
            <a:pPr lvl="1"/>
            <a:r>
              <a:rPr lang="en-US" dirty="0" smtClean="0"/>
              <a:t>Distributive battles inevitably rage</a:t>
            </a:r>
          </a:p>
          <a:p>
            <a:pPr lvl="1"/>
            <a:r>
              <a:rPr lang="en-US" dirty="0" smtClean="0"/>
              <a:t>To prevent redistribution, role of government is circumscribed</a:t>
            </a:r>
          </a:p>
          <a:p>
            <a:pPr lvl="1"/>
            <a:r>
              <a:rPr lang="en-US" dirty="0" smtClean="0"/>
              <a:t>But in circumscribing government, ability to perform positive roles is also circumscribed.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Critique of non-inclusive growth goes beyond that it is a waste of a country’s most valuable resource—its human talent—to fail to ensure that everyone lives up to his or her abilities.</a:t>
            </a:r>
          </a:p>
          <a:p>
            <a:pPr lvl="1"/>
            <a:r>
              <a:rPr lang="en-US" dirty="0" smtClean="0"/>
              <a:t>Non-inclusive growth can lead to democracies that do not support high growth strategies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Adverse dynamic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More inequality—more circumscribed government</a:t>
            </a:r>
          </a:p>
          <a:p>
            <a:endParaRPr lang="en-US" dirty="0" smtClean="0"/>
          </a:p>
          <a:p>
            <a:r>
              <a:rPr lang="en-US" dirty="0" smtClean="0"/>
              <a:t>Leading to more inequality</a:t>
            </a:r>
          </a:p>
          <a:p>
            <a:endParaRPr lang="en-US" dirty="0" smtClean="0"/>
          </a:p>
          <a:p>
            <a:r>
              <a:rPr lang="en-US" dirty="0" smtClean="0"/>
              <a:t>In the long run—more unstable, lower growth</a:t>
            </a:r>
          </a:p>
          <a:p>
            <a:endParaRPr lang="en-US" dirty="0" smtClean="0"/>
          </a:p>
          <a:p>
            <a:r>
              <a:rPr lang="en-US" dirty="0" smtClean="0"/>
              <a:t>Some fear that US has now embarked on this adverse dynamic</a:t>
            </a:r>
          </a:p>
          <a:p>
            <a:pPr lvl="1"/>
            <a:r>
              <a:rPr lang="en-US" dirty="0" smtClean="0"/>
              <a:t>Less equality of opportunity, more inequality, than some countries of “old Europe”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General principles of a learning society have broad implications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47500" lnSpcReduction="20000"/>
          </a:bodyPr>
          <a:lstStyle/>
          <a:p>
            <a:pPr marL="82296" indent="0">
              <a:buNone/>
            </a:pPr>
            <a:endParaRPr lang="en-US" dirty="0" smtClean="0"/>
          </a:p>
          <a:p>
            <a:pPr marL="82296" indent="0">
              <a:buNone/>
            </a:pPr>
            <a:r>
              <a:rPr lang="en-US" dirty="0" smtClean="0"/>
              <a:t>For:</a:t>
            </a:r>
          </a:p>
          <a:p>
            <a:pPr marL="82296" indent="0">
              <a:buNone/>
            </a:pPr>
            <a:endParaRPr lang="en-US" dirty="0" smtClean="0"/>
          </a:p>
          <a:p>
            <a:r>
              <a:rPr lang="en-US" dirty="0" smtClean="0"/>
              <a:t>Financial and capital market liberalization </a:t>
            </a:r>
          </a:p>
          <a:p>
            <a:endParaRPr lang="en-US" dirty="0" smtClean="0"/>
          </a:p>
          <a:p>
            <a:r>
              <a:rPr lang="en-US" dirty="0" smtClean="0"/>
              <a:t>The design of monetary policy and institutions </a:t>
            </a:r>
          </a:p>
          <a:p>
            <a:r>
              <a:rPr lang="en-US" dirty="0" smtClean="0"/>
              <a:t>Macro-economic policies</a:t>
            </a:r>
          </a:p>
          <a:p>
            <a:endParaRPr lang="en-US" dirty="0" smtClean="0"/>
          </a:p>
          <a:p>
            <a:r>
              <a:rPr lang="en-US" dirty="0" smtClean="0"/>
              <a:t>Intellectual property regimes</a:t>
            </a:r>
          </a:p>
          <a:p>
            <a:endParaRPr lang="en-US" dirty="0" smtClean="0"/>
          </a:p>
          <a:p>
            <a:r>
              <a:rPr lang="en-US" dirty="0" smtClean="0"/>
              <a:t>Investment treaties,</a:t>
            </a:r>
          </a:p>
          <a:p>
            <a:endParaRPr lang="en-US" dirty="0" smtClean="0"/>
          </a:p>
          <a:p>
            <a:r>
              <a:rPr lang="en-US" dirty="0" smtClean="0"/>
              <a:t>Taxation, and expenditures on infrastructure, education, and technology</a:t>
            </a:r>
          </a:p>
          <a:p>
            <a:endParaRPr lang="en-US" dirty="0" smtClean="0"/>
          </a:p>
          <a:p>
            <a:r>
              <a:rPr lang="en-US" dirty="0" smtClean="0"/>
              <a:t>Legal frameworks for corporate governance and bankruptcy</a:t>
            </a:r>
          </a:p>
          <a:p>
            <a:endParaRPr lang="en-US" dirty="0" smtClean="0"/>
          </a:p>
          <a:p>
            <a:r>
              <a:rPr lang="en-US" dirty="0" smtClean="0"/>
              <a:t>Entire economic regime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Again, policies are intertwined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And </a:t>
            </a:r>
            <a:r>
              <a:rPr lang="en-US" dirty="0"/>
              <a:t>all need to be viewed through learning perspective</a:t>
            </a:r>
            <a:endParaRPr lang="en-US" dirty="0" smtClean="0"/>
          </a:p>
          <a:p>
            <a:r>
              <a:rPr lang="en-US" dirty="0" smtClean="0"/>
              <a:t>Capital and financial market liberalization may lead to more instability</a:t>
            </a:r>
          </a:p>
          <a:p>
            <a:r>
              <a:rPr lang="en-US" dirty="0" smtClean="0"/>
              <a:t>Focus on price stability may lead to more instability in real economy</a:t>
            </a:r>
          </a:p>
          <a:p>
            <a:r>
              <a:rPr lang="en-US" dirty="0" smtClean="0"/>
              <a:t>More instability in real economy may have adverse distributional consequences</a:t>
            </a:r>
          </a:p>
          <a:p>
            <a:r>
              <a:rPr lang="en-US" dirty="0" smtClean="0"/>
              <a:t>More instability in real economy adverse to creating a learning society</a:t>
            </a:r>
          </a:p>
          <a:p>
            <a:pPr lvl="1"/>
            <a:r>
              <a:rPr lang="en-US" dirty="0" smtClean="0"/>
              <a:t>Reinforced by adverse distributional consequences</a:t>
            </a:r>
          </a:p>
          <a:p>
            <a:r>
              <a:rPr lang="en-US" dirty="0" smtClean="0"/>
              <a:t>Standard policy prescriptions ignored learning, often resulting in policy prescriptions that were adverse to learning, and hence to long term increases in standards of living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140024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Objective of this paper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A new lens through which one can examine these and other policy choices facing developing countries in the coming years</a:t>
            </a:r>
          </a:p>
          <a:p>
            <a:endParaRPr lang="en-US" dirty="0" smtClean="0"/>
          </a:p>
          <a:p>
            <a:r>
              <a:rPr lang="en-US" dirty="0" smtClean="0"/>
              <a:t> Countries might like to pretend that it could avoid matters of industrial policy—following the neoliberal doctrines that these are matters to be left to the market  </a:t>
            </a:r>
          </a:p>
          <a:p>
            <a:endParaRPr lang="en-US" dirty="0" smtClean="0"/>
          </a:p>
          <a:p>
            <a:r>
              <a:rPr lang="en-US" dirty="0" smtClean="0"/>
              <a:t>But they cannot. </a:t>
            </a:r>
          </a:p>
          <a:p>
            <a:endParaRPr lang="en-US" dirty="0" smtClean="0"/>
          </a:p>
          <a:p>
            <a:r>
              <a:rPr lang="en-US" dirty="0" smtClean="0"/>
              <a:t>The choices they makes in each of these arenas will inevitably shape the economy, politics and society, for better or for worse, for decades to come.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Sources of increasing </a:t>
            </a:r>
            <a:br>
              <a:rPr lang="en-US" dirty="0" smtClean="0"/>
            </a:br>
            <a:r>
              <a:rPr lang="en-US" dirty="0" smtClean="0"/>
              <a:t>standards of living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fontAlgn="base"/>
            <a:endParaRPr lang="en-US" dirty="0" smtClean="0"/>
          </a:p>
          <a:p>
            <a:pPr fontAlgn="base"/>
            <a:r>
              <a:rPr lang="en-US" dirty="0" smtClean="0"/>
              <a:t>Since Solow, we have recognized that the most important determinant of growth is technological change</a:t>
            </a:r>
          </a:p>
          <a:p>
            <a:pPr lvl="1" fontAlgn="base"/>
            <a:r>
              <a:rPr lang="en-US" dirty="0" smtClean="0"/>
              <a:t>Recognized earlier by Schumpeter, but Solow gave us first quantification</a:t>
            </a:r>
          </a:p>
          <a:p>
            <a:pPr lvl="1" fontAlgn="base"/>
            <a:r>
              <a:rPr lang="en-US" dirty="0"/>
              <a:t>O</a:t>
            </a:r>
            <a:r>
              <a:rPr lang="en-US" dirty="0" smtClean="0"/>
              <a:t>ur focus should be on the impact of policies on technological change, learning</a:t>
            </a:r>
          </a:p>
          <a:p>
            <a:pPr lvl="1" fontAlgn="base"/>
            <a:r>
              <a:rPr lang="en-US" dirty="0" smtClean="0"/>
              <a:t>In case of developing countries, issue is even more important</a:t>
            </a:r>
          </a:p>
          <a:p>
            <a:pPr lvl="2" fontAlgn="base"/>
            <a:r>
              <a:rPr lang="en-US" dirty="0"/>
              <a:t>What separates developing from developed countries is as much a gap in knowledge as a gap in </a:t>
            </a:r>
            <a:r>
              <a:rPr lang="en-US" dirty="0" smtClean="0"/>
              <a:t>resources</a:t>
            </a:r>
          </a:p>
          <a:p>
            <a:pPr lvl="1" fontAlgn="base"/>
            <a:r>
              <a:rPr lang="en-US" dirty="0"/>
              <a:t>F</a:t>
            </a:r>
            <a:r>
              <a:rPr lang="en-US" dirty="0" smtClean="0"/>
              <a:t>ocus on diffusion of knowledge</a:t>
            </a:r>
          </a:p>
          <a:p>
            <a:pPr lvl="2" fontAlgn="base"/>
            <a:r>
              <a:rPr lang="en-US" dirty="0" smtClean="0"/>
              <a:t>From developed to developing country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Paper builds on earlier joint </a:t>
            </a:r>
            <a:r>
              <a:rPr lang="en-US" dirty="0"/>
              <a:t>work with Bruce Greenwald</a:t>
            </a:r>
          </a:p>
          <a:p>
            <a:pPr>
              <a:buNone/>
            </a:pPr>
            <a:endParaRPr lang="en-US" dirty="0"/>
          </a:p>
          <a:p>
            <a:r>
              <a:rPr lang="en-US" dirty="0"/>
              <a:t>“Helping Infant Economies Grow,” </a:t>
            </a:r>
            <a:r>
              <a:rPr lang="en-US" i="1" dirty="0"/>
              <a:t>American Economic Review: AEA Papers and Proceedings, </a:t>
            </a:r>
            <a:r>
              <a:rPr lang="en-US" dirty="0"/>
              <a:t>Vol. 96, No. 2,</a:t>
            </a:r>
            <a:r>
              <a:rPr lang="en-US" i="1" dirty="0"/>
              <a:t> </a:t>
            </a:r>
            <a:r>
              <a:rPr lang="en-US" dirty="0"/>
              <a:t>May 2006, pp. 141-146. </a:t>
            </a:r>
          </a:p>
          <a:p>
            <a:endParaRPr lang="en-US" dirty="0"/>
          </a:p>
          <a:p>
            <a:r>
              <a:rPr lang="en-US" dirty="0">
                <a:ea typeface="ＭＳ Ｐゴシック" pitchFamily="-106" charset="-128"/>
              </a:rPr>
              <a:t>Forthcoming book from Columbia University Press, </a:t>
            </a:r>
            <a:r>
              <a:rPr lang="en-US" i="1" dirty="0">
                <a:ea typeface="ＭＳ Ｐゴシック" pitchFamily="-106" charset="-128"/>
              </a:rPr>
              <a:t>Creating a Learning Society: A New Paradigm for Development and Social Progress (An Essay in Honor of Kenneth Arrow)</a:t>
            </a:r>
          </a:p>
          <a:p>
            <a:r>
              <a:rPr lang="en-US" dirty="0">
                <a:ea typeface="ＭＳ Ｐゴシック" pitchFamily="-106" charset="-128"/>
              </a:rPr>
              <a:t>J. E. </a:t>
            </a:r>
            <a:r>
              <a:rPr lang="en-US" dirty="0" err="1">
                <a:ea typeface="ＭＳ Ｐゴシック" pitchFamily="-106" charset="-128"/>
              </a:rPr>
              <a:t>Stiglitz</a:t>
            </a:r>
            <a:r>
              <a:rPr lang="en-US" dirty="0">
                <a:ea typeface="ＭＳ Ｐゴシック" pitchFamily="-106" charset="-128"/>
              </a:rPr>
              <a:t>, </a:t>
            </a:r>
            <a:r>
              <a:rPr lang="en-US" dirty="0"/>
              <a:t>“Learning, Growth, and Development: A Lecture in Honor of Sir </a:t>
            </a:r>
            <a:r>
              <a:rPr lang="en-US" dirty="0" err="1"/>
              <a:t>Partha</a:t>
            </a:r>
            <a:r>
              <a:rPr lang="en-US" dirty="0"/>
              <a:t> </a:t>
            </a:r>
            <a:r>
              <a:rPr lang="en-US" dirty="0" err="1"/>
              <a:t>Dasgupta</a:t>
            </a:r>
            <a:r>
              <a:rPr lang="en-US" dirty="0"/>
              <a:t>,” publication of the World Bank’s Annual Bank Conference on Development Economics 2010: Development Challenges in a Post-Crisis World, forthcoming. Published in French as “</a:t>
            </a:r>
            <a:r>
              <a:rPr lang="en-US" dirty="0" err="1"/>
              <a:t>Apprentissage</a:t>
            </a:r>
            <a:r>
              <a:rPr lang="en-US" dirty="0"/>
              <a:t>, </a:t>
            </a:r>
            <a:r>
              <a:rPr lang="en-US" dirty="0" err="1"/>
              <a:t>croissance</a:t>
            </a:r>
            <a:r>
              <a:rPr lang="en-US" dirty="0"/>
              <a:t> et </a:t>
            </a:r>
            <a:r>
              <a:rPr lang="en-US" dirty="0" err="1"/>
              <a:t>développement</a:t>
            </a:r>
            <a:r>
              <a:rPr lang="en-US" dirty="0"/>
              <a:t>: </a:t>
            </a:r>
            <a:r>
              <a:rPr lang="en-US" dirty="0" err="1"/>
              <a:t>conférence</a:t>
            </a:r>
            <a:r>
              <a:rPr lang="en-US" dirty="0"/>
              <a:t> en </a:t>
            </a:r>
            <a:r>
              <a:rPr lang="en-US" dirty="0" err="1"/>
              <a:t>l’honneur</a:t>
            </a:r>
            <a:r>
              <a:rPr lang="en-US" dirty="0"/>
              <a:t> de Sir </a:t>
            </a:r>
            <a:r>
              <a:rPr lang="en-US" dirty="0" err="1"/>
              <a:t>Partha</a:t>
            </a:r>
            <a:r>
              <a:rPr lang="en-US" dirty="0"/>
              <a:t> </a:t>
            </a:r>
            <a:r>
              <a:rPr lang="en-US" dirty="0" err="1"/>
              <a:t>Dasgupta</a:t>
            </a:r>
            <a:r>
              <a:rPr lang="en-US" dirty="0"/>
              <a:t>,” in </a:t>
            </a:r>
            <a:r>
              <a:rPr lang="en-US" i="1" dirty="0"/>
              <a:t>Revue </a:t>
            </a:r>
            <a:r>
              <a:rPr lang="en-US" i="1" dirty="0" err="1"/>
              <a:t>D’Économie</a:t>
            </a:r>
            <a:r>
              <a:rPr lang="en-US" i="1" dirty="0"/>
              <a:t> du </a:t>
            </a:r>
            <a:r>
              <a:rPr lang="en-US" i="1" dirty="0" err="1"/>
              <a:t>D</a:t>
            </a:r>
            <a:r>
              <a:rPr lang="en-US" dirty="0" err="1"/>
              <a:t>é</a:t>
            </a:r>
            <a:r>
              <a:rPr lang="en-US" i="1" dirty="0" err="1"/>
              <a:t>veloppment</a:t>
            </a:r>
            <a:r>
              <a:rPr lang="en-US" dirty="0"/>
              <a:t>, No. 4, December, 2011, pp.19-86.</a:t>
            </a:r>
            <a:r>
              <a:rPr lang="en-US" i="1" dirty="0"/>
              <a:t> </a:t>
            </a:r>
            <a:r>
              <a:rPr lang="en-US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3925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 failures and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fontAlgn="base"/>
            <a:r>
              <a:rPr lang="en-US" dirty="0"/>
              <a:t>Since Arrow, recognized that markets by themselves do not yield efficiency in the production and dissemination  of knowledge</a:t>
            </a:r>
          </a:p>
          <a:p>
            <a:pPr lvl="1" fontAlgn="base"/>
            <a:r>
              <a:rPr lang="en-US" dirty="0"/>
              <a:t>Knowledge as a public good</a:t>
            </a:r>
          </a:p>
          <a:p>
            <a:pPr lvl="1" fontAlgn="base"/>
            <a:r>
              <a:rPr lang="en-US" dirty="0"/>
              <a:t>Spillovers/externalities</a:t>
            </a:r>
          </a:p>
          <a:p>
            <a:pPr lvl="1" fontAlgn="base"/>
            <a:r>
              <a:rPr lang="en-US" dirty="0"/>
              <a:t>Other </a:t>
            </a:r>
            <a:r>
              <a:rPr lang="en-US" dirty="0" smtClean="0"/>
              <a:t>inherent imperfections associated with learning/information</a:t>
            </a:r>
          </a:p>
          <a:p>
            <a:pPr lvl="2" fontAlgn="base"/>
            <a:r>
              <a:rPr lang="en-US" dirty="0" smtClean="0"/>
              <a:t> Capital market imperfections</a:t>
            </a:r>
          </a:p>
          <a:p>
            <a:pPr lvl="2" fontAlgn="base"/>
            <a:r>
              <a:rPr lang="en-US" dirty="0" smtClean="0"/>
              <a:t>Innovation is risky, and risk markets are imperfect</a:t>
            </a:r>
          </a:p>
          <a:p>
            <a:pPr lvl="2" fontAlgn="base"/>
            <a:r>
              <a:rPr lang="en-US" dirty="0"/>
              <a:t>I</a:t>
            </a:r>
            <a:r>
              <a:rPr lang="en-US" dirty="0" smtClean="0"/>
              <a:t>mperfect competition (large fixed and sunk costs)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8383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153400" cy="990600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ea typeface="ＭＳ Ｐゴシック" pitchFamily="-106" charset="-128"/>
              </a:rPr>
              <a:t>Implies that a central question of growth and development should be: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ea typeface="ＭＳ Ｐゴシック" pitchFamily="-106" charset="-128"/>
              </a:rPr>
              <a:t>What should governments do to promote growth through learning (technological progress)?</a:t>
            </a:r>
          </a:p>
          <a:p>
            <a:pPr lvl="1"/>
            <a:r>
              <a:rPr lang="en-US" dirty="0" smtClean="0"/>
              <a:t>Markedly different perspective than standard question, which focuses on static efficiency, moving countries to “frontier” or moving out frontier through the accumulation of more resources</a:t>
            </a:r>
          </a:p>
          <a:p>
            <a:pPr lvl="1"/>
            <a:r>
              <a:rPr lang="en-US" dirty="0" smtClean="0"/>
              <a:t>Question is especially salient because the two policies may be in conflict</a:t>
            </a:r>
          </a:p>
          <a:p>
            <a:pPr lvl="2"/>
            <a:r>
              <a:rPr lang="en-US" dirty="0" smtClean="0"/>
              <a:t>Intellectual property restricts use of knowledge (a distortion—knowledge is a public good), and can even  contribute to monopoly.  Willing to accept because dynamic benefits outweigh static costs</a:t>
            </a:r>
          </a:p>
          <a:p>
            <a:pPr lvl="3"/>
            <a:r>
              <a:rPr lang="en-US" dirty="0"/>
              <a:t>May be negative dynamic benefits (</a:t>
            </a:r>
            <a:r>
              <a:rPr lang="en-US" dirty="0" smtClean="0"/>
              <a:t>US)</a:t>
            </a:r>
            <a:endParaRPr lang="en-US" dirty="0"/>
          </a:p>
          <a:p>
            <a:pPr lvl="2"/>
            <a:r>
              <a:rPr lang="en-US" dirty="0" smtClean="0"/>
              <a:t>Important to have a “developmentally oriented” intellectual property regime</a:t>
            </a:r>
          </a:p>
          <a:p>
            <a:pPr lvl="3"/>
            <a:r>
              <a:rPr lang="en-US" dirty="0" smtClean="0"/>
              <a:t>With poorly designed IP regime, dynamic benefits less than the costs  </a:t>
            </a:r>
          </a:p>
          <a:p>
            <a:pPr lvl="3"/>
            <a:r>
              <a:rPr lang="en-US" dirty="0" smtClean="0"/>
              <a:t>TRIPS (regime of WTO) is </a:t>
            </a:r>
            <a:r>
              <a:rPr lang="en-US" i="1" dirty="0" smtClean="0"/>
              <a:t>NOT </a:t>
            </a:r>
            <a:r>
              <a:rPr lang="en-US" dirty="0" smtClean="0"/>
              <a:t>developmentally oriented</a:t>
            </a:r>
          </a:p>
          <a:p>
            <a:pPr lvl="3"/>
            <a:r>
              <a:rPr lang="en-US" dirty="0" smtClean="0"/>
              <a:t>But important for countries to make full use of latitude given by TRIPS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drives growth?  Is it trade?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>
                <a:ea typeface="ＭＳ Ｐゴシック" pitchFamily="-106" charset="-128"/>
              </a:rPr>
              <a:t>Trade, investment opportunities are universal:  so if they were driving force, then would expect to see similar patterns everywhere</a:t>
            </a:r>
          </a:p>
          <a:p>
            <a:pPr lvl="1"/>
            <a:r>
              <a:rPr lang="en-US" dirty="0" smtClean="0">
                <a:ea typeface="ＭＳ Ｐゴシック" pitchFamily="-106" charset="-128"/>
              </a:rPr>
              <a:t>So long as governments didn’t foreclose opportunities of taking advantage of trade</a:t>
            </a:r>
          </a:p>
          <a:p>
            <a:r>
              <a:rPr lang="en-US" dirty="0" smtClean="0">
                <a:ea typeface="ＭＳ Ｐゴシック" pitchFamily="-106" charset="-128"/>
              </a:rPr>
              <a:t>But some open economies have grown more than others</a:t>
            </a:r>
          </a:p>
          <a:p>
            <a:pPr lvl="1"/>
            <a:r>
              <a:rPr lang="en-US" dirty="0" smtClean="0">
                <a:ea typeface="ＭＳ Ｐゴシック" pitchFamily="-106" charset="-128"/>
              </a:rPr>
              <a:t>Some economies that “managed” trade did better than some that were more open</a:t>
            </a:r>
          </a:p>
          <a:p>
            <a:pPr lvl="1"/>
            <a:r>
              <a:rPr lang="en-US" dirty="0" smtClean="0">
                <a:ea typeface="ＭＳ Ｐゴシック" pitchFamily="-106" charset="-128"/>
              </a:rPr>
              <a:t>Some regions of country grow better than others—facing same trade opportunities</a:t>
            </a:r>
          </a:p>
          <a:p>
            <a:endParaRPr lang="en-US" dirty="0" smtClean="0">
              <a:ea typeface="ＭＳ Ｐゴシック" pitchFamily="-106" charset="-128"/>
            </a:endParaRPr>
          </a:p>
          <a:p>
            <a:r>
              <a:rPr lang="en-US" dirty="0" smtClean="0">
                <a:ea typeface="ＭＳ Ｐゴシック" pitchFamily="-106" charset="-128"/>
              </a:rPr>
              <a:t>But growth differs markedly, suggesting it is </a:t>
            </a:r>
            <a:r>
              <a:rPr lang="en-US" i="1" dirty="0" smtClean="0">
                <a:ea typeface="ＭＳ Ｐゴシック" pitchFamily="-106" charset="-128"/>
              </a:rPr>
              <a:t>particular</a:t>
            </a:r>
            <a:r>
              <a:rPr lang="en-US" dirty="0" smtClean="0">
                <a:ea typeface="ＭＳ Ｐゴシック" pitchFamily="-106" charset="-128"/>
              </a:rPr>
              <a:t> forces that are driving growth </a:t>
            </a:r>
          </a:p>
          <a:p>
            <a:pPr lvl="1"/>
            <a:r>
              <a:rPr lang="en-US" dirty="0" smtClean="0"/>
              <a:t>Must look into structure of economy and its policies</a:t>
            </a:r>
          </a:p>
          <a:p>
            <a:endParaRPr lang="en-US" dirty="0" smtClean="0"/>
          </a:p>
          <a:p>
            <a:r>
              <a:rPr lang="en-US" dirty="0" smtClean="0"/>
              <a:t>Within all countries, there are large differences between average and best practices</a:t>
            </a:r>
          </a:p>
          <a:p>
            <a:pPr lvl="1"/>
            <a:r>
              <a:rPr lang="en-US" dirty="0" smtClean="0"/>
              <a:t>Suggesting large scope for “learning”</a:t>
            </a:r>
          </a:p>
          <a:p>
            <a:pPr lvl="1"/>
            <a:r>
              <a:rPr lang="en-US" dirty="0" smtClean="0"/>
              <a:t>Much of learning is “incremental,” not grand innovations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pitchFamily="-106" charset="-128"/>
              </a:rPr>
              <a:t>Contrasting perspectives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endParaRPr lang="en-US" sz="2800" dirty="0" smtClean="0">
              <a:ea typeface="ＭＳ Ｐゴシック" pitchFamily="-106" charset="-128"/>
            </a:endParaRPr>
          </a:p>
          <a:p>
            <a:pPr>
              <a:lnSpc>
                <a:spcPct val="80000"/>
              </a:lnSpc>
            </a:pPr>
            <a:r>
              <a:rPr lang="en-US" sz="2800" dirty="0" smtClean="0">
                <a:ea typeface="ＭＳ Ｐゴシック" pitchFamily="-106" charset="-128"/>
              </a:rPr>
              <a:t>Standard theories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Focus on comparative advantage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One time gain from liberalization, opening up markets</a:t>
            </a:r>
          </a:p>
          <a:p>
            <a:pPr>
              <a:lnSpc>
                <a:spcPct val="80000"/>
              </a:lnSpc>
            </a:pPr>
            <a:endParaRPr lang="en-US" sz="2800" dirty="0" smtClean="0">
              <a:ea typeface="ＭＳ Ｐゴシック" pitchFamily="-106" charset="-128"/>
            </a:endParaRPr>
          </a:p>
          <a:p>
            <a:pPr>
              <a:lnSpc>
                <a:spcPct val="80000"/>
              </a:lnSpc>
            </a:pPr>
            <a:r>
              <a:rPr lang="en-US" sz="2800" dirty="0" smtClean="0">
                <a:ea typeface="ＭＳ Ｐゴシック" pitchFamily="-106" charset="-128"/>
              </a:rPr>
              <a:t>Technology-based learning theories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Focus on diffusion of technology from developed to less developed countries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And </a:t>
            </a:r>
            <a:r>
              <a:rPr lang="en-US" sz="2400" b="1" dirty="0" smtClean="0"/>
              <a:t>spillovers</a:t>
            </a:r>
            <a:r>
              <a:rPr lang="en-US" sz="2400" dirty="0" smtClean="0"/>
              <a:t> from one sector to other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Structure of economy that encourages learning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Policies that encourage learning and spill-overs</a:t>
            </a:r>
          </a:p>
          <a:p>
            <a:pPr lvl="1"/>
            <a:r>
              <a:rPr lang="en-US" sz="2400" dirty="0" smtClean="0"/>
              <a:t>Dynamic comparative advantage—comparative advantage is endogenous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1:  Theory of the firm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n-US" dirty="0" smtClean="0"/>
              <a:t>Not </a:t>
            </a:r>
            <a:r>
              <a:rPr lang="en-US" dirty="0"/>
              <a:t>based on transactions costs (</a:t>
            </a:r>
            <a:r>
              <a:rPr lang="en-US" dirty="0" err="1"/>
              <a:t>Coase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Knowledge moves more freely within firms than across firm </a:t>
            </a:r>
            <a:r>
              <a:rPr lang="en-US" dirty="0" smtClean="0"/>
              <a:t>boundaries</a:t>
            </a:r>
          </a:p>
          <a:p>
            <a:pPr lvl="1"/>
            <a:r>
              <a:rPr lang="en-US" dirty="0" smtClean="0"/>
              <a:t>“Learning firm” focuses on how best to organize itself (networks) to maximize learning and diffusion of knowledge</a:t>
            </a:r>
            <a:endParaRPr lang="en-US" dirty="0"/>
          </a:p>
          <a:p>
            <a:pPr lvl="1"/>
            <a:r>
              <a:rPr lang="en-US" dirty="0"/>
              <a:t>Resource allocations within firm are typically not based on prices, or even contracts</a:t>
            </a:r>
          </a:p>
          <a:p>
            <a:pPr lvl="1"/>
            <a:r>
              <a:rPr lang="en-US" dirty="0"/>
              <a:t>Trade-off between “learning” and “</a:t>
            </a:r>
            <a:r>
              <a:rPr lang="en-US" dirty="0" err="1"/>
              <a:t>allocative</a:t>
            </a:r>
            <a:r>
              <a:rPr lang="en-US" dirty="0"/>
              <a:t> efficiency”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98219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11839</TotalTime>
  <Words>2829</Words>
  <Application>Microsoft Office PowerPoint</Application>
  <PresentationFormat>On-screen Show (4:3)</PresentationFormat>
  <Paragraphs>378</Paragraphs>
  <Slides>40</Slides>
  <Notes>40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Median</vt:lpstr>
      <vt:lpstr>Industrial policy and creating a learning society </vt:lpstr>
      <vt:lpstr>Four themes</vt:lpstr>
      <vt:lpstr>Creating a Learning Society</vt:lpstr>
      <vt:lpstr>Sources of increasing  standards of living</vt:lpstr>
      <vt:lpstr>Market failures and learning</vt:lpstr>
      <vt:lpstr>Implies that a central question of growth and development should be:</vt:lpstr>
      <vt:lpstr>What drives growth?  Is it trade?</vt:lpstr>
      <vt:lpstr>Contrasting perspectives</vt:lpstr>
      <vt:lpstr>Example 1:  Theory of the firm</vt:lpstr>
      <vt:lpstr>Example 2:  Intellectual Property</vt:lpstr>
      <vt:lpstr>Infant industry argument</vt:lpstr>
      <vt:lpstr>Infant industry argument (cont)</vt:lpstr>
      <vt:lpstr>PowerPoint Presentation</vt:lpstr>
      <vt:lpstr>PowerPoint Presentation</vt:lpstr>
      <vt:lpstr>Central conclusions</vt:lpstr>
      <vt:lpstr>Advantages of industrial sector</vt:lpstr>
      <vt:lpstr>Strong industrial sector is basis for:</vt:lpstr>
      <vt:lpstr>Market failure</vt:lpstr>
      <vt:lpstr>PowerPoint Presentation</vt:lpstr>
      <vt:lpstr>Industrial Policy in the Presence of WTO constraints</vt:lpstr>
      <vt:lpstr>PowerPoint Presentation</vt:lpstr>
      <vt:lpstr>Extensions</vt:lpstr>
      <vt:lpstr>General lessons</vt:lpstr>
      <vt:lpstr>General lesson</vt:lpstr>
      <vt:lpstr>“Political economy” objections</vt:lpstr>
      <vt:lpstr>Lessons of the financial crisis</vt:lpstr>
      <vt:lpstr>General Principle:  Markets do not exist in a vacuum</vt:lpstr>
      <vt:lpstr>Example:  US Financial Sector</vt:lpstr>
      <vt:lpstr>Industrial policies can work</vt:lpstr>
      <vt:lpstr>Growth, learning and innovation:   To what end?</vt:lpstr>
      <vt:lpstr>PowerPoint Presentation</vt:lpstr>
      <vt:lpstr>PowerPoint Presentation</vt:lpstr>
      <vt:lpstr>A word on “comparative advantage”</vt:lpstr>
      <vt:lpstr> Industrial policies and the political economy of inclusiveness and openness </vt:lpstr>
      <vt:lpstr>PowerPoint Presentation</vt:lpstr>
      <vt:lpstr>Adverse dynamic</vt:lpstr>
      <vt:lpstr>General principles of a learning society have broad implications</vt:lpstr>
      <vt:lpstr>Again, policies are intertwined</vt:lpstr>
      <vt:lpstr>Objective of this paper </vt:lpstr>
      <vt:lpstr>PowerPoint Presentation</vt:lpstr>
    </vt:vector>
  </TitlesOfParts>
  <Company>Columbia Business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Economic Transformation and Learning: Insights for India</dc:title>
  <dc:creator>jes322</dc:creator>
  <cp:lastModifiedBy>Menos, Mildred</cp:lastModifiedBy>
  <cp:revision>86</cp:revision>
  <dcterms:created xsi:type="dcterms:W3CDTF">2012-07-02T11:54:35Z</dcterms:created>
  <dcterms:modified xsi:type="dcterms:W3CDTF">2013-05-29T15:35:00Z</dcterms:modified>
</cp:coreProperties>
</file>