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5" r:id="rId4"/>
    <p:sldId id="263" r:id="rId5"/>
    <p:sldId id="264" r:id="rId6"/>
    <p:sldId id="266" r:id="rId7"/>
    <p:sldId id="267" r:id="rId8"/>
    <p:sldId id="277" r:id="rId9"/>
    <p:sldId id="278" r:id="rId10"/>
    <p:sldId id="281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18D5F-18D8-4A5E-A127-9B0F8E902FCC}" type="datetimeFigureOut">
              <a:rPr lang="en-US" smtClean="0"/>
              <a:pPr/>
              <a:t>5/28/2013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93712-578B-41D3-AEA2-C19C1103F3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ookings.edu/about/projects/africa-growt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Learning to Compete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sz="3100" cap="small" dirty="0">
                <a:solidFill>
                  <a:srgbClr val="0070C0"/>
                </a:solidFill>
              </a:rPr>
              <a:t>Accelerating Industrial Development in Africa</a:t>
            </a: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400" b="1" cap="small" dirty="0"/>
              <a:t>A Collaborative Research Program of</a:t>
            </a:r>
            <a:endParaRPr lang="en-US" sz="1400" dirty="0"/>
          </a:p>
          <a:p>
            <a:r>
              <a:rPr lang="en-US" sz="1400" b="1" cap="small" dirty="0"/>
              <a:t>The African Development Bank, </a:t>
            </a:r>
            <a:endParaRPr lang="en-US" sz="1400" b="1" cap="small" dirty="0" smtClean="0"/>
          </a:p>
          <a:p>
            <a:r>
              <a:rPr lang="en-US" sz="1400" b="1" cap="small" dirty="0" smtClean="0"/>
              <a:t>The </a:t>
            </a:r>
            <a:r>
              <a:rPr lang="en-US" sz="1400" b="1" cap="small" dirty="0"/>
              <a:t>Brookings Institution, </a:t>
            </a:r>
            <a:endParaRPr lang="en-US" sz="1400" dirty="0"/>
          </a:p>
          <a:p>
            <a:r>
              <a:rPr lang="en-US" sz="1400" b="1" cap="small" dirty="0" smtClean="0"/>
              <a:t>and </a:t>
            </a:r>
            <a:endParaRPr lang="en-US" sz="1400" dirty="0"/>
          </a:p>
          <a:p>
            <a:r>
              <a:rPr lang="en-US" sz="1400" b="1" cap="small" dirty="0"/>
              <a:t>the United Nations University – World Institute of Development Economics </a:t>
            </a:r>
            <a:r>
              <a:rPr lang="en-US" sz="1400" b="1" cap="small" dirty="0" smtClean="0"/>
              <a:t>Research</a:t>
            </a:r>
          </a:p>
          <a:p>
            <a:endParaRPr lang="en-US" sz="1400" b="1" cap="small" dirty="0" smtClean="0"/>
          </a:p>
          <a:p>
            <a:pPr>
              <a:spcBef>
                <a:spcPts val="0"/>
              </a:spcBef>
            </a:pPr>
            <a:r>
              <a:rPr lang="en-US" sz="1400" b="1" cap="small" dirty="0" smtClean="0"/>
              <a:t>John Page</a:t>
            </a:r>
          </a:p>
          <a:p>
            <a:pPr>
              <a:spcBef>
                <a:spcPts val="0"/>
              </a:spcBef>
            </a:pPr>
            <a:r>
              <a:rPr lang="en-US" sz="1400" b="1" cap="small" dirty="0" smtClean="0"/>
              <a:t>JICA, 3 June 2013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4663"/>
            <a:ext cx="2736304" cy="146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Some Early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3800" dirty="0"/>
              <a:t>FDI spill-overs</a:t>
            </a:r>
          </a:p>
          <a:p>
            <a:pPr lvl="1"/>
            <a:r>
              <a:rPr lang="en-US" sz="3300" dirty="0" smtClean="0"/>
              <a:t>Very </a:t>
            </a:r>
            <a:r>
              <a:rPr lang="en-US" sz="3300" dirty="0"/>
              <a:t>few within country linkages are present within manufacturing </a:t>
            </a:r>
            <a:r>
              <a:rPr lang="en-US" sz="3300" dirty="0" smtClean="0"/>
              <a:t>in Africa (Ethiopia</a:t>
            </a:r>
            <a:r>
              <a:rPr lang="en-US" sz="3300" dirty="0"/>
              <a:t>; Ghana; Kenya; Uganda) </a:t>
            </a:r>
            <a:endParaRPr lang="en-US" sz="3300" dirty="0" smtClean="0"/>
          </a:p>
          <a:p>
            <a:pPr lvl="1"/>
            <a:r>
              <a:rPr lang="en-US" sz="3300" dirty="0" smtClean="0"/>
              <a:t>Existing </a:t>
            </a:r>
            <a:r>
              <a:rPr lang="en-US" sz="3300" dirty="0"/>
              <a:t>FDI investments are </a:t>
            </a:r>
            <a:r>
              <a:rPr lang="en-US" sz="3300" dirty="0" smtClean="0"/>
              <a:t>often enclaves (Ethiopia; Ghana; Mozambique; Uganda; Tanzania)</a:t>
            </a:r>
          </a:p>
          <a:p>
            <a:pPr lvl="1"/>
            <a:r>
              <a:rPr lang="en-US" sz="3300" dirty="0" smtClean="0"/>
              <a:t>Where FDI has increased competition </a:t>
            </a:r>
            <a:r>
              <a:rPr lang="en-US" sz="3300" dirty="0"/>
              <a:t>some </a:t>
            </a:r>
            <a:r>
              <a:rPr lang="en-US" sz="3300" dirty="0" smtClean="0"/>
              <a:t>local firms have </a:t>
            </a:r>
            <a:r>
              <a:rPr lang="en-US" sz="3300" dirty="0"/>
              <a:t>directly adopted or imitated production processes or techniques from FDI </a:t>
            </a:r>
            <a:r>
              <a:rPr lang="en-US" sz="3300" dirty="0" smtClean="0"/>
              <a:t>firms (Ethiopia; Uganda).</a:t>
            </a:r>
            <a:endParaRPr lang="en-US" sz="3300" dirty="0"/>
          </a:p>
          <a:p>
            <a:pPr lvl="1"/>
            <a:r>
              <a:rPr lang="en-US" sz="3300" dirty="0"/>
              <a:t>Labor dynamics may be a stronger source of FDI spillovers than previously thought (Ethiopia; Mozambique; Uganda</a:t>
            </a:r>
            <a:r>
              <a:rPr lang="en-US" sz="3300" dirty="0" smtClean="0"/>
              <a:t>)</a:t>
            </a:r>
            <a:r>
              <a:rPr lang="en-US" sz="3300" dirty="0"/>
              <a:t> </a:t>
            </a:r>
            <a:endParaRPr lang="en-US" sz="3300" dirty="0" smtClean="0"/>
          </a:p>
          <a:p>
            <a:pPr lvl="1"/>
            <a:r>
              <a:rPr lang="en-US" sz="3300" dirty="0" smtClean="0"/>
              <a:t>Former </a:t>
            </a:r>
            <a:r>
              <a:rPr lang="en-US" sz="3300" dirty="0"/>
              <a:t>employees of FDI firms </a:t>
            </a:r>
            <a:r>
              <a:rPr lang="en-US" sz="3300" dirty="0" smtClean="0"/>
              <a:t>have improved </a:t>
            </a:r>
            <a:r>
              <a:rPr lang="en-US" sz="3300" dirty="0"/>
              <a:t>the production techniques of locally owned </a:t>
            </a:r>
            <a:r>
              <a:rPr lang="en-US" sz="3300" dirty="0" smtClean="0"/>
              <a:t>firms (Ethiopia; Uganda</a:t>
            </a:r>
            <a:r>
              <a:rPr lang="en-US" dirty="0" smtClean="0"/>
              <a:t>). </a:t>
            </a:r>
            <a:endParaRPr lang="en-US" dirty="0"/>
          </a:p>
          <a:p>
            <a:pPr lvl="0"/>
            <a:endParaRPr lang="en-US" dirty="0"/>
          </a:p>
          <a:p>
            <a:r>
              <a:rPr lang="en-US" sz="3800" dirty="0" smtClean="0"/>
              <a:t>Firm Capabilities</a:t>
            </a:r>
          </a:p>
          <a:p>
            <a:pPr lvl="1"/>
            <a:r>
              <a:rPr lang="en-US" sz="3300" dirty="0" smtClean="0"/>
              <a:t>Demanding buyers – both in exports and domestically – improve the productivity of supplying firms (Cambodia; Ethiopia; Tunisia; Vietnam)</a:t>
            </a:r>
            <a:endParaRPr lang="en-US" sz="3300" dirty="0"/>
          </a:p>
          <a:p>
            <a:pPr lvl="1"/>
            <a:r>
              <a:rPr lang="en-US" sz="3300" dirty="0"/>
              <a:t>Within industry entry and exit are not the only drivers of productivity growth: firms switching activities from one sector to another is an important component of productivity growth (Vietnam</a:t>
            </a:r>
            <a:r>
              <a:rPr lang="en-US" sz="3300" dirty="0" smtClean="0"/>
              <a:t>).</a:t>
            </a:r>
          </a:p>
          <a:p>
            <a:pPr lvl="1"/>
            <a:r>
              <a:rPr lang="en-US" sz="3300" dirty="0"/>
              <a:t>Small enterprise is not a net “job creator”: high firm mortality rates offset higher growth rates (Ethiopia</a:t>
            </a:r>
            <a:r>
              <a:rPr lang="en-US" sz="3300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sz="3800" dirty="0" smtClean="0"/>
              <a:t>Implementing Industrial Policy </a:t>
            </a:r>
          </a:p>
          <a:p>
            <a:pPr lvl="1"/>
            <a:r>
              <a:rPr lang="en-US" sz="3300" dirty="0"/>
              <a:t>Presidential Investors Advisory Councils have been successful at focusing attention on externally (World Bank) identified reforms, but not at addressing  industry or sector specific constraints to competitiveness (Ethiopia, Senegal, Tanzania, </a:t>
            </a:r>
            <a:r>
              <a:rPr lang="en-US" sz="3300" dirty="0" smtClean="0"/>
              <a:t>Uganda)</a:t>
            </a:r>
          </a:p>
          <a:p>
            <a:pPr lvl="1"/>
            <a:r>
              <a:rPr lang="en-US" sz="3300" dirty="0"/>
              <a:t>Reducing the level and incidence of bribery by public officials facilitates a more efficient allocation of capital (Vietnam</a:t>
            </a:r>
            <a:r>
              <a:rPr lang="en-US" dirty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15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</a:rPr>
              <a:t>Thank You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>
              <a:spcAft>
                <a:spcPts val="600"/>
              </a:spcAft>
            </a:pPr>
            <a:r>
              <a:rPr lang="en-US" dirty="0" smtClean="0"/>
              <a:t>Contact us:</a:t>
            </a:r>
          </a:p>
          <a:p>
            <a:pPr algn="l"/>
            <a:r>
              <a:rPr lang="en-US" sz="1800" dirty="0" smtClean="0">
                <a:solidFill>
                  <a:srgbClr val="0070C0"/>
                </a:solidFill>
                <a:hlinkClick r:id="rId2"/>
              </a:rPr>
              <a:t>http://www.brookings.edu/about/projects/africa-growth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l"/>
            <a:endParaRPr lang="en-US" sz="1800" dirty="0" smtClean="0"/>
          </a:p>
          <a:p>
            <a:pPr algn="l"/>
            <a:r>
              <a:rPr lang="en-US" sz="1700" u="sng" dirty="0" smtClean="0">
                <a:solidFill>
                  <a:srgbClr val="0070C0"/>
                </a:solidFill>
              </a:rPr>
              <a:t>http://www.wider.unu.edu/research/current-programme/en_GB/L2C-2010</a:t>
            </a:r>
            <a:endParaRPr lang="en-US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cap="small" dirty="0" smtClean="0">
                <a:solidFill>
                  <a:schemeClr val="accent1"/>
                </a:solidFill>
              </a:rPr>
              <a:t>Beyond the Investment Climate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Most analysis of Africa’s lagging industrial development focuses on the investment climate.</a:t>
            </a:r>
          </a:p>
          <a:p>
            <a:pPr lvl="1"/>
            <a:r>
              <a:rPr lang="en-US" dirty="0" smtClean="0"/>
              <a:t>“Doing Business”</a:t>
            </a:r>
          </a:p>
          <a:p>
            <a:pPr lvl="1"/>
            <a:r>
              <a:rPr lang="en-US" dirty="0" smtClean="0"/>
              <a:t>Infrastructure and Skills</a:t>
            </a:r>
          </a:p>
          <a:p>
            <a:r>
              <a:rPr lang="en-US" dirty="0" smtClean="0"/>
              <a:t>Investment climate studies focus explicitly on the environment </a:t>
            </a:r>
            <a:r>
              <a:rPr lang="en-US" i="1" dirty="0" smtClean="0"/>
              <a:t>external</a:t>
            </a:r>
            <a:r>
              <a:rPr lang="en-US" dirty="0" smtClean="0"/>
              <a:t> to the firm.</a:t>
            </a:r>
          </a:p>
          <a:p>
            <a:r>
              <a:rPr lang="en-US" dirty="0" smtClean="0"/>
              <a:t>There has been renewed academic and policy interest in what happens </a:t>
            </a:r>
            <a:r>
              <a:rPr lang="en-US" i="1" dirty="0" smtClean="0"/>
              <a:t>within</a:t>
            </a:r>
            <a:r>
              <a:rPr lang="en-US" dirty="0" smtClean="0"/>
              <a:t> (“firm capabilities”) and </a:t>
            </a:r>
            <a:r>
              <a:rPr lang="en-US" i="1" dirty="0" smtClean="0"/>
              <a:t>between</a:t>
            </a:r>
            <a:r>
              <a:rPr lang="en-US" dirty="0" smtClean="0"/>
              <a:t> firms (externalities and coordination failures)</a:t>
            </a:r>
          </a:p>
          <a:p>
            <a:r>
              <a:rPr lang="en-US" dirty="0" smtClean="0"/>
              <a:t>These are the key issues in the industrial policy debate.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Three Drivers of Industrial Location</a:t>
            </a:r>
            <a:br>
              <a:rPr lang="en-US" sz="36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Trade in tasks </a:t>
            </a:r>
          </a:p>
          <a:p>
            <a:pPr lvl="1"/>
            <a:r>
              <a:rPr lang="en-US" sz="2000" dirty="0" smtClean="0"/>
              <a:t>Technical change has brought about “vertical disintegration” of production.</a:t>
            </a:r>
          </a:p>
          <a:p>
            <a:pPr lvl="1"/>
            <a:r>
              <a:rPr lang="en-US" sz="2000" dirty="0" smtClean="0"/>
              <a:t>A chance for a foothold, but many low wage economies have not attracted </a:t>
            </a:r>
            <a:r>
              <a:rPr lang="en-US" sz="2000" dirty="0"/>
              <a:t>t</a:t>
            </a:r>
            <a:r>
              <a:rPr lang="en-US" sz="2000" dirty="0" smtClean="0"/>
              <a:t>ask-based production</a:t>
            </a:r>
          </a:p>
          <a:p>
            <a:r>
              <a:rPr lang="en-US" sz="30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Firm capabilities</a:t>
            </a:r>
          </a:p>
          <a:p>
            <a:pPr lvl="1"/>
            <a:r>
              <a:rPr lang="en-US" sz="2000" dirty="0" smtClean="0"/>
              <a:t>Capabilities are the tacit knowledge and working practices needed for production and product development</a:t>
            </a:r>
          </a:p>
          <a:p>
            <a:pPr lvl="1"/>
            <a:r>
              <a:rPr lang="en-US" sz="2000" dirty="0" smtClean="0"/>
              <a:t>Capabilities can spill over to other firms through FDI or supply chain links</a:t>
            </a:r>
          </a:p>
          <a:p>
            <a:r>
              <a:rPr lang="en-US" sz="3000" cap="smal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Agglomerations</a:t>
            </a:r>
            <a:endParaRPr lang="en-US" sz="3000" dirty="0" smtClean="0"/>
          </a:p>
          <a:p>
            <a:pPr lvl="1"/>
            <a:r>
              <a:rPr lang="en-US" sz="2000" dirty="0" smtClean="0"/>
              <a:t>Industrial clusters confer significant productivity gains</a:t>
            </a:r>
          </a:p>
          <a:p>
            <a:pPr lvl="1"/>
            <a:r>
              <a:rPr lang="en-US" sz="2000" dirty="0" smtClean="0"/>
              <a:t>Starting a new industrial agglomeration is a form of collective action problem</a:t>
            </a:r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880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>
                <a:solidFill>
                  <a:schemeClr val="accent1"/>
                </a:solidFill>
              </a:rPr>
              <a:t>Four Research Themes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Learning by exporting and learning to export</a:t>
            </a:r>
          </a:p>
          <a:p>
            <a:pPr lvl="1"/>
            <a:r>
              <a:rPr lang="en-US" dirty="0" smtClean="0"/>
              <a:t>Data is scarce and the econometrics are fragile</a:t>
            </a:r>
          </a:p>
          <a:p>
            <a:r>
              <a:rPr lang="en-US" dirty="0" smtClean="0"/>
              <a:t>Understanding agglomeration in low income countries</a:t>
            </a:r>
          </a:p>
          <a:p>
            <a:pPr lvl="1"/>
            <a:r>
              <a:rPr lang="en-US" dirty="0" smtClean="0"/>
              <a:t>Undertaking the </a:t>
            </a:r>
            <a:r>
              <a:rPr lang="en-US" i="1" dirty="0" smtClean="0"/>
              <a:t>first </a:t>
            </a:r>
            <a:r>
              <a:rPr lang="en-US" dirty="0" smtClean="0"/>
              <a:t>quantitative studies in low income countries</a:t>
            </a:r>
          </a:p>
          <a:p>
            <a:r>
              <a:rPr lang="en-US" dirty="0" smtClean="0"/>
              <a:t>Foreign direct investment and firm capabilities</a:t>
            </a:r>
          </a:p>
          <a:p>
            <a:pPr lvl="1"/>
            <a:r>
              <a:rPr lang="en-US" dirty="0" smtClean="0"/>
              <a:t>Do domestic firms learn from foreign investors, and how?</a:t>
            </a:r>
          </a:p>
          <a:p>
            <a:r>
              <a:rPr lang="en-US" dirty="0" smtClean="0"/>
              <a:t>Implementing industrial policy</a:t>
            </a:r>
          </a:p>
          <a:p>
            <a:pPr lvl="1"/>
            <a:r>
              <a:rPr lang="en-US" dirty="0" smtClean="0"/>
              <a:t>Successes and failures in close coordination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small" dirty="0" smtClean="0">
                <a:solidFill>
                  <a:schemeClr val="accent1"/>
                </a:solidFill>
              </a:rPr>
              <a:t>Twelve Country Studies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industrialization experience of each African economy has been influenced by resource endowments, policy choices and external markets. </a:t>
            </a:r>
          </a:p>
          <a:p>
            <a:r>
              <a:rPr lang="en-US" dirty="0" smtClean="0"/>
              <a:t>The research program has undertaken detailed   case studies of the industrialization process in a range of African and non-African countries. </a:t>
            </a:r>
          </a:p>
          <a:p>
            <a:r>
              <a:rPr lang="en-US" dirty="0" smtClean="0"/>
              <a:t>The case studies document the history of each country’s industrialization process and the evolution of public policies designed to influence industrial development.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Country Coverage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Ten African Countries: Ethiopia, Ghana, Kenya, Mozambique, Nigeria, Rwanda, Senegal, Tanzania, Tunisia and Uganda.</a:t>
            </a:r>
          </a:p>
          <a:p>
            <a:r>
              <a:rPr lang="en-US" dirty="0" smtClean="0"/>
              <a:t>Two Non-African Economies: Vietnam, Cambodia.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 Three Track Approach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Identify and analyze the stock of firm level surveys that currently exist using an agreed common analytical approach.</a:t>
            </a:r>
          </a:p>
          <a:p>
            <a:r>
              <a:rPr lang="en-US" dirty="0" smtClean="0"/>
              <a:t>Undertake analytical case studies of firms, industries and industrial agglomerations, using a common qualitative, </a:t>
            </a:r>
            <a:r>
              <a:rPr lang="en-US" dirty="0" smtClean="0"/>
              <a:t>survey-based </a:t>
            </a:r>
            <a:r>
              <a:rPr lang="en-US" dirty="0" smtClean="0"/>
              <a:t>approach.</a:t>
            </a:r>
          </a:p>
          <a:p>
            <a:r>
              <a:rPr lang="en-US" dirty="0" smtClean="0"/>
              <a:t>Undertake country </a:t>
            </a:r>
            <a:r>
              <a:rPr lang="en-US" dirty="0" smtClean="0"/>
              <a:t>level studies of the development of the industrial and modern services sectors.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Where Do we Stand?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 12 country case studies are in draft.</a:t>
            </a:r>
          </a:p>
          <a:p>
            <a:r>
              <a:rPr lang="en-US" dirty="0" smtClean="0"/>
              <a:t>Eight quantitative studies of learning by exporting in draft (4-5 are likely to be of journal standard).</a:t>
            </a:r>
          </a:p>
          <a:p>
            <a:r>
              <a:rPr lang="en-US" dirty="0" smtClean="0"/>
              <a:t>Six quantitative studies of learning by exporting in draft (3-4 are likely to be of journal standard).</a:t>
            </a:r>
          </a:p>
          <a:p>
            <a:r>
              <a:rPr lang="en-US" dirty="0" smtClean="0"/>
              <a:t>Four case studies of Presidential Investors’ Advisory Councils in Africa in draft.</a:t>
            </a:r>
          </a:p>
          <a:p>
            <a:r>
              <a:rPr lang="en-US" dirty="0" smtClean="0"/>
              <a:t>Qualitative surveys of FDI-domestic firm interactions in the </a:t>
            </a:r>
            <a:r>
              <a:rPr lang="en-US" dirty="0" smtClean="0"/>
              <a:t>field (3 are complete).</a:t>
            </a:r>
          </a:p>
          <a:p>
            <a:r>
              <a:rPr lang="en-US" dirty="0" smtClean="0"/>
              <a:t>UNU-WIDER Conference on L2C in Helsinki, 24-25 June 2013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Some Early Results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Learning by Exporting and Learning to Export </a:t>
            </a:r>
          </a:p>
          <a:p>
            <a:pPr lvl="1"/>
            <a:r>
              <a:rPr lang="en-US" dirty="0" smtClean="0"/>
              <a:t>African </a:t>
            </a:r>
            <a:r>
              <a:rPr lang="en-US" dirty="0" smtClean="0"/>
              <a:t>firms learn from exporting but we know much less about how they learn </a:t>
            </a:r>
            <a:r>
              <a:rPr lang="en-US" i="1" dirty="0" smtClean="0"/>
              <a:t>to</a:t>
            </a:r>
            <a:r>
              <a:rPr lang="en-US" dirty="0" smtClean="0"/>
              <a:t> export (Ethiopia; Kenya; Mozambique; Tunisia; Vietnam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Is it firms that learn to export or is it </a:t>
            </a:r>
            <a:r>
              <a:rPr lang="en-US" dirty="0" smtClean="0"/>
              <a:t>entrepreneurs? (Ethiopia; Mozambique; Vietnam)</a:t>
            </a:r>
            <a:endParaRPr lang="en-US" dirty="0" smtClean="0"/>
          </a:p>
          <a:p>
            <a:pPr lvl="1"/>
            <a:r>
              <a:rPr lang="en-US" dirty="0" smtClean="0"/>
              <a:t>Many manufacturing </a:t>
            </a:r>
            <a:r>
              <a:rPr lang="en-US" dirty="0"/>
              <a:t>exporters are </a:t>
            </a:r>
            <a:r>
              <a:rPr lang="en-US" dirty="0" smtClean="0"/>
              <a:t>“Born Globals” -- firms established </a:t>
            </a:r>
            <a:r>
              <a:rPr lang="en-US" dirty="0"/>
              <a:t>as an export entity from day </a:t>
            </a:r>
            <a:r>
              <a:rPr lang="en-US" dirty="0" smtClean="0"/>
              <a:t>one (Cambodia; Mozambique; Tunisia)</a:t>
            </a:r>
          </a:p>
          <a:p>
            <a:pPr lvl="1"/>
            <a:r>
              <a:rPr lang="en-US" dirty="0" smtClean="0"/>
              <a:t>Vietnam is different and interesting. </a:t>
            </a:r>
          </a:p>
          <a:p>
            <a:pPr lvl="2"/>
            <a:r>
              <a:rPr lang="en-US" dirty="0" smtClean="0"/>
              <a:t>After WTO accession domestic firms began  to learn to export (self-selection) and to learn from exporting. </a:t>
            </a:r>
          </a:p>
          <a:p>
            <a:pPr lvl="2"/>
            <a:r>
              <a:rPr lang="en-US" dirty="0" smtClean="0"/>
              <a:t>Learning  is strongest in firms </a:t>
            </a:r>
            <a:r>
              <a:rPr lang="en-US" dirty="0"/>
              <a:t>exporting final products and in particular firms that </a:t>
            </a:r>
            <a:r>
              <a:rPr lang="en-US" dirty="0" smtClean="0"/>
              <a:t>experience </a:t>
            </a:r>
            <a:r>
              <a:rPr lang="en-US" dirty="0"/>
              <a:t>technology transfers from their </a:t>
            </a:r>
            <a:r>
              <a:rPr lang="en-US" dirty="0" smtClean="0"/>
              <a:t>customers (demanding clients).</a:t>
            </a:r>
          </a:p>
          <a:p>
            <a:pPr lvl="1"/>
            <a:endParaRPr lang="en-US" dirty="0"/>
          </a:p>
          <a:p>
            <a:r>
              <a:rPr lang="en-US" dirty="0" smtClean="0"/>
              <a:t>Agglomerations</a:t>
            </a:r>
            <a:endParaRPr lang="en-US" dirty="0" smtClean="0"/>
          </a:p>
          <a:p>
            <a:pPr lvl="1"/>
            <a:r>
              <a:rPr lang="en-US" dirty="0" smtClean="0"/>
              <a:t>Agglomerations raise the physical productivity of </a:t>
            </a:r>
            <a:r>
              <a:rPr lang="en-US" dirty="0"/>
              <a:t>firms (Cambodia; Ethiopia, </a:t>
            </a:r>
            <a:r>
              <a:rPr lang="en-US" dirty="0" smtClean="0"/>
              <a:t>Mozambique; Vietnam)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localized markets they also increase competition and reduce prices </a:t>
            </a:r>
            <a:r>
              <a:rPr lang="en-US" dirty="0" smtClean="0"/>
              <a:t>(Cambodia; Ethiopia</a:t>
            </a:r>
            <a:r>
              <a:rPr lang="en-US" dirty="0" smtClean="0"/>
              <a:t>, </a:t>
            </a:r>
            <a:r>
              <a:rPr lang="en-US" dirty="0" smtClean="0"/>
              <a:t>Mozambique Vietnam)</a:t>
            </a:r>
          </a:p>
          <a:p>
            <a:pPr lvl="1"/>
            <a:r>
              <a:rPr lang="en-US" dirty="0" smtClean="0"/>
              <a:t>These effects </a:t>
            </a:r>
            <a:r>
              <a:rPr lang="en-US" dirty="0"/>
              <a:t>tend to vary by sector and by the characteristics of the firms </a:t>
            </a:r>
            <a:r>
              <a:rPr lang="en-US" dirty="0" smtClean="0"/>
              <a:t>themselves (Cambodia; Ethiopia; Vietnam)</a:t>
            </a:r>
          </a:p>
          <a:p>
            <a:pPr lvl="1"/>
            <a:r>
              <a:rPr lang="en-US" dirty="0" smtClean="0"/>
              <a:t>There is </a:t>
            </a:r>
            <a:r>
              <a:rPr lang="en-US" dirty="0"/>
              <a:t> little evidence that the current policies in relation to clustering, such as the establishment of Export Processing Zones or Industrial Parks, are </a:t>
            </a:r>
            <a:r>
              <a:rPr lang="en-US" dirty="0" smtClean="0"/>
              <a:t>effective (Cambodia; Ethiopia; Ghana; Kenya; Mozambique; Tanzania; Uganda)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772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Learning to Compete Accelerating Industrial Development in Africa </vt:lpstr>
      <vt:lpstr>Beyond the Investment Climate</vt:lpstr>
      <vt:lpstr> Three Drivers of Industrial Location </vt:lpstr>
      <vt:lpstr>Four Research Themes</vt:lpstr>
      <vt:lpstr>Twelve Country Studies</vt:lpstr>
      <vt:lpstr>Country Coverage</vt:lpstr>
      <vt:lpstr>A Three Track Approach</vt:lpstr>
      <vt:lpstr>Where Do we Stand?</vt:lpstr>
      <vt:lpstr>Some Early Results</vt:lpstr>
      <vt:lpstr>Some Early Results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Compete Accelerating Industrial Development in Africa</dc:title>
  <dc:creator>John Page</dc:creator>
  <cp:lastModifiedBy>John Page</cp:lastModifiedBy>
  <cp:revision>21</cp:revision>
  <dcterms:created xsi:type="dcterms:W3CDTF">2010-05-09T13:52:04Z</dcterms:created>
  <dcterms:modified xsi:type="dcterms:W3CDTF">2013-05-28T18:27:55Z</dcterms:modified>
</cp:coreProperties>
</file>