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364" r:id="rId3"/>
    <p:sldId id="288" r:id="rId4"/>
    <p:sldId id="375" r:id="rId5"/>
    <p:sldId id="365" r:id="rId6"/>
    <p:sldId id="367" r:id="rId7"/>
    <p:sldId id="380" r:id="rId8"/>
    <p:sldId id="368" r:id="rId9"/>
    <p:sldId id="376" r:id="rId10"/>
    <p:sldId id="378" r:id="rId11"/>
    <p:sldId id="377" r:id="rId12"/>
    <p:sldId id="381" r:id="rId13"/>
    <p:sldId id="372" r:id="rId14"/>
    <p:sldId id="370" r:id="rId15"/>
    <p:sldId id="371" r:id="rId16"/>
    <p:sldId id="369" r:id="rId17"/>
    <p:sldId id="379" r:id="rId18"/>
    <p:sldId id="373" r:id="rId19"/>
    <p:sldId id="374" r:id="rId20"/>
    <p:sldId id="271" r:id="rId2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701" autoAdjust="0"/>
  </p:normalViewPr>
  <p:slideViewPr>
    <p:cSldViewPr>
      <p:cViewPr varScale="1">
        <p:scale>
          <a:sx n="63" d="100"/>
          <a:sy n="63" d="100"/>
        </p:scale>
        <p:origin x="1306"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1"/>
    </mc:Choice>
    <mc:Fallback>
      <c:style val="1"/>
    </mc:Fallback>
  </mc:AlternateContent>
  <c:clrMapOvr bg1="lt1" tx1="dk1" bg2="lt2" tx2="dk2" accent1="accent1" accent2="accent2" accent3="accent3" accent4="accent4" accent5="accent5" accent6="accent6" hlink="hlink" folHlink="folHlink"/>
  <c:chart>
    <c:title>
      <c:tx>
        <c:rich>
          <a:bodyPr/>
          <a:lstStyle/>
          <a:p>
            <a:pPr>
              <a:defRPr/>
            </a:pPr>
            <a:r>
              <a:rPr lang="en-US" altLang="zh-CN" dirty="0" smtClean="0"/>
              <a:t>Figure 1: China’s Capital</a:t>
            </a:r>
            <a:r>
              <a:rPr lang="en-US" altLang="zh-CN" baseline="0" dirty="0" smtClean="0"/>
              <a:t> Control Index (de jure): 1990-2014 (Sept.) </a:t>
            </a:r>
            <a:endParaRPr lang="zh-CN" altLang="en-US" dirty="0"/>
          </a:p>
        </c:rich>
      </c:tx>
      <c:layout>
        <c:manualLayout>
          <c:xMode val="edge"/>
          <c:yMode val="edge"/>
          <c:x val="0.21922844454591692"/>
          <c:y val="3.0348778451139837E-2"/>
        </c:manualLayout>
      </c:layout>
      <c:overlay val="0"/>
    </c:title>
    <c:autoTitleDeleted val="0"/>
    <c:plotArea>
      <c:layout>
        <c:manualLayout>
          <c:layoutTarget val="inner"/>
          <c:xMode val="edge"/>
          <c:yMode val="edge"/>
          <c:x val="4.7208439633109063E-2"/>
          <c:y val="0.11400726980156325"/>
          <c:w val="0.93661089134846387"/>
          <c:h val="0.73526351014761804"/>
        </c:manualLayout>
      </c:layout>
      <c:lineChart>
        <c:grouping val="standard"/>
        <c:varyColors val="0"/>
        <c:ser>
          <c:idx val="0"/>
          <c:order val="0"/>
          <c:tx>
            <c:strRef>
              <c:f>Monthly!$D$2</c:f>
              <c:strCache>
                <c:ptCount val="1"/>
                <c:pt idx="0">
                  <c:v>平均分（大项加权）</c:v>
                </c:pt>
              </c:strCache>
            </c:strRef>
          </c:tx>
          <c:marker>
            <c:symbol val="none"/>
          </c:marker>
          <c:cat>
            <c:numRef>
              <c:f>Monthly!$A$151:$A$451</c:f>
              <c:numCache>
                <c:formatCode>yyyy/m/d</c:formatCode>
                <c:ptCount val="301"/>
                <c:pt idx="0">
                  <c:v>32874</c:v>
                </c:pt>
                <c:pt idx="1">
                  <c:v>32905</c:v>
                </c:pt>
                <c:pt idx="2">
                  <c:v>32933</c:v>
                </c:pt>
                <c:pt idx="3">
                  <c:v>32964</c:v>
                </c:pt>
                <c:pt idx="4">
                  <c:v>32994</c:v>
                </c:pt>
                <c:pt idx="5">
                  <c:v>33025</c:v>
                </c:pt>
                <c:pt idx="6">
                  <c:v>33055</c:v>
                </c:pt>
                <c:pt idx="7">
                  <c:v>33086</c:v>
                </c:pt>
                <c:pt idx="8">
                  <c:v>33117</c:v>
                </c:pt>
                <c:pt idx="9">
                  <c:v>33147</c:v>
                </c:pt>
                <c:pt idx="10">
                  <c:v>33178</c:v>
                </c:pt>
                <c:pt idx="11">
                  <c:v>33208</c:v>
                </c:pt>
                <c:pt idx="12">
                  <c:v>33239</c:v>
                </c:pt>
                <c:pt idx="13">
                  <c:v>33270</c:v>
                </c:pt>
                <c:pt idx="14">
                  <c:v>33298</c:v>
                </c:pt>
                <c:pt idx="15">
                  <c:v>33329</c:v>
                </c:pt>
                <c:pt idx="16">
                  <c:v>33359</c:v>
                </c:pt>
                <c:pt idx="17">
                  <c:v>33390</c:v>
                </c:pt>
                <c:pt idx="18">
                  <c:v>33420</c:v>
                </c:pt>
                <c:pt idx="19">
                  <c:v>33451</c:v>
                </c:pt>
                <c:pt idx="20">
                  <c:v>33482</c:v>
                </c:pt>
                <c:pt idx="21">
                  <c:v>33512</c:v>
                </c:pt>
                <c:pt idx="22">
                  <c:v>33543</c:v>
                </c:pt>
                <c:pt idx="23">
                  <c:v>33573</c:v>
                </c:pt>
                <c:pt idx="24">
                  <c:v>33604</c:v>
                </c:pt>
                <c:pt idx="25">
                  <c:v>33635</c:v>
                </c:pt>
                <c:pt idx="26">
                  <c:v>33664</c:v>
                </c:pt>
                <c:pt idx="27">
                  <c:v>33695</c:v>
                </c:pt>
                <c:pt idx="28">
                  <c:v>33725</c:v>
                </c:pt>
                <c:pt idx="29">
                  <c:v>33756</c:v>
                </c:pt>
                <c:pt idx="30">
                  <c:v>33786</c:v>
                </c:pt>
                <c:pt idx="31">
                  <c:v>33817</c:v>
                </c:pt>
                <c:pt idx="32">
                  <c:v>33848</c:v>
                </c:pt>
                <c:pt idx="33">
                  <c:v>33878</c:v>
                </c:pt>
                <c:pt idx="34">
                  <c:v>33909</c:v>
                </c:pt>
                <c:pt idx="35">
                  <c:v>33939</c:v>
                </c:pt>
                <c:pt idx="36">
                  <c:v>33970</c:v>
                </c:pt>
                <c:pt idx="37">
                  <c:v>34001</c:v>
                </c:pt>
                <c:pt idx="38">
                  <c:v>34029</c:v>
                </c:pt>
                <c:pt idx="39">
                  <c:v>34060</c:v>
                </c:pt>
                <c:pt idx="40">
                  <c:v>34090</c:v>
                </c:pt>
                <c:pt idx="41">
                  <c:v>34121</c:v>
                </c:pt>
                <c:pt idx="42">
                  <c:v>34151</c:v>
                </c:pt>
                <c:pt idx="43">
                  <c:v>34182</c:v>
                </c:pt>
                <c:pt idx="44">
                  <c:v>34213</c:v>
                </c:pt>
                <c:pt idx="45">
                  <c:v>34243</c:v>
                </c:pt>
                <c:pt idx="46">
                  <c:v>34274</c:v>
                </c:pt>
                <c:pt idx="47">
                  <c:v>34304</c:v>
                </c:pt>
                <c:pt idx="48">
                  <c:v>34335</c:v>
                </c:pt>
                <c:pt idx="49">
                  <c:v>34366</c:v>
                </c:pt>
                <c:pt idx="50">
                  <c:v>34394</c:v>
                </c:pt>
                <c:pt idx="51">
                  <c:v>34425</c:v>
                </c:pt>
                <c:pt idx="52">
                  <c:v>34455</c:v>
                </c:pt>
                <c:pt idx="53">
                  <c:v>34486</c:v>
                </c:pt>
                <c:pt idx="54">
                  <c:v>34516</c:v>
                </c:pt>
                <c:pt idx="55">
                  <c:v>34547</c:v>
                </c:pt>
                <c:pt idx="56">
                  <c:v>34578</c:v>
                </c:pt>
                <c:pt idx="57">
                  <c:v>34608</c:v>
                </c:pt>
                <c:pt idx="58">
                  <c:v>34639</c:v>
                </c:pt>
                <c:pt idx="59">
                  <c:v>34669</c:v>
                </c:pt>
                <c:pt idx="60">
                  <c:v>34700</c:v>
                </c:pt>
                <c:pt idx="61">
                  <c:v>34731</c:v>
                </c:pt>
                <c:pt idx="62">
                  <c:v>34759</c:v>
                </c:pt>
                <c:pt idx="63">
                  <c:v>34790</c:v>
                </c:pt>
                <c:pt idx="64">
                  <c:v>34820</c:v>
                </c:pt>
                <c:pt idx="65">
                  <c:v>34851</c:v>
                </c:pt>
                <c:pt idx="66">
                  <c:v>34881</c:v>
                </c:pt>
                <c:pt idx="67">
                  <c:v>34912</c:v>
                </c:pt>
                <c:pt idx="68">
                  <c:v>34943</c:v>
                </c:pt>
                <c:pt idx="69">
                  <c:v>34973</c:v>
                </c:pt>
                <c:pt idx="70">
                  <c:v>35004</c:v>
                </c:pt>
                <c:pt idx="71">
                  <c:v>35034</c:v>
                </c:pt>
                <c:pt idx="72">
                  <c:v>35065</c:v>
                </c:pt>
                <c:pt idx="73">
                  <c:v>35096</c:v>
                </c:pt>
                <c:pt idx="74">
                  <c:v>35125</c:v>
                </c:pt>
                <c:pt idx="75">
                  <c:v>35156</c:v>
                </c:pt>
                <c:pt idx="76">
                  <c:v>35186</c:v>
                </c:pt>
                <c:pt idx="77">
                  <c:v>35217</c:v>
                </c:pt>
                <c:pt idx="78">
                  <c:v>35247</c:v>
                </c:pt>
                <c:pt idx="79">
                  <c:v>35278</c:v>
                </c:pt>
                <c:pt idx="80">
                  <c:v>35309</c:v>
                </c:pt>
                <c:pt idx="81">
                  <c:v>35339</c:v>
                </c:pt>
                <c:pt idx="82">
                  <c:v>35370</c:v>
                </c:pt>
                <c:pt idx="83">
                  <c:v>35400</c:v>
                </c:pt>
                <c:pt idx="84">
                  <c:v>35431</c:v>
                </c:pt>
                <c:pt idx="85">
                  <c:v>35462</c:v>
                </c:pt>
                <c:pt idx="86">
                  <c:v>35490</c:v>
                </c:pt>
                <c:pt idx="87">
                  <c:v>35521</c:v>
                </c:pt>
                <c:pt idx="88">
                  <c:v>35551</c:v>
                </c:pt>
                <c:pt idx="89">
                  <c:v>35582</c:v>
                </c:pt>
                <c:pt idx="90">
                  <c:v>35612</c:v>
                </c:pt>
                <c:pt idx="91">
                  <c:v>35643</c:v>
                </c:pt>
                <c:pt idx="92">
                  <c:v>35674</c:v>
                </c:pt>
                <c:pt idx="93">
                  <c:v>35704</c:v>
                </c:pt>
                <c:pt idx="94">
                  <c:v>35735</c:v>
                </c:pt>
                <c:pt idx="95">
                  <c:v>35765</c:v>
                </c:pt>
                <c:pt idx="96">
                  <c:v>35796</c:v>
                </c:pt>
                <c:pt idx="97">
                  <c:v>35827</c:v>
                </c:pt>
                <c:pt idx="98">
                  <c:v>35855</c:v>
                </c:pt>
                <c:pt idx="99">
                  <c:v>35886</c:v>
                </c:pt>
                <c:pt idx="100">
                  <c:v>35916</c:v>
                </c:pt>
                <c:pt idx="101">
                  <c:v>35947</c:v>
                </c:pt>
                <c:pt idx="102">
                  <c:v>35977</c:v>
                </c:pt>
                <c:pt idx="103">
                  <c:v>36008</c:v>
                </c:pt>
                <c:pt idx="104">
                  <c:v>36039</c:v>
                </c:pt>
                <c:pt idx="105">
                  <c:v>36069</c:v>
                </c:pt>
                <c:pt idx="106">
                  <c:v>36100</c:v>
                </c:pt>
                <c:pt idx="107">
                  <c:v>36130</c:v>
                </c:pt>
                <c:pt idx="108">
                  <c:v>36161</c:v>
                </c:pt>
                <c:pt idx="109">
                  <c:v>36192</c:v>
                </c:pt>
                <c:pt idx="110">
                  <c:v>36220</c:v>
                </c:pt>
                <c:pt idx="111">
                  <c:v>36251</c:v>
                </c:pt>
                <c:pt idx="112">
                  <c:v>36281</c:v>
                </c:pt>
                <c:pt idx="113">
                  <c:v>36312</c:v>
                </c:pt>
                <c:pt idx="114">
                  <c:v>36342</c:v>
                </c:pt>
                <c:pt idx="115">
                  <c:v>36373</c:v>
                </c:pt>
                <c:pt idx="116">
                  <c:v>36404</c:v>
                </c:pt>
                <c:pt idx="117">
                  <c:v>36434</c:v>
                </c:pt>
                <c:pt idx="118">
                  <c:v>36465</c:v>
                </c:pt>
                <c:pt idx="119">
                  <c:v>36495</c:v>
                </c:pt>
                <c:pt idx="120">
                  <c:v>36526</c:v>
                </c:pt>
                <c:pt idx="121">
                  <c:v>36557</c:v>
                </c:pt>
                <c:pt idx="122">
                  <c:v>36586</c:v>
                </c:pt>
                <c:pt idx="123">
                  <c:v>36617</c:v>
                </c:pt>
                <c:pt idx="124">
                  <c:v>36647</c:v>
                </c:pt>
                <c:pt idx="125">
                  <c:v>36678</c:v>
                </c:pt>
                <c:pt idx="126">
                  <c:v>36708</c:v>
                </c:pt>
                <c:pt idx="127">
                  <c:v>36739</c:v>
                </c:pt>
                <c:pt idx="128">
                  <c:v>36770</c:v>
                </c:pt>
                <c:pt idx="129">
                  <c:v>36800</c:v>
                </c:pt>
                <c:pt idx="130">
                  <c:v>36831</c:v>
                </c:pt>
                <c:pt idx="131">
                  <c:v>36861</c:v>
                </c:pt>
                <c:pt idx="132">
                  <c:v>36892</c:v>
                </c:pt>
                <c:pt idx="133">
                  <c:v>36923</c:v>
                </c:pt>
                <c:pt idx="134">
                  <c:v>36951</c:v>
                </c:pt>
                <c:pt idx="135">
                  <c:v>36982</c:v>
                </c:pt>
                <c:pt idx="136">
                  <c:v>37012</c:v>
                </c:pt>
                <c:pt idx="137">
                  <c:v>37043</c:v>
                </c:pt>
                <c:pt idx="138">
                  <c:v>37073</c:v>
                </c:pt>
                <c:pt idx="139">
                  <c:v>37104</c:v>
                </c:pt>
                <c:pt idx="140">
                  <c:v>37135</c:v>
                </c:pt>
                <c:pt idx="141">
                  <c:v>37165</c:v>
                </c:pt>
                <c:pt idx="142">
                  <c:v>37196</c:v>
                </c:pt>
                <c:pt idx="143">
                  <c:v>37226</c:v>
                </c:pt>
                <c:pt idx="144">
                  <c:v>37257</c:v>
                </c:pt>
                <c:pt idx="145">
                  <c:v>37288</c:v>
                </c:pt>
                <c:pt idx="146">
                  <c:v>37316</c:v>
                </c:pt>
                <c:pt idx="147">
                  <c:v>37347</c:v>
                </c:pt>
                <c:pt idx="148">
                  <c:v>37377</c:v>
                </c:pt>
                <c:pt idx="149">
                  <c:v>37408</c:v>
                </c:pt>
                <c:pt idx="150">
                  <c:v>37438</c:v>
                </c:pt>
                <c:pt idx="151">
                  <c:v>37469</c:v>
                </c:pt>
                <c:pt idx="152">
                  <c:v>37500</c:v>
                </c:pt>
                <c:pt idx="153">
                  <c:v>37530</c:v>
                </c:pt>
                <c:pt idx="154">
                  <c:v>37561</c:v>
                </c:pt>
                <c:pt idx="155">
                  <c:v>37591</c:v>
                </c:pt>
                <c:pt idx="156">
                  <c:v>37622</c:v>
                </c:pt>
                <c:pt idx="157">
                  <c:v>37653</c:v>
                </c:pt>
                <c:pt idx="158">
                  <c:v>37681</c:v>
                </c:pt>
                <c:pt idx="159">
                  <c:v>37712</c:v>
                </c:pt>
                <c:pt idx="160">
                  <c:v>37742</c:v>
                </c:pt>
                <c:pt idx="161">
                  <c:v>37773</c:v>
                </c:pt>
                <c:pt idx="162">
                  <c:v>37803</c:v>
                </c:pt>
                <c:pt idx="163">
                  <c:v>37834</c:v>
                </c:pt>
                <c:pt idx="164">
                  <c:v>37865</c:v>
                </c:pt>
                <c:pt idx="165">
                  <c:v>37895</c:v>
                </c:pt>
                <c:pt idx="166">
                  <c:v>37926</c:v>
                </c:pt>
                <c:pt idx="167">
                  <c:v>37956</c:v>
                </c:pt>
                <c:pt idx="168">
                  <c:v>37987</c:v>
                </c:pt>
                <c:pt idx="169">
                  <c:v>38018</c:v>
                </c:pt>
                <c:pt idx="170">
                  <c:v>38047</c:v>
                </c:pt>
                <c:pt idx="171">
                  <c:v>38078</c:v>
                </c:pt>
                <c:pt idx="172">
                  <c:v>38108</c:v>
                </c:pt>
                <c:pt idx="173">
                  <c:v>38139</c:v>
                </c:pt>
                <c:pt idx="174">
                  <c:v>38169</c:v>
                </c:pt>
                <c:pt idx="175">
                  <c:v>38200</c:v>
                </c:pt>
                <c:pt idx="176">
                  <c:v>38231</c:v>
                </c:pt>
                <c:pt idx="177">
                  <c:v>38261</c:v>
                </c:pt>
                <c:pt idx="178">
                  <c:v>38292</c:v>
                </c:pt>
                <c:pt idx="179">
                  <c:v>38322</c:v>
                </c:pt>
                <c:pt idx="180">
                  <c:v>38353</c:v>
                </c:pt>
                <c:pt idx="181">
                  <c:v>38384</c:v>
                </c:pt>
                <c:pt idx="182">
                  <c:v>38412</c:v>
                </c:pt>
                <c:pt idx="183">
                  <c:v>38443</c:v>
                </c:pt>
                <c:pt idx="184">
                  <c:v>38473</c:v>
                </c:pt>
                <c:pt idx="185">
                  <c:v>38504</c:v>
                </c:pt>
                <c:pt idx="186">
                  <c:v>38534</c:v>
                </c:pt>
                <c:pt idx="187">
                  <c:v>38565</c:v>
                </c:pt>
                <c:pt idx="188">
                  <c:v>38596</c:v>
                </c:pt>
                <c:pt idx="189">
                  <c:v>38626</c:v>
                </c:pt>
                <c:pt idx="190">
                  <c:v>38657</c:v>
                </c:pt>
                <c:pt idx="191">
                  <c:v>38687</c:v>
                </c:pt>
                <c:pt idx="192">
                  <c:v>38718</c:v>
                </c:pt>
                <c:pt idx="193">
                  <c:v>38749</c:v>
                </c:pt>
                <c:pt idx="194">
                  <c:v>38777</c:v>
                </c:pt>
                <c:pt idx="195">
                  <c:v>38808</c:v>
                </c:pt>
                <c:pt idx="196">
                  <c:v>38838</c:v>
                </c:pt>
                <c:pt idx="197">
                  <c:v>38869</c:v>
                </c:pt>
                <c:pt idx="198">
                  <c:v>38899</c:v>
                </c:pt>
                <c:pt idx="199">
                  <c:v>38930</c:v>
                </c:pt>
                <c:pt idx="200">
                  <c:v>38961</c:v>
                </c:pt>
                <c:pt idx="201">
                  <c:v>38991</c:v>
                </c:pt>
                <c:pt idx="202">
                  <c:v>39022</c:v>
                </c:pt>
                <c:pt idx="203">
                  <c:v>39052</c:v>
                </c:pt>
                <c:pt idx="204">
                  <c:v>39083</c:v>
                </c:pt>
                <c:pt idx="205">
                  <c:v>39114</c:v>
                </c:pt>
                <c:pt idx="206">
                  <c:v>39142</c:v>
                </c:pt>
                <c:pt idx="207">
                  <c:v>39173</c:v>
                </c:pt>
                <c:pt idx="208">
                  <c:v>39203</c:v>
                </c:pt>
                <c:pt idx="209">
                  <c:v>39234</c:v>
                </c:pt>
                <c:pt idx="210">
                  <c:v>39264</c:v>
                </c:pt>
                <c:pt idx="211">
                  <c:v>39295</c:v>
                </c:pt>
                <c:pt idx="212">
                  <c:v>39326</c:v>
                </c:pt>
                <c:pt idx="213">
                  <c:v>39356</c:v>
                </c:pt>
                <c:pt idx="214">
                  <c:v>39387</c:v>
                </c:pt>
                <c:pt idx="215">
                  <c:v>39417</c:v>
                </c:pt>
                <c:pt idx="216">
                  <c:v>39448</c:v>
                </c:pt>
                <c:pt idx="217">
                  <c:v>39479</c:v>
                </c:pt>
                <c:pt idx="218">
                  <c:v>39508</c:v>
                </c:pt>
                <c:pt idx="219">
                  <c:v>39539</c:v>
                </c:pt>
                <c:pt idx="220">
                  <c:v>39569</c:v>
                </c:pt>
                <c:pt idx="221">
                  <c:v>39600</c:v>
                </c:pt>
                <c:pt idx="222">
                  <c:v>39630</c:v>
                </c:pt>
                <c:pt idx="223">
                  <c:v>39661</c:v>
                </c:pt>
                <c:pt idx="224">
                  <c:v>39692</c:v>
                </c:pt>
                <c:pt idx="225">
                  <c:v>39722</c:v>
                </c:pt>
                <c:pt idx="226">
                  <c:v>39753</c:v>
                </c:pt>
                <c:pt idx="227">
                  <c:v>39783</c:v>
                </c:pt>
                <c:pt idx="228">
                  <c:v>39814</c:v>
                </c:pt>
                <c:pt idx="229">
                  <c:v>39845</c:v>
                </c:pt>
                <c:pt idx="230">
                  <c:v>39873</c:v>
                </c:pt>
                <c:pt idx="231">
                  <c:v>39904</c:v>
                </c:pt>
                <c:pt idx="232">
                  <c:v>39934</c:v>
                </c:pt>
                <c:pt idx="233">
                  <c:v>39965</c:v>
                </c:pt>
                <c:pt idx="234">
                  <c:v>39995</c:v>
                </c:pt>
                <c:pt idx="235">
                  <c:v>40026</c:v>
                </c:pt>
                <c:pt idx="236">
                  <c:v>40057</c:v>
                </c:pt>
                <c:pt idx="237">
                  <c:v>40087</c:v>
                </c:pt>
                <c:pt idx="238">
                  <c:v>40118</c:v>
                </c:pt>
                <c:pt idx="239">
                  <c:v>40148</c:v>
                </c:pt>
                <c:pt idx="240">
                  <c:v>40179</c:v>
                </c:pt>
                <c:pt idx="241">
                  <c:v>40210</c:v>
                </c:pt>
                <c:pt idx="242">
                  <c:v>40238</c:v>
                </c:pt>
                <c:pt idx="243">
                  <c:v>40269</c:v>
                </c:pt>
                <c:pt idx="244">
                  <c:v>40299</c:v>
                </c:pt>
                <c:pt idx="245">
                  <c:v>40330</c:v>
                </c:pt>
                <c:pt idx="246">
                  <c:v>40360</c:v>
                </c:pt>
                <c:pt idx="247">
                  <c:v>40391</c:v>
                </c:pt>
                <c:pt idx="248">
                  <c:v>40422</c:v>
                </c:pt>
                <c:pt idx="249">
                  <c:v>40452</c:v>
                </c:pt>
                <c:pt idx="250">
                  <c:v>40483</c:v>
                </c:pt>
                <c:pt idx="251">
                  <c:v>40513</c:v>
                </c:pt>
                <c:pt idx="252">
                  <c:v>40544</c:v>
                </c:pt>
                <c:pt idx="253">
                  <c:v>40575</c:v>
                </c:pt>
                <c:pt idx="254">
                  <c:v>40603</c:v>
                </c:pt>
                <c:pt idx="255">
                  <c:v>40634</c:v>
                </c:pt>
                <c:pt idx="256">
                  <c:v>40664</c:v>
                </c:pt>
                <c:pt idx="257">
                  <c:v>40695</c:v>
                </c:pt>
                <c:pt idx="258">
                  <c:v>40725</c:v>
                </c:pt>
                <c:pt idx="259">
                  <c:v>40756</c:v>
                </c:pt>
                <c:pt idx="260">
                  <c:v>40787</c:v>
                </c:pt>
                <c:pt idx="261">
                  <c:v>40817</c:v>
                </c:pt>
                <c:pt idx="262">
                  <c:v>40848</c:v>
                </c:pt>
                <c:pt idx="263">
                  <c:v>40878</c:v>
                </c:pt>
                <c:pt idx="264">
                  <c:v>40909</c:v>
                </c:pt>
                <c:pt idx="265">
                  <c:v>40940</c:v>
                </c:pt>
                <c:pt idx="266">
                  <c:v>40969</c:v>
                </c:pt>
                <c:pt idx="267">
                  <c:v>41000</c:v>
                </c:pt>
                <c:pt idx="268">
                  <c:v>41030</c:v>
                </c:pt>
                <c:pt idx="269">
                  <c:v>41061</c:v>
                </c:pt>
                <c:pt idx="270">
                  <c:v>41091</c:v>
                </c:pt>
                <c:pt idx="271">
                  <c:v>41122</c:v>
                </c:pt>
                <c:pt idx="272">
                  <c:v>41153</c:v>
                </c:pt>
                <c:pt idx="273">
                  <c:v>41183</c:v>
                </c:pt>
                <c:pt idx="274">
                  <c:v>41214</c:v>
                </c:pt>
                <c:pt idx="275">
                  <c:v>41244</c:v>
                </c:pt>
                <c:pt idx="276">
                  <c:v>41275</c:v>
                </c:pt>
                <c:pt idx="277">
                  <c:v>41306</c:v>
                </c:pt>
                <c:pt idx="278">
                  <c:v>41334</c:v>
                </c:pt>
                <c:pt idx="279">
                  <c:v>41365</c:v>
                </c:pt>
                <c:pt idx="280">
                  <c:v>41395</c:v>
                </c:pt>
                <c:pt idx="281">
                  <c:v>41426</c:v>
                </c:pt>
                <c:pt idx="282">
                  <c:v>41456</c:v>
                </c:pt>
                <c:pt idx="283">
                  <c:v>41487</c:v>
                </c:pt>
                <c:pt idx="284">
                  <c:v>41518</c:v>
                </c:pt>
                <c:pt idx="285">
                  <c:v>41548</c:v>
                </c:pt>
                <c:pt idx="286">
                  <c:v>41579</c:v>
                </c:pt>
                <c:pt idx="287">
                  <c:v>41609</c:v>
                </c:pt>
                <c:pt idx="288">
                  <c:v>41640</c:v>
                </c:pt>
                <c:pt idx="289">
                  <c:v>41671</c:v>
                </c:pt>
                <c:pt idx="290">
                  <c:v>41699</c:v>
                </c:pt>
                <c:pt idx="291">
                  <c:v>41730</c:v>
                </c:pt>
                <c:pt idx="292">
                  <c:v>41760</c:v>
                </c:pt>
                <c:pt idx="293">
                  <c:v>41791</c:v>
                </c:pt>
                <c:pt idx="294">
                  <c:v>41821</c:v>
                </c:pt>
                <c:pt idx="295">
                  <c:v>41852</c:v>
                </c:pt>
                <c:pt idx="296">
                  <c:v>41883</c:v>
                </c:pt>
                <c:pt idx="297">
                  <c:v>41913</c:v>
                </c:pt>
                <c:pt idx="298">
                  <c:v>41944</c:v>
                </c:pt>
                <c:pt idx="299">
                  <c:v>41974</c:v>
                </c:pt>
                <c:pt idx="300">
                  <c:v>42005</c:v>
                </c:pt>
              </c:numCache>
            </c:numRef>
          </c:cat>
          <c:val>
            <c:numRef>
              <c:f>Monthly!$D$151:$D$451</c:f>
              <c:numCache>
                <c:formatCode>0.00_);[Red]\(0.00\)</c:formatCode>
                <c:ptCount val="301"/>
                <c:pt idx="0">
                  <c:v>65.457364341085267</c:v>
                </c:pt>
                <c:pt idx="1">
                  <c:v>65.457364341085267</c:v>
                </c:pt>
                <c:pt idx="2">
                  <c:v>65.457364341085267</c:v>
                </c:pt>
                <c:pt idx="3">
                  <c:v>65.457364341085267</c:v>
                </c:pt>
                <c:pt idx="4">
                  <c:v>65.457364341085267</c:v>
                </c:pt>
                <c:pt idx="5">
                  <c:v>65.457364341085267</c:v>
                </c:pt>
                <c:pt idx="6">
                  <c:v>65.069767441860463</c:v>
                </c:pt>
                <c:pt idx="7">
                  <c:v>65.069767441860463</c:v>
                </c:pt>
                <c:pt idx="8">
                  <c:v>65.069767441860463</c:v>
                </c:pt>
                <c:pt idx="9">
                  <c:v>65.069767441860463</c:v>
                </c:pt>
                <c:pt idx="10">
                  <c:v>65.069767441860463</c:v>
                </c:pt>
                <c:pt idx="11">
                  <c:v>65.069767441860463</c:v>
                </c:pt>
                <c:pt idx="12">
                  <c:v>65.069767441860463</c:v>
                </c:pt>
                <c:pt idx="13">
                  <c:v>65.069767441860463</c:v>
                </c:pt>
                <c:pt idx="14">
                  <c:v>65.069767441860463</c:v>
                </c:pt>
                <c:pt idx="15">
                  <c:v>65.069767441860463</c:v>
                </c:pt>
                <c:pt idx="16">
                  <c:v>65.069767441860463</c:v>
                </c:pt>
                <c:pt idx="17">
                  <c:v>65.069767441860463</c:v>
                </c:pt>
                <c:pt idx="18">
                  <c:v>65.069767441860463</c:v>
                </c:pt>
                <c:pt idx="19">
                  <c:v>65.069767441860463</c:v>
                </c:pt>
                <c:pt idx="20">
                  <c:v>65.069767441860463</c:v>
                </c:pt>
                <c:pt idx="21">
                  <c:v>65.069767441860463</c:v>
                </c:pt>
                <c:pt idx="22">
                  <c:v>65.069767441860463</c:v>
                </c:pt>
                <c:pt idx="23">
                  <c:v>65.069767441860463</c:v>
                </c:pt>
                <c:pt idx="24">
                  <c:v>65.069767441860463</c:v>
                </c:pt>
                <c:pt idx="25">
                  <c:v>65.069767441860463</c:v>
                </c:pt>
                <c:pt idx="26">
                  <c:v>65.069767441860463</c:v>
                </c:pt>
                <c:pt idx="27">
                  <c:v>65.069767441860463</c:v>
                </c:pt>
                <c:pt idx="28">
                  <c:v>65.069767441860463</c:v>
                </c:pt>
                <c:pt idx="29">
                  <c:v>65.069767441860463</c:v>
                </c:pt>
                <c:pt idx="30">
                  <c:v>65.069767441860463</c:v>
                </c:pt>
                <c:pt idx="31">
                  <c:v>65.069767441860463</c:v>
                </c:pt>
                <c:pt idx="32">
                  <c:v>65.069767441860463</c:v>
                </c:pt>
                <c:pt idx="33">
                  <c:v>65.069767441860463</c:v>
                </c:pt>
                <c:pt idx="34">
                  <c:v>65.069767441860463</c:v>
                </c:pt>
                <c:pt idx="35">
                  <c:v>65.069767441860463</c:v>
                </c:pt>
                <c:pt idx="36">
                  <c:v>65.069767441860463</c:v>
                </c:pt>
                <c:pt idx="37">
                  <c:v>65.069767441860463</c:v>
                </c:pt>
                <c:pt idx="38">
                  <c:v>65.069767441860463</c:v>
                </c:pt>
                <c:pt idx="39">
                  <c:v>65.069767441860463</c:v>
                </c:pt>
                <c:pt idx="40">
                  <c:v>65.069767441860463</c:v>
                </c:pt>
                <c:pt idx="41">
                  <c:v>65.069767441860463</c:v>
                </c:pt>
                <c:pt idx="42">
                  <c:v>65.069767441860463</c:v>
                </c:pt>
                <c:pt idx="43">
                  <c:v>65.069767441860463</c:v>
                </c:pt>
                <c:pt idx="44">
                  <c:v>65.069767441860463</c:v>
                </c:pt>
                <c:pt idx="45">
                  <c:v>64.682170542635077</c:v>
                </c:pt>
                <c:pt idx="46">
                  <c:v>64.682170542635077</c:v>
                </c:pt>
                <c:pt idx="47">
                  <c:v>64.682170542635077</c:v>
                </c:pt>
                <c:pt idx="48">
                  <c:v>64.294573643411027</c:v>
                </c:pt>
                <c:pt idx="49">
                  <c:v>64.294573643411027</c:v>
                </c:pt>
                <c:pt idx="50">
                  <c:v>64.294573643411027</c:v>
                </c:pt>
                <c:pt idx="51">
                  <c:v>63.906976744186039</c:v>
                </c:pt>
                <c:pt idx="52">
                  <c:v>63.906976744186039</c:v>
                </c:pt>
                <c:pt idx="53">
                  <c:v>63.906976744186039</c:v>
                </c:pt>
                <c:pt idx="54">
                  <c:v>63.906976744186039</c:v>
                </c:pt>
                <c:pt idx="55">
                  <c:v>63.906976744186039</c:v>
                </c:pt>
                <c:pt idx="56">
                  <c:v>63.906976744186039</c:v>
                </c:pt>
                <c:pt idx="57">
                  <c:v>63.906976744186039</c:v>
                </c:pt>
                <c:pt idx="58">
                  <c:v>63.519379844961399</c:v>
                </c:pt>
                <c:pt idx="59">
                  <c:v>63.519379844961399</c:v>
                </c:pt>
                <c:pt idx="60">
                  <c:v>63.519379844961406</c:v>
                </c:pt>
                <c:pt idx="61">
                  <c:v>63.519379844961406</c:v>
                </c:pt>
                <c:pt idx="62">
                  <c:v>63.519379844961406</c:v>
                </c:pt>
                <c:pt idx="63">
                  <c:v>63.906976744186053</c:v>
                </c:pt>
                <c:pt idx="64">
                  <c:v>63.906976744186053</c:v>
                </c:pt>
                <c:pt idx="65">
                  <c:v>63.906976744186053</c:v>
                </c:pt>
                <c:pt idx="66">
                  <c:v>63.906976744186053</c:v>
                </c:pt>
                <c:pt idx="67">
                  <c:v>63.906976744186053</c:v>
                </c:pt>
                <c:pt idx="68">
                  <c:v>63.906976744186053</c:v>
                </c:pt>
                <c:pt idx="69">
                  <c:v>63.906976744186053</c:v>
                </c:pt>
                <c:pt idx="70">
                  <c:v>63.13178294573644</c:v>
                </c:pt>
                <c:pt idx="71">
                  <c:v>63.13178294573644</c:v>
                </c:pt>
                <c:pt idx="72">
                  <c:v>63.13178294573644</c:v>
                </c:pt>
                <c:pt idx="73">
                  <c:v>63.13178294573644</c:v>
                </c:pt>
                <c:pt idx="74">
                  <c:v>63.13178294573644</c:v>
                </c:pt>
                <c:pt idx="75">
                  <c:v>63.13178294573644</c:v>
                </c:pt>
                <c:pt idx="76">
                  <c:v>63.13178294573644</c:v>
                </c:pt>
                <c:pt idx="77">
                  <c:v>63.13178294573644</c:v>
                </c:pt>
                <c:pt idx="78">
                  <c:v>62.744186046511629</c:v>
                </c:pt>
                <c:pt idx="79">
                  <c:v>62.744186046511629</c:v>
                </c:pt>
                <c:pt idx="80">
                  <c:v>62.356589147286563</c:v>
                </c:pt>
                <c:pt idx="81">
                  <c:v>62.356589147286563</c:v>
                </c:pt>
                <c:pt idx="82">
                  <c:v>62.356589147286563</c:v>
                </c:pt>
                <c:pt idx="83">
                  <c:v>62.356589147286563</c:v>
                </c:pt>
                <c:pt idx="84">
                  <c:v>61.968992248062207</c:v>
                </c:pt>
                <c:pt idx="85">
                  <c:v>61.968992248062207</c:v>
                </c:pt>
                <c:pt idx="86">
                  <c:v>61.968992248062207</c:v>
                </c:pt>
                <c:pt idx="87">
                  <c:v>62.356589147286563</c:v>
                </c:pt>
                <c:pt idx="88">
                  <c:v>62.744186046511643</c:v>
                </c:pt>
                <c:pt idx="89">
                  <c:v>62.744186046511643</c:v>
                </c:pt>
                <c:pt idx="90">
                  <c:v>62.744186046511643</c:v>
                </c:pt>
                <c:pt idx="91">
                  <c:v>62.744186046511643</c:v>
                </c:pt>
                <c:pt idx="92">
                  <c:v>62.744186046511643</c:v>
                </c:pt>
                <c:pt idx="93">
                  <c:v>63.131782945736447</c:v>
                </c:pt>
                <c:pt idx="94">
                  <c:v>63.131782945736447</c:v>
                </c:pt>
                <c:pt idx="95">
                  <c:v>63.131782945736447</c:v>
                </c:pt>
                <c:pt idx="96">
                  <c:v>63.131782945736447</c:v>
                </c:pt>
                <c:pt idx="97">
                  <c:v>63.131782945736447</c:v>
                </c:pt>
                <c:pt idx="98">
                  <c:v>63.131782945736447</c:v>
                </c:pt>
                <c:pt idx="99">
                  <c:v>63.131782945736447</c:v>
                </c:pt>
                <c:pt idx="100">
                  <c:v>63.131782945736447</c:v>
                </c:pt>
                <c:pt idx="101">
                  <c:v>63.131782945736447</c:v>
                </c:pt>
                <c:pt idx="102">
                  <c:v>63.131782945736447</c:v>
                </c:pt>
                <c:pt idx="103">
                  <c:v>63.519379844961421</c:v>
                </c:pt>
                <c:pt idx="104">
                  <c:v>63.906976744186061</c:v>
                </c:pt>
                <c:pt idx="105">
                  <c:v>64.294573643411027</c:v>
                </c:pt>
                <c:pt idx="106">
                  <c:v>64.294573643411027</c:v>
                </c:pt>
                <c:pt idx="107">
                  <c:v>64.294573643411027</c:v>
                </c:pt>
                <c:pt idx="108">
                  <c:v>64.294573643411027</c:v>
                </c:pt>
                <c:pt idx="109">
                  <c:v>64.294573643411027</c:v>
                </c:pt>
                <c:pt idx="110">
                  <c:v>64.294573643411027</c:v>
                </c:pt>
                <c:pt idx="111">
                  <c:v>64.294573643411027</c:v>
                </c:pt>
                <c:pt idx="112">
                  <c:v>64.294573643411027</c:v>
                </c:pt>
                <c:pt idx="113">
                  <c:v>64.294573643411027</c:v>
                </c:pt>
                <c:pt idx="114">
                  <c:v>63.906976744186061</c:v>
                </c:pt>
                <c:pt idx="115">
                  <c:v>63.906976744186061</c:v>
                </c:pt>
                <c:pt idx="116">
                  <c:v>63.906976744186061</c:v>
                </c:pt>
                <c:pt idx="117">
                  <c:v>63.519379844961421</c:v>
                </c:pt>
                <c:pt idx="118">
                  <c:v>63.519379844961421</c:v>
                </c:pt>
                <c:pt idx="119">
                  <c:v>63.131782945736447</c:v>
                </c:pt>
                <c:pt idx="120">
                  <c:v>62.744186046511615</c:v>
                </c:pt>
                <c:pt idx="121">
                  <c:v>62.744186046511615</c:v>
                </c:pt>
                <c:pt idx="122">
                  <c:v>63.131782945736425</c:v>
                </c:pt>
                <c:pt idx="123">
                  <c:v>63.131782945736425</c:v>
                </c:pt>
                <c:pt idx="124">
                  <c:v>62.744186046511615</c:v>
                </c:pt>
                <c:pt idx="125">
                  <c:v>62.744186046511615</c:v>
                </c:pt>
                <c:pt idx="126">
                  <c:v>62.744186046511615</c:v>
                </c:pt>
                <c:pt idx="127">
                  <c:v>62.356589147286527</c:v>
                </c:pt>
                <c:pt idx="128">
                  <c:v>61.968992248062186</c:v>
                </c:pt>
                <c:pt idx="129">
                  <c:v>61.968992248062186</c:v>
                </c:pt>
                <c:pt idx="130">
                  <c:v>61.968992248062186</c:v>
                </c:pt>
                <c:pt idx="131">
                  <c:v>61.968992248062186</c:v>
                </c:pt>
                <c:pt idx="132">
                  <c:v>61.968992248062193</c:v>
                </c:pt>
                <c:pt idx="133">
                  <c:v>61.581395348837212</c:v>
                </c:pt>
                <c:pt idx="134">
                  <c:v>61.581395348837212</c:v>
                </c:pt>
                <c:pt idx="135">
                  <c:v>61.581395348837212</c:v>
                </c:pt>
                <c:pt idx="136">
                  <c:v>61.581395348837212</c:v>
                </c:pt>
                <c:pt idx="137">
                  <c:v>61.193798449612395</c:v>
                </c:pt>
                <c:pt idx="138">
                  <c:v>61.193798449612395</c:v>
                </c:pt>
                <c:pt idx="139">
                  <c:v>60.806201550387257</c:v>
                </c:pt>
                <c:pt idx="140">
                  <c:v>60.806201550387257</c:v>
                </c:pt>
                <c:pt idx="141">
                  <c:v>60.806201550387257</c:v>
                </c:pt>
                <c:pt idx="142">
                  <c:v>60.031007751937807</c:v>
                </c:pt>
                <c:pt idx="143">
                  <c:v>60.031007751937807</c:v>
                </c:pt>
                <c:pt idx="144">
                  <c:v>60.031007751937807</c:v>
                </c:pt>
                <c:pt idx="145">
                  <c:v>60.031007751937807</c:v>
                </c:pt>
                <c:pt idx="146">
                  <c:v>60.031007751937807</c:v>
                </c:pt>
                <c:pt idx="147">
                  <c:v>59.643410852713174</c:v>
                </c:pt>
                <c:pt idx="148">
                  <c:v>60.031007751937807</c:v>
                </c:pt>
                <c:pt idx="149">
                  <c:v>60.031007751937807</c:v>
                </c:pt>
                <c:pt idx="150">
                  <c:v>59.255813953488371</c:v>
                </c:pt>
                <c:pt idx="151">
                  <c:v>58.868217054263319</c:v>
                </c:pt>
                <c:pt idx="152">
                  <c:v>59.255813953488371</c:v>
                </c:pt>
                <c:pt idx="153">
                  <c:v>59.255813953488371</c:v>
                </c:pt>
                <c:pt idx="154">
                  <c:v>59.255813953488371</c:v>
                </c:pt>
                <c:pt idx="155">
                  <c:v>58.480620155038508</c:v>
                </c:pt>
                <c:pt idx="156">
                  <c:v>58.093023255813947</c:v>
                </c:pt>
                <c:pt idx="157">
                  <c:v>58.093023255813947</c:v>
                </c:pt>
                <c:pt idx="158">
                  <c:v>58.093023255813947</c:v>
                </c:pt>
                <c:pt idx="159">
                  <c:v>57.705426356589307</c:v>
                </c:pt>
                <c:pt idx="160">
                  <c:v>57.317829457363786</c:v>
                </c:pt>
                <c:pt idx="161">
                  <c:v>57.317829457363786</c:v>
                </c:pt>
                <c:pt idx="162">
                  <c:v>57.317829457363786</c:v>
                </c:pt>
                <c:pt idx="163">
                  <c:v>57.317829457363786</c:v>
                </c:pt>
                <c:pt idx="164">
                  <c:v>56.930232558139529</c:v>
                </c:pt>
                <c:pt idx="165">
                  <c:v>56.155038759689916</c:v>
                </c:pt>
                <c:pt idx="166">
                  <c:v>55.379844961239918</c:v>
                </c:pt>
                <c:pt idx="167">
                  <c:v>55.379844961239918</c:v>
                </c:pt>
                <c:pt idx="168">
                  <c:v>54.992248062015506</c:v>
                </c:pt>
                <c:pt idx="169">
                  <c:v>54.992248062015506</c:v>
                </c:pt>
                <c:pt idx="170">
                  <c:v>54.992248062015506</c:v>
                </c:pt>
                <c:pt idx="171">
                  <c:v>54.604651162790447</c:v>
                </c:pt>
                <c:pt idx="172">
                  <c:v>54.604651162790447</c:v>
                </c:pt>
                <c:pt idx="173">
                  <c:v>54.604651162790447</c:v>
                </c:pt>
                <c:pt idx="174">
                  <c:v>54.604651162790447</c:v>
                </c:pt>
                <c:pt idx="175">
                  <c:v>54.604651162790447</c:v>
                </c:pt>
                <c:pt idx="176">
                  <c:v>54.604651162790447</c:v>
                </c:pt>
                <c:pt idx="177">
                  <c:v>54.604651162790447</c:v>
                </c:pt>
                <c:pt idx="178">
                  <c:v>54.604651162790447</c:v>
                </c:pt>
                <c:pt idx="179">
                  <c:v>54.604651162790447</c:v>
                </c:pt>
                <c:pt idx="180">
                  <c:v>54.604651162790425</c:v>
                </c:pt>
                <c:pt idx="181">
                  <c:v>54.992248062015506</c:v>
                </c:pt>
                <c:pt idx="182">
                  <c:v>54.217054263565892</c:v>
                </c:pt>
                <c:pt idx="183">
                  <c:v>54.604651162790425</c:v>
                </c:pt>
                <c:pt idx="184">
                  <c:v>54.217054263565892</c:v>
                </c:pt>
                <c:pt idx="185">
                  <c:v>53.829457364341074</c:v>
                </c:pt>
                <c:pt idx="186">
                  <c:v>53.829457364341074</c:v>
                </c:pt>
                <c:pt idx="187">
                  <c:v>53.441860465115873</c:v>
                </c:pt>
                <c:pt idx="188">
                  <c:v>52.666666666666359</c:v>
                </c:pt>
                <c:pt idx="189">
                  <c:v>52.666666666666359</c:v>
                </c:pt>
                <c:pt idx="190">
                  <c:v>52.666666666666359</c:v>
                </c:pt>
                <c:pt idx="191">
                  <c:v>52.666666666666359</c:v>
                </c:pt>
                <c:pt idx="192">
                  <c:v>52.666666666666373</c:v>
                </c:pt>
                <c:pt idx="193">
                  <c:v>52.666666666666373</c:v>
                </c:pt>
                <c:pt idx="194">
                  <c:v>52.666666666666373</c:v>
                </c:pt>
                <c:pt idx="195">
                  <c:v>52.666666666666373</c:v>
                </c:pt>
                <c:pt idx="196">
                  <c:v>51.891472868216994</c:v>
                </c:pt>
                <c:pt idx="197">
                  <c:v>51.891472868216994</c:v>
                </c:pt>
                <c:pt idx="198">
                  <c:v>51.891472868216994</c:v>
                </c:pt>
                <c:pt idx="199">
                  <c:v>51.891472868216994</c:v>
                </c:pt>
                <c:pt idx="200">
                  <c:v>51.891472868216994</c:v>
                </c:pt>
                <c:pt idx="201">
                  <c:v>51.891472868216994</c:v>
                </c:pt>
                <c:pt idx="202">
                  <c:v>51.891472868216994</c:v>
                </c:pt>
                <c:pt idx="203">
                  <c:v>51.891472868216994</c:v>
                </c:pt>
                <c:pt idx="204">
                  <c:v>51.891472868216994</c:v>
                </c:pt>
                <c:pt idx="205">
                  <c:v>51.116279069767174</c:v>
                </c:pt>
                <c:pt idx="206">
                  <c:v>50.728682170542648</c:v>
                </c:pt>
                <c:pt idx="207">
                  <c:v>50.728682170542648</c:v>
                </c:pt>
                <c:pt idx="208">
                  <c:v>50.728682170542648</c:v>
                </c:pt>
                <c:pt idx="209">
                  <c:v>51.503875968992254</c:v>
                </c:pt>
                <c:pt idx="210">
                  <c:v>51.116279069767174</c:v>
                </c:pt>
                <c:pt idx="211">
                  <c:v>51.116279069767174</c:v>
                </c:pt>
                <c:pt idx="212">
                  <c:v>51.116279069767174</c:v>
                </c:pt>
                <c:pt idx="213">
                  <c:v>51.116279069767174</c:v>
                </c:pt>
                <c:pt idx="214">
                  <c:v>51.116279069767174</c:v>
                </c:pt>
                <c:pt idx="215">
                  <c:v>51.116279069767174</c:v>
                </c:pt>
                <c:pt idx="216">
                  <c:v>51.116279069767174</c:v>
                </c:pt>
                <c:pt idx="217">
                  <c:v>51.116279069767174</c:v>
                </c:pt>
                <c:pt idx="218">
                  <c:v>51.116279069767174</c:v>
                </c:pt>
                <c:pt idx="219">
                  <c:v>51.116279069767174</c:v>
                </c:pt>
                <c:pt idx="220">
                  <c:v>50.728682170542648</c:v>
                </c:pt>
                <c:pt idx="221">
                  <c:v>50.728682170542648</c:v>
                </c:pt>
                <c:pt idx="222">
                  <c:v>51.116279069767174</c:v>
                </c:pt>
                <c:pt idx="223">
                  <c:v>51.116279069767174</c:v>
                </c:pt>
                <c:pt idx="224">
                  <c:v>51.503875968992254</c:v>
                </c:pt>
                <c:pt idx="225">
                  <c:v>51.891472868216994</c:v>
                </c:pt>
                <c:pt idx="226">
                  <c:v>52.666666666666387</c:v>
                </c:pt>
                <c:pt idx="227">
                  <c:v>52.279069767441875</c:v>
                </c:pt>
                <c:pt idx="228">
                  <c:v>51.891472868216994</c:v>
                </c:pt>
                <c:pt idx="229">
                  <c:v>51.891472868216994</c:v>
                </c:pt>
                <c:pt idx="230">
                  <c:v>51.503875968992254</c:v>
                </c:pt>
                <c:pt idx="231">
                  <c:v>51.503875968992254</c:v>
                </c:pt>
                <c:pt idx="232">
                  <c:v>51.116279069767167</c:v>
                </c:pt>
                <c:pt idx="233">
                  <c:v>50.728682170542641</c:v>
                </c:pt>
                <c:pt idx="234">
                  <c:v>50.728682170542641</c:v>
                </c:pt>
                <c:pt idx="235">
                  <c:v>50.341085271317439</c:v>
                </c:pt>
                <c:pt idx="236">
                  <c:v>49.953488372092835</c:v>
                </c:pt>
                <c:pt idx="237">
                  <c:v>49.178294573643065</c:v>
                </c:pt>
                <c:pt idx="238">
                  <c:v>48.790697674418595</c:v>
                </c:pt>
                <c:pt idx="239">
                  <c:v>48.790697674418595</c:v>
                </c:pt>
                <c:pt idx="240">
                  <c:v>48.790697674418595</c:v>
                </c:pt>
                <c:pt idx="241">
                  <c:v>48.790697674418595</c:v>
                </c:pt>
                <c:pt idx="242">
                  <c:v>48.790697674418595</c:v>
                </c:pt>
                <c:pt idx="243">
                  <c:v>48.790697674418595</c:v>
                </c:pt>
                <c:pt idx="244">
                  <c:v>48.790697674418595</c:v>
                </c:pt>
                <c:pt idx="245">
                  <c:v>48.790697674418595</c:v>
                </c:pt>
                <c:pt idx="246">
                  <c:v>48.403100775193799</c:v>
                </c:pt>
                <c:pt idx="247">
                  <c:v>48.015503875968989</c:v>
                </c:pt>
                <c:pt idx="248">
                  <c:v>48.015503875968989</c:v>
                </c:pt>
                <c:pt idx="249">
                  <c:v>47.627906976744185</c:v>
                </c:pt>
                <c:pt idx="250">
                  <c:v>48.403100775193799</c:v>
                </c:pt>
                <c:pt idx="251">
                  <c:v>48.790697674418595</c:v>
                </c:pt>
                <c:pt idx="252">
                  <c:v>48.790697674418595</c:v>
                </c:pt>
                <c:pt idx="253">
                  <c:v>48.790697674418595</c:v>
                </c:pt>
                <c:pt idx="254">
                  <c:v>49.178294573643065</c:v>
                </c:pt>
                <c:pt idx="255">
                  <c:v>49.565891472868195</c:v>
                </c:pt>
                <c:pt idx="256">
                  <c:v>49.565891472868195</c:v>
                </c:pt>
                <c:pt idx="257">
                  <c:v>48.015503875968989</c:v>
                </c:pt>
                <c:pt idx="258">
                  <c:v>48.015503875968989</c:v>
                </c:pt>
                <c:pt idx="259">
                  <c:v>48.403100775193799</c:v>
                </c:pt>
                <c:pt idx="260">
                  <c:v>48.403100775193799</c:v>
                </c:pt>
                <c:pt idx="261">
                  <c:v>48.403100775193799</c:v>
                </c:pt>
                <c:pt idx="262">
                  <c:v>49.178294573643065</c:v>
                </c:pt>
                <c:pt idx="263">
                  <c:v>48.790697674418595</c:v>
                </c:pt>
                <c:pt idx="264">
                  <c:v>48.790697674418595</c:v>
                </c:pt>
                <c:pt idx="265">
                  <c:v>48.790697674418595</c:v>
                </c:pt>
                <c:pt idx="266">
                  <c:v>48.790697674418595</c:v>
                </c:pt>
                <c:pt idx="267">
                  <c:v>48.790697674418595</c:v>
                </c:pt>
                <c:pt idx="268">
                  <c:v>48.790697674418595</c:v>
                </c:pt>
                <c:pt idx="269">
                  <c:v>48.403100775193799</c:v>
                </c:pt>
                <c:pt idx="270">
                  <c:v>48.403100775193799</c:v>
                </c:pt>
                <c:pt idx="271">
                  <c:v>48.403100775193799</c:v>
                </c:pt>
                <c:pt idx="272">
                  <c:v>48.403100775193799</c:v>
                </c:pt>
                <c:pt idx="273">
                  <c:v>48.403100775193799</c:v>
                </c:pt>
                <c:pt idx="274">
                  <c:v>48.403100775193799</c:v>
                </c:pt>
                <c:pt idx="275">
                  <c:v>48.015503875968989</c:v>
                </c:pt>
                <c:pt idx="276">
                  <c:v>48.015503875969003</c:v>
                </c:pt>
                <c:pt idx="277">
                  <c:v>48.015503875969003</c:v>
                </c:pt>
                <c:pt idx="278">
                  <c:v>48.403100775193799</c:v>
                </c:pt>
                <c:pt idx="279">
                  <c:v>48.403100775193799</c:v>
                </c:pt>
                <c:pt idx="280">
                  <c:v>48.403100775193799</c:v>
                </c:pt>
                <c:pt idx="281">
                  <c:v>48.790697674418595</c:v>
                </c:pt>
                <c:pt idx="282">
                  <c:v>48.790697674418595</c:v>
                </c:pt>
                <c:pt idx="283">
                  <c:v>48.790697674418595</c:v>
                </c:pt>
                <c:pt idx="284">
                  <c:v>48.790697674418595</c:v>
                </c:pt>
                <c:pt idx="285">
                  <c:v>48.790697674418595</c:v>
                </c:pt>
                <c:pt idx="286">
                  <c:v>48.790697674418595</c:v>
                </c:pt>
                <c:pt idx="287">
                  <c:v>49.178294573643065</c:v>
                </c:pt>
                <c:pt idx="288">
                  <c:v>49.178294573643065</c:v>
                </c:pt>
                <c:pt idx="289">
                  <c:v>47.627906976744192</c:v>
                </c:pt>
                <c:pt idx="290">
                  <c:v>47.240310077519389</c:v>
                </c:pt>
                <c:pt idx="291">
                  <c:v>47.240310077519389</c:v>
                </c:pt>
                <c:pt idx="292">
                  <c:v>47.627906976744192</c:v>
                </c:pt>
                <c:pt idx="293">
                  <c:v>47.627906976744192</c:v>
                </c:pt>
                <c:pt idx="294">
                  <c:v>48.403100775193806</c:v>
                </c:pt>
                <c:pt idx="295">
                  <c:v>48.015503875969003</c:v>
                </c:pt>
                <c:pt idx="296">
                  <c:v>48.015503875969003</c:v>
                </c:pt>
                <c:pt idx="297">
                  <c:v>48.015503875969003</c:v>
                </c:pt>
                <c:pt idx="298">
                  <c:v>48.015503875969003</c:v>
                </c:pt>
                <c:pt idx="299">
                  <c:v>47.627906976744192</c:v>
                </c:pt>
                <c:pt idx="300">
                  <c:v>49.178294573643079</c:v>
                </c:pt>
              </c:numCache>
            </c:numRef>
          </c:val>
          <c:smooth val="0"/>
        </c:ser>
        <c:dLbls>
          <c:showLegendKey val="0"/>
          <c:showVal val="0"/>
          <c:showCatName val="0"/>
          <c:showSerName val="0"/>
          <c:showPercent val="0"/>
          <c:showBubbleSize val="0"/>
        </c:dLbls>
        <c:smooth val="0"/>
        <c:axId val="276418896"/>
        <c:axId val="276419288"/>
      </c:lineChart>
      <c:dateAx>
        <c:axId val="276418896"/>
        <c:scaling>
          <c:orientation val="minMax"/>
        </c:scaling>
        <c:delete val="0"/>
        <c:axPos val="b"/>
        <c:numFmt formatCode="yyyy/m/d" sourceLinked="1"/>
        <c:majorTickMark val="none"/>
        <c:minorTickMark val="none"/>
        <c:tickLblPos val="nextTo"/>
        <c:crossAx val="276419288"/>
        <c:crosses val="autoZero"/>
        <c:auto val="1"/>
        <c:lblOffset val="100"/>
        <c:baseTimeUnit val="months"/>
      </c:dateAx>
      <c:valAx>
        <c:axId val="276419288"/>
        <c:scaling>
          <c:orientation val="minMax"/>
          <c:max val="70"/>
          <c:min val="40"/>
        </c:scaling>
        <c:delete val="0"/>
        <c:axPos val="l"/>
        <c:numFmt formatCode="#,##0_);[Red]\(#,##0\)" sourceLinked="0"/>
        <c:majorTickMark val="none"/>
        <c:minorTickMark val="none"/>
        <c:tickLblPos val="nextTo"/>
        <c:crossAx val="276418896"/>
        <c:crosses val="autoZero"/>
        <c:crossBetween val="between"/>
      </c:valAx>
    </c:plotArea>
    <c:plotVisOnly val="1"/>
    <c:dispBlanksAs val="gap"/>
    <c:showDLblsOverMax val="0"/>
  </c:chart>
  <c:spPr>
    <a:ln>
      <a:noFill/>
    </a:ln>
  </c:sp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C248A9-E4C7-4C49-A558-819C22AA6215}" type="datetimeFigureOut">
              <a:rPr lang="zh-CN" altLang="en-US" smtClean="0"/>
              <a:pPr/>
              <a:t>2015/8/28</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116DD2-DE6D-442F-B6E7-6A5634BA678F}" type="slidenum">
              <a:rPr lang="zh-CN" altLang="en-US" smtClean="0"/>
              <a:pPr/>
              <a:t>‹#›</a:t>
            </a:fld>
            <a:endParaRPr lang="zh-CN" altLang="en-US"/>
          </a:p>
        </p:txBody>
      </p:sp>
    </p:spTree>
    <p:extLst>
      <p:ext uri="{BB962C8B-B14F-4D97-AF65-F5344CB8AC3E}">
        <p14:creationId xmlns:p14="http://schemas.microsoft.com/office/powerpoint/2010/main" val="280060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C116DD2-DE6D-442F-B6E7-6A5634BA678F}" type="slidenum">
              <a:rPr lang="zh-CN" altLang="en-US" smtClean="0"/>
              <a:pPr/>
              <a:t>3</a:t>
            </a:fld>
            <a:endParaRPr lang="zh-CN" altLang="en-US"/>
          </a:p>
        </p:txBody>
      </p:sp>
    </p:spTree>
    <p:extLst>
      <p:ext uri="{BB962C8B-B14F-4D97-AF65-F5344CB8AC3E}">
        <p14:creationId xmlns:p14="http://schemas.microsoft.com/office/powerpoint/2010/main" val="40212425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矩形 6"/>
          <p:cNvSpPr/>
          <p:nvPr/>
        </p:nvSpPr>
        <p:spPr>
          <a:xfrm>
            <a:off x="685800" y="3196686"/>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ctrTitle"/>
          </p:nvPr>
        </p:nvSpPr>
        <p:spPr>
          <a:xfrm>
            <a:off x="685800" y="1676401"/>
            <a:ext cx="7772400" cy="1538286"/>
          </a:xfrm>
        </p:spPr>
        <p:txBody>
          <a:bodyPr anchor="b"/>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E9F1C6A5-5288-418B-9D80-5174E44568F7}" type="datetimeFigureOut">
              <a:rPr lang="zh-CN" altLang="en-US" smtClean="0"/>
              <a:pPr/>
              <a:t>2015/8/28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F1341D-1EC6-4ADC-B558-2079F9964E18}"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E9F1C6A5-5288-418B-9D80-5174E44568F7}" type="datetimeFigureOut">
              <a:rPr lang="zh-CN" altLang="en-US" smtClean="0"/>
              <a:pPr/>
              <a:t>2015/8/28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F1341D-1EC6-4ADC-B558-2079F9964E18}" type="slidenum">
              <a:rPr lang="zh-CN" altLang="en-US" smtClean="0"/>
              <a:pPr/>
              <a:t>‹#›</a:t>
            </a:fld>
            <a:endParaRPr lang="zh-CN" altLang="en-US"/>
          </a:p>
        </p:txBody>
      </p:sp>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6" y="274638"/>
            <a:ext cx="1471594" cy="6011882"/>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686568" cy="6011882"/>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E9F1C6A5-5288-418B-9D80-5174E44568F7}" type="datetimeFigureOut">
              <a:rPr lang="zh-CN" altLang="en-US" smtClean="0"/>
              <a:pPr/>
              <a:t>2015/8/28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F1341D-1EC6-4ADC-B558-2079F9964E18}"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73152" y="6400800"/>
            <a:ext cx="3200400" cy="283800"/>
          </a:xfrm>
        </p:spPr>
        <p:txBody>
          <a:bodyPr/>
          <a:lstStyle/>
          <a:p>
            <a:fld id="{E9F1C6A5-5288-418B-9D80-5174E44568F7}" type="datetimeFigureOut">
              <a:rPr lang="zh-CN" altLang="en-US" smtClean="0"/>
              <a:pPr/>
              <a:t>2015/8/28</a:t>
            </a:fld>
            <a:endParaRPr lang="zh-CN" altLang="en-US"/>
          </a:p>
        </p:txBody>
      </p:sp>
      <p:sp>
        <p:nvSpPr>
          <p:cNvPr id="5" name="页脚占位符 4"/>
          <p:cNvSpPr>
            <a:spLocks noGrp="1"/>
          </p:cNvSpPr>
          <p:nvPr>
            <p:ph type="ftr" sz="quarter" idx="11"/>
          </p:nvPr>
        </p:nvSpPr>
        <p:spPr>
          <a:xfrm>
            <a:off x="5330952" y="6400800"/>
            <a:ext cx="3733800" cy="283800"/>
          </a:xfrm>
        </p:spPr>
        <p:txBody>
          <a:bodyPr/>
          <a:lstStyle/>
          <a:p>
            <a:endParaRPr lang="zh-CN" altLang="en-US"/>
          </a:p>
        </p:txBody>
      </p:sp>
      <p:sp>
        <p:nvSpPr>
          <p:cNvPr id="6" name="灯片编号占位符 5"/>
          <p:cNvSpPr>
            <a:spLocks noGrp="1"/>
          </p:cNvSpPr>
          <p:nvPr>
            <p:ph type="sldNum" sz="quarter" idx="12"/>
          </p:nvPr>
        </p:nvSpPr>
        <p:spPr/>
        <p:txBody>
          <a:bodyPr/>
          <a:lstStyle/>
          <a:p>
            <a:fld id="{9BF1341D-1EC6-4ADC-B558-2079F9964E18}" type="slidenum">
              <a:rPr lang="zh-CN" altLang="en-US" smtClean="0"/>
              <a:pPr/>
              <a:t>‹#›</a:t>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685800" y="3143248"/>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722313" y="3143248"/>
            <a:ext cx="7772400" cy="1362075"/>
          </a:xfrm>
        </p:spPr>
        <p:txBody>
          <a:bodyPr anchor="t"/>
          <a:lstStyle>
            <a:lvl1pPr algn="ctr">
              <a:defRPr sz="4000" b="0"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E9F1C6A5-5288-418B-9D80-5174E44568F7}" type="datetimeFigureOut">
              <a:rPr lang="zh-CN" altLang="en-US" smtClean="0"/>
              <a:pPr/>
              <a:t>2015/8/28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F1341D-1EC6-4ADC-B558-2079F9964E18}"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矩形 7"/>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E9F1C6A5-5288-418B-9D80-5174E44568F7}" type="datetimeFigureOut">
              <a:rPr lang="zh-CN" altLang="en-US" smtClean="0"/>
              <a:pPr/>
              <a:t>2015/8/28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BF1341D-1EC6-4ADC-B558-2079F9964E18}"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E9F1C6A5-5288-418B-9D80-5174E44568F7}" type="datetimeFigureOut">
              <a:rPr lang="zh-CN" altLang="en-US" smtClean="0"/>
              <a:pPr/>
              <a:t>2015/8/28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BF1341D-1EC6-4ADC-B558-2079F9964E18}"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E9F1C6A5-5288-418B-9D80-5174E44568F7}" type="datetimeFigureOut">
              <a:rPr lang="zh-CN" altLang="en-US" smtClean="0"/>
              <a:pPr/>
              <a:t>2015/8/28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BF1341D-1EC6-4ADC-B558-2079F9964E18}"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2">
        <a:schemeClr val="bg2"/>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9F1C6A5-5288-418B-9D80-5174E44568F7}" type="datetimeFigureOut">
              <a:rPr lang="zh-CN" altLang="en-US" smtClean="0"/>
              <a:pPr/>
              <a:t>2015/8/28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BF1341D-1EC6-4ADC-B558-2079F9964E18}"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矩形 7"/>
          <p:cNvSpPr/>
          <p:nvPr/>
        </p:nvSpPr>
        <p:spPr>
          <a:xfrm>
            <a:off x="2786050" y="1053546"/>
            <a:ext cx="59040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2786050" y="228600"/>
            <a:ext cx="5900752" cy="842946"/>
          </a:xfrm>
        </p:spPr>
        <p:txBody>
          <a:bodyPr anchor="b"/>
          <a:lstStyle>
            <a:lvl1pPr algn="ctr">
              <a:defRPr sz="2800" b="0"/>
            </a:lvl1pPr>
          </a:lstStyle>
          <a:p>
            <a:r>
              <a:rPr kumimoji="0" lang="zh-CN" altLang="en-US" smtClean="0"/>
              <a:t>单击此处编辑母版标题样式</a:t>
            </a:r>
            <a:endParaRPr kumimoji="0" lang="en-US"/>
          </a:p>
        </p:txBody>
      </p:sp>
      <p:sp>
        <p:nvSpPr>
          <p:cNvPr id="3" name="内容占位符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E9F1C6A5-5288-418B-9D80-5174E44568F7}" type="datetimeFigureOut">
              <a:rPr lang="zh-CN" altLang="en-US" smtClean="0"/>
              <a:pPr/>
              <a:t>2015/8/28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BF1341D-1EC6-4ADC-B558-2079F9964E18}"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nchor="ctr"/>
          <a:lstStyle>
            <a:lvl1pPr algn="l">
              <a:defRPr sz="2400" b="0"/>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E9F1C6A5-5288-418B-9D80-5174E44568F7}" type="datetimeFigureOut">
              <a:rPr lang="zh-CN" altLang="en-US" smtClean="0"/>
              <a:pPr/>
              <a:t>2015/8/28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BF1341D-1EC6-4ADC-B558-2079F9964E18}"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9144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占位符 1"/>
          <p:cNvSpPr>
            <a:spLocks noGrp="1"/>
          </p:cNvSpPr>
          <p:nvPr>
            <p:ph type="title"/>
          </p:nvPr>
        </p:nvSpPr>
        <p:spPr>
          <a:xfrm>
            <a:off x="457200" y="274638"/>
            <a:ext cx="8229600" cy="1143000"/>
          </a:xfrm>
          <a:prstGeom prst="rect">
            <a:avLst/>
          </a:prstGeom>
        </p:spPr>
        <p:txBody>
          <a:bodyPr vert="horz" rtlCol="0" anchor="ctr">
            <a:normAutofit/>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600200"/>
            <a:ext cx="8229600" cy="4686320"/>
          </a:xfrm>
          <a:prstGeom prst="rect">
            <a:avLst/>
          </a:prstGeom>
        </p:spPr>
        <p:txBody>
          <a:bodyPr vert="horz" rtlCol="0">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76200" y="6400800"/>
            <a:ext cx="32004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fld id="{E9F1C6A5-5288-418B-9D80-5174E44568F7}" type="datetimeFigureOut">
              <a:rPr lang="zh-CN" altLang="en-US" smtClean="0"/>
              <a:pPr/>
              <a:t>2015/8/28</a:t>
            </a:fld>
            <a:endParaRPr lang="zh-CN" altLang="en-US"/>
          </a:p>
        </p:txBody>
      </p:sp>
      <p:sp>
        <p:nvSpPr>
          <p:cNvPr id="5" name="页脚占位符 4"/>
          <p:cNvSpPr>
            <a:spLocks noGrp="1"/>
          </p:cNvSpPr>
          <p:nvPr>
            <p:ph type="ftr" sz="quarter" idx="3"/>
          </p:nvPr>
        </p:nvSpPr>
        <p:spPr>
          <a:xfrm>
            <a:off x="5334000" y="6400800"/>
            <a:ext cx="37338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endParaRPr lang="zh-CN" altLang="en-US" dirty="0"/>
          </a:p>
        </p:txBody>
      </p:sp>
      <p:sp>
        <p:nvSpPr>
          <p:cNvPr id="6" name="灯片编号占位符 5"/>
          <p:cNvSpPr>
            <a:spLocks noGrp="1"/>
          </p:cNvSpPr>
          <p:nvPr>
            <p:ph type="sldNum" sz="quarter" idx="4"/>
          </p:nvPr>
        </p:nvSpPr>
        <p:spPr>
          <a:xfrm>
            <a:off x="4114800" y="6400800"/>
            <a:ext cx="9144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fld id="{9BF1341D-1EC6-4ADC-B558-2079F9964E18}" type="slidenum">
              <a:rPr lang="zh-CN" altLang="en-US" smtClean="0"/>
              <a:pPr/>
              <a:t>‹#›</a:t>
            </a:fld>
            <a:endParaRPr lang="zh-CN" altLang="en-US"/>
          </a:p>
        </p:txBody>
      </p:sp>
      <p:sp>
        <p:nvSpPr>
          <p:cNvPr id="8" name="矩形 7"/>
          <p:cNvSpPr/>
          <p:nvPr/>
        </p:nvSpPr>
        <p:spPr>
          <a:xfrm>
            <a:off x="0" y="0"/>
            <a:ext cx="9144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pic>
        <p:nvPicPr>
          <p:cNvPr id="9" name="Picture 5"/>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288" y="18489"/>
            <a:ext cx="9148287" cy="1310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11560" y="1052736"/>
            <a:ext cx="7920880" cy="1584176"/>
          </a:xfrm>
        </p:spPr>
        <p:txBody>
          <a:bodyPr>
            <a:noAutofit/>
          </a:bodyPr>
          <a:lstStyle/>
          <a:p>
            <a:r>
              <a:rPr lang="en-US" altLang="zh-CN" sz="4000" b="1" dirty="0" smtClean="0"/>
              <a:t/>
            </a:r>
            <a:br>
              <a:rPr lang="en-US" altLang="zh-CN" sz="4000" b="1" dirty="0" smtClean="0"/>
            </a:br>
            <a:r>
              <a:rPr lang="en-US" altLang="zh-CN" sz="4000" b="1" dirty="0"/>
              <a:t/>
            </a:r>
            <a:br>
              <a:rPr lang="en-US" altLang="zh-CN" sz="4000" b="1" dirty="0"/>
            </a:br>
            <a:r>
              <a:rPr lang="en-US" altLang="zh-CN" sz="4000" b="1" dirty="0" smtClean="0"/>
              <a:t/>
            </a:r>
            <a:br>
              <a:rPr lang="en-US" altLang="zh-CN" sz="4000" b="1" dirty="0" smtClean="0"/>
            </a:br>
            <a:r>
              <a:rPr lang="en-US" altLang="zh-CN" sz="4000" b="1" dirty="0"/>
              <a:t/>
            </a:r>
            <a:br>
              <a:rPr lang="en-US" altLang="zh-CN" sz="4000" b="1" dirty="0"/>
            </a:br>
            <a:r>
              <a:rPr lang="en-US" altLang="zh-CN" sz="3600" b="1" dirty="0">
                <a:latin typeface="Calibri" panose="020F0502020204030204" pitchFamily="34" charset="0"/>
                <a:ea typeface="宋体" panose="02010600030101010101" pitchFamily="2" charset="-122"/>
                <a:cs typeface="Times New Roman" panose="02020603050405020304" pitchFamily="18" charset="0"/>
              </a:rPr>
              <a:t>Should China </a:t>
            </a:r>
            <a:r>
              <a:rPr lang="en-US" altLang="zh-CN" sz="3600" b="1" dirty="0" smtClean="0">
                <a:latin typeface="Calibri" panose="020F0502020204030204" pitchFamily="34" charset="0"/>
                <a:ea typeface="宋体" panose="02010600030101010101" pitchFamily="2" charset="-122"/>
                <a:cs typeface="Times New Roman" panose="02020603050405020304" pitchFamily="18" charset="0"/>
              </a:rPr>
              <a:t>Accelerate </a:t>
            </a:r>
            <a:r>
              <a:rPr lang="en-US" altLang="zh-CN" sz="3600" b="1" dirty="0">
                <a:latin typeface="Calibri" panose="020F0502020204030204" pitchFamily="34" charset="0"/>
                <a:ea typeface="宋体" panose="02010600030101010101" pitchFamily="2" charset="-122"/>
                <a:cs typeface="Times New Roman" panose="02020603050405020304" pitchFamily="18" charset="0"/>
              </a:rPr>
              <a:t>Liberalization of Capital Account?</a:t>
            </a:r>
            <a:endParaRPr lang="zh-CN" altLang="en-US" sz="3600" b="1" dirty="0"/>
          </a:p>
        </p:txBody>
      </p:sp>
      <p:sp>
        <p:nvSpPr>
          <p:cNvPr id="3" name="副标题 2"/>
          <p:cNvSpPr>
            <a:spLocks noGrp="1"/>
          </p:cNvSpPr>
          <p:nvPr>
            <p:ph type="subTitle" idx="1"/>
          </p:nvPr>
        </p:nvSpPr>
        <p:spPr>
          <a:xfrm>
            <a:off x="467544" y="2780928"/>
            <a:ext cx="8424936" cy="3816424"/>
          </a:xfrm>
        </p:spPr>
        <p:txBody>
          <a:bodyPr>
            <a:normAutofit/>
          </a:bodyPr>
          <a:lstStyle/>
          <a:p>
            <a:endParaRPr lang="en-US" altLang="zh-CN" sz="3600" b="1" dirty="0" smtClean="0">
              <a:solidFill>
                <a:schemeClr val="tx1"/>
              </a:solidFill>
              <a:latin typeface="华文行楷" panose="02010800040101010101" pitchFamily="2" charset="-122"/>
              <a:ea typeface="华文行楷" panose="02010800040101010101" pitchFamily="2" charset="-122"/>
              <a:cs typeface="Arial" panose="020B0604020202020204" pitchFamily="34" charset="0"/>
            </a:endParaRPr>
          </a:p>
          <a:p>
            <a:r>
              <a:rPr lang="en-US" altLang="zh-CN" sz="2800" b="1" i="1" dirty="0" err="1" smtClean="0">
                <a:solidFill>
                  <a:schemeClr val="tx1"/>
                </a:solidFill>
                <a:latin typeface="Arial" panose="020B0604020202020204" pitchFamily="34" charset="0"/>
                <a:ea typeface="Arial Unicode MS" pitchFamily="34" charset="-122"/>
                <a:cs typeface="Arial" panose="020B0604020202020204" pitchFamily="34" charset="0"/>
              </a:rPr>
              <a:t>Liqing</a:t>
            </a:r>
            <a:r>
              <a:rPr lang="en-US" altLang="zh-CN" sz="2800" b="1" i="1" dirty="0" smtClean="0">
                <a:solidFill>
                  <a:schemeClr val="tx1"/>
                </a:solidFill>
                <a:latin typeface="Arial" panose="020B0604020202020204" pitchFamily="34" charset="0"/>
                <a:ea typeface="Arial Unicode MS" pitchFamily="34" charset="-122"/>
                <a:cs typeface="Arial" panose="020B0604020202020204" pitchFamily="34" charset="0"/>
              </a:rPr>
              <a:t> Zhang </a:t>
            </a:r>
          </a:p>
          <a:p>
            <a:endParaRPr lang="en-US" altLang="zh-CN" sz="2600" b="1" dirty="0" smtClean="0">
              <a:solidFill>
                <a:schemeClr val="tx1"/>
              </a:solidFill>
              <a:latin typeface="Arial" panose="020B0604020202020204" pitchFamily="34" charset="0"/>
              <a:ea typeface="Arial Unicode MS" pitchFamily="34" charset="-122"/>
              <a:cs typeface="Arial" panose="020B0604020202020204" pitchFamily="34" charset="0"/>
            </a:endParaRPr>
          </a:p>
          <a:p>
            <a:r>
              <a:rPr lang="en-US" altLang="zh-CN" sz="2100" b="1" i="1" dirty="0" smtClean="0">
                <a:solidFill>
                  <a:schemeClr val="tx1"/>
                </a:solidFill>
                <a:latin typeface="Arial" panose="020B0604020202020204" pitchFamily="34" charset="0"/>
                <a:ea typeface="Arial Unicode MS" pitchFamily="34" charset="-122"/>
                <a:cs typeface="Arial" panose="020B0604020202020204" pitchFamily="34" charset="0"/>
              </a:rPr>
              <a:t>School of Finance and Center for International Finance Studies,</a:t>
            </a:r>
          </a:p>
          <a:p>
            <a:r>
              <a:rPr lang="en-US" altLang="zh-CN" sz="2100" b="1" i="1" dirty="0" smtClean="0">
                <a:solidFill>
                  <a:schemeClr val="tx1"/>
                </a:solidFill>
                <a:latin typeface="Arial" panose="020B0604020202020204" pitchFamily="34" charset="0"/>
                <a:ea typeface="Arial Unicode MS" pitchFamily="34" charset="-122"/>
                <a:cs typeface="Arial" panose="020B0604020202020204" pitchFamily="34" charset="0"/>
              </a:rPr>
              <a:t>Central University of Finance and Economics</a:t>
            </a:r>
            <a:br>
              <a:rPr lang="en-US" altLang="zh-CN" sz="2100" b="1" i="1" dirty="0" smtClean="0">
                <a:solidFill>
                  <a:schemeClr val="tx1"/>
                </a:solidFill>
                <a:latin typeface="Arial" panose="020B0604020202020204" pitchFamily="34" charset="0"/>
                <a:ea typeface="Arial Unicode MS" pitchFamily="34" charset="-122"/>
                <a:cs typeface="Arial" panose="020B0604020202020204" pitchFamily="34" charset="0"/>
              </a:rPr>
            </a:br>
            <a:endParaRPr lang="en-US" altLang="zh-CN" sz="2100" b="1" i="1" dirty="0" smtClean="0">
              <a:solidFill>
                <a:schemeClr val="tx1"/>
              </a:solidFill>
              <a:latin typeface="Arial" panose="020B0604020202020204" pitchFamily="34" charset="0"/>
              <a:ea typeface="Arial Unicode MS" pitchFamily="34" charset="-122"/>
              <a:cs typeface="Arial" panose="020B0604020202020204" pitchFamily="34" charset="0"/>
            </a:endParaRPr>
          </a:p>
          <a:p>
            <a:r>
              <a:rPr lang="en-US" altLang="zh-CN" sz="2000" b="1" dirty="0" smtClean="0">
                <a:solidFill>
                  <a:schemeClr val="tx1"/>
                </a:solidFill>
                <a:latin typeface="Arial" panose="020B0604020202020204" pitchFamily="34" charset="0"/>
                <a:cs typeface="Arial" panose="020B0604020202020204" pitchFamily="34" charset="0"/>
              </a:rPr>
              <a:t>Speech at </a:t>
            </a:r>
            <a:r>
              <a:rPr lang="en-US" altLang="zh-CN" sz="2000" b="1" dirty="0" smtClean="0">
                <a:solidFill>
                  <a:schemeClr val="tx1"/>
                </a:solidFill>
                <a:latin typeface="Arial" panose="020B0604020202020204" pitchFamily="34" charset="0"/>
                <a:cs typeface="Arial" panose="020B0604020202020204" pitchFamily="34" charset="0"/>
              </a:rPr>
              <a:t>Conference on “Exploring New Paths for Development: Experiences from Latin America </a:t>
            </a:r>
            <a:r>
              <a:rPr lang="en-US" altLang="zh-CN" sz="2000" b="1" smtClean="0">
                <a:solidFill>
                  <a:schemeClr val="tx1"/>
                </a:solidFill>
                <a:latin typeface="Arial" panose="020B0604020202020204" pitchFamily="34" charset="0"/>
                <a:cs typeface="Arial" panose="020B0604020202020204" pitchFamily="34" charset="0"/>
              </a:rPr>
              <a:t>and China”</a:t>
            </a:r>
          </a:p>
          <a:p>
            <a:r>
              <a:rPr lang="en-US" altLang="zh-CN" sz="2000" b="1" dirty="0" smtClean="0">
                <a:solidFill>
                  <a:schemeClr val="tx1"/>
                </a:solidFill>
                <a:latin typeface="Arial" panose="020B0604020202020204" pitchFamily="34" charset="0"/>
                <a:cs typeface="Arial" panose="020B0604020202020204" pitchFamily="34" charset="0"/>
              </a:rPr>
              <a:t> </a:t>
            </a:r>
            <a:r>
              <a:rPr lang="en-US" altLang="zh-CN" sz="2000" b="1" dirty="0" smtClean="0">
                <a:solidFill>
                  <a:srgbClr val="000000"/>
                </a:solidFill>
                <a:latin typeface="Arial" panose="020B0604020202020204" pitchFamily="34" charset="0"/>
                <a:ea typeface="Arial Unicode MS" pitchFamily="34" charset="-122"/>
                <a:cs typeface="Arial" panose="020B0604020202020204" pitchFamily="34" charset="0"/>
              </a:rPr>
              <a:t>Beijing, Aug 28-29, 2015</a:t>
            </a:r>
            <a:endParaRPr lang="en-US" altLang="zh-CN" sz="2000" b="1" dirty="0" smtClean="0">
              <a:solidFill>
                <a:schemeClr val="tx1"/>
              </a:solidFill>
              <a:latin typeface="Arial" panose="020B0604020202020204" pitchFamily="34" charset="0"/>
              <a:ea typeface="Arial Unicode MS" pitchFamily="34"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340768"/>
            <a:ext cx="8229600" cy="4945752"/>
          </a:xfrm>
        </p:spPr>
        <p:txBody>
          <a:bodyPr>
            <a:normAutofit fontScale="92500" lnSpcReduction="10000"/>
          </a:bodyPr>
          <a:lstStyle/>
          <a:p>
            <a:r>
              <a:rPr lang="en-US" altLang="zh-CN" sz="2800" b="1" dirty="0" smtClean="0"/>
              <a:t>How to explain  </a:t>
            </a:r>
            <a:r>
              <a:rPr lang="en-US" altLang="zh-CN" sz="2800" b="1" dirty="0"/>
              <a:t>the “negative or no </a:t>
            </a:r>
            <a:r>
              <a:rPr lang="en-US" altLang="zh-CN" sz="2800" b="1" dirty="0" smtClean="0"/>
              <a:t>relation”? </a:t>
            </a:r>
          </a:p>
          <a:p>
            <a:pPr lvl="1">
              <a:buFont typeface="Wingdings" panose="05000000000000000000" pitchFamily="2" charset="2"/>
              <a:buChar char="p"/>
            </a:pPr>
            <a:r>
              <a:rPr lang="en-US" altLang="zh-CN" sz="2600" dirty="0" smtClean="0"/>
              <a:t>Historical experiences showed that financial instability, mainly resulting from the “boom-burst” cycle often reflects extremely high costs;</a:t>
            </a:r>
          </a:p>
          <a:p>
            <a:r>
              <a:rPr lang="en-US" altLang="zh-CN" sz="2800" b="1" dirty="0" smtClean="0"/>
              <a:t>Policy rethinking: IMF’s </a:t>
            </a:r>
            <a:r>
              <a:rPr lang="en-US" altLang="zh-CN" sz="2800" b="1" dirty="0"/>
              <a:t>attitude towards capital </a:t>
            </a:r>
            <a:r>
              <a:rPr lang="en-US" altLang="zh-CN" sz="2800" b="1" dirty="0" smtClean="0"/>
              <a:t>control has changed since 2010.</a:t>
            </a:r>
            <a:endParaRPr lang="en-US" altLang="zh-CN" sz="2800" b="1" dirty="0"/>
          </a:p>
          <a:p>
            <a:pPr marL="342900" lvl="1" indent="-342900">
              <a:buFont typeface="Wingdings 2"/>
              <a:buChar char="ß"/>
            </a:pPr>
            <a:endParaRPr lang="en-US" altLang="zh-CN" b="1" dirty="0" smtClean="0"/>
          </a:p>
          <a:p>
            <a:pPr marL="342900" lvl="1" indent="-342900">
              <a:buFont typeface="Wingdings 2"/>
              <a:buChar char="ß"/>
            </a:pPr>
            <a:r>
              <a:rPr lang="en-US" altLang="zh-CN" b="1" dirty="0" smtClean="0"/>
              <a:t>Whether </a:t>
            </a:r>
            <a:r>
              <a:rPr lang="en-US" altLang="zh-CN" b="1" dirty="0"/>
              <a:t>China should fully liberalize its capital account in the long run should be a </a:t>
            </a:r>
            <a:r>
              <a:rPr lang="en-US" altLang="zh-CN" b="1" dirty="0" smtClean="0"/>
              <a:t>question needs </a:t>
            </a:r>
            <a:r>
              <a:rPr lang="en-US" altLang="zh-CN" b="1" dirty="0"/>
              <a:t>to be further addressed. </a:t>
            </a:r>
            <a:endParaRPr lang="en-US" altLang="zh-CN" b="1" dirty="0" smtClean="0"/>
          </a:p>
          <a:p>
            <a:pPr marL="742950" lvl="2" indent="-342900">
              <a:buFont typeface="Wingdings" panose="05000000000000000000" pitchFamily="2" charset="2"/>
              <a:buChar char="p"/>
            </a:pPr>
            <a:r>
              <a:rPr lang="en-US" altLang="zh-CN" sz="2600" dirty="0" smtClean="0"/>
              <a:t>“</a:t>
            </a:r>
            <a:r>
              <a:rPr lang="en-US" altLang="zh-CN" sz="2600" dirty="0"/>
              <a:t>Trade in capital should be treated differently from trade in good” (</a:t>
            </a:r>
            <a:r>
              <a:rPr lang="en-US" altLang="zh-CN" sz="2600" dirty="0" err="1"/>
              <a:t>Jagdish</a:t>
            </a:r>
            <a:r>
              <a:rPr lang="en-US" altLang="zh-CN" sz="2600" dirty="0"/>
              <a:t> </a:t>
            </a:r>
            <a:r>
              <a:rPr lang="en-US" altLang="zh-CN" sz="2600" dirty="0" err="1"/>
              <a:t>Bhagwati</a:t>
            </a:r>
            <a:r>
              <a:rPr lang="en-US" altLang="zh-CN" sz="2600" dirty="0"/>
              <a:t>, 1998)</a:t>
            </a:r>
          </a:p>
          <a:p>
            <a:endParaRPr lang="zh-CN" altLang="zh-CN" dirty="0"/>
          </a:p>
          <a:p>
            <a:endParaRPr lang="zh-CN" altLang="en-US" b="1" dirty="0"/>
          </a:p>
        </p:txBody>
      </p:sp>
    </p:spTree>
    <p:extLst>
      <p:ext uri="{BB962C8B-B14F-4D97-AF65-F5344CB8AC3E}">
        <p14:creationId xmlns:p14="http://schemas.microsoft.com/office/powerpoint/2010/main" val="2164275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84784"/>
            <a:ext cx="8229600" cy="4801736"/>
          </a:xfrm>
        </p:spPr>
        <p:txBody>
          <a:bodyPr>
            <a:normAutofit lnSpcReduction="10000"/>
          </a:bodyPr>
          <a:lstStyle/>
          <a:p>
            <a:pPr>
              <a:buFont typeface="Wingdings" panose="05000000000000000000" pitchFamily="2" charset="2"/>
              <a:buChar char="u"/>
            </a:pPr>
            <a:r>
              <a:rPr lang="en-US" altLang="zh-CN" sz="3000" b="1" dirty="0">
                <a:latin typeface="+mj-lt"/>
              </a:rPr>
              <a:t>Secondly, </a:t>
            </a:r>
            <a:r>
              <a:rPr lang="en-US" altLang="zh-CN" sz="3000" b="1" dirty="0" smtClean="0">
                <a:latin typeface="+mj-lt"/>
              </a:rPr>
              <a:t>based on the “sequence approach”( McKinnon, 1993), </a:t>
            </a:r>
            <a:r>
              <a:rPr lang="en-US" altLang="zh-CN" sz="3000" b="1" dirty="0" smtClean="0">
                <a:latin typeface="+mj-lt"/>
                <a:ea typeface="宋体" panose="02010600030101010101" pitchFamily="2" charset="-122"/>
                <a:cs typeface="Times New Roman" panose="02020603050405020304" pitchFamily="18" charset="0"/>
              </a:rPr>
              <a:t>fully </a:t>
            </a:r>
            <a:r>
              <a:rPr lang="en-US" altLang="zh-CN" sz="3000" b="1" dirty="0">
                <a:latin typeface="+mj-lt"/>
                <a:ea typeface="宋体" panose="02010600030101010101" pitchFamily="2" charset="-122"/>
                <a:cs typeface="Times New Roman" panose="02020603050405020304" pitchFamily="18" charset="0"/>
              </a:rPr>
              <a:t>liberalizing CA before the completion of domestic financial reform may cause serious financial risks. </a:t>
            </a:r>
            <a:endParaRPr lang="en-US" altLang="zh-CN" sz="3000" b="1" dirty="0" smtClean="0">
              <a:latin typeface="+mj-lt"/>
              <a:ea typeface="宋体" panose="02010600030101010101" pitchFamily="2" charset="-122"/>
              <a:cs typeface="Times New Roman" panose="02020603050405020304" pitchFamily="18" charset="0"/>
            </a:endParaRPr>
          </a:p>
          <a:p>
            <a:pPr marL="400050" lvl="1" indent="0">
              <a:buClr>
                <a:srgbClr val="2F2F2F"/>
              </a:buClr>
              <a:buNone/>
            </a:pPr>
            <a:endParaRPr lang="en-US" altLang="zh-CN" sz="2300" b="1" dirty="0">
              <a:solidFill>
                <a:prstClr val="black"/>
              </a:solidFill>
              <a:latin typeface="+mj-lt"/>
              <a:ea typeface="宋体" panose="02010600030101010101" pitchFamily="2" charset="-122"/>
              <a:cs typeface="Times New Roman" panose="02020603050405020304" pitchFamily="18" charset="0"/>
            </a:endParaRPr>
          </a:p>
          <a:p>
            <a:pPr>
              <a:buClr>
                <a:srgbClr val="2F2F2F"/>
              </a:buClr>
              <a:buFont typeface="Wingdings" panose="05000000000000000000" pitchFamily="2" charset="2"/>
              <a:buChar char="u"/>
            </a:pPr>
            <a:r>
              <a:rPr lang="en-US" altLang="zh-CN" sz="27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We </a:t>
            </a:r>
            <a:r>
              <a:rPr lang="en-US" altLang="zh-CN" sz="2700" dirty="0">
                <a:solidFill>
                  <a:prstClr val="black"/>
                </a:solidFill>
                <a:latin typeface="Calibri" panose="020F0502020204030204" pitchFamily="34" charset="0"/>
                <a:ea typeface="宋体" panose="02010600030101010101" pitchFamily="2" charset="-122"/>
                <a:cs typeface="Times New Roman" panose="02020603050405020304" pitchFamily="18" charset="0"/>
              </a:rPr>
              <a:t>recently did some empirical studies (Zhang and Gou, 2015). Based on </a:t>
            </a:r>
            <a:r>
              <a:rPr lang="en-US" altLang="zh-CN" sz="2700" dirty="0" err="1">
                <a:solidFill>
                  <a:prstClr val="black"/>
                </a:solidFill>
                <a:latin typeface="Calibri" panose="020F0502020204030204" pitchFamily="34" charset="0"/>
                <a:ea typeface="宋体" panose="02010600030101010101" pitchFamily="2" charset="-122"/>
                <a:cs typeface="Times New Roman" panose="02020603050405020304" pitchFamily="18" charset="0"/>
              </a:rPr>
              <a:t>probit</a:t>
            </a:r>
            <a:r>
              <a:rPr lang="en-US" altLang="zh-CN" sz="2700" dirty="0">
                <a:solidFill>
                  <a:prstClr val="black"/>
                </a:solidFill>
                <a:latin typeface="Calibri" panose="020F0502020204030204" pitchFamily="34" charset="0"/>
                <a:ea typeface="宋体" panose="02010600030101010101" pitchFamily="2" charset="-122"/>
                <a:cs typeface="Times New Roman" panose="02020603050405020304" pitchFamily="18" charset="0"/>
              </a:rPr>
              <a:t> model, using a cross-country panel data set of 50 economies during the period 1973-2005, we </a:t>
            </a:r>
            <a:r>
              <a:rPr lang="en-US" altLang="zh-CN" sz="27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found substantial </a:t>
            </a:r>
            <a:r>
              <a:rPr lang="en-US" altLang="zh-CN" sz="2700" dirty="0">
                <a:solidFill>
                  <a:prstClr val="black"/>
                </a:solidFill>
                <a:latin typeface="Calibri" panose="020F0502020204030204" pitchFamily="34" charset="0"/>
                <a:ea typeface="宋体" panose="02010600030101010101" pitchFamily="2" charset="-122"/>
                <a:cs typeface="Times New Roman" panose="02020603050405020304" pitchFamily="18" charset="0"/>
              </a:rPr>
              <a:t>sequencing effects of financial reforms on the likelihood of an economy experiencing a financial crisis. </a:t>
            </a:r>
          </a:p>
          <a:p>
            <a:pPr>
              <a:buFont typeface="Wingdings" panose="05000000000000000000" pitchFamily="2" charset="2"/>
              <a:buChar char="u"/>
            </a:pPr>
            <a:endParaRPr lang="en-US" altLang="zh-CN" sz="3000" b="1" dirty="0" smtClean="0">
              <a:latin typeface="+mj-lt"/>
              <a:ea typeface="宋体" panose="02010600030101010101" pitchFamily="2" charset="-122"/>
              <a:cs typeface="Times New Roman" panose="02020603050405020304" pitchFamily="18" charset="0"/>
            </a:endParaRPr>
          </a:p>
          <a:p>
            <a:pPr>
              <a:buFont typeface="Wingdings" panose="05000000000000000000" pitchFamily="2" charset="2"/>
              <a:buChar char="u"/>
            </a:pPr>
            <a:endParaRPr lang="en-US" altLang="zh-CN" sz="3000" b="1" dirty="0">
              <a:latin typeface="+mj-lt"/>
              <a:ea typeface="宋体" panose="02010600030101010101" pitchFamily="2" charset="-122"/>
              <a:cs typeface="Times New Roman" panose="02020603050405020304" pitchFamily="18" charset="0"/>
            </a:endParaRPr>
          </a:p>
          <a:p>
            <a:endParaRPr lang="zh-CN" altLang="en-US" dirty="0"/>
          </a:p>
        </p:txBody>
      </p:sp>
    </p:spTree>
    <p:extLst>
      <p:ext uri="{BB962C8B-B14F-4D97-AF65-F5344CB8AC3E}">
        <p14:creationId xmlns:p14="http://schemas.microsoft.com/office/powerpoint/2010/main" val="399402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a:bodyPr>
          <a:lstStyle/>
          <a:p>
            <a:pPr marL="342900" lvl="1" indent="-342900">
              <a:buFont typeface="Wingdings 2"/>
              <a:buChar char="ß"/>
            </a:pPr>
            <a:r>
              <a:rPr lang="en-US" altLang="zh-CN" sz="2600" dirty="0" smtClean="0">
                <a:latin typeface="Calibri" panose="020F0502020204030204" pitchFamily="34" charset="0"/>
                <a:ea typeface="宋体" panose="02010600030101010101" pitchFamily="2" charset="-122"/>
                <a:cs typeface="Times New Roman" panose="02020603050405020304" pitchFamily="18" charset="0"/>
              </a:rPr>
              <a:t>Then, we </a:t>
            </a:r>
            <a:r>
              <a:rPr lang="en-US" altLang="zh-CN" sz="2600" dirty="0">
                <a:latin typeface="Calibri" panose="020F0502020204030204" pitchFamily="34" charset="0"/>
                <a:ea typeface="宋体" panose="02010600030101010101" pitchFamily="2" charset="-122"/>
                <a:cs typeface="Times New Roman" panose="02020603050405020304" pitchFamily="18" charset="0"/>
              </a:rPr>
              <a:t>did a simulation study to find out the risks of different reform sequence. There two scenario conclusions: </a:t>
            </a:r>
            <a:endParaRPr lang="en-US" altLang="zh-CN" sz="2600" dirty="0" smtClean="0">
              <a:latin typeface="Calibri" panose="020F0502020204030204" pitchFamily="34" charset="0"/>
              <a:ea typeface="宋体" panose="02010600030101010101" pitchFamily="2" charset="-122"/>
              <a:cs typeface="Times New Roman" panose="02020603050405020304" pitchFamily="18" charset="0"/>
            </a:endParaRPr>
          </a:p>
          <a:p>
            <a:pPr marL="857250" lvl="2" indent="-457200">
              <a:buFont typeface="Wingdings" panose="05000000000000000000" pitchFamily="2" charset="2"/>
              <a:buChar char="u"/>
            </a:pPr>
            <a:r>
              <a:rPr lang="en-US" altLang="zh-CN" dirty="0" smtClean="0">
                <a:latin typeface="Calibri" panose="020F0502020204030204" pitchFamily="34" charset="0"/>
                <a:ea typeface="宋体" panose="02010600030101010101" pitchFamily="2" charset="-122"/>
                <a:cs typeface="Times New Roman" panose="02020603050405020304" pitchFamily="18" charset="0"/>
              </a:rPr>
              <a:t>(</a:t>
            </a:r>
            <a:r>
              <a:rPr lang="en-US" altLang="zh-CN" dirty="0">
                <a:latin typeface="Calibri" panose="020F0502020204030204" pitchFamily="34" charset="0"/>
                <a:ea typeface="宋体" panose="02010600030101010101" pitchFamily="2" charset="-122"/>
                <a:cs typeface="Times New Roman" panose="02020603050405020304" pitchFamily="18" charset="0"/>
              </a:rPr>
              <a:t>1) China is likely to experience a financial crisis on a probability of 14.20% during 2016 to 2020, if it fully liberalizes CA in 2015 in the absence of sufficient domestic financial sector reform, especially bank reform</a:t>
            </a:r>
            <a:r>
              <a:rPr lang="en-US" altLang="zh-CN" dirty="0" smtClean="0">
                <a:latin typeface="Calibri" panose="020F0502020204030204" pitchFamily="34" charset="0"/>
                <a:ea typeface="宋体" panose="02010600030101010101" pitchFamily="2" charset="-122"/>
                <a:cs typeface="Times New Roman" panose="02020603050405020304" pitchFamily="18" charset="0"/>
              </a:rPr>
              <a:t>.</a:t>
            </a:r>
          </a:p>
          <a:p>
            <a:pPr marL="857250" lvl="2" indent="-457200">
              <a:buFont typeface="Wingdings" panose="05000000000000000000" pitchFamily="2" charset="2"/>
              <a:buChar char="u"/>
            </a:pPr>
            <a:r>
              <a:rPr lang="en-US" altLang="zh-CN" dirty="0" smtClean="0">
                <a:latin typeface="Calibri" panose="020F0502020204030204" pitchFamily="34" charset="0"/>
                <a:ea typeface="宋体" panose="02010600030101010101" pitchFamily="2" charset="-122"/>
                <a:cs typeface="Times New Roman" panose="02020603050405020304" pitchFamily="18" charset="0"/>
              </a:rPr>
              <a:t>(</a:t>
            </a:r>
            <a:r>
              <a:rPr lang="en-US" altLang="zh-CN" dirty="0">
                <a:latin typeface="Calibri" panose="020F0502020204030204" pitchFamily="34" charset="0"/>
                <a:ea typeface="宋体" panose="02010600030101010101" pitchFamily="2" charset="-122"/>
                <a:cs typeface="Times New Roman" panose="02020603050405020304" pitchFamily="18" charset="0"/>
              </a:rPr>
              <a:t>2) Gradual reform of CA, after the completion of domestic financial reforms will reduces the probability of crisis to 5.66% during the same period. </a:t>
            </a:r>
            <a:endParaRPr lang="zh-CN" altLang="en-US" dirty="0">
              <a:latin typeface="Calibri" panose="020F0502020204030204" pitchFamily="34" charset="0"/>
            </a:endParaRPr>
          </a:p>
          <a:p>
            <a:endParaRPr lang="zh-CN" altLang="en-US" dirty="0"/>
          </a:p>
        </p:txBody>
      </p:sp>
    </p:spTree>
    <p:extLst>
      <p:ext uri="{BB962C8B-B14F-4D97-AF65-F5344CB8AC3E}">
        <p14:creationId xmlns:p14="http://schemas.microsoft.com/office/powerpoint/2010/main" val="8277436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268760"/>
            <a:ext cx="8229600" cy="5017760"/>
          </a:xfrm>
        </p:spPr>
        <p:txBody>
          <a:bodyPr>
            <a:normAutofit/>
          </a:bodyPr>
          <a:lstStyle/>
          <a:p>
            <a:pPr algn="just">
              <a:spcAft>
                <a:spcPts val="0"/>
              </a:spcAft>
            </a:pP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a:spcAft>
                <a:spcPts val="0"/>
              </a:spcAft>
              <a:buFont typeface="Wingdings" panose="05000000000000000000" pitchFamily="2" charset="2"/>
              <a:buChar char="u"/>
            </a:pPr>
            <a:r>
              <a:rPr lang="en-US" altLang="zh-CN" sz="2600" b="1" kern="100" dirty="0" smtClean="0">
                <a:latin typeface="+mj-lt"/>
                <a:ea typeface="宋体" panose="02010600030101010101" pitchFamily="2" charset="-122"/>
                <a:cs typeface="Times New Roman" panose="02020603050405020304" pitchFamily="18" charset="0"/>
              </a:rPr>
              <a:t>Thirdly, according to the </a:t>
            </a:r>
            <a:r>
              <a:rPr lang="en-US" altLang="zh-CN" sz="2600" b="1" i="1" kern="100" dirty="0" smtClean="0">
                <a:latin typeface="+mj-lt"/>
                <a:ea typeface="宋体" panose="02010600030101010101" pitchFamily="2" charset="-122"/>
                <a:cs typeface="Times New Roman" panose="02020603050405020304" pitchFamily="18" charset="0"/>
              </a:rPr>
              <a:t>Impossible Trinity</a:t>
            </a:r>
            <a:r>
              <a:rPr lang="en-US" altLang="zh-CN" sz="2600" b="1" kern="100" dirty="0" smtClean="0">
                <a:latin typeface="+mj-lt"/>
                <a:ea typeface="宋体" panose="02010600030101010101" pitchFamily="2" charset="-122"/>
                <a:cs typeface="Times New Roman" panose="02020603050405020304" pitchFamily="18" charset="0"/>
              </a:rPr>
              <a:t> approach</a:t>
            </a:r>
            <a:r>
              <a:rPr lang="en-US" altLang="zh-CN" sz="2600" b="1" i="1" kern="100" dirty="0" smtClean="0">
                <a:latin typeface="+mj-lt"/>
                <a:ea typeface="宋体" panose="02010600030101010101" pitchFamily="2" charset="-122"/>
                <a:cs typeface="Times New Roman" panose="02020603050405020304" pitchFamily="18" charset="0"/>
              </a:rPr>
              <a:t>, </a:t>
            </a:r>
            <a:r>
              <a:rPr lang="en-US" altLang="zh-CN" sz="2600" b="1" kern="100" dirty="0" smtClean="0">
                <a:latin typeface="+mj-lt"/>
                <a:ea typeface="宋体" panose="02010600030101010101" pitchFamily="2" charset="-122"/>
                <a:cs typeface="Times New Roman" panose="02020603050405020304" pitchFamily="18" charset="0"/>
              </a:rPr>
              <a:t>the fully liberalizing CA before the completion of exchange rate regime will significantly reduce the independence of PBOC’s monetary policy, which is very important to China, the second largest economy in the world. </a:t>
            </a:r>
          </a:p>
          <a:p>
            <a:pPr marL="0" indent="0">
              <a:spcAft>
                <a:spcPts val="0"/>
              </a:spcAft>
              <a:buNone/>
            </a:pPr>
            <a:endParaRPr lang="en-US" altLang="zh-CN" sz="2800" b="1" kern="100" dirty="0" smtClean="0">
              <a:effectLst/>
              <a:latin typeface="Calibri" panose="020F0502020204030204" pitchFamily="34" charset="0"/>
              <a:ea typeface="宋体" panose="02010600030101010101" pitchFamily="2" charset="-122"/>
              <a:cs typeface="Times New Roman" panose="02020603050405020304" pitchFamily="18" charset="0"/>
            </a:endParaRPr>
          </a:p>
          <a:p>
            <a:pPr>
              <a:spcAft>
                <a:spcPts val="0"/>
              </a:spcAft>
              <a:buFont typeface="Wingdings" panose="05000000000000000000" pitchFamily="2" charset="2"/>
              <a:buChar char="p"/>
            </a:pPr>
            <a:r>
              <a:rPr lang="en-US" altLang="zh-CN" sz="2800" kern="100" dirty="0" smtClean="0">
                <a:latin typeface="Calibri" panose="020F0502020204030204" pitchFamily="34" charset="0"/>
                <a:ea typeface="宋体" panose="02010600030101010101" pitchFamily="2" charset="-122"/>
                <a:cs typeface="Times New Roman" panose="02020603050405020304" pitchFamily="18" charset="0"/>
              </a:rPr>
              <a:t>The lesson from AFC in 1997 should not be forgot.</a:t>
            </a:r>
            <a:endParaRPr lang="en-US" altLang="zh-CN" sz="2800" kern="100" dirty="0" smtClean="0">
              <a:effectLst/>
              <a:latin typeface="Calibri" panose="020F0502020204030204" pitchFamily="34" charset="0"/>
              <a:ea typeface="宋体" panose="02010600030101010101" pitchFamily="2" charset="-122"/>
              <a:cs typeface="Times New Roman" panose="02020603050405020304" pitchFamily="18" charset="0"/>
            </a:endParaRPr>
          </a:p>
          <a:p>
            <a:pPr>
              <a:spcAft>
                <a:spcPts val="0"/>
              </a:spcAft>
              <a:buFont typeface="Wingdings" panose="05000000000000000000" pitchFamily="2" charset="2"/>
              <a:buChar char="p"/>
            </a:pPr>
            <a:r>
              <a:rPr lang="en-US" altLang="zh-CN" sz="2800" i="1" kern="100" dirty="0" smtClean="0">
                <a:effectLst/>
                <a:latin typeface="Calibri" panose="020F0502020204030204" pitchFamily="34" charset="0"/>
                <a:ea typeface="宋体" panose="02010600030101010101" pitchFamily="2" charset="-122"/>
                <a:cs typeface="Times New Roman" panose="02020603050405020304" pitchFamily="18" charset="0"/>
              </a:rPr>
              <a:t>The recent conflict between “Stabilizing the RMB and A-share” is simply a good case. </a:t>
            </a:r>
            <a:endParaRPr lang="zh-CN" altLang="zh-CN" sz="2800" i="1"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703118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12776"/>
            <a:ext cx="8229600" cy="4873744"/>
          </a:xfrm>
        </p:spPr>
        <p:txBody>
          <a:bodyPr/>
          <a:lstStyle/>
          <a:p>
            <a:pPr>
              <a:spcAft>
                <a:spcPts val="0"/>
              </a:spcAft>
              <a:buFont typeface="Wingdings" panose="05000000000000000000" pitchFamily="2" charset="2"/>
              <a:buChar char="u"/>
            </a:pPr>
            <a:r>
              <a:rPr lang="en-US" altLang="zh-CN" sz="2600" b="1" kern="100" dirty="0" smtClean="0">
                <a:latin typeface="+mj-lt"/>
                <a:ea typeface="宋体" panose="02010600030101010101" pitchFamily="2" charset="-122"/>
                <a:cs typeface="Times New Roman" panose="02020603050405020304" pitchFamily="18" charset="0"/>
              </a:rPr>
              <a:t>Fourthly, China’s financial regulation is not very sophisticated and adequate. </a:t>
            </a:r>
            <a:r>
              <a:rPr lang="en-US" altLang="zh-CN" sz="2600" b="1" kern="100" dirty="0">
                <a:latin typeface="+mj-lt"/>
                <a:ea typeface="宋体" panose="02010600030101010101" pitchFamily="2" charset="-122"/>
                <a:cs typeface="Times New Roman" panose="02020603050405020304" pitchFamily="18" charset="0"/>
              </a:rPr>
              <a:t>F</a:t>
            </a:r>
            <a:r>
              <a:rPr lang="en-US" altLang="zh-CN" sz="2600" b="1" kern="100" dirty="0" smtClean="0">
                <a:latin typeface="+mj-lt"/>
                <a:ea typeface="宋体" panose="02010600030101010101" pitchFamily="2" charset="-122"/>
                <a:cs typeface="Times New Roman" panose="02020603050405020304" pitchFamily="18" charset="0"/>
              </a:rPr>
              <a:t>ull </a:t>
            </a:r>
            <a:r>
              <a:rPr lang="en-US" altLang="zh-CN" sz="2600" b="1" kern="100" dirty="0">
                <a:latin typeface="+mj-lt"/>
                <a:ea typeface="宋体" panose="02010600030101010101" pitchFamily="2" charset="-122"/>
                <a:cs typeface="Times New Roman" panose="02020603050405020304" pitchFamily="18" charset="0"/>
              </a:rPr>
              <a:t>liberalization of CA may cause serious financial </a:t>
            </a:r>
            <a:r>
              <a:rPr lang="en-US" altLang="zh-CN" sz="2600" b="1" kern="100" dirty="0" smtClean="0">
                <a:latin typeface="+mj-lt"/>
                <a:ea typeface="宋体" panose="02010600030101010101" pitchFamily="2" charset="-122"/>
                <a:cs typeface="Times New Roman" panose="02020603050405020304" pitchFamily="18" charset="0"/>
              </a:rPr>
              <a:t>risks. </a:t>
            </a:r>
          </a:p>
          <a:p>
            <a:pPr lvl="1" algn="just">
              <a:buFont typeface="Wingdings" panose="05000000000000000000" pitchFamily="2" charset="2"/>
              <a:buChar char="Ø"/>
            </a:pPr>
            <a:endParaRPr lang="en-US" altLang="zh-CN" sz="2200" kern="100" dirty="0" smtClean="0">
              <a:latin typeface="Calibri" panose="020F0502020204030204" pitchFamily="34" charset="0"/>
              <a:ea typeface="宋体" panose="02010600030101010101" pitchFamily="2" charset="-122"/>
              <a:cs typeface="Times New Roman" panose="02020603050405020304" pitchFamily="18" charset="0"/>
            </a:endParaRPr>
          </a:p>
          <a:p>
            <a:pPr lvl="1">
              <a:buFont typeface="Wingdings" panose="05000000000000000000" pitchFamily="2" charset="2"/>
              <a:buChar char="Ø"/>
            </a:pPr>
            <a:r>
              <a:rPr lang="en-US" altLang="zh-CN" sz="2200" kern="100" dirty="0" smtClean="0">
                <a:latin typeface="Calibri" panose="020F0502020204030204" pitchFamily="34" charset="0"/>
                <a:ea typeface="宋体" panose="02010600030101010101" pitchFamily="2" charset="-122"/>
                <a:cs typeface="Times New Roman" panose="02020603050405020304" pitchFamily="18" charset="0"/>
              </a:rPr>
              <a:t>Within three weeks after mid of June 2015, </a:t>
            </a:r>
            <a:r>
              <a:rPr lang="en-US" altLang="zh-CN" sz="2200" kern="100" dirty="0">
                <a:latin typeface="Calibri" panose="020F0502020204030204" pitchFamily="34" charset="0"/>
                <a:ea typeface="宋体" panose="02010600030101010101" pitchFamily="2" charset="-122"/>
                <a:cs typeface="Times New Roman" panose="02020603050405020304" pitchFamily="18" charset="0"/>
              </a:rPr>
              <a:t>the Shanghai stock index declined by more than 30%, </a:t>
            </a:r>
            <a:r>
              <a:rPr lang="en-US" altLang="zh-CN" sz="2200" kern="100" dirty="0" smtClean="0">
                <a:latin typeface="Calibri" panose="020F0502020204030204" pitchFamily="34" charset="0"/>
                <a:ea typeface="宋体" panose="02010600030101010101" pitchFamily="2" charset="-122"/>
                <a:cs typeface="Times New Roman" panose="02020603050405020304" pitchFamily="18" charset="0"/>
              </a:rPr>
              <a:t>some stocks over 50%, almost triggering </a:t>
            </a:r>
            <a:r>
              <a:rPr lang="en-US" altLang="zh-CN" sz="2200" kern="100" dirty="0">
                <a:latin typeface="Calibri" panose="020F0502020204030204" pitchFamily="34" charset="0"/>
                <a:ea typeface="宋体" panose="02010600030101010101" pitchFamily="2" charset="-122"/>
                <a:cs typeface="Times New Roman" panose="02020603050405020304" pitchFamily="18" charset="0"/>
              </a:rPr>
              <a:t>a big </a:t>
            </a:r>
            <a:r>
              <a:rPr lang="en-US" altLang="zh-CN" sz="2200" kern="100" dirty="0" smtClean="0">
                <a:latin typeface="Calibri" panose="020F0502020204030204" pitchFamily="34" charset="0"/>
                <a:ea typeface="宋体" panose="02010600030101010101" pitchFamily="2" charset="-122"/>
                <a:cs typeface="Times New Roman" panose="02020603050405020304" pitchFamily="18" charset="0"/>
              </a:rPr>
              <a:t>crash. The chaos demonstrates </a:t>
            </a:r>
            <a:r>
              <a:rPr lang="en-US" altLang="zh-CN" sz="2200" kern="100" dirty="0">
                <a:latin typeface="Calibri" panose="020F0502020204030204" pitchFamily="34" charset="0"/>
                <a:ea typeface="宋体" panose="02010600030101010101" pitchFamily="2" charset="-122"/>
                <a:cs typeface="Times New Roman" panose="02020603050405020304" pitchFamily="18" charset="0"/>
              </a:rPr>
              <a:t>that </a:t>
            </a:r>
            <a:r>
              <a:rPr lang="en-US" altLang="zh-CN" sz="2200" kern="100" dirty="0" smtClean="0">
                <a:latin typeface="Calibri" panose="020F0502020204030204" pitchFamily="34" charset="0"/>
                <a:ea typeface="宋体" panose="02010600030101010101" pitchFamily="2" charset="-122"/>
                <a:cs typeface="Times New Roman" panose="02020603050405020304" pitchFamily="18" charset="0"/>
              </a:rPr>
              <a:t>China’s financial </a:t>
            </a:r>
            <a:r>
              <a:rPr lang="en-US" altLang="zh-CN" sz="2200" kern="100" dirty="0">
                <a:latin typeface="Calibri" panose="020F0502020204030204" pitchFamily="34" charset="0"/>
                <a:ea typeface="宋体" panose="02010600030101010101" pitchFamily="2" charset="-122"/>
                <a:cs typeface="Times New Roman" panose="02020603050405020304" pitchFamily="18" charset="0"/>
              </a:rPr>
              <a:t>regulations </a:t>
            </a:r>
            <a:r>
              <a:rPr lang="en-US" altLang="zh-CN" sz="2200" kern="100" dirty="0" smtClean="0">
                <a:latin typeface="Calibri" panose="020F0502020204030204" pitchFamily="34" charset="0"/>
                <a:ea typeface="宋体" panose="02010600030101010101" pitchFamily="2" charset="-122"/>
                <a:cs typeface="Times New Roman" panose="02020603050405020304" pitchFamily="18" charset="0"/>
              </a:rPr>
              <a:t>are inadequate </a:t>
            </a:r>
            <a:r>
              <a:rPr lang="en-US" altLang="zh-CN" sz="2200" kern="100" dirty="0">
                <a:latin typeface="Calibri" panose="020F0502020204030204" pitchFamily="34" charset="0"/>
                <a:ea typeface="宋体" panose="02010600030101010101" pitchFamily="2" charset="-122"/>
                <a:cs typeface="Times New Roman" panose="02020603050405020304" pitchFamily="18" charset="0"/>
              </a:rPr>
              <a:t>and immature. </a:t>
            </a:r>
            <a:endParaRPr lang="en-US" altLang="zh-CN" sz="2200" kern="100" dirty="0" smtClean="0">
              <a:latin typeface="Calibri" panose="020F0502020204030204" pitchFamily="34" charset="0"/>
              <a:ea typeface="宋体" panose="02010600030101010101" pitchFamily="2" charset="-122"/>
              <a:cs typeface="Times New Roman" panose="02020603050405020304" pitchFamily="18" charset="0"/>
            </a:endParaRPr>
          </a:p>
          <a:p>
            <a:pPr lvl="1">
              <a:buFont typeface="Wingdings" panose="05000000000000000000" pitchFamily="2" charset="2"/>
              <a:buChar char="Ø"/>
            </a:pPr>
            <a:r>
              <a:rPr lang="en-US" altLang="zh-CN" sz="2200" kern="100" dirty="0" smtClean="0">
                <a:latin typeface="Calibri" panose="020F0502020204030204" pitchFamily="34" charset="0"/>
                <a:ea typeface="宋体" panose="02010600030101010101" pitchFamily="2" charset="-122"/>
                <a:cs typeface="Times New Roman" panose="02020603050405020304" pitchFamily="18" charset="0"/>
              </a:rPr>
              <a:t>Fortunately</a:t>
            </a:r>
            <a:r>
              <a:rPr lang="en-US" altLang="zh-CN" sz="2200" kern="100" dirty="0">
                <a:latin typeface="Calibri" panose="020F0502020204030204" pitchFamily="34" charset="0"/>
                <a:ea typeface="宋体" panose="02010600030101010101" pitchFamily="2" charset="-122"/>
                <a:cs typeface="Times New Roman" panose="02020603050405020304" pitchFamily="18" charset="0"/>
              </a:rPr>
              <a:t>, there are limited foreign investment involved due to the </a:t>
            </a:r>
            <a:r>
              <a:rPr lang="en-US" altLang="zh-CN" sz="2200" kern="100" dirty="0" smtClean="0">
                <a:latin typeface="Calibri" panose="020F0502020204030204" pitchFamily="34" charset="0"/>
                <a:ea typeface="宋体" panose="02010600030101010101" pitchFamily="2" charset="-122"/>
                <a:cs typeface="Times New Roman" panose="02020603050405020304" pitchFamily="18" charset="0"/>
              </a:rPr>
              <a:t>strict </a:t>
            </a:r>
            <a:r>
              <a:rPr lang="en-US" altLang="zh-CN" sz="2200" kern="100" dirty="0">
                <a:latin typeface="Calibri" panose="020F0502020204030204" pitchFamily="34" charset="0"/>
                <a:ea typeface="宋体" panose="02010600030101010101" pitchFamily="2" charset="-122"/>
                <a:cs typeface="Times New Roman" panose="02020603050405020304" pitchFamily="18" charset="0"/>
              </a:rPr>
              <a:t>restriction </a:t>
            </a:r>
            <a:r>
              <a:rPr lang="en-US" altLang="zh-CN" sz="2200" kern="100" dirty="0" smtClean="0">
                <a:latin typeface="Calibri" panose="020F0502020204030204" pitchFamily="34" charset="0"/>
                <a:ea typeface="宋体" panose="02010600030101010101" pitchFamily="2" charset="-122"/>
                <a:cs typeface="Times New Roman" panose="02020603050405020304" pitchFamily="18" charset="0"/>
              </a:rPr>
              <a:t>on cross-border capital </a:t>
            </a:r>
            <a:r>
              <a:rPr lang="en-US" altLang="zh-CN" sz="2200" kern="100" dirty="0">
                <a:latin typeface="Calibri" panose="020F0502020204030204" pitchFamily="34" charset="0"/>
                <a:ea typeface="宋体" panose="02010600030101010101" pitchFamily="2" charset="-122"/>
                <a:cs typeface="Times New Roman" panose="02020603050405020304" pitchFamily="18" charset="0"/>
              </a:rPr>
              <a:t>flows in China’s stock market.  </a:t>
            </a:r>
            <a:r>
              <a:rPr lang="en-US" altLang="zh-CN" sz="2200" kern="100" dirty="0" smtClean="0">
                <a:latin typeface="Calibri" panose="020F0502020204030204" pitchFamily="34" charset="0"/>
                <a:ea typeface="宋体" panose="02010600030101010101" pitchFamily="2" charset="-122"/>
                <a:cs typeface="Times New Roman" panose="02020603050405020304" pitchFamily="18" charset="0"/>
              </a:rPr>
              <a:t>Otherwise, RMB may greatly depreciate</a:t>
            </a:r>
            <a:r>
              <a:rPr lang="en-US" altLang="zh-CN" sz="2200"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sz="2200" kern="100" dirty="0" smtClean="0">
                <a:latin typeface="Calibri" panose="020F0502020204030204" pitchFamily="34" charset="0"/>
                <a:ea typeface="宋体" panose="02010600030101010101" pitchFamily="2" charset="-122"/>
                <a:cs typeface="Times New Roman" panose="02020603050405020304" pitchFamily="18" charset="0"/>
              </a:rPr>
              <a:t>and we may encounter a twin crisis. </a:t>
            </a:r>
            <a:endParaRPr lang="zh-CN" altLang="zh-CN" sz="2200" kern="100" dirty="0">
              <a:latin typeface="Calibri" panose="020F0502020204030204" pitchFamily="34" charset="0"/>
              <a:ea typeface="宋体" panose="02010600030101010101" pitchFamily="2" charset="-122"/>
              <a:cs typeface="Times New Roman" panose="02020603050405020304" pitchFamily="18" charset="0"/>
            </a:endParaRPr>
          </a:p>
          <a:p>
            <a:pPr algn="just">
              <a:spcAft>
                <a:spcPts val="0"/>
              </a:spcAft>
            </a:pP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279083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12776"/>
            <a:ext cx="8229600" cy="4320480"/>
          </a:xfrm>
        </p:spPr>
        <p:txBody>
          <a:bodyPr>
            <a:normAutofit lnSpcReduction="10000"/>
          </a:bodyPr>
          <a:lstStyle/>
          <a:p>
            <a:pPr>
              <a:buFont typeface="Wingdings" panose="05000000000000000000" pitchFamily="2" charset="2"/>
              <a:buChar char="u"/>
            </a:pPr>
            <a:r>
              <a:rPr lang="en-US" altLang="zh-CN" sz="2600" b="1" kern="100" dirty="0" smtClean="0">
                <a:latin typeface="+mj-lt"/>
                <a:ea typeface="宋体" panose="02010600030101010101" pitchFamily="2" charset="-122"/>
                <a:cs typeface="Times New Roman" panose="02020603050405020304" pitchFamily="18" charset="0"/>
              </a:rPr>
              <a:t>Fifthly, China’s factor market are still </a:t>
            </a:r>
            <a:r>
              <a:rPr lang="en-US" altLang="zh-CN" sz="2600" b="1" kern="100" dirty="0">
                <a:latin typeface="+mj-lt"/>
                <a:ea typeface="宋体" panose="02010600030101010101" pitchFamily="2" charset="-122"/>
                <a:cs typeface="Times New Roman" panose="02020603050405020304" pitchFamily="18" charset="0"/>
              </a:rPr>
              <a:t>heavily distorted( Huang, Y. 2012</a:t>
            </a:r>
            <a:r>
              <a:rPr lang="en-US" altLang="zh-CN" sz="2600" b="1" kern="100" dirty="0" smtClean="0">
                <a:latin typeface="+mj-lt"/>
                <a:ea typeface="宋体" panose="02010600030101010101" pitchFamily="2" charset="-122"/>
                <a:cs typeface="Times New Roman" panose="02020603050405020304" pitchFamily="18" charset="0"/>
              </a:rPr>
              <a:t>). </a:t>
            </a:r>
            <a:r>
              <a:rPr lang="en-US" altLang="zh-CN" sz="2600" b="1" kern="100" dirty="0">
                <a:latin typeface="+mj-lt"/>
                <a:ea typeface="宋体" panose="02010600030101010101" pitchFamily="2" charset="-122"/>
                <a:cs typeface="Times New Roman" panose="02020603050405020304" pitchFamily="18" charset="0"/>
              </a:rPr>
              <a:t>F</a:t>
            </a:r>
            <a:r>
              <a:rPr lang="en-US" altLang="zh-CN" sz="2600" b="1" kern="100" dirty="0" smtClean="0">
                <a:latin typeface="+mj-lt"/>
                <a:ea typeface="宋体" panose="02010600030101010101" pitchFamily="2" charset="-122"/>
                <a:cs typeface="Times New Roman" panose="02020603050405020304" pitchFamily="18" charset="0"/>
              </a:rPr>
              <a:t>ull </a:t>
            </a:r>
            <a:r>
              <a:rPr lang="en-US" altLang="zh-CN" sz="2600" b="1" kern="100" dirty="0">
                <a:latin typeface="+mj-lt"/>
                <a:ea typeface="宋体" panose="02010600030101010101" pitchFamily="2" charset="-122"/>
                <a:cs typeface="Times New Roman" panose="02020603050405020304" pitchFamily="18" charset="0"/>
              </a:rPr>
              <a:t>liberalization of CA may cause more market distortion if prices of </a:t>
            </a:r>
            <a:r>
              <a:rPr lang="en-US" altLang="zh-CN" sz="2600" b="1" kern="100" dirty="0" smtClean="0">
                <a:latin typeface="+mj-lt"/>
                <a:ea typeface="宋体" panose="02010600030101010101" pitchFamily="2" charset="-122"/>
                <a:cs typeface="Times New Roman" panose="02020603050405020304" pitchFamily="18" charset="0"/>
              </a:rPr>
              <a:t>key </a:t>
            </a:r>
            <a:r>
              <a:rPr lang="en-US" altLang="zh-CN" sz="2600" b="1" kern="100" dirty="0">
                <a:latin typeface="+mj-lt"/>
                <a:ea typeface="宋体" panose="02010600030101010101" pitchFamily="2" charset="-122"/>
                <a:cs typeface="Times New Roman" panose="02020603050405020304" pitchFamily="18" charset="0"/>
              </a:rPr>
              <a:t>resources or production factors, including land, labor and natural resources, are strictly controlled by the </a:t>
            </a:r>
            <a:r>
              <a:rPr lang="en-US" altLang="zh-CN" sz="2600" b="1" kern="100" dirty="0" smtClean="0">
                <a:latin typeface="+mj-lt"/>
                <a:ea typeface="宋体" panose="02010600030101010101" pitchFamily="2" charset="-122"/>
                <a:cs typeface="Times New Roman" panose="02020603050405020304" pitchFamily="18" charset="0"/>
              </a:rPr>
              <a:t>government.</a:t>
            </a:r>
            <a:endParaRPr lang="en-US" altLang="zh-CN" sz="2600" b="1" kern="100" dirty="0">
              <a:latin typeface="+mj-lt"/>
              <a:ea typeface="宋体" panose="02010600030101010101" pitchFamily="2" charset="-122"/>
              <a:cs typeface="Times New Roman" panose="02020603050405020304" pitchFamily="18" charset="0"/>
            </a:endParaRPr>
          </a:p>
          <a:p>
            <a:pPr>
              <a:buFont typeface="Wingdings" panose="05000000000000000000" pitchFamily="2" charset="2"/>
              <a:buChar char="u"/>
            </a:pP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a:buFont typeface="Wingdings" panose="05000000000000000000" pitchFamily="2" charset="2"/>
              <a:buChar char="p"/>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If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the domestic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factor markets </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are distorted, CAL may become a new source of the over-capacity in some sectors, since investors may be guided by wrong price signal and make wrong decision. </a:t>
            </a: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201587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84784"/>
            <a:ext cx="8229600" cy="4801736"/>
          </a:xfrm>
        </p:spPr>
        <p:txBody>
          <a:bodyPr>
            <a:normAutofit/>
          </a:bodyPr>
          <a:lstStyle/>
          <a:p>
            <a:pPr>
              <a:spcAft>
                <a:spcPts val="0"/>
              </a:spcAft>
              <a:buFont typeface="Wingdings" panose="05000000000000000000" pitchFamily="2" charset="2"/>
              <a:buChar char="u"/>
            </a:pPr>
            <a:r>
              <a:rPr lang="en-US" altLang="zh-CN" sz="2600" b="1" kern="100" dirty="0" smtClean="0">
                <a:latin typeface="+mj-lt"/>
                <a:ea typeface="宋体" panose="02010600030101010101" pitchFamily="2" charset="-122"/>
                <a:cs typeface="Times New Roman" panose="02020603050405020304" pitchFamily="18" charset="0"/>
              </a:rPr>
              <a:t>Sixthly, under the current macroeconomic situation, </a:t>
            </a:r>
            <a:r>
              <a:rPr lang="en-US" altLang="zh-CN" sz="2600" b="1" kern="100" dirty="0">
                <a:latin typeface="+mj-lt"/>
                <a:ea typeface="宋体" panose="02010600030101010101" pitchFamily="2" charset="-122"/>
                <a:cs typeface="Times New Roman" panose="02020603050405020304" pitchFamily="18" charset="0"/>
              </a:rPr>
              <a:t>a</a:t>
            </a:r>
            <a:r>
              <a:rPr lang="en-US" altLang="zh-CN" sz="2600" b="1" kern="100" dirty="0" smtClean="0">
                <a:latin typeface="+mj-lt"/>
                <a:ea typeface="宋体" panose="02010600030101010101" pitchFamily="2" charset="-122"/>
                <a:cs typeface="Times New Roman" panose="02020603050405020304" pitchFamily="18" charset="0"/>
              </a:rPr>
              <a:t>ccelerating </a:t>
            </a:r>
            <a:r>
              <a:rPr lang="en-US" altLang="zh-CN" sz="2600" b="1" kern="100" dirty="0">
                <a:latin typeface="+mj-lt"/>
                <a:ea typeface="宋体" panose="02010600030101010101" pitchFamily="2" charset="-122"/>
                <a:cs typeface="Times New Roman" panose="02020603050405020304" pitchFamily="18" charset="0"/>
              </a:rPr>
              <a:t>CAL will </a:t>
            </a:r>
            <a:r>
              <a:rPr lang="en-US" altLang="zh-CN" sz="2600" b="1" kern="100" dirty="0" smtClean="0">
                <a:latin typeface="+mj-lt"/>
                <a:ea typeface="宋体" panose="02010600030101010101" pitchFamily="2" charset="-122"/>
                <a:cs typeface="Times New Roman" panose="02020603050405020304" pitchFamily="18" charset="0"/>
              </a:rPr>
              <a:t>be very </a:t>
            </a:r>
            <a:r>
              <a:rPr lang="en-US" altLang="zh-CN" sz="2600" b="1" kern="100" dirty="0">
                <a:latin typeface="+mj-lt"/>
                <a:ea typeface="宋体" panose="02010600030101010101" pitchFamily="2" charset="-122"/>
                <a:cs typeface="Times New Roman" panose="02020603050405020304" pitchFamily="18" charset="0"/>
              </a:rPr>
              <a:t>likely to cause massive capital </a:t>
            </a:r>
            <a:r>
              <a:rPr lang="en-US" altLang="zh-CN" sz="2600" b="1" kern="100" dirty="0" smtClean="0">
                <a:latin typeface="+mj-lt"/>
                <a:ea typeface="宋体" panose="02010600030101010101" pitchFamily="2" charset="-122"/>
                <a:cs typeface="Times New Roman" panose="02020603050405020304" pitchFamily="18" charset="0"/>
              </a:rPr>
              <a:t>outflows.</a:t>
            </a:r>
          </a:p>
          <a:p>
            <a:pPr lvl="1">
              <a:buFont typeface="Wingdings" panose="05000000000000000000" pitchFamily="2" charset="2"/>
              <a:buChar char="p"/>
            </a:pPr>
            <a:r>
              <a:rPr lang="en-US" altLang="zh-CN" sz="2200" kern="100" dirty="0" smtClean="0">
                <a:latin typeface="Calibri" panose="020F0502020204030204" pitchFamily="34" charset="0"/>
                <a:ea typeface="宋体" panose="02010600030101010101" pitchFamily="2" charset="-122"/>
                <a:cs typeface="Times New Roman" panose="02020603050405020304" pitchFamily="18" charset="0"/>
              </a:rPr>
              <a:t>China is facing slowdown of the economic growth (due to structural and cyclical shocks simultaneously), rapid rising of public debts, unstable domestic financial situations, and volatile global economic and financial situation mainly due to the expectation of the Fed’s rise in interest rate. </a:t>
            </a:r>
          </a:p>
          <a:p>
            <a:pPr lvl="1">
              <a:buFont typeface="Wingdings" panose="05000000000000000000" pitchFamily="2" charset="2"/>
              <a:buChar char="p"/>
            </a:pPr>
            <a:r>
              <a:rPr lang="en-US" altLang="zh-CN" sz="2200" kern="100" dirty="0" smtClean="0">
                <a:latin typeface="Calibri" panose="020F0502020204030204" pitchFamily="34" charset="0"/>
                <a:ea typeface="宋体" panose="02010600030101010101" pitchFamily="2" charset="-122"/>
                <a:cs typeface="Times New Roman" panose="02020603050405020304" pitchFamily="18" charset="0"/>
              </a:rPr>
              <a:t>Due to the similar challenges, since the mid of 2014, China has already experienced significant decline of foreign exchange reserves, mainly due to the capital outflows. </a:t>
            </a:r>
          </a:p>
          <a:p>
            <a:pPr marL="0" indent="0">
              <a:spcAft>
                <a:spcPts val="0"/>
              </a:spcAft>
              <a:buNone/>
            </a:pP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832494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1196752"/>
            <a:ext cx="8219256" cy="5400600"/>
          </a:xfrm>
        </p:spPr>
        <p:txBody>
          <a:bodyPr>
            <a:normAutofit fontScale="85000" lnSpcReduction="20000"/>
          </a:bodyPr>
          <a:lstStyle/>
          <a:p>
            <a:pPr marL="0" indent="0" algn="ctr">
              <a:buNone/>
            </a:pPr>
            <a:r>
              <a:rPr lang="en-US" altLang="zh-CN" sz="3100" b="1" i="1" dirty="0" smtClean="0">
                <a:effectLst>
                  <a:outerShdw blurRad="38100" dist="38100" dir="2700000" algn="tl">
                    <a:srgbClr val="000000">
                      <a:alpha val="43137"/>
                    </a:srgbClr>
                  </a:outerShdw>
                </a:effectLst>
              </a:rPr>
              <a:t>Decelerating CAL and strengthening capital control if necessary, should be an important part of the policy mix in the recent time</a:t>
            </a:r>
            <a:r>
              <a:rPr lang="en-US" altLang="zh-CN" sz="3100" b="1" dirty="0" smtClean="0">
                <a:effectLst>
                  <a:outerShdw blurRad="38100" dist="38100" dir="2700000" algn="tl">
                    <a:srgbClr val="000000">
                      <a:alpha val="43137"/>
                    </a:srgbClr>
                  </a:outerShdw>
                </a:effectLst>
              </a:rPr>
              <a:t>. </a:t>
            </a:r>
            <a:endParaRPr lang="en-US" altLang="zh-CN" sz="3100" dirty="0" smtClean="0"/>
          </a:p>
          <a:p>
            <a:pPr marL="0" indent="0">
              <a:buNone/>
            </a:pPr>
            <a:endParaRPr lang="en-US" altLang="zh-CN" sz="2600" dirty="0" smtClean="0"/>
          </a:p>
          <a:p>
            <a:pPr marL="0" indent="0">
              <a:buNone/>
            </a:pPr>
            <a:r>
              <a:rPr lang="en-US" altLang="zh-CN" sz="2600" dirty="0" smtClean="0"/>
              <a:t>-- Recently, for avoid the cyclical downturn,  China needs (1) more expansionary monetary policy; (2) Reducing the foreign exchange market intervene, in order to defense the outcome of reform; </a:t>
            </a:r>
          </a:p>
          <a:p>
            <a:pPr marL="0" indent="0">
              <a:buNone/>
            </a:pPr>
            <a:r>
              <a:rPr lang="en-US" altLang="zh-CN" sz="2600" dirty="0" smtClean="0"/>
              <a:t>-- However, lowering interest rate and letting market decided exchange rate is likely to cause RMB further depreciated.</a:t>
            </a:r>
          </a:p>
          <a:p>
            <a:pPr marL="0" indent="0">
              <a:buNone/>
            </a:pPr>
            <a:endParaRPr lang="en-US" altLang="zh-CN" sz="2600" dirty="0" smtClean="0"/>
          </a:p>
          <a:p>
            <a:pPr marL="0" indent="0">
              <a:buNone/>
            </a:pPr>
            <a:r>
              <a:rPr lang="en-US" altLang="zh-CN" sz="2600" dirty="0" smtClean="0"/>
              <a:t>--</a:t>
            </a:r>
            <a:r>
              <a:rPr lang="en-US" altLang="zh-CN" sz="2600" i="1" dirty="0">
                <a:solidFill>
                  <a:prstClr val="black"/>
                </a:solidFill>
              </a:rPr>
              <a:t> </a:t>
            </a:r>
            <a:r>
              <a:rPr lang="en-US" altLang="zh-CN" sz="2600" i="1" dirty="0">
                <a:solidFill>
                  <a:prstClr val="black"/>
                </a:solidFill>
                <a:effectLst>
                  <a:outerShdw blurRad="38100" dist="38100" dir="2700000" algn="tl">
                    <a:srgbClr val="000000">
                      <a:alpha val="43137"/>
                    </a:srgbClr>
                  </a:outerShdw>
                </a:effectLst>
              </a:rPr>
              <a:t>Decelerating CAL and strengthening capital control if </a:t>
            </a:r>
            <a:r>
              <a:rPr lang="en-US" altLang="zh-CN" sz="2600" i="1" dirty="0" smtClean="0">
                <a:solidFill>
                  <a:prstClr val="black"/>
                </a:solidFill>
                <a:effectLst>
                  <a:outerShdw blurRad="38100" dist="38100" dir="2700000" algn="tl">
                    <a:srgbClr val="000000">
                      <a:alpha val="43137"/>
                    </a:srgbClr>
                  </a:outerShdw>
                </a:effectLst>
              </a:rPr>
              <a:t>necessary</a:t>
            </a:r>
            <a:r>
              <a:rPr lang="en-US" altLang="zh-CN" sz="2600" i="1" dirty="0">
                <a:solidFill>
                  <a:prstClr val="black"/>
                </a:solidFill>
                <a:effectLst>
                  <a:outerShdw blurRad="38100" dist="38100" dir="2700000" algn="tl">
                    <a:srgbClr val="000000">
                      <a:alpha val="43137"/>
                    </a:srgbClr>
                  </a:outerShdw>
                </a:effectLst>
              </a:rPr>
              <a:t> </a:t>
            </a:r>
            <a:r>
              <a:rPr lang="en-US" altLang="zh-CN" sz="2600" i="1" dirty="0" smtClean="0">
                <a:solidFill>
                  <a:prstClr val="black"/>
                </a:solidFill>
                <a:effectLst>
                  <a:outerShdw blurRad="38100" dist="38100" dir="2700000" algn="tl">
                    <a:srgbClr val="000000">
                      <a:alpha val="43137"/>
                    </a:srgbClr>
                  </a:outerShdw>
                </a:effectLst>
              </a:rPr>
              <a:t>could play positive role in avoiding massive capital outflows and significant RMB depreciation. </a:t>
            </a:r>
          </a:p>
          <a:p>
            <a:pPr marL="0" indent="0">
              <a:buNone/>
            </a:pPr>
            <a:endParaRPr lang="en-US" altLang="zh-CN" sz="2600" i="1" dirty="0">
              <a:solidFill>
                <a:prstClr val="black"/>
              </a:solidFill>
              <a:effectLst>
                <a:outerShdw blurRad="38100" dist="38100" dir="2700000" algn="tl">
                  <a:srgbClr val="000000">
                    <a:alpha val="43137"/>
                  </a:srgbClr>
                </a:outerShdw>
              </a:effectLst>
            </a:endParaRPr>
          </a:p>
          <a:p>
            <a:pPr marL="0" indent="0">
              <a:buNone/>
            </a:pPr>
            <a:r>
              <a:rPr lang="en-US" altLang="zh-CN" sz="2600" dirty="0" smtClean="0">
                <a:solidFill>
                  <a:prstClr val="black"/>
                </a:solidFill>
              </a:rPr>
              <a:t>-- </a:t>
            </a:r>
            <a:r>
              <a:rPr lang="en-US" altLang="zh-CN" sz="2600" i="1" dirty="0" smtClean="0">
                <a:solidFill>
                  <a:prstClr val="black"/>
                </a:solidFill>
              </a:rPr>
              <a:t>In addition, more international policy coordination is important and urgent!!</a:t>
            </a:r>
            <a:endParaRPr lang="zh-CN" altLang="en-US" sz="2600" i="1" dirty="0"/>
          </a:p>
        </p:txBody>
      </p:sp>
    </p:spTree>
    <p:extLst>
      <p:ext uri="{BB962C8B-B14F-4D97-AF65-F5344CB8AC3E}">
        <p14:creationId xmlns:p14="http://schemas.microsoft.com/office/powerpoint/2010/main" val="25377462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340768"/>
            <a:ext cx="8229600" cy="5112568"/>
          </a:xfrm>
        </p:spPr>
        <p:txBody>
          <a:bodyPr>
            <a:normAutofit/>
          </a:bodyPr>
          <a:lstStyle/>
          <a:p>
            <a:pPr marL="0" indent="0" algn="ctr">
              <a:spcAft>
                <a:spcPts val="0"/>
              </a:spcAft>
              <a:buNone/>
            </a:pPr>
            <a:r>
              <a:rPr lang="en-US" altLang="zh-CN" sz="2800" b="1" i="1" kern="100" dirty="0" smtClean="0">
                <a:latin typeface="Calibri" panose="020F0502020204030204" pitchFamily="34" charset="0"/>
                <a:ea typeface="宋体" panose="02010600030101010101" pitchFamily="2" charset="-122"/>
                <a:cs typeface="Times New Roman" panose="02020603050405020304" pitchFamily="18" charset="0"/>
              </a:rPr>
              <a:t>An</a:t>
            </a:r>
            <a:r>
              <a:rPr lang="en-US" altLang="zh-CN" sz="2800" b="1" i="1" kern="100" dirty="0" smtClean="0">
                <a:effectLst/>
                <a:latin typeface="Calibri" panose="020F0502020204030204" pitchFamily="34" charset="0"/>
                <a:ea typeface="宋体" panose="02010600030101010101" pitchFamily="2" charset="-122"/>
                <a:cs typeface="Times New Roman" panose="02020603050405020304" pitchFamily="18" charset="0"/>
              </a:rPr>
              <a:t> interesting issue: </a:t>
            </a:r>
            <a:r>
              <a:rPr lang="en-US" altLang="zh-CN" sz="2800" b="1" i="1" dirty="0" smtClean="0">
                <a:latin typeface="Calibri" panose="020F0502020204030204" pitchFamily="34" charset="0"/>
                <a:ea typeface="宋体" panose="02010600030101010101" pitchFamily="2" charset="-122"/>
                <a:cs typeface="Times New Roman" panose="02020603050405020304" pitchFamily="18" charset="0"/>
              </a:rPr>
              <a:t>whether China’s partial liberalization of </a:t>
            </a:r>
            <a:r>
              <a:rPr lang="en-US" altLang="zh-CN" sz="2800" b="1" i="1" dirty="0">
                <a:latin typeface="Calibri" panose="020F0502020204030204" pitchFamily="34" charset="0"/>
                <a:ea typeface="宋体" panose="02010600030101010101" pitchFamily="2" charset="-122"/>
                <a:cs typeface="Times New Roman" panose="02020603050405020304" pitchFamily="18" charset="0"/>
              </a:rPr>
              <a:t>CA </a:t>
            </a:r>
            <a:r>
              <a:rPr lang="en-US" altLang="zh-CN" sz="2800" b="1" i="1" dirty="0" smtClean="0">
                <a:latin typeface="Calibri" panose="020F0502020204030204" pitchFamily="34" charset="0"/>
                <a:ea typeface="宋体" panose="02010600030101010101" pitchFamily="2" charset="-122"/>
                <a:cs typeface="Times New Roman" panose="02020603050405020304" pitchFamily="18" charset="0"/>
              </a:rPr>
              <a:t>can facilitate the ongoing RMBI</a:t>
            </a:r>
            <a:r>
              <a:rPr lang="en-US" altLang="zh-CN" sz="2800" b="1" i="1" dirty="0">
                <a:latin typeface="Calibri" panose="020F0502020204030204" pitchFamily="34" charset="0"/>
                <a:ea typeface="宋体" panose="02010600030101010101" pitchFamily="2" charset="-122"/>
                <a:cs typeface="Times New Roman" panose="02020603050405020304" pitchFamily="18" charset="0"/>
              </a:rPr>
              <a:t>? </a:t>
            </a:r>
          </a:p>
          <a:p>
            <a:pPr marL="0" indent="0" algn="ctr">
              <a:spcAft>
                <a:spcPts val="0"/>
              </a:spcAft>
              <a:buNone/>
            </a:pPr>
            <a:r>
              <a:rPr lang="en-US" altLang="zh-CN" sz="3000" b="1" kern="100" dirty="0" smtClean="0">
                <a:effectLst>
                  <a:outerShdw blurRad="38100" dist="38100" dir="2700000" algn="tl">
                    <a:srgbClr val="000000">
                      <a:alpha val="43137"/>
                    </a:srgbClr>
                  </a:outerShdw>
                </a:effectLst>
                <a:latin typeface="Calibri" panose="020F0502020204030204" pitchFamily="34" charset="0"/>
                <a:ea typeface="宋体" panose="02010600030101010101" pitchFamily="2" charset="-122"/>
                <a:cs typeface="Times New Roman" panose="02020603050405020304" pitchFamily="18" charset="0"/>
              </a:rPr>
              <a:t>The answer is yes.</a:t>
            </a:r>
            <a:endParaRPr lang="en-US" altLang="zh-CN" sz="3000" b="1" kern="100" dirty="0">
              <a:effectLst>
                <a:outerShdw blurRad="38100" dist="38100" dir="2700000" algn="tl">
                  <a:srgbClr val="000000">
                    <a:alpha val="43137"/>
                  </a:srgbClr>
                </a:outerShdw>
              </a:effectLst>
              <a:latin typeface="Calibri" panose="020F0502020204030204" pitchFamily="34" charset="0"/>
              <a:ea typeface="宋体" panose="02010600030101010101" pitchFamily="2" charset="-122"/>
              <a:cs typeface="Times New Roman" panose="02020603050405020304" pitchFamily="18" charset="0"/>
            </a:endParaRPr>
          </a:p>
          <a:p>
            <a:pPr>
              <a:buFont typeface="Wingdings" panose="05000000000000000000" pitchFamily="2" charset="2"/>
              <a:buChar char="u"/>
            </a:pPr>
            <a:endParaRPr lang="en-US" altLang="zh-CN" sz="3000" kern="100" dirty="0" smtClean="0">
              <a:effectLst/>
              <a:latin typeface="Calibri" panose="020F0502020204030204" pitchFamily="34" charset="0"/>
              <a:ea typeface="宋体" panose="02010600030101010101" pitchFamily="2" charset="-122"/>
              <a:cs typeface="Times New Roman" panose="02020603050405020304" pitchFamily="18" charset="0"/>
            </a:endParaRPr>
          </a:p>
          <a:p>
            <a:pPr>
              <a:buFont typeface="Wingdings" panose="05000000000000000000" pitchFamily="2" charset="2"/>
              <a:buChar char="u"/>
            </a:pPr>
            <a:r>
              <a:rPr lang="en-US" altLang="zh-CN" sz="2400" kern="100" dirty="0" smtClean="0">
                <a:effectLst/>
                <a:latin typeface="Calibri" panose="020F0502020204030204" pitchFamily="34" charset="0"/>
                <a:ea typeface="宋体" panose="02010600030101010101" pitchFamily="2" charset="-122"/>
                <a:cs typeface="Times New Roman" panose="02020603050405020304" pitchFamily="18" charset="0"/>
              </a:rPr>
              <a:t>RMBI is determined by three factors: </a:t>
            </a:r>
            <a:r>
              <a:rPr lang="en-US" altLang="zh-CN" sz="2400" b="1" kern="100" dirty="0" smtClean="0">
                <a:effectLst/>
                <a:latin typeface="Calibri" panose="020F0502020204030204" pitchFamily="34" charset="0"/>
                <a:ea typeface="宋体" panose="02010600030101010101" pitchFamily="2" charset="-122"/>
                <a:cs typeface="Times New Roman" panose="02020603050405020304" pitchFamily="18" charset="0"/>
              </a:rPr>
              <a:t>size, liquidity and credibility</a:t>
            </a:r>
            <a:r>
              <a:rPr lang="en-US" altLang="zh-CN" sz="2400" kern="100" dirty="0" smtClean="0">
                <a:effectLst/>
                <a:latin typeface="Calibri" panose="020F0502020204030204" pitchFamily="34" charset="0"/>
                <a:ea typeface="宋体" panose="02010600030101010101" pitchFamily="2" charset="-122"/>
                <a:cs typeface="Times New Roman" panose="02020603050405020304" pitchFamily="18" charset="0"/>
              </a:rPr>
              <a:t>.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CA mainly affects the </a:t>
            </a:r>
            <a:r>
              <a:rPr lang="en-US" altLang="zh-CN" sz="2400" b="1" kern="100" dirty="0" smtClean="0">
                <a:latin typeface="Calibri" panose="020F0502020204030204" pitchFamily="34" charset="0"/>
                <a:ea typeface="宋体" panose="02010600030101010101" pitchFamily="2" charset="-122"/>
                <a:cs typeface="Times New Roman" panose="02020603050405020304" pitchFamily="18" charset="0"/>
              </a:rPr>
              <a:t>liquidity</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of holding RMB denominated financial asset. Partially control (i.e. authorized inflows and outflows) only reduces the liquidity to some degree, not fully. Meanwhile, reckless opening may greatly hurt the </a:t>
            </a:r>
            <a:r>
              <a:rPr lang="en-US" altLang="zh-CN" sz="2400" b="1" kern="100" dirty="0" smtClean="0">
                <a:latin typeface="Calibri" panose="020F0502020204030204" pitchFamily="34" charset="0"/>
                <a:ea typeface="宋体" panose="02010600030101010101" pitchFamily="2" charset="-122"/>
                <a:cs typeface="Times New Roman" panose="02020603050405020304" pitchFamily="18" charset="0"/>
              </a:rPr>
              <a:t>credibility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and even </a:t>
            </a:r>
            <a:r>
              <a:rPr lang="en-US" altLang="zh-CN" sz="2400" b="1" kern="100" dirty="0" smtClean="0">
                <a:latin typeface="Calibri" panose="020F0502020204030204" pitchFamily="34" charset="0"/>
                <a:ea typeface="宋体" panose="02010600030101010101" pitchFamily="2" charset="-122"/>
                <a:cs typeface="Times New Roman" panose="02020603050405020304" pitchFamily="18" charset="0"/>
              </a:rPr>
              <a:t>size </a:t>
            </a: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if financial crisis happened. </a:t>
            </a:r>
            <a:endParaRPr lang="en-US" altLang="zh-CN" sz="2400" b="1" kern="100" dirty="0" smtClean="0">
              <a:latin typeface="Calibri" panose="020F0502020204030204" pitchFamily="34" charset="0"/>
              <a:ea typeface="宋体" panose="02010600030101010101" pitchFamily="2" charset="-122"/>
              <a:cs typeface="Times New Roman" panose="02020603050405020304" pitchFamily="18" charset="0"/>
            </a:endParaRPr>
          </a:p>
          <a:p>
            <a:pPr>
              <a:buFont typeface="Wingdings" panose="05000000000000000000" pitchFamily="2" charset="2"/>
              <a:buChar char="u"/>
            </a:pP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a:buFont typeface="Wingdings" panose="05000000000000000000" pitchFamily="2" charset="2"/>
              <a:buChar char="u"/>
            </a:pPr>
            <a:endPar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a:buFont typeface="Wingdings" panose="05000000000000000000" pitchFamily="2" charset="2"/>
              <a:buChar char="u"/>
            </a:pP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88716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lvl="0">
              <a:buClr>
                <a:srgbClr val="2F2F2F"/>
              </a:buClr>
              <a:buFont typeface="Wingdings" panose="05000000000000000000" pitchFamily="2" charset="2"/>
              <a:buChar char="u"/>
            </a:pPr>
            <a:endPar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endParaRPr>
          </a:p>
          <a:p>
            <a:pPr lvl="0">
              <a:buClr>
                <a:srgbClr val="2F2F2F"/>
              </a:buClr>
              <a:buFont typeface="Wingdings" panose="05000000000000000000" pitchFamily="2" charset="2"/>
              <a:buChar char="u"/>
            </a:pP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The </a:t>
            </a:r>
            <a:r>
              <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rPr>
              <a:t>US dollar’s experience in 1950s till 1970s shows that offshore markets may play an important role when onshore market is not fully liberalized</a:t>
            </a: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 So, RMBI may continue to develop through offshore markets (including special accounts in Free Trade Zone set in Shanghai and other cities).</a:t>
            </a:r>
          </a:p>
          <a:p>
            <a:pPr marL="0" lvl="0" indent="0">
              <a:buClr>
                <a:srgbClr val="2F2F2F"/>
              </a:buClr>
              <a:buNone/>
            </a:pPr>
            <a:endPar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endParaRPr>
          </a:p>
          <a:p>
            <a:pPr lvl="0">
              <a:buClr>
                <a:srgbClr val="2F2F2F"/>
              </a:buClr>
              <a:buFont typeface="Wingdings" panose="05000000000000000000" pitchFamily="2" charset="2"/>
              <a:buChar char="u"/>
            </a:pPr>
            <a:r>
              <a:rPr lang="en-US" altLang="zh-CN" sz="2400" kern="100" dirty="0" smtClean="0">
                <a:solidFill>
                  <a:prstClr val="black"/>
                </a:solidFill>
                <a:latin typeface="Calibri" panose="020F0502020204030204" pitchFamily="34" charset="0"/>
                <a:ea typeface="宋体" panose="02010600030101010101" pitchFamily="2" charset="-122"/>
                <a:cs typeface="Times New Roman" panose="02020603050405020304" pitchFamily="18" charset="0"/>
              </a:rPr>
              <a:t>As to join the SDR basket, “freely used currency” should not be interpreted as “fully convertible currency”.</a:t>
            </a:r>
          </a:p>
          <a:p>
            <a:pPr lvl="0">
              <a:buClr>
                <a:srgbClr val="2F2F2F"/>
              </a:buClr>
              <a:buFont typeface="Wingdings" panose="05000000000000000000" pitchFamily="2" charset="2"/>
              <a:buChar char="u"/>
            </a:pPr>
            <a:endParaRPr lang="en-US" altLang="zh-CN" sz="2400" kern="100" dirty="0">
              <a:solidFill>
                <a:prstClr val="black"/>
              </a:solidFill>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10772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l">
              <a:lnSpc>
                <a:spcPct val="150000"/>
              </a:lnSpc>
            </a:pPr>
            <a:r>
              <a:rPr lang="zh-CN" altLang="en-US" sz="3200" b="1" dirty="0" smtClean="0">
                <a:latin typeface="华文楷体" panose="02010600040101010101" pitchFamily="2" charset="-122"/>
                <a:ea typeface="华文楷体" panose="02010600040101010101" pitchFamily="2" charset="-122"/>
              </a:rPr>
              <a:t>                     </a:t>
            </a:r>
            <a:r>
              <a:rPr lang="en-US" altLang="zh-CN" sz="3200" b="1" dirty="0" smtClean="0">
                <a:latin typeface="华文楷体" panose="02010600040101010101" pitchFamily="2" charset="-122"/>
                <a:ea typeface="华文楷体" panose="02010600040101010101" pitchFamily="2" charset="-122"/>
              </a:rPr>
              <a:t/>
            </a:r>
            <a:br>
              <a:rPr lang="en-US" altLang="zh-CN" sz="3200" b="1" dirty="0" smtClean="0">
                <a:latin typeface="华文楷体" panose="02010600040101010101" pitchFamily="2" charset="-122"/>
                <a:ea typeface="华文楷体" panose="02010600040101010101" pitchFamily="2" charset="-122"/>
              </a:rPr>
            </a:br>
            <a:r>
              <a:rPr lang="en-US" altLang="zh-CN" sz="3200" b="1" dirty="0" smtClean="0">
                <a:latin typeface="华文楷体" panose="02010600040101010101" pitchFamily="2" charset="-122"/>
                <a:ea typeface="华文楷体" panose="02010600040101010101" pitchFamily="2" charset="-122"/>
              </a:rPr>
              <a:t/>
            </a:r>
            <a:br>
              <a:rPr lang="en-US" altLang="zh-CN" sz="3200" b="1" dirty="0" smtClean="0">
                <a:latin typeface="华文楷体" panose="02010600040101010101" pitchFamily="2" charset="-122"/>
                <a:ea typeface="华文楷体" panose="02010600040101010101" pitchFamily="2" charset="-122"/>
              </a:rPr>
            </a:br>
            <a:r>
              <a:rPr lang="zh-CN" altLang="en-US" sz="3200" b="1" dirty="0">
                <a:latin typeface="华文楷体" panose="02010600040101010101" pitchFamily="2" charset="-122"/>
                <a:ea typeface="华文楷体" panose="02010600040101010101" pitchFamily="2" charset="-122"/>
              </a:rPr>
              <a:t/>
            </a:r>
            <a:br>
              <a:rPr lang="zh-CN" altLang="en-US" sz="3200" b="1" dirty="0">
                <a:latin typeface="华文楷体" panose="02010600040101010101" pitchFamily="2" charset="-122"/>
                <a:ea typeface="华文楷体" panose="02010600040101010101" pitchFamily="2" charset="-122"/>
              </a:rPr>
            </a:br>
            <a:endParaRPr lang="zh-CN" altLang="en-US" sz="3200" b="1" dirty="0">
              <a:latin typeface="华文楷体" panose="02010600040101010101" pitchFamily="2" charset="-122"/>
              <a:ea typeface="华文楷体" panose="02010600040101010101" pitchFamily="2" charset="-122"/>
            </a:endParaRPr>
          </a:p>
        </p:txBody>
      </p:sp>
      <p:sp>
        <p:nvSpPr>
          <p:cNvPr id="3" name="内容占位符 2"/>
          <p:cNvSpPr>
            <a:spLocks noGrp="1"/>
          </p:cNvSpPr>
          <p:nvPr>
            <p:ph idx="1"/>
          </p:nvPr>
        </p:nvSpPr>
        <p:spPr>
          <a:xfrm>
            <a:off x="483476" y="1417638"/>
            <a:ext cx="8229600" cy="4936028"/>
          </a:xfrm>
        </p:spPr>
        <p:txBody>
          <a:bodyPr>
            <a:normAutofit lnSpcReduction="10000"/>
          </a:bodyPr>
          <a:lstStyle/>
          <a:p>
            <a:pPr marL="0" indent="0" algn="ctr">
              <a:buNone/>
            </a:pPr>
            <a:r>
              <a:rPr lang="en-US" altLang="zh-CN" sz="3000" b="1" dirty="0" smtClean="0">
                <a:latin typeface="+mj-lt"/>
              </a:rPr>
              <a:t>1. An Overview of China’s Capital Account Liberalization</a:t>
            </a:r>
            <a:endParaRPr lang="en-US" altLang="zh-CN" sz="3000" b="1" dirty="0">
              <a:latin typeface="+mj-lt"/>
            </a:endParaRPr>
          </a:p>
          <a:p>
            <a:r>
              <a:rPr lang="en-US" altLang="zh-CN" sz="2600" dirty="0" smtClean="0">
                <a:latin typeface="Calibri" panose="020F0502020204030204" pitchFamily="34" charset="0"/>
                <a:ea typeface="宋体" panose="02010600030101010101" pitchFamily="2" charset="-122"/>
                <a:cs typeface="Times New Roman" panose="02020603050405020304" pitchFamily="18" charset="0"/>
              </a:rPr>
              <a:t>China </a:t>
            </a:r>
            <a:r>
              <a:rPr lang="en-US" altLang="zh-CN" sz="2600" dirty="0">
                <a:latin typeface="Calibri" panose="020F0502020204030204" pitchFamily="34" charset="0"/>
                <a:ea typeface="宋体" panose="02010600030101010101" pitchFamily="2" charset="-122"/>
                <a:cs typeface="Times New Roman" panose="02020603050405020304" pitchFamily="18" charset="0"/>
              </a:rPr>
              <a:t>started to liberalize its capital account early this century</a:t>
            </a:r>
            <a:r>
              <a:rPr lang="en-US" altLang="zh-CN" sz="2600" dirty="0" smtClean="0">
                <a:latin typeface="Calibri" panose="020F0502020204030204" pitchFamily="34" charset="0"/>
                <a:ea typeface="宋体" panose="02010600030101010101" pitchFamily="2" charset="-122"/>
                <a:cs typeface="Times New Roman" panose="02020603050405020304" pitchFamily="18" charset="0"/>
              </a:rPr>
              <a:t>.</a:t>
            </a:r>
            <a:r>
              <a:rPr lang="en-US" altLang="zh-CN" sz="2600" dirty="0">
                <a:latin typeface="Calibri" panose="020F0502020204030204" pitchFamily="34" charset="0"/>
                <a:ea typeface="宋体" panose="02010600030101010101" pitchFamily="2" charset="-122"/>
                <a:cs typeface="Times New Roman" panose="02020603050405020304" pitchFamily="18" charset="0"/>
              </a:rPr>
              <a:t> Over the past one and half decades, significant progress has been </a:t>
            </a:r>
            <a:r>
              <a:rPr lang="en-US" altLang="zh-CN" sz="2600" dirty="0" smtClean="0">
                <a:latin typeface="Calibri" panose="020F0502020204030204" pitchFamily="34" charset="0"/>
                <a:ea typeface="宋体" panose="02010600030101010101" pitchFamily="2" charset="-122"/>
                <a:cs typeface="Times New Roman" panose="02020603050405020304" pitchFamily="18" charset="0"/>
              </a:rPr>
              <a:t>made.</a:t>
            </a:r>
          </a:p>
          <a:p>
            <a:r>
              <a:rPr lang="en-US" altLang="zh-CN" sz="2600" dirty="0" smtClean="0">
                <a:latin typeface="Calibri" panose="020F0502020204030204" pitchFamily="34" charset="0"/>
                <a:ea typeface="宋体" panose="02010600030101010101" pitchFamily="2" charset="-122"/>
                <a:cs typeface="Times New Roman" panose="02020603050405020304" pitchFamily="18" charset="0"/>
              </a:rPr>
              <a:t>According to AREAER, </a:t>
            </a:r>
            <a:r>
              <a:rPr lang="en-US" altLang="zh-CN" sz="2600" dirty="0">
                <a:latin typeface="Calibri" panose="020F0502020204030204" pitchFamily="34" charset="0"/>
                <a:ea typeface="宋体" panose="02010600030101010101" pitchFamily="2" charset="-122"/>
                <a:cs typeface="Times New Roman" panose="02020603050405020304" pitchFamily="18" charset="0"/>
              </a:rPr>
              <a:t>a</a:t>
            </a:r>
            <a:r>
              <a:rPr lang="en-US" altLang="zh-CN" sz="2600" dirty="0" smtClean="0">
                <a:latin typeface="Calibri" panose="020F0502020204030204" pitchFamily="34" charset="0"/>
                <a:ea typeface="宋体" panose="02010600030101010101" pitchFamily="2" charset="-122"/>
                <a:cs typeface="Times New Roman" panose="02020603050405020304" pitchFamily="18" charset="0"/>
              </a:rPr>
              <a:t>mong </a:t>
            </a:r>
            <a:r>
              <a:rPr lang="en-US" altLang="zh-CN" sz="2600" dirty="0">
                <a:latin typeface="Calibri" panose="020F0502020204030204" pitchFamily="34" charset="0"/>
                <a:ea typeface="宋体" panose="02010600030101010101" pitchFamily="2" charset="-122"/>
                <a:cs typeface="Times New Roman" panose="02020603050405020304" pitchFamily="18" charset="0"/>
              </a:rPr>
              <a:t>40 </a:t>
            </a:r>
            <a:r>
              <a:rPr lang="en-US" altLang="zh-CN" sz="2600" dirty="0" smtClean="0">
                <a:latin typeface="Calibri" panose="020F0502020204030204" pitchFamily="34" charset="0"/>
                <a:ea typeface="宋体" panose="02010600030101010101" pitchFamily="2" charset="-122"/>
                <a:cs typeface="Times New Roman" panose="02020603050405020304" pitchFamily="18" charset="0"/>
              </a:rPr>
              <a:t>items</a:t>
            </a:r>
            <a:r>
              <a:rPr lang="en-US" altLang="zh-CN" sz="2600" dirty="0">
                <a:latin typeface="Calibri" panose="020F0502020204030204" pitchFamily="34" charset="0"/>
                <a:ea typeface="宋体" panose="02010600030101010101" pitchFamily="2" charset="-122"/>
                <a:cs typeface="Times New Roman" panose="02020603050405020304" pitchFamily="18" charset="0"/>
              </a:rPr>
              <a:t>, </a:t>
            </a:r>
            <a:endParaRPr lang="en-US" altLang="zh-CN" sz="2600" dirty="0" smtClean="0">
              <a:latin typeface="Calibri" panose="020F0502020204030204" pitchFamily="34" charset="0"/>
              <a:ea typeface="宋体" panose="02010600030101010101" pitchFamily="2" charset="-122"/>
              <a:cs typeface="Times New Roman" panose="02020603050405020304" pitchFamily="18" charset="0"/>
            </a:endParaRPr>
          </a:p>
          <a:p>
            <a:pPr lvl="1">
              <a:buFont typeface="Wingdings" panose="05000000000000000000" pitchFamily="2" charset="2"/>
              <a:buChar char="Ø"/>
            </a:pPr>
            <a:r>
              <a:rPr lang="en-US" altLang="zh-CN" sz="2600" dirty="0">
                <a:latin typeface="Calibri" panose="020F0502020204030204" pitchFamily="34" charset="0"/>
                <a:ea typeface="宋体" panose="02010600030101010101" pitchFamily="2" charset="-122"/>
                <a:cs typeface="Times New Roman" panose="02020603050405020304" pitchFamily="18" charset="0"/>
              </a:rPr>
              <a:t>14 items (35%) have been basically liberalized; </a:t>
            </a:r>
          </a:p>
          <a:p>
            <a:pPr lvl="1">
              <a:buFont typeface="Wingdings" panose="05000000000000000000" pitchFamily="2" charset="2"/>
              <a:buChar char="Ø"/>
            </a:pPr>
            <a:r>
              <a:rPr lang="en-US" altLang="zh-CN" sz="2600" dirty="0">
                <a:latin typeface="Calibri" panose="020F0502020204030204" pitchFamily="34" charset="0"/>
                <a:ea typeface="宋体" panose="02010600030101010101" pitchFamily="2" charset="-122"/>
                <a:cs typeface="Times New Roman" panose="02020603050405020304" pitchFamily="18" charset="0"/>
              </a:rPr>
              <a:t>23 items (57.5%) have been partially liberalized; </a:t>
            </a:r>
          </a:p>
          <a:p>
            <a:pPr lvl="1">
              <a:buFont typeface="Wingdings" panose="05000000000000000000" pitchFamily="2" charset="2"/>
              <a:buChar char="Ø"/>
            </a:pPr>
            <a:r>
              <a:rPr lang="en-US" altLang="zh-CN" sz="2600" dirty="0" smtClean="0">
                <a:latin typeface="Calibri" panose="020F0502020204030204" pitchFamily="34" charset="0"/>
                <a:ea typeface="宋体" panose="02010600030101010101" pitchFamily="2" charset="-122"/>
                <a:cs typeface="Times New Roman" panose="02020603050405020304" pitchFamily="18" charset="0"/>
              </a:rPr>
              <a:t>3 </a:t>
            </a:r>
            <a:r>
              <a:rPr lang="en-US" altLang="zh-CN" sz="2600" dirty="0">
                <a:latin typeface="Calibri" panose="020F0502020204030204" pitchFamily="34" charset="0"/>
                <a:ea typeface="宋体" panose="02010600030101010101" pitchFamily="2" charset="-122"/>
                <a:cs typeface="Times New Roman" panose="02020603050405020304" pitchFamily="18" charset="0"/>
              </a:rPr>
              <a:t>items (7.5%) remain strictly </a:t>
            </a:r>
            <a:r>
              <a:rPr lang="en-US" altLang="zh-CN" sz="2600" dirty="0" smtClean="0">
                <a:latin typeface="Calibri" panose="020F0502020204030204" pitchFamily="34" charset="0"/>
                <a:ea typeface="宋体" panose="02010600030101010101" pitchFamily="2" charset="-122"/>
                <a:cs typeface="Times New Roman" panose="02020603050405020304" pitchFamily="18" charset="0"/>
              </a:rPr>
              <a:t>restricted, mainly related </a:t>
            </a:r>
            <a:r>
              <a:rPr lang="en-US" altLang="zh-CN" sz="2600" dirty="0">
                <a:latin typeface="Calibri" panose="020F0502020204030204" pitchFamily="34" charset="0"/>
                <a:ea typeface="宋体" panose="02010600030101010101" pitchFamily="2" charset="-122"/>
                <a:cs typeface="Times New Roman" panose="02020603050405020304" pitchFamily="18" charset="0"/>
              </a:rPr>
              <a:t>to the controls on capital and money market instruments, and controls on derivatives and other instruments. </a:t>
            </a:r>
            <a:endParaRPr lang="en-US" altLang="zh-CN" sz="2600" dirty="0" smtClean="0">
              <a:latin typeface="Calibri" panose="020F0502020204030204" pitchFamily="34" charset="0"/>
              <a:ea typeface="宋体" panose="02010600030101010101" pitchFamily="2" charset="-122"/>
              <a:cs typeface="Times New Roman" panose="02020603050405020304" pitchFamily="18" charset="0"/>
            </a:endParaRPr>
          </a:p>
          <a:p>
            <a:pPr>
              <a:buFont typeface="Wingdings" panose="05000000000000000000" pitchFamily="2" charset="2"/>
              <a:buChar char="Ø"/>
            </a:pPr>
            <a:endParaRPr lang="en-US" altLang="zh-CN" sz="3000" dirty="0" smtClean="0">
              <a:latin typeface="Calibri" panose="020F0502020204030204" pitchFamily="34" charset="0"/>
              <a:ea typeface="宋体" panose="02010600030101010101" pitchFamily="2" charset="-122"/>
              <a:cs typeface="Times New Roman" panose="02020603050405020304" pitchFamily="18" charset="0"/>
            </a:endParaRPr>
          </a:p>
          <a:p>
            <a:pPr>
              <a:buFont typeface="Wingdings" panose="05000000000000000000" pitchFamily="2" charset="2"/>
              <a:buChar char="Ø"/>
            </a:pPr>
            <a:endParaRPr lang="zh-CN" altLang="en-US" b="1" dirty="0"/>
          </a:p>
        </p:txBody>
      </p:sp>
    </p:spTree>
    <p:extLst>
      <p:ext uri="{BB962C8B-B14F-4D97-AF65-F5344CB8AC3E}">
        <p14:creationId xmlns:p14="http://schemas.microsoft.com/office/powerpoint/2010/main" val="39349203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764704"/>
            <a:ext cx="8229600" cy="5361459"/>
          </a:xfrm>
        </p:spPr>
        <p:txBody>
          <a:bodyPr/>
          <a:lstStyle/>
          <a:p>
            <a:pPr algn="ctr">
              <a:buNone/>
            </a:pPr>
            <a:endParaRPr lang="en-US" altLang="zh-CN" dirty="0" smtClean="0"/>
          </a:p>
          <a:p>
            <a:pPr algn="ctr">
              <a:buNone/>
            </a:pPr>
            <a:endParaRPr lang="en-US" altLang="zh-CN" sz="6600" b="1" dirty="0" smtClean="0"/>
          </a:p>
          <a:p>
            <a:pPr algn="ctr">
              <a:buNone/>
            </a:pPr>
            <a:r>
              <a:rPr lang="en-US" altLang="zh-CN" sz="6000" b="1" dirty="0" smtClean="0"/>
              <a:t>Thanks!</a:t>
            </a:r>
            <a:endParaRPr lang="zh-CN" altLang="en-US" sz="60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内容占位符 2"/>
          <p:cNvGraphicFramePr>
            <a:graphicFrameLocks noGrp="1"/>
          </p:cNvGraphicFramePr>
          <p:nvPr>
            <p:ph idx="1"/>
            <p:extLst>
              <p:ext uri="{D42A27DB-BD31-4B8C-83A1-F6EECF244321}">
                <p14:modId xmlns:p14="http://schemas.microsoft.com/office/powerpoint/2010/main" val="3945114353"/>
              </p:ext>
            </p:extLst>
          </p:nvPr>
        </p:nvGraphicFramePr>
        <p:xfrm>
          <a:off x="395536" y="1340768"/>
          <a:ext cx="7848872" cy="4464496"/>
        </p:xfrm>
        <a:graphic>
          <a:graphicData uri="http://schemas.openxmlformats.org/drawingml/2006/chart">
            <c:chart xmlns:c="http://schemas.openxmlformats.org/drawingml/2006/chart" xmlns:r="http://schemas.openxmlformats.org/officeDocument/2006/relationships" r:id="rId3"/>
          </a:graphicData>
        </a:graphic>
      </p:graphicFrame>
      <p:sp>
        <p:nvSpPr>
          <p:cNvPr id="4" name="文本框 3"/>
          <p:cNvSpPr txBox="1"/>
          <p:nvPr/>
        </p:nvSpPr>
        <p:spPr>
          <a:xfrm>
            <a:off x="755576" y="6021288"/>
            <a:ext cx="4176464" cy="369332"/>
          </a:xfrm>
          <a:prstGeom prst="rect">
            <a:avLst/>
          </a:prstGeom>
          <a:noFill/>
        </p:spPr>
        <p:txBody>
          <a:bodyPr wrap="square" rtlCol="0">
            <a:spAutoFit/>
          </a:bodyPr>
          <a:lstStyle/>
          <a:p>
            <a:r>
              <a:rPr lang="en-US" altLang="zh-CN" dirty="0" smtClean="0"/>
              <a:t>Source: China SAFE.</a:t>
            </a:r>
            <a:endParaRPr lang="zh-CN" altLang="en-US" dirty="0"/>
          </a:p>
        </p:txBody>
      </p:sp>
    </p:spTree>
    <p:extLst>
      <p:ext uri="{BB962C8B-B14F-4D97-AF65-F5344CB8AC3E}">
        <p14:creationId xmlns:p14="http://schemas.microsoft.com/office/powerpoint/2010/main" val="37440438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5536" y="1268760"/>
            <a:ext cx="8352928" cy="5472608"/>
          </a:xfrm>
        </p:spPr>
        <p:txBody>
          <a:bodyPr>
            <a:normAutofit fontScale="77500" lnSpcReduction="20000"/>
          </a:bodyPr>
          <a:lstStyle/>
          <a:p>
            <a:r>
              <a:rPr lang="en-US" altLang="zh-CN" b="1" dirty="0" smtClean="0">
                <a:latin typeface="Calibri" panose="020F0502020204030204" pitchFamily="34" charset="0"/>
                <a:ea typeface="宋体" panose="02010600030101010101" pitchFamily="2" charset="-122"/>
                <a:cs typeface="Times New Roman" panose="02020603050405020304" pitchFamily="18" charset="0"/>
              </a:rPr>
              <a:t>Main Features : </a:t>
            </a:r>
          </a:p>
          <a:p>
            <a:pPr lvl="1">
              <a:buFont typeface="Wingdings" panose="05000000000000000000" pitchFamily="2" charset="2"/>
              <a:buChar char="p"/>
            </a:pPr>
            <a:r>
              <a:rPr lang="en-US" altLang="zh-CN" dirty="0" smtClean="0">
                <a:latin typeface="Calibri" panose="020F0502020204030204" pitchFamily="34" charset="0"/>
                <a:ea typeface="宋体" panose="02010600030101010101" pitchFamily="2" charset="-122"/>
                <a:cs typeface="Times New Roman" panose="02020603050405020304" pitchFamily="18" charset="0"/>
              </a:rPr>
              <a:t>FDI is partially liberalized, prior approval is generally is needed though de facto liberalization is popular phenomena;</a:t>
            </a:r>
          </a:p>
          <a:p>
            <a:pPr lvl="1">
              <a:buFont typeface="Wingdings" panose="05000000000000000000" pitchFamily="2" charset="2"/>
              <a:buChar char="p"/>
            </a:pPr>
            <a:r>
              <a:rPr lang="en-US" altLang="zh-CN" dirty="0" smtClean="0">
                <a:latin typeface="Calibri" panose="020F0502020204030204" pitchFamily="34" charset="0"/>
                <a:ea typeface="宋体" panose="02010600030101010101" pitchFamily="2" charset="-122"/>
                <a:cs typeface="Times New Roman" panose="02020603050405020304" pitchFamily="18" charset="0"/>
              </a:rPr>
              <a:t>ODI is basically liberalized, thought the scale is limited;</a:t>
            </a:r>
          </a:p>
          <a:p>
            <a:pPr lvl="1">
              <a:buFont typeface="Wingdings" panose="05000000000000000000" pitchFamily="2" charset="2"/>
              <a:buChar char="p"/>
            </a:pPr>
            <a:r>
              <a:rPr lang="en-US" altLang="zh-CN" dirty="0" smtClean="0">
                <a:latin typeface="Calibri" panose="020F0502020204030204" pitchFamily="34" charset="0"/>
                <a:ea typeface="宋体" panose="02010600030101010101" pitchFamily="2" charset="-122"/>
                <a:cs typeface="Times New Roman" panose="02020603050405020304" pitchFamily="18" charset="0"/>
              </a:rPr>
              <a:t>Share and bond investment (both inflows and outflows) is partially liberalized, mainly through quantitative controls (</a:t>
            </a:r>
            <a:r>
              <a:rPr lang="en-US" altLang="zh-CN" kern="100" dirty="0">
                <a:latin typeface="Calibri" panose="020F0502020204030204" pitchFamily="34" charset="0"/>
                <a:ea typeface="宋体" panose="02010600030101010101" pitchFamily="2" charset="-122"/>
                <a:cs typeface="Times New Roman" panose="02020603050405020304" pitchFamily="18" charset="0"/>
              </a:rPr>
              <a:t>June 29, 2015, QFII is USD 75.5 </a:t>
            </a:r>
            <a:r>
              <a:rPr lang="en-US" altLang="zh-CN" kern="100" dirty="0" err="1" smtClean="0">
                <a:latin typeface="Calibri" panose="020F0502020204030204" pitchFamily="34" charset="0"/>
                <a:ea typeface="宋体" panose="02010600030101010101" pitchFamily="2" charset="-122"/>
                <a:cs typeface="Times New Roman" panose="02020603050405020304" pitchFamily="18" charset="0"/>
              </a:rPr>
              <a:t>bn</a:t>
            </a:r>
            <a:r>
              <a:rPr lang="en-US" altLang="zh-CN" kern="100" dirty="0">
                <a:latin typeface="Calibri" panose="020F0502020204030204" pitchFamily="34" charset="0"/>
                <a:ea typeface="宋体" panose="02010600030101010101" pitchFamily="2" charset="-122"/>
                <a:cs typeface="Times New Roman" panose="02020603050405020304" pitchFamily="18" charset="0"/>
              </a:rPr>
              <a:t>, and QDII is USD 90 </a:t>
            </a:r>
            <a:r>
              <a:rPr lang="en-US" altLang="zh-CN" kern="100" dirty="0" err="1" smtClean="0">
                <a:latin typeface="Calibri" panose="020F0502020204030204" pitchFamily="34" charset="0"/>
                <a:ea typeface="宋体" panose="02010600030101010101" pitchFamily="2" charset="-122"/>
                <a:cs typeface="Times New Roman" panose="02020603050405020304" pitchFamily="18" charset="0"/>
              </a:rPr>
              <a:t>bn</a:t>
            </a:r>
            <a:r>
              <a:rPr lang="en-US" altLang="zh-CN" kern="100" dirty="0" smtClean="0">
                <a:latin typeface="Calibri" panose="020F0502020204030204" pitchFamily="34" charset="0"/>
                <a:ea typeface="宋体" panose="02010600030101010101" pitchFamily="2" charset="-122"/>
                <a:cs typeface="Times New Roman" panose="02020603050405020304" pitchFamily="18" charset="0"/>
              </a:rPr>
              <a:t>). </a:t>
            </a:r>
            <a:endParaRPr lang="en-US" altLang="zh-CN" dirty="0" smtClean="0">
              <a:latin typeface="Calibri" panose="020F0502020204030204" pitchFamily="34" charset="0"/>
              <a:ea typeface="宋体" panose="02010600030101010101" pitchFamily="2" charset="-122"/>
              <a:cs typeface="Times New Roman" panose="02020603050405020304" pitchFamily="18" charset="0"/>
            </a:endParaRPr>
          </a:p>
          <a:p>
            <a:pPr lvl="1">
              <a:buFont typeface="Wingdings" panose="05000000000000000000" pitchFamily="2" charset="2"/>
              <a:buChar char="p"/>
            </a:pPr>
            <a:r>
              <a:rPr lang="en-US" altLang="zh-CN" dirty="0" smtClean="0">
                <a:latin typeface="Calibri" panose="020F0502020204030204" pitchFamily="34" charset="0"/>
                <a:ea typeface="宋体" panose="02010600030101010101" pitchFamily="2" charset="-122"/>
                <a:cs typeface="Times New Roman" panose="02020603050405020304" pitchFamily="18" charset="0"/>
              </a:rPr>
              <a:t>Issuance of money </a:t>
            </a:r>
            <a:r>
              <a:rPr lang="en-US" altLang="zh-CN" dirty="0">
                <a:latin typeface="Calibri" panose="020F0502020204030204" pitchFamily="34" charset="0"/>
                <a:ea typeface="宋体" panose="02010600030101010101" pitchFamily="2" charset="-122"/>
                <a:cs typeface="Times New Roman" panose="02020603050405020304" pitchFamily="18" charset="0"/>
              </a:rPr>
              <a:t>market instruments and financial </a:t>
            </a:r>
            <a:r>
              <a:rPr lang="en-US" altLang="zh-CN" dirty="0" smtClean="0">
                <a:latin typeface="Calibri" panose="020F0502020204030204" pitchFamily="34" charset="0"/>
                <a:ea typeface="宋体" panose="02010600030101010101" pitchFamily="2" charset="-122"/>
                <a:cs typeface="Times New Roman" panose="02020603050405020304" pitchFamily="18" charset="0"/>
              </a:rPr>
              <a:t>derivatives by nonresidents is not allowed. </a:t>
            </a:r>
          </a:p>
          <a:p>
            <a:pPr lvl="1">
              <a:buFont typeface="Wingdings" panose="05000000000000000000" pitchFamily="2" charset="2"/>
              <a:buChar char="p"/>
            </a:pPr>
            <a:r>
              <a:rPr lang="en-US" altLang="zh-CN" dirty="0" smtClean="0">
                <a:latin typeface="Calibri" panose="020F0502020204030204" pitchFamily="34" charset="0"/>
                <a:ea typeface="宋体" panose="02010600030101010101" pitchFamily="2" charset="-122"/>
                <a:cs typeface="Times New Roman" panose="02020603050405020304" pitchFamily="18" charset="0"/>
              </a:rPr>
              <a:t>International borrowing (loans and bonds) is partially liberalized . </a:t>
            </a:r>
          </a:p>
          <a:p>
            <a:pPr lvl="1">
              <a:buFont typeface="Wingdings" panose="05000000000000000000" pitchFamily="2" charset="2"/>
              <a:buChar char="p"/>
            </a:pPr>
            <a:endParaRPr lang="en-US" altLang="zh-CN" dirty="0" smtClean="0">
              <a:latin typeface="Calibri" panose="020F0502020204030204" pitchFamily="34" charset="0"/>
              <a:ea typeface="宋体" panose="02010600030101010101" pitchFamily="2" charset="-122"/>
              <a:cs typeface="Times New Roman" panose="02020603050405020304" pitchFamily="18" charset="0"/>
            </a:endParaRPr>
          </a:p>
          <a:p>
            <a:pPr lvl="1">
              <a:buFont typeface="Wingdings" panose="05000000000000000000" pitchFamily="2" charset="2"/>
              <a:buChar char="p"/>
            </a:pPr>
            <a:r>
              <a:rPr lang="en-US" altLang="zh-CN" dirty="0" smtClean="0">
                <a:latin typeface="Calibri" panose="020F0502020204030204" pitchFamily="34" charset="0"/>
                <a:ea typeface="宋体" panose="02010600030101010101" pitchFamily="2" charset="-122"/>
                <a:cs typeface="Times New Roman" panose="02020603050405020304" pitchFamily="18" charset="0"/>
              </a:rPr>
              <a:t>By </a:t>
            </a:r>
            <a:r>
              <a:rPr lang="en-US" altLang="zh-CN" dirty="0">
                <a:latin typeface="Calibri" panose="020F0502020204030204" pitchFamily="34" charset="0"/>
                <a:ea typeface="宋体" panose="02010600030101010101" pitchFamily="2" charset="-122"/>
                <a:cs typeface="Times New Roman" panose="02020603050405020304" pitchFamily="18" charset="0"/>
              </a:rPr>
              <a:t>and large, </a:t>
            </a:r>
            <a:r>
              <a:rPr lang="en-US" altLang="zh-CN" dirty="0" smtClean="0">
                <a:latin typeface="Calibri" panose="020F0502020204030204" pitchFamily="34" charset="0"/>
                <a:ea typeface="宋体" panose="02010600030101010101" pitchFamily="2" charset="-122"/>
                <a:cs typeface="Times New Roman" panose="02020603050405020304" pitchFamily="18" charset="0"/>
              </a:rPr>
              <a:t>there are three structural features:  </a:t>
            </a:r>
            <a:r>
              <a:rPr lang="en-US" altLang="zh-CN" b="1" u="sng" dirty="0">
                <a:latin typeface="Calibri" panose="020F0502020204030204" pitchFamily="34" charset="0"/>
                <a:ea typeface="宋体" panose="02010600030101010101" pitchFamily="2" charset="-122"/>
                <a:cs typeface="Times New Roman" panose="02020603050405020304" pitchFamily="18" charset="0"/>
              </a:rPr>
              <a:t>One</a:t>
            </a:r>
            <a:r>
              <a:rPr lang="en-US" altLang="zh-CN" dirty="0">
                <a:latin typeface="Calibri" panose="020F0502020204030204" pitchFamily="34" charset="0"/>
                <a:ea typeface="宋体" panose="02010600030101010101" pitchFamily="2" charset="-122"/>
                <a:cs typeface="Times New Roman" panose="02020603050405020304" pitchFamily="18" charset="0"/>
              </a:rPr>
              <a:t>, direct investment (both FDI and ODI) is more liberalized than security investment and other investments. </a:t>
            </a:r>
            <a:r>
              <a:rPr lang="en-US" altLang="zh-CN" b="1" u="sng" dirty="0">
                <a:latin typeface="Calibri" panose="020F0502020204030204" pitchFamily="34" charset="0"/>
                <a:ea typeface="宋体" panose="02010600030101010101" pitchFamily="2" charset="-122"/>
                <a:cs typeface="Times New Roman" panose="02020603050405020304" pitchFamily="18" charset="0"/>
              </a:rPr>
              <a:t>Two</a:t>
            </a:r>
            <a:r>
              <a:rPr lang="en-US" altLang="zh-CN" dirty="0">
                <a:latin typeface="Calibri" panose="020F0502020204030204" pitchFamily="34" charset="0"/>
                <a:ea typeface="宋体" panose="02010600030101010101" pitchFamily="2" charset="-122"/>
                <a:cs typeface="Times New Roman" panose="02020603050405020304" pitchFamily="18" charset="0"/>
              </a:rPr>
              <a:t>, inward capital flows is more liberalized than outward capital flows. </a:t>
            </a:r>
            <a:r>
              <a:rPr lang="en-US" altLang="zh-CN" b="1" u="sng" dirty="0">
                <a:latin typeface="Calibri" panose="020F0502020204030204" pitchFamily="34" charset="0"/>
                <a:ea typeface="宋体" panose="02010600030101010101" pitchFamily="2" charset="-122"/>
                <a:cs typeface="Times New Roman" panose="02020603050405020304" pitchFamily="18" charset="0"/>
              </a:rPr>
              <a:t>Three,</a:t>
            </a:r>
            <a:r>
              <a:rPr lang="en-US" altLang="zh-CN" dirty="0">
                <a:latin typeface="Calibri" panose="020F0502020204030204" pitchFamily="34" charset="0"/>
                <a:ea typeface="宋体" panose="02010600030101010101" pitchFamily="2" charset="-122"/>
                <a:cs typeface="Times New Roman" panose="02020603050405020304" pitchFamily="18" charset="0"/>
              </a:rPr>
              <a:t> money market instruments and financial derivative instruments are under most strict control.</a:t>
            </a:r>
            <a:endParaRPr lang="en-US" altLang="zh-CN" dirty="0" smtClean="0">
              <a:latin typeface="Calibri" panose="020F0502020204030204" pitchFamily="34" charset="0"/>
              <a:ea typeface="宋体" panose="02010600030101010101" pitchFamily="2" charset="-122"/>
              <a:cs typeface="Times New Roman" panose="02020603050405020304" pitchFamily="18" charset="0"/>
            </a:endParaRPr>
          </a:p>
          <a:p>
            <a:pPr lvl="1">
              <a:buFont typeface="Wingdings" panose="05000000000000000000" pitchFamily="2" charset="2"/>
              <a:buChar char="p"/>
            </a:pPr>
            <a:endParaRPr lang="en-US" altLang="zh-CN" dirty="0" smtClean="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578788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1412776"/>
            <a:ext cx="8219256" cy="5112568"/>
          </a:xfrm>
        </p:spPr>
        <p:txBody>
          <a:bodyPr>
            <a:normAutofit fontScale="92500" lnSpcReduction="10000"/>
          </a:bodyPr>
          <a:lstStyle/>
          <a:p>
            <a:pPr algn="just"/>
            <a:r>
              <a:rPr lang="en-US" altLang="zh-CN" b="1" kern="100" dirty="0" smtClean="0">
                <a:latin typeface="Calibri" panose="020F0502020204030204" pitchFamily="34" charset="0"/>
                <a:ea typeface="宋体" panose="02010600030101010101" pitchFamily="2" charset="-122"/>
                <a:cs typeface="Times New Roman" panose="02020603050405020304" pitchFamily="18" charset="0"/>
              </a:rPr>
              <a:t>Some new developments in recent years: </a:t>
            </a:r>
          </a:p>
          <a:p>
            <a:pPr lvl="1" algn="just">
              <a:buFont typeface="Wingdings" panose="05000000000000000000" pitchFamily="2" charset="2"/>
              <a:buChar char="Ø"/>
            </a:pPr>
            <a:r>
              <a:rPr lang="en-US" altLang="zh-CN" kern="100" dirty="0" smtClean="0">
                <a:latin typeface="Calibri" panose="020F0502020204030204" pitchFamily="34" charset="0"/>
                <a:ea typeface="宋体" panose="02010600030101010101" pitchFamily="2" charset="-122"/>
                <a:cs typeface="Times New Roman" panose="02020603050405020304" pitchFamily="18" charset="0"/>
              </a:rPr>
              <a:t>Launch </a:t>
            </a:r>
            <a:r>
              <a:rPr lang="en-US" altLang="zh-CN" kern="100" dirty="0">
                <a:latin typeface="Calibri" panose="020F0502020204030204" pitchFamily="34" charset="0"/>
                <a:ea typeface="宋体" panose="02010600030101010101" pitchFamily="2" charset="-122"/>
                <a:cs typeface="Times New Roman" panose="02020603050405020304" pitchFamily="18" charset="0"/>
              </a:rPr>
              <a:t>of Shanghai-Hong Kong Stock Connect program. A cross-border investment quota of CNY 550 billion is set. </a:t>
            </a:r>
          </a:p>
          <a:p>
            <a:pPr lvl="1" algn="just">
              <a:buFont typeface="Wingdings" panose="05000000000000000000" pitchFamily="2" charset="2"/>
              <a:buChar char="Ø"/>
            </a:pPr>
            <a:r>
              <a:rPr lang="en-US" altLang="zh-CN" kern="100" dirty="0">
                <a:latin typeface="Calibri" panose="020F0502020204030204" pitchFamily="34" charset="0"/>
                <a:ea typeface="宋体" panose="02010600030101010101" pitchFamily="2" charset="-122"/>
                <a:cs typeface="Times New Roman" panose="02020603050405020304" pitchFamily="18" charset="0"/>
              </a:rPr>
              <a:t>Foreign central banks, international organizations and sovereign funds are allowed to purchase bonds in inter-bank bond market</a:t>
            </a:r>
            <a:r>
              <a:rPr lang="en-US" altLang="zh-CN" kern="100" dirty="0" smtClean="0">
                <a:latin typeface="Calibri" panose="020F0502020204030204" pitchFamily="34" charset="0"/>
                <a:ea typeface="宋体" panose="02010600030101010101" pitchFamily="2" charset="-122"/>
                <a:cs typeface="Times New Roman" panose="02020603050405020304" pitchFamily="18" charset="0"/>
              </a:rPr>
              <a:t>.</a:t>
            </a:r>
          </a:p>
          <a:p>
            <a:pPr algn="just"/>
            <a:r>
              <a:rPr lang="en-US" altLang="zh-CN" i="1" u="sng" kern="100" dirty="0" smtClean="0">
                <a:latin typeface="Calibri" panose="020F0502020204030204" pitchFamily="34" charset="0"/>
                <a:ea typeface="宋体" panose="02010600030101010101" pitchFamily="2" charset="-122"/>
                <a:cs typeface="Times New Roman" panose="02020603050405020304" pitchFamily="18" charset="0"/>
              </a:rPr>
              <a:t>Maybe late this year</a:t>
            </a:r>
            <a:endParaRPr lang="en-US" altLang="zh-CN" i="1" u="sng" kern="100" dirty="0">
              <a:latin typeface="Calibri" panose="020F0502020204030204" pitchFamily="34" charset="0"/>
              <a:ea typeface="宋体" panose="02010600030101010101" pitchFamily="2" charset="-122"/>
              <a:cs typeface="Times New Roman" panose="02020603050405020304" pitchFamily="18" charset="0"/>
            </a:endParaRPr>
          </a:p>
          <a:p>
            <a:pPr lvl="1" algn="just">
              <a:buFont typeface="Wingdings" panose="05000000000000000000" pitchFamily="2" charset="2"/>
              <a:buChar char="Ø"/>
            </a:pPr>
            <a:r>
              <a:rPr lang="en-US" altLang="zh-CN" i="1" kern="100" dirty="0" smtClean="0">
                <a:latin typeface="Calibri" panose="020F0502020204030204" pitchFamily="34" charset="0"/>
                <a:ea typeface="宋体" panose="02010600030101010101" pitchFamily="2" charset="-122"/>
                <a:cs typeface="Times New Roman" panose="02020603050405020304" pitchFamily="18" charset="0"/>
              </a:rPr>
              <a:t>Foreign Investment Law</a:t>
            </a:r>
            <a:r>
              <a:rPr lang="en-US" altLang="zh-CN" kern="100" dirty="0">
                <a:latin typeface="Calibri" panose="020F0502020204030204" pitchFamily="34" charset="0"/>
                <a:ea typeface="宋体" panose="02010600030101010101" pitchFamily="2" charset="-122"/>
                <a:cs typeface="Times New Roman" panose="02020603050405020304" pitchFamily="18" charset="0"/>
              </a:rPr>
              <a:t> </a:t>
            </a:r>
            <a:r>
              <a:rPr lang="en-US" altLang="zh-CN" kern="100" dirty="0" smtClean="0">
                <a:latin typeface="Calibri" panose="020F0502020204030204" pitchFamily="34" charset="0"/>
                <a:ea typeface="宋体" panose="02010600030101010101" pitchFamily="2" charset="-122"/>
                <a:cs typeface="Times New Roman" panose="02020603050405020304" pitchFamily="18" charset="0"/>
              </a:rPr>
              <a:t>is to be revised: prior  approval will be largely removed. </a:t>
            </a:r>
          </a:p>
          <a:p>
            <a:pPr lvl="1" algn="just">
              <a:buFont typeface="Wingdings" panose="05000000000000000000" pitchFamily="2" charset="2"/>
              <a:buChar char="Ø"/>
            </a:pPr>
            <a:r>
              <a:rPr lang="en-US" altLang="zh-CN" kern="100" dirty="0" smtClean="0">
                <a:latin typeface="Calibri" panose="020F0502020204030204" pitchFamily="34" charset="0"/>
                <a:ea typeface="宋体" panose="02010600030101010101" pitchFamily="2" charset="-122"/>
                <a:cs typeface="Times New Roman" panose="02020603050405020304" pitchFamily="18" charset="0"/>
              </a:rPr>
              <a:t>QDII2 is to be set up.</a:t>
            </a:r>
          </a:p>
          <a:p>
            <a:pPr lvl="1" algn="just">
              <a:buFont typeface="Wingdings" panose="05000000000000000000" pitchFamily="2" charset="2"/>
              <a:buChar char="Ø"/>
            </a:pPr>
            <a:r>
              <a:rPr lang="en-US" altLang="zh-CN" kern="100" dirty="0" smtClean="0">
                <a:latin typeface="Calibri" panose="020F0502020204030204" pitchFamily="34" charset="0"/>
                <a:ea typeface="宋体" panose="02010600030101010101" pitchFamily="2" charset="-122"/>
                <a:cs typeface="Times New Roman" panose="02020603050405020304" pitchFamily="18" charset="0"/>
              </a:rPr>
              <a:t>Shenzhen-Hong Kong connect program is to be set up. </a:t>
            </a:r>
            <a:endParaRPr lang="zh-CN" altLang="zh-CN" kern="100" dirty="0">
              <a:latin typeface="Calibri" panose="020F0502020204030204" pitchFamily="34" charset="0"/>
              <a:ea typeface="宋体" panose="02010600030101010101" pitchFamily="2" charset="-122"/>
              <a:cs typeface="Times New Roman" panose="02020603050405020304" pitchFamily="18" charset="0"/>
            </a:endParaRPr>
          </a:p>
          <a:p>
            <a:pPr algn="just">
              <a:spcAft>
                <a:spcPts val="0"/>
              </a:spcAft>
            </a:pP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3832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12776"/>
            <a:ext cx="8229600" cy="4873744"/>
          </a:xfrm>
        </p:spPr>
        <p:txBody>
          <a:bodyPr>
            <a:normAutofit/>
          </a:bodyPr>
          <a:lstStyle/>
          <a:p>
            <a:pPr marL="0" indent="0" algn="ctr">
              <a:buNone/>
            </a:pPr>
            <a:r>
              <a:rPr lang="en-US" altLang="zh-CN" sz="2800" dirty="0" smtClean="0">
                <a:latin typeface="+mj-lt"/>
                <a:ea typeface="宋体" panose="02010600030101010101" pitchFamily="2" charset="-122"/>
                <a:cs typeface="Times New Roman" panose="02020603050405020304" pitchFamily="18" charset="0"/>
              </a:rPr>
              <a:t>2. Whether </a:t>
            </a:r>
            <a:r>
              <a:rPr lang="en-US" altLang="zh-CN" sz="2800" dirty="0">
                <a:latin typeface="+mj-lt"/>
                <a:ea typeface="宋体" panose="02010600030101010101" pitchFamily="2" charset="-122"/>
                <a:cs typeface="Times New Roman" panose="02020603050405020304" pitchFamily="18" charset="0"/>
              </a:rPr>
              <a:t>China should accelerate its CAL, mainly the further opening of capital market? </a:t>
            </a:r>
            <a:endParaRPr lang="en-US" altLang="zh-CN" sz="2800" dirty="0" smtClean="0">
              <a:latin typeface="Calibri" panose="020F0502020204030204" pitchFamily="34" charset="0"/>
              <a:ea typeface="宋体" panose="02010600030101010101" pitchFamily="2" charset="-122"/>
              <a:cs typeface="Times New Roman" panose="02020603050405020304" pitchFamily="18" charset="0"/>
            </a:endParaRPr>
          </a:p>
          <a:p>
            <a:pPr marL="0" indent="0" algn="ctr">
              <a:lnSpc>
                <a:spcPct val="150000"/>
              </a:lnSpc>
              <a:buNone/>
            </a:pPr>
            <a:r>
              <a:rPr lang="en-US" altLang="zh-CN" sz="2800" b="1" i="1" u="sng" dirty="0" smtClean="0">
                <a:latin typeface="Calibri" panose="020F0502020204030204" pitchFamily="34" charset="0"/>
                <a:ea typeface="宋体" panose="02010600030101010101" pitchFamily="2" charset="-122"/>
                <a:cs typeface="Times New Roman" panose="02020603050405020304" pitchFamily="18" charset="0"/>
              </a:rPr>
              <a:t>Two Schools since 2012</a:t>
            </a:r>
          </a:p>
          <a:p>
            <a:pPr lvl="1">
              <a:buFont typeface="Wingdings" panose="05000000000000000000" pitchFamily="2" charset="2"/>
              <a:buChar char="u"/>
            </a:pPr>
            <a:r>
              <a:rPr lang="en-US" altLang="zh-CN" sz="2400" dirty="0" smtClean="0">
                <a:latin typeface="Calibri" panose="020F0502020204030204" pitchFamily="34" charset="0"/>
                <a:ea typeface="宋体" panose="02010600030101010101" pitchFamily="2" charset="-122"/>
                <a:cs typeface="Times New Roman" panose="02020603050405020304" pitchFamily="18" charset="0"/>
              </a:rPr>
              <a:t>Some believe the </a:t>
            </a:r>
            <a:r>
              <a:rPr lang="en-US" altLang="zh-CN" sz="2400" dirty="0">
                <a:latin typeface="Calibri" panose="020F0502020204030204" pitchFamily="34" charset="0"/>
                <a:ea typeface="宋体" panose="02010600030101010101" pitchFamily="2" charset="-122"/>
                <a:cs typeface="Times New Roman" panose="02020603050405020304" pitchFamily="18" charset="0"/>
              </a:rPr>
              <a:t>timing for </a:t>
            </a:r>
            <a:r>
              <a:rPr lang="en-US" altLang="zh-CN" sz="2400" dirty="0" smtClean="0">
                <a:latin typeface="Calibri" panose="020F0502020204030204" pitchFamily="34" charset="0"/>
                <a:ea typeface="宋体" panose="02010600030101010101" pitchFamily="2" charset="-122"/>
                <a:cs typeface="Times New Roman" panose="02020603050405020304" pitchFamily="18" charset="0"/>
              </a:rPr>
              <a:t>accelerating has come and China should fully liberalize </a:t>
            </a:r>
            <a:r>
              <a:rPr lang="en-US" altLang="zh-CN" sz="2400" dirty="0">
                <a:latin typeface="Calibri" panose="020F0502020204030204" pitchFamily="34" charset="0"/>
                <a:ea typeface="宋体" panose="02010600030101010101" pitchFamily="2" charset="-122"/>
                <a:cs typeface="Times New Roman" panose="02020603050405020304" pitchFamily="18" charset="0"/>
              </a:rPr>
              <a:t>its CA with </a:t>
            </a:r>
            <a:r>
              <a:rPr lang="en-US" altLang="zh-CN" sz="2400" dirty="0" smtClean="0">
                <a:latin typeface="Calibri" panose="020F0502020204030204" pitchFamily="34" charset="0"/>
                <a:ea typeface="宋体" panose="02010600030101010101" pitchFamily="2" charset="-122"/>
                <a:cs typeface="Times New Roman" panose="02020603050405020304" pitchFamily="18" charset="0"/>
              </a:rPr>
              <a:t>3-5 </a:t>
            </a:r>
            <a:r>
              <a:rPr lang="en-US" altLang="zh-CN" sz="2400" dirty="0">
                <a:latin typeface="Calibri" panose="020F0502020204030204" pitchFamily="34" charset="0"/>
                <a:ea typeface="宋体" panose="02010600030101010101" pitchFamily="2" charset="-122"/>
                <a:cs typeface="Times New Roman" panose="02020603050405020304" pitchFamily="18" charset="0"/>
              </a:rPr>
              <a:t>years </a:t>
            </a:r>
            <a:r>
              <a:rPr lang="en-US" altLang="zh-CN" sz="2400" dirty="0" smtClean="0">
                <a:latin typeface="Calibri" panose="020F0502020204030204" pitchFamily="34" charset="0"/>
                <a:ea typeface="宋体" panose="02010600030101010101" pitchFamily="2" charset="-122"/>
                <a:cs typeface="Times New Roman" panose="02020603050405020304" pitchFamily="18" charset="0"/>
              </a:rPr>
              <a:t>or before 2020 ; </a:t>
            </a:r>
          </a:p>
          <a:p>
            <a:pPr lvl="2">
              <a:buFont typeface="Wingdings" panose="05000000000000000000" pitchFamily="2" charset="2"/>
              <a:buChar char="Ø"/>
            </a:pPr>
            <a:r>
              <a:rPr lang="en-US" altLang="zh-CN" dirty="0" smtClean="0">
                <a:latin typeface="Calibri" panose="020F0502020204030204" pitchFamily="34" charset="0"/>
                <a:ea typeface="宋体" panose="02010600030101010101" pitchFamily="2" charset="-122"/>
                <a:cs typeface="Times New Roman" panose="02020603050405020304" pitchFamily="18" charset="0"/>
              </a:rPr>
              <a:t>More reasons: (1) to help RMBI; (2) to reduce the BOP surplus; (3) to force domestic reform;……</a:t>
            </a:r>
          </a:p>
          <a:p>
            <a:pPr lvl="1">
              <a:buFont typeface="Wingdings" panose="05000000000000000000" pitchFamily="2" charset="2"/>
              <a:buChar char="u"/>
            </a:pPr>
            <a:r>
              <a:rPr lang="en-US" altLang="zh-CN" sz="2400" dirty="0" smtClean="0">
                <a:latin typeface="Calibri" panose="020F0502020204030204" pitchFamily="34" charset="0"/>
                <a:ea typeface="宋体" panose="02010600030101010101" pitchFamily="2" charset="-122"/>
                <a:cs typeface="Times New Roman" panose="02020603050405020304" pitchFamily="18" charset="0"/>
              </a:rPr>
              <a:t>Some believe </a:t>
            </a:r>
            <a:r>
              <a:rPr lang="en-US" altLang="zh-CN" sz="2400" dirty="0">
                <a:latin typeface="Calibri" panose="020F0502020204030204" pitchFamily="34" charset="0"/>
                <a:ea typeface="宋体" panose="02010600030101010101" pitchFamily="2" charset="-122"/>
                <a:cs typeface="Times New Roman" panose="02020603050405020304" pitchFamily="18" charset="0"/>
              </a:rPr>
              <a:t>that China </a:t>
            </a:r>
            <a:r>
              <a:rPr lang="en-US" altLang="zh-CN" sz="2400" dirty="0" smtClean="0">
                <a:latin typeface="Calibri" panose="020F0502020204030204" pitchFamily="34" charset="0"/>
                <a:ea typeface="宋体" panose="02010600030101010101" pitchFamily="2" charset="-122"/>
                <a:cs typeface="Times New Roman" panose="02020603050405020304" pitchFamily="18" charset="0"/>
              </a:rPr>
              <a:t>needs more </a:t>
            </a:r>
            <a:r>
              <a:rPr lang="en-US" altLang="zh-CN" sz="2400" dirty="0">
                <a:latin typeface="Calibri" panose="020F0502020204030204" pitchFamily="34" charset="0"/>
                <a:ea typeface="宋体" panose="02010600030101010101" pitchFamily="2" charset="-122"/>
                <a:cs typeface="Times New Roman" panose="02020603050405020304" pitchFamily="18" charset="0"/>
              </a:rPr>
              <a:t>time to reach the goal, at least more than a </a:t>
            </a:r>
            <a:r>
              <a:rPr lang="en-US" altLang="zh-CN" sz="2400" dirty="0" smtClean="0">
                <a:latin typeface="Calibri" panose="020F0502020204030204" pitchFamily="34" charset="0"/>
                <a:ea typeface="宋体" panose="02010600030101010101" pitchFamily="2" charset="-122"/>
                <a:cs typeface="Times New Roman" panose="02020603050405020304" pitchFamily="18" charset="0"/>
              </a:rPr>
              <a:t>decade, for avoiding financial risks and other problems.</a:t>
            </a:r>
            <a:endParaRPr lang="en-US" altLang="zh-CN" sz="2400" dirty="0" smtClean="0">
              <a:latin typeface="+mj-lt"/>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148372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lgn="ctr">
              <a:buNone/>
            </a:pPr>
            <a:endParaRPr lang="en-US" altLang="zh-CN" b="1" i="1" u="sng" dirty="0" smtClean="0">
              <a:latin typeface="Calibri" panose="020F0502020204030204" pitchFamily="34" charset="0"/>
            </a:endParaRPr>
          </a:p>
          <a:p>
            <a:pPr marL="0" indent="0" algn="ctr">
              <a:buNone/>
            </a:pPr>
            <a:r>
              <a:rPr lang="en-US" altLang="zh-CN" b="1" i="1" u="sng" dirty="0" smtClean="0">
                <a:latin typeface="Calibri" panose="020F0502020204030204" pitchFamily="34" charset="0"/>
              </a:rPr>
              <a:t>Six </a:t>
            </a:r>
            <a:r>
              <a:rPr lang="en-US" altLang="zh-CN" b="1" i="1" u="sng" dirty="0">
                <a:latin typeface="Calibri" panose="020F0502020204030204" pitchFamily="34" charset="0"/>
              </a:rPr>
              <a:t>Reasons for More Cautiousness in </a:t>
            </a:r>
          </a:p>
          <a:p>
            <a:pPr marL="0" indent="0" algn="ctr">
              <a:buNone/>
            </a:pPr>
            <a:r>
              <a:rPr lang="en-US" altLang="zh-CN" b="1" i="1" u="sng" dirty="0">
                <a:latin typeface="Calibri" panose="020F0502020204030204" pitchFamily="34" charset="0"/>
              </a:rPr>
              <a:t>the Coming Five Years</a:t>
            </a:r>
          </a:p>
        </p:txBody>
      </p:sp>
    </p:spTree>
    <p:extLst>
      <p:ext uri="{BB962C8B-B14F-4D97-AF65-F5344CB8AC3E}">
        <p14:creationId xmlns:p14="http://schemas.microsoft.com/office/powerpoint/2010/main" val="17413691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124744"/>
            <a:ext cx="8291264" cy="5472608"/>
          </a:xfrm>
        </p:spPr>
        <p:txBody>
          <a:bodyPr>
            <a:normAutofit/>
          </a:bodyPr>
          <a:lstStyle/>
          <a:p>
            <a:pPr>
              <a:buFont typeface="Wingdings" panose="05000000000000000000" pitchFamily="2" charset="2"/>
              <a:buChar char="u"/>
            </a:pPr>
            <a:endParaRPr lang="en-US" altLang="zh-CN" sz="2200" b="1" dirty="0" smtClean="0"/>
          </a:p>
          <a:p>
            <a:pPr>
              <a:buFont typeface="Wingdings" panose="05000000000000000000" pitchFamily="2" charset="2"/>
              <a:buChar char="u"/>
            </a:pPr>
            <a:r>
              <a:rPr lang="en-US" altLang="zh-CN" sz="2600" b="1" dirty="0" smtClean="0">
                <a:latin typeface="+mj-lt"/>
              </a:rPr>
              <a:t>Firstly</a:t>
            </a:r>
            <a:r>
              <a:rPr lang="en-US" altLang="zh-CN" sz="2600" b="1" dirty="0">
                <a:latin typeface="+mj-lt"/>
              </a:rPr>
              <a:t>, it is not very clear that the fully financial opening is definitely beneficial to the real economy</a:t>
            </a:r>
            <a:r>
              <a:rPr lang="en-US" altLang="zh-CN" sz="2400" dirty="0">
                <a:latin typeface="+mj-lt"/>
              </a:rPr>
              <a:t>. </a:t>
            </a:r>
            <a:endParaRPr lang="en-US" altLang="zh-CN" sz="2400" dirty="0" smtClean="0">
              <a:latin typeface="+mj-lt"/>
            </a:endParaRPr>
          </a:p>
          <a:p>
            <a:pPr>
              <a:buFont typeface="Wingdings" panose="05000000000000000000" pitchFamily="2" charset="2"/>
              <a:buChar char="u"/>
            </a:pPr>
            <a:endParaRPr lang="en-US" altLang="zh-CN" sz="2400" dirty="0"/>
          </a:p>
          <a:p>
            <a:pPr marL="400050" lvl="1" indent="0">
              <a:buNone/>
            </a:pPr>
            <a:r>
              <a:rPr lang="en-US" altLang="zh-CN" sz="2400" dirty="0" smtClean="0"/>
              <a:t>Although </a:t>
            </a:r>
            <a:r>
              <a:rPr lang="en-US" altLang="zh-CN" sz="2400" dirty="0"/>
              <a:t>standard economic textbooks normally assert that free capital movement is conducive to resource allocation, intertemporal equilibrium and risks diversification, empirical studies have never reached unambiguous results. In the 1990s and early this century, many empirical researches have been done on the relation between capital account liberalization and economic growth, but only half of them found positive relations; the rest only found either negative or no relations. (Figure 2) </a:t>
            </a:r>
            <a:endParaRPr lang="zh-CN" altLang="zh-CN" sz="2400" dirty="0"/>
          </a:p>
          <a:p>
            <a:pPr>
              <a:buFont typeface="Wingdings" panose="05000000000000000000" pitchFamily="2" charset="2"/>
              <a:buChar char="u"/>
            </a:pPr>
            <a:endParaRPr lang="en-US" altLang="zh-CN" sz="2400" dirty="0" smtClean="0">
              <a:latin typeface="Calibri" panose="020F0502020204030204" pitchFamily="34" charset="0"/>
            </a:endParaRPr>
          </a:p>
        </p:txBody>
      </p:sp>
    </p:spTree>
    <p:extLst>
      <p:ext uri="{BB962C8B-B14F-4D97-AF65-F5344CB8AC3E}">
        <p14:creationId xmlns:p14="http://schemas.microsoft.com/office/powerpoint/2010/main" val="579141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p:cNvPicPr>
          <p:nvPr>
            <p:ph idx="1"/>
          </p:nvPr>
        </p:nvPicPr>
        <p:blipFill rotWithShape="1">
          <a:blip r:embed="rId2" cstate="print"/>
          <a:srcRect t="15202"/>
          <a:stretch/>
        </p:blipFill>
        <p:spPr bwMode="auto">
          <a:xfrm>
            <a:off x="827584" y="1988840"/>
            <a:ext cx="7128792" cy="4464496"/>
          </a:xfrm>
          <a:prstGeom prst="rect">
            <a:avLst/>
          </a:prstGeom>
          <a:noFill/>
          <a:ln>
            <a:noFill/>
          </a:ln>
          <a:extLst>
            <a:ext uri="{53640926-AAD7-44D8-BBD7-CCE9431645EC}">
              <a14:shadowObscured xmlns:a14="http://schemas.microsoft.com/office/drawing/2010/main"/>
            </a:ext>
          </a:extLst>
        </p:spPr>
      </p:pic>
      <p:sp>
        <p:nvSpPr>
          <p:cNvPr id="5" name="文本框 4"/>
          <p:cNvSpPr txBox="1"/>
          <p:nvPr/>
        </p:nvSpPr>
        <p:spPr>
          <a:xfrm>
            <a:off x="0" y="1196752"/>
            <a:ext cx="8460432" cy="1107996"/>
          </a:xfrm>
          <a:prstGeom prst="rect">
            <a:avLst/>
          </a:prstGeom>
          <a:noFill/>
        </p:spPr>
        <p:txBody>
          <a:bodyPr wrap="square" rtlCol="0">
            <a:spAutoFit/>
          </a:bodyPr>
          <a:lstStyle/>
          <a:p>
            <a:pPr algn="ctr"/>
            <a:r>
              <a:rPr lang="en-US" altLang="zh-CN" sz="2400" b="1" dirty="0">
                <a:solidFill>
                  <a:srgbClr val="2F2F2F"/>
                </a:solidFill>
                <a:latin typeface="Franklin Gothic Medium"/>
                <a:ea typeface="微软雅黑" panose="020B0503020204020204" pitchFamily="34" charset="-122"/>
                <a:cs typeface="+mj-cs"/>
              </a:rPr>
              <a:t>Figure 2: Some Empirical Studies on the Correlations between Capital Account Liberalization and Economic Growth</a:t>
            </a:r>
            <a:r>
              <a:rPr lang="zh-CN" altLang="zh-CN" sz="2000" dirty="0">
                <a:solidFill>
                  <a:srgbClr val="2F2F2F"/>
                </a:solidFill>
                <a:latin typeface="Franklin Gothic Medium"/>
                <a:ea typeface="微软雅黑" panose="020B0503020204020204" pitchFamily="34" charset="-122"/>
                <a:cs typeface="+mj-cs"/>
              </a:rPr>
              <a:t/>
            </a:r>
            <a:br>
              <a:rPr lang="zh-CN" altLang="zh-CN" sz="2000" dirty="0">
                <a:solidFill>
                  <a:srgbClr val="2F2F2F"/>
                </a:solidFill>
                <a:latin typeface="Franklin Gothic Medium"/>
                <a:ea typeface="微软雅黑" panose="020B0503020204020204" pitchFamily="34" charset="-122"/>
                <a:cs typeface="+mj-cs"/>
              </a:rPr>
            </a:br>
            <a:endParaRPr lang="zh-CN" altLang="en-US" dirty="0"/>
          </a:p>
        </p:txBody>
      </p:sp>
    </p:spTree>
    <p:extLst>
      <p:ext uri="{BB962C8B-B14F-4D97-AF65-F5344CB8AC3E}">
        <p14:creationId xmlns:p14="http://schemas.microsoft.com/office/powerpoint/2010/main" val="427807639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Fan</Template>
  <TotalTime>10095</TotalTime>
  <Words>1475</Words>
  <Application>Microsoft Office PowerPoint</Application>
  <PresentationFormat>全屏显示(4:3)</PresentationFormat>
  <Paragraphs>94</Paragraphs>
  <Slides>20</Slides>
  <Notes>1</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20</vt:i4>
      </vt:variant>
    </vt:vector>
  </HeadingPairs>
  <TitlesOfParts>
    <vt:vector size="34" baseType="lpstr">
      <vt:lpstr>Arial Unicode MS</vt:lpstr>
      <vt:lpstr>黑体</vt:lpstr>
      <vt:lpstr>华文行楷</vt:lpstr>
      <vt:lpstr>华文楷体</vt:lpstr>
      <vt:lpstr>宋体</vt:lpstr>
      <vt:lpstr>微软雅黑</vt:lpstr>
      <vt:lpstr>Arial</vt:lpstr>
      <vt:lpstr>Calibri</vt:lpstr>
      <vt:lpstr>Franklin Gothic Book</vt:lpstr>
      <vt:lpstr>Franklin Gothic Medium</vt:lpstr>
      <vt:lpstr>Times New Roman</vt:lpstr>
      <vt:lpstr>Wingdings</vt:lpstr>
      <vt:lpstr>Wingdings 2</vt:lpstr>
      <vt:lpstr>暗香扑面</vt:lpstr>
      <vt:lpstr>    Should China Accelerate Liberalization of Capital Account?</vt:lpstr>
      <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s</dc:creator>
  <cp:lastModifiedBy>lqzhang</cp:lastModifiedBy>
  <cp:revision>360</cp:revision>
  <dcterms:created xsi:type="dcterms:W3CDTF">2011-07-01T12:59:36Z</dcterms:created>
  <dcterms:modified xsi:type="dcterms:W3CDTF">2015-08-28T02:14:38Z</dcterms:modified>
</cp:coreProperties>
</file>