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40B1-780E-41E7-AB90-F52277D3FB71}" type="datetimeFigureOut">
              <a:rPr lang="zh-CN" altLang="en-US" smtClean="0"/>
              <a:pPr/>
              <a:t>2015/8/29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2113-8198-41E9-9637-778A65E19C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40B1-780E-41E7-AB90-F52277D3FB71}" type="datetimeFigureOut">
              <a:rPr lang="zh-CN" altLang="en-US" smtClean="0"/>
              <a:pPr/>
              <a:t>2015/8/29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2113-8198-41E9-9637-778A65E19C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40B1-780E-41E7-AB90-F52277D3FB71}" type="datetimeFigureOut">
              <a:rPr lang="zh-CN" altLang="en-US" smtClean="0"/>
              <a:pPr/>
              <a:t>2015/8/29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2113-8198-41E9-9637-778A65E19C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40B1-780E-41E7-AB90-F52277D3FB71}" type="datetimeFigureOut">
              <a:rPr lang="zh-CN" altLang="en-US" smtClean="0"/>
              <a:pPr/>
              <a:t>2015/8/29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2113-8198-41E9-9637-778A65E19C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40B1-780E-41E7-AB90-F52277D3FB71}" type="datetimeFigureOut">
              <a:rPr lang="zh-CN" altLang="en-US" smtClean="0"/>
              <a:pPr/>
              <a:t>2015/8/29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2113-8198-41E9-9637-778A65E19C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40B1-780E-41E7-AB90-F52277D3FB71}" type="datetimeFigureOut">
              <a:rPr lang="zh-CN" altLang="en-US" smtClean="0"/>
              <a:pPr/>
              <a:t>2015/8/29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2113-8198-41E9-9637-778A65E19C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40B1-780E-41E7-AB90-F52277D3FB71}" type="datetimeFigureOut">
              <a:rPr lang="zh-CN" altLang="en-US" smtClean="0"/>
              <a:pPr/>
              <a:t>2015/8/29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2113-8198-41E9-9637-778A65E19C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40B1-780E-41E7-AB90-F52277D3FB71}" type="datetimeFigureOut">
              <a:rPr lang="zh-CN" altLang="en-US" smtClean="0"/>
              <a:pPr/>
              <a:t>2015/8/29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2113-8198-41E9-9637-778A65E19C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40B1-780E-41E7-AB90-F52277D3FB71}" type="datetimeFigureOut">
              <a:rPr lang="zh-CN" altLang="en-US" smtClean="0"/>
              <a:pPr/>
              <a:t>2015/8/29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2113-8198-41E9-9637-778A65E19C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40B1-780E-41E7-AB90-F52277D3FB71}" type="datetimeFigureOut">
              <a:rPr lang="zh-CN" altLang="en-US" smtClean="0"/>
              <a:pPr/>
              <a:t>2015/8/29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2113-8198-41E9-9637-778A65E19C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940B1-780E-41E7-AB90-F52277D3FB71}" type="datetimeFigureOut">
              <a:rPr lang="zh-CN" altLang="en-US" smtClean="0"/>
              <a:pPr/>
              <a:t>2015/8/29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2113-8198-41E9-9637-778A65E19C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940B1-780E-41E7-AB90-F52277D3FB71}" type="datetimeFigureOut">
              <a:rPr lang="zh-CN" altLang="en-US" smtClean="0"/>
              <a:pPr/>
              <a:t>2015/8/29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62113-8198-41E9-9637-778A65E19C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Innovation, Industrialization and </a:t>
            </a:r>
            <a:br>
              <a:rPr lang="en-US" altLang="zh-CN" sz="4000" dirty="0" smtClean="0"/>
            </a:br>
            <a:r>
              <a:rPr lang="en-US" altLang="zh-CN" sz="4000" dirty="0" smtClean="0"/>
              <a:t>the Role of the State</a:t>
            </a:r>
            <a:endParaRPr lang="zh-CN" altLang="en-US" sz="4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28596" y="3886200"/>
            <a:ext cx="8286808" cy="1752600"/>
          </a:xfrm>
        </p:spPr>
        <p:txBody>
          <a:bodyPr/>
          <a:lstStyle/>
          <a:p>
            <a:r>
              <a:rPr lang="en-US" altLang="zh-CN" dirty="0" smtClean="0"/>
              <a:t>Zhou </a:t>
            </a:r>
            <a:r>
              <a:rPr lang="en-US" altLang="zh-CN" dirty="0" err="1" smtClean="0"/>
              <a:t>Jianjun</a:t>
            </a:r>
            <a:endParaRPr lang="en-US" altLang="zh-CN" dirty="0" smtClean="0"/>
          </a:p>
          <a:p>
            <a:r>
              <a:rPr lang="en-US" altLang="zh-CN" sz="2800" dirty="0" err="1" smtClean="0"/>
              <a:t>Renmin</a:t>
            </a:r>
            <a:r>
              <a:rPr lang="en-US" altLang="zh-CN" sz="2800" dirty="0" smtClean="0"/>
              <a:t> University &amp; Columbia University &amp; SASAC 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altLang="zh-CN" sz="3200" dirty="0" smtClean="0"/>
              <a:t>1650 Billion Dollar, R&amp;D Expenditure </a:t>
            </a:r>
            <a:r>
              <a:rPr lang="en-US" altLang="zh-CN" sz="3200" smtClean="0"/>
              <a:t>by </a:t>
            </a:r>
            <a:r>
              <a:rPr lang="en-US" altLang="zh-CN" sz="3200" smtClean="0"/>
              <a:t>Top </a:t>
            </a:r>
            <a:r>
              <a:rPr lang="en-US" altLang="zh-CN" sz="3200" dirty="0" smtClean="0"/>
              <a:t>20 </a:t>
            </a:r>
            <a:endParaRPr lang="zh-CN" altLang="en-US" sz="3200" dirty="0"/>
          </a:p>
        </p:txBody>
      </p:sp>
      <p:pic>
        <p:nvPicPr>
          <p:cNvPr id="4" name="内容占位符 3" descr="图片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285860"/>
            <a:ext cx="8429683" cy="492922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R&amp;D Expenditure in China is less than TOP 20 R&amp;D Expenditure</a:t>
            </a:r>
            <a:endParaRPr lang="zh-CN" altLang="en-US" sz="2400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642910" y="1071546"/>
          <a:ext cx="8229600" cy="156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 gridSpan="3">
                  <a:txBody>
                    <a:bodyPr/>
                    <a:lstStyle/>
                    <a:p>
                      <a:pPr marL="36195" marR="36195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altLang="en-US" b="1" dirty="0">
                          <a:solidFill>
                            <a:srgbClr val="211D1E"/>
                          </a:solidFill>
                          <a:latin typeface="宋体"/>
                        </a:rPr>
                        <a:t>　</a:t>
                      </a:r>
                      <a:r>
                        <a:rPr lang="zh-CN" altLang="en-US" b="1" dirty="0" smtClean="0">
                          <a:solidFill>
                            <a:srgbClr val="211D1E"/>
                          </a:solidFill>
                          <a:latin typeface="宋体"/>
                        </a:rPr>
                        <a:t>国家统计局（</a:t>
                      </a:r>
                      <a:r>
                        <a:rPr lang="en-US" altLang="zh-CN" b="1" dirty="0" smtClean="0">
                          <a:solidFill>
                            <a:srgbClr val="211D1E"/>
                          </a:solidFill>
                          <a:latin typeface="宋体"/>
                        </a:rPr>
                        <a:t>NBS</a:t>
                      </a:r>
                      <a:r>
                        <a:rPr lang="zh-CN" altLang="en-US" b="1" dirty="0" smtClean="0">
                          <a:solidFill>
                            <a:srgbClr val="211D1E"/>
                          </a:solidFill>
                          <a:latin typeface="宋体"/>
                        </a:rPr>
                        <a:t>）：</a:t>
                      </a:r>
                      <a:r>
                        <a:rPr lang="en-US" altLang="zh-CN" b="1" dirty="0" smtClean="0">
                          <a:solidFill>
                            <a:srgbClr val="211D1E"/>
                          </a:solidFill>
                          <a:latin typeface="宋体"/>
                        </a:rPr>
                        <a:t>2013</a:t>
                      </a:r>
                      <a:r>
                        <a:rPr lang="zh-CN" altLang="en-US" b="1" dirty="0" smtClean="0">
                          <a:solidFill>
                            <a:srgbClr val="211D1E"/>
                          </a:solidFill>
                          <a:latin typeface="宋体"/>
                        </a:rPr>
                        <a:t>年规模以上</a:t>
                      </a:r>
                      <a:r>
                        <a:rPr lang="zh-CN" altLang="en-US" b="1" dirty="0">
                          <a:solidFill>
                            <a:srgbClr val="211D1E"/>
                          </a:solidFill>
                          <a:latin typeface="宋体"/>
                        </a:rPr>
                        <a:t>工业企业法人单位</a:t>
                      </a:r>
                      <a:r>
                        <a:rPr lang="en-US" altLang="zh-CN" b="1" dirty="0">
                          <a:solidFill>
                            <a:srgbClr val="211D1E"/>
                          </a:solidFill>
                          <a:latin typeface="Times New Roman"/>
                        </a:rPr>
                        <a:t>R&amp;D</a:t>
                      </a:r>
                      <a:r>
                        <a:rPr lang="zh-CN" altLang="en-US" b="1" dirty="0">
                          <a:solidFill>
                            <a:srgbClr val="211D1E"/>
                          </a:solidFill>
                          <a:latin typeface="宋体"/>
                        </a:rPr>
                        <a:t>经费</a:t>
                      </a:r>
                      <a:r>
                        <a:rPr lang="zh-CN" altLang="en-US" b="1" dirty="0" smtClean="0">
                          <a:solidFill>
                            <a:srgbClr val="211D1E"/>
                          </a:solidFill>
                          <a:latin typeface="宋体"/>
                        </a:rPr>
                        <a:t>支出</a:t>
                      </a:r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indent="266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latin typeface="宋体"/>
                        </a:rPr>
                        <a:t>　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211D1E"/>
                          </a:solidFill>
                          <a:latin typeface="Times New Roman"/>
                        </a:rPr>
                        <a:t>R&amp;D</a:t>
                      </a:r>
                      <a:r>
                        <a:rPr lang="zh-CN" altLang="en-US" sz="1050" dirty="0">
                          <a:solidFill>
                            <a:srgbClr val="211D1E"/>
                          </a:solidFill>
                          <a:latin typeface="宋体"/>
                        </a:rPr>
                        <a:t>经费</a:t>
                      </a:r>
                      <a:r>
                        <a:rPr lang="zh-CN" altLang="en-US" sz="1050" dirty="0" smtClean="0">
                          <a:solidFill>
                            <a:srgbClr val="211D1E"/>
                          </a:solidFill>
                          <a:latin typeface="宋体"/>
                        </a:rPr>
                        <a:t>支出（</a:t>
                      </a:r>
                      <a:r>
                        <a:rPr lang="zh-CN" altLang="en-US" sz="1050" dirty="0">
                          <a:solidFill>
                            <a:srgbClr val="211D1E"/>
                          </a:solidFill>
                          <a:latin typeface="宋体"/>
                        </a:rPr>
                        <a:t>亿元）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solidFill>
                            <a:srgbClr val="211D1E"/>
                          </a:solidFill>
                          <a:latin typeface="Times New Roman"/>
                        </a:rPr>
                        <a:t>R&amp;D</a:t>
                      </a:r>
                      <a:r>
                        <a:rPr lang="zh-CN" altLang="en-US" sz="1050" dirty="0">
                          <a:solidFill>
                            <a:srgbClr val="211D1E"/>
                          </a:solidFill>
                          <a:latin typeface="宋体"/>
                        </a:rPr>
                        <a:t>经费投入</a:t>
                      </a:r>
                      <a:r>
                        <a:rPr lang="zh-CN" altLang="en-US" sz="1050" dirty="0" smtClean="0">
                          <a:solidFill>
                            <a:srgbClr val="211D1E"/>
                          </a:solidFill>
                          <a:latin typeface="宋体"/>
                        </a:rPr>
                        <a:t>强度 </a:t>
                      </a:r>
                      <a:r>
                        <a:rPr lang="zh-CN" altLang="en-US" sz="1050" dirty="0" smtClean="0">
                          <a:solidFill>
                            <a:srgbClr val="211D1E"/>
                          </a:solidFill>
                          <a:latin typeface="Times New Roman"/>
                        </a:rPr>
                        <a:t>（</a:t>
                      </a:r>
                      <a:r>
                        <a:rPr lang="en-US" altLang="zh-CN" sz="1050" dirty="0" smtClean="0">
                          <a:solidFill>
                            <a:srgbClr val="211D1E"/>
                          </a:solidFill>
                          <a:latin typeface="Times New Roman"/>
                        </a:rPr>
                        <a:t>%</a:t>
                      </a:r>
                      <a:r>
                        <a:rPr lang="zh-CN" altLang="en-US" sz="1050" dirty="0">
                          <a:solidFill>
                            <a:srgbClr val="211D1E"/>
                          </a:solidFill>
                          <a:latin typeface="宋体"/>
                        </a:rPr>
                        <a:t>）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 b="1" dirty="0">
                          <a:latin typeface="宋体"/>
                        </a:rPr>
                        <a:t>合　计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 b="1">
                          <a:latin typeface="Times New Roman"/>
                        </a:rPr>
                        <a:t>8318.4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Times New Roman"/>
                        </a:rPr>
                        <a:t>0.80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采矿业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292.6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0.43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煤炭开采和洗选业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156.6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0.48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石油和天然气开采业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80.7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0.70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黑色金属矿采选业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7.7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0.08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有色金属矿采选业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21.8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0.35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非金属矿采选业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7.2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0.15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开采辅助活动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18.7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0.92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7959.8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0.88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农副食品加工业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173.0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0.29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食品制造业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98.5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0.53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酒、饮料和精制茶制造业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82.7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0.54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烟草制品业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22.1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0.27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纺织业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158.5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0.44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纺织服装、服饰业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69.3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0.36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皮革、毛皮、羽毛及其制品和制鞋业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33.9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0.27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木材加工和木、竹、藤、棕、草制品业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27.2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0.23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家具制造业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22.5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0.34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造纸和纸制品业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87.8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0.68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印刷和记录媒介复制业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30.4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0.51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文教、工美、体育和娱乐用品制造业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49.6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0.38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石油加工、炼焦和核燃料加工业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89.3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0.22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化学原料和化学制品制造业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660.4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0.86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医药制造业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347.7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1.70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化学纤维制造业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66.8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0.95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橡胶和塑料制品业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199.5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0.72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非金属矿物制品业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215.0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0.41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黑色金属冶炼和压延加工业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633.0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0.83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有色金属冶炼和压延加工业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301.1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0.64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金属制品业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230.0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0.69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通用设备制造业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547.9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1.26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专用设备制造业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512.3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1.57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汽车制造业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680.2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1.14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　铁路、船舶、航空航天和其他运输设备制造业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372.1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2.27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电气机械和器材制造业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815.4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1.32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计算机、通信和其他电子设备制造业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1252.5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1.59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仪器仪表制造业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149.3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1.97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其他制造业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14.5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0.62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废弃资源综合利用业　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9.6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>
                          <a:latin typeface="Times New Roman"/>
                        </a:rPr>
                        <a:t>0.28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36195" marR="3619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050">
                          <a:solidFill>
                            <a:srgbClr val="211D1E"/>
                          </a:solidFill>
                          <a:latin typeface="宋体"/>
                        </a:rPr>
                        <a:t>　　金属制品、机械和设备修理业</a:t>
                      </a:r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latin typeface="Times New Roman"/>
                        </a:rPr>
                        <a:t>7.8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050" dirty="0">
                          <a:latin typeface="Times New Roman"/>
                        </a:rPr>
                        <a:t>0.85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8215370" cy="491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85794"/>
            <a:ext cx="821537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56" cy="725470"/>
          </a:xfrm>
        </p:spPr>
        <p:txBody>
          <a:bodyPr>
            <a:noAutofit/>
          </a:bodyPr>
          <a:lstStyle/>
          <a:p>
            <a:r>
              <a:rPr lang="en-US" altLang="zh-CN" sz="2800" dirty="0" smtClean="0"/>
              <a:t>61 Winners by the US Government Among R&amp;D 100 Award</a:t>
            </a:r>
            <a:endParaRPr lang="zh-CN" altLang="en-US" sz="2800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858280" cy="498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141</Words>
  <Application>Microsoft Office PowerPoint</Application>
  <PresentationFormat>全屏显示(4:3)</PresentationFormat>
  <Paragraphs>130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Innovation, Industrialization and  the Role of the State</vt:lpstr>
      <vt:lpstr>1650 Billion Dollar, R&amp;D Expenditure by Top 20 </vt:lpstr>
      <vt:lpstr>R&amp;D Expenditure in China is less than TOP 20 R&amp;D Expenditure</vt:lpstr>
      <vt:lpstr>幻灯片 4</vt:lpstr>
      <vt:lpstr>61 Winners by the US Government Among R&amp;D 100 Award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New Path for Dvelopment</dc:title>
  <dc:creator>123</dc:creator>
  <cp:lastModifiedBy>123</cp:lastModifiedBy>
  <cp:revision>13</cp:revision>
  <dcterms:created xsi:type="dcterms:W3CDTF">2015-08-29T00:05:37Z</dcterms:created>
  <dcterms:modified xsi:type="dcterms:W3CDTF">2015-08-29T01:29:48Z</dcterms:modified>
</cp:coreProperties>
</file>