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63" r:id="rId3"/>
    <p:sldId id="393" r:id="rId4"/>
    <p:sldId id="376" r:id="rId5"/>
    <p:sldId id="365" r:id="rId6"/>
    <p:sldId id="368" r:id="rId7"/>
    <p:sldId id="390" r:id="rId8"/>
    <p:sldId id="381" r:id="rId9"/>
    <p:sldId id="382" r:id="rId10"/>
    <p:sldId id="383" r:id="rId11"/>
    <p:sldId id="385" r:id="rId12"/>
    <p:sldId id="392" r:id="rId13"/>
    <p:sldId id="391" r:id="rId14"/>
    <p:sldId id="369" r:id="rId15"/>
    <p:sldId id="265" r:id="rId16"/>
    <p:sldId id="371" r:id="rId17"/>
    <p:sldId id="372" r:id="rId18"/>
    <p:sldId id="387" r:id="rId19"/>
    <p:sldId id="388" r:id="rId20"/>
    <p:sldId id="374" r:id="rId21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Data!$M$6</c:f>
              <c:strCache>
                <c:ptCount val="1"/>
                <c:pt idx="0">
                  <c:v>1992-2002</c:v>
                </c:pt>
              </c:strCache>
            </c:strRef>
          </c:tx>
          <c:invertIfNegative val="0"/>
          <c:cat>
            <c:strRef>
              <c:f>Data!$N$5:$R$5</c:f>
              <c:strCache>
                <c:ptCount val="5"/>
                <c:pt idx="0">
                  <c:v>Latin America &amp; Caribbean</c:v>
                </c:pt>
                <c:pt idx="1">
                  <c:v>Middle East &amp; North Africa</c:v>
                </c:pt>
                <c:pt idx="2">
                  <c:v>Sub Saharan Africa</c:v>
                </c:pt>
                <c:pt idx="3">
                  <c:v>East Asia &amp; Pacific</c:v>
                </c:pt>
                <c:pt idx="4">
                  <c:v>South Asia</c:v>
                </c:pt>
              </c:strCache>
            </c:strRef>
          </c:cat>
          <c:val>
            <c:numRef>
              <c:f>Data!$N$6:$R$6</c:f>
              <c:numCache>
                <c:formatCode>0.00</c:formatCode>
                <c:ptCount val="5"/>
                <c:pt idx="0">
                  <c:v>0.95564717255671827</c:v>
                </c:pt>
                <c:pt idx="1">
                  <c:v>0.58966143190884701</c:v>
                </c:pt>
                <c:pt idx="2">
                  <c:v>0.63234381605048262</c:v>
                </c:pt>
                <c:pt idx="3">
                  <c:v>5.5772567183748132</c:v>
                </c:pt>
                <c:pt idx="4">
                  <c:v>3.4753671376744539</c:v>
                </c:pt>
              </c:numCache>
            </c:numRef>
          </c:val>
        </c:ser>
        <c:ser>
          <c:idx val="1"/>
          <c:order val="1"/>
          <c:tx>
            <c:strRef>
              <c:f>Data!$M$7</c:f>
              <c:strCache>
                <c:ptCount val="1"/>
                <c:pt idx="0">
                  <c:v>2003-2007</c:v>
                </c:pt>
              </c:strCache>
            </c:strRef>
          </c:tx>
          <c:invertIfNegative val="0"/>
          <c:cat>
            <c:strRef>
              <c:f>Data!$N$5:$R$5</c:f>
              <c:strCache>
                <c:ptCount val="5"/>
                <c:pt idx="0">
                  <c:v>Latin America &amp; Caribbean</c:v>
                </c:pt>
                <c:pt idx="1">
                  <c:v>Middle East &amp; North Africa</c:v>
                </c:pt>
                <c:pt idx="2">
                  <c:v>Sub Saharan Africa</c:v>
                </c:pt>
                <c:pt idx="3">
                  <c:v>East Asia &amp; Pacific</c:v>
                </c:pt>
                <c:pt idx="4">
                  <c:v>South Asia</c:v>
                </c:pt>
              </c:strCache>
            </c:strRef>
          </c:cat>
          <c:val>
            <c:numRef>
              <c:f>Data!$N$7:$R$7</c:f>
              <c:numCache>
                <c:formatCode>0.00</c:formatCode>
                <c:ptCount val="5"/>
                <c:pt idx="0">
                  <c:v>2.3492506918939093</c:v>
                </c:pt>
                <c:pt idx="1">
                  <c:v>2.2422776523165489</c:v>
                </c:pt>
                <c:pt idx="2">
                  <c:v>3.557810484086668</c:v>
                </c:pt>
                <c:pt idx="3">
                  <c:v>9.6193473188460921</c:v>
                </c:pt>
                <c:pt idx="4">
                  <c:v>5.5911877944983379</c:v>
                </c:pt>
              </c:numCache>
            </c:numRef>
          </c:val>
        </c:ser>
        <c:ser>
          <c:idx val="2"/>
          <c:order val="2"/>
          <c:tx>
            <c:strRef>
              <c:f>Data!$M$8</c:f>
              <c:strCache>
                <c:ptCount val="1"/>
                <c:pt idx="0">
                  <c:v>2008-2012</c:v>
                </c:pt>
              </c:strCache>
            </c:strRef>
          </c:tx>
          <c:invertIfNegative val="0"/>
          <c:cat>
            <c:strRef>
              <c:f>Data!$N$5:$R$5</c:f>
              <c:strCache>
                <c:ptCount val="5"/>
                <c:pt idx="0">
                  <c:v>Latin America &amp; Caribbean</c:v>
                </c:pt>
                <c:pt idx="1">
                  <c:v>Middle East &amp; North Africa</c:v>
                </c:pt>
                <c:pt idx="2">
                  <c:v>Sub Saharan Africa</c:v>
                </c:pt>
                <c:pt idx="3">
                  <c:v>East Asia &amp; Pacific</c:v>
                </c:pt>
                <c:pt idx="4">
                  <c:v>South Asia</c:v>
                </c:pt>
              </c:strCache>
            </c:strRef>
          </c:cat>
          <c:val>
            <c:numRef>
              <c:f>Data!$N$8:$R$8</c:f>
              <c:numCache>
                <c:formatCode>0.00</c:formatCode>
                <c:ptCount val="5"/>
                <c:pt idx="0">
                  <c:v>1.0452675167966619</c:v>
                </c:pt>
                <c:pt idx="1">
                  <c:v>1.1580583775575182</c:v>
                </c:pt>
                <c:pt idx="2">
                  <c:v>1.8613300925734813</c:v>
                </c:pt>
                <c:pt idx="3">
                  <c:v>7.3157567097816711</c:v>
                </c:pt>
                <c:pt idx="4">
                  <c:v>4.4826341740640352</c:v>
                </c:pt>
              </c:numCache>
            </c:numRef>
          </c:val>
        </c:ser>
        <c:ser>
          <c:idx val="3"/>
          <c:order val="3"/>
          <c:tx>
            <c:strRef>
              <c:f>Data!$M$9</c:f>
              <c:strCache>
                <c:ptCount val="1"/>
                <c:pt idx="0">
                  <c:v>1992-2012</c:v>
                </c:pt>
              </c:strCache>
            </c:strRef>
          </c:tx>
          <c:invertIfNegative val="0"/>
          <c:cat>
            <c:strRef>
              <c:f>Data!$N$5:$R$5</c:f>
              <c:strCache>
                <c:ptCount val="5"/>
                <c:pt idx="0">
                  <c:v>Latin America &amp; Caribbean</c:v>
                </c:pt>
                <c:pt idx="1">
                  <c:v>Middle East &amp; North Africa</c:v>
                </c:pt>
                <c:pt idx="2">
                  <c:v>Sub Saharan Africa</c:v>
                </c:pt>
                <c:pt idx="3">
                  <c:v>East Asia &amp; Pacific</c:v>
                </c:pt>
                <c:pt idx="4">
                  <c:v>South Asia</c:v>
                </c:pt>
              </c:strCache>
            </c:strRef>
          </c:cat>
          <c:val>
            <c:numRef>
              <c:f>Data!$N$9:$R$9</c:f>
              <c:numCache>
                <c:formatCode>0.00</c:formatCode>
                <c:ptCount val="5"/>
                <c:pt idx="0">
                  <c:v>1.308795711503655</c:v>
                </c:pt>
                <c:pt idx="1">
                  <c:v>1.1184740904936976</c:v>
                </c:pt>
                <c:pt idx="2">
                  <c:v>1.6214992790407645</c:v>
                </c:pt>
                <c:pt idx="3">
                  <c:v>6.9535878116791316</c:v>
                </c:pt>
                <c:pt idx="4">
                  <c:v>4.2189594455824224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875136"/>
        <c:axId val="22876928"/>
      </c:barChart>
      <c:catAx>
        <c:axId val="228751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2876928"/>
        <c:crosses val="autoZero"/>
        <c:auto val="1"/>
        <c:lblAlgn val="ctr"/>
        <c:lblOffset val="100"/>
        <c:noMultiLvlLbl val="0"/>
      </c:catAx>
      <c:valAx>
        <c:axId val="22876928"/>
        <c:scaling>
          <c:orientation val="minMax"/>
          <c:max val="10"/>
        </c:scaling>
        <c:delete val="0"/>
        <c:axPos val="l"/>
        <c:majorGridlines/>
        <c:numFmt formatCode="0" sourceLinked="0"/>
        <c:majorTickMark val="none"/>
        <c:minorTickMark val="none"/>
        <c:tickLblPos val="nextTo"/>
        <c:crossAx val="228751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R&amp;D/GDP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Sheet1!$B$41</c:f>
              <c:strCache>
                <c:ptCount val="1"/>
                <c:pt idx="0">
                  <c:v>China</c:v>
                </c:pt>
              </c:strCache>
            </c:strRef>
          </c:tx>
          <c:spPr>
            <a:ln w="50800">
              <a:solidFill>
                <a:srgbClr val="00B0F0"/>
              </a:solidFill>
            </a:ln>
          </c:spPr>
          <c:marker>
            <c:symbol val="none"/>
          </c:marker>
          <c:cat>
            <c:numRef>
              <c:f>Sheet1!$A$42:$A$53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Sheet1!$B$42:$B$53</c:f>
              <c:numCache>
                <c:formatCode>General</c:formatCode>
                <c:ptCount val="12"/>
                <c:pt idx="0">
                  <c:v>0.902760028839111</c:v>
                </c:pt>
                <c:pt idx="1">
                  <c:v>0.95068997144699097</c:v>
                </c:pt>
                <c:pt idx="2">
                  <c:v>1.07002997398376</c:v>
                </c:pt>
                <c:pt idx="3">
                  <c:v>1.1335599422454801</c:v>
                </c:pt>
                <c:pt idx="4">
                  <c:v>1.2298899888992301</c:v>
                </c:pt>
                <c:pt idx="5">
                  <c:v>1.3247599601745601</c:v>
                </c:pt>
                <c:pt idx="6">
                  <c:v>1.3882999420166</c:v>
                </c:pt>
                <c:pt idx="7">
                  <c:v>1.3958200216293299</c:v>
                </c:pt>
                <c:pt idx="8">
                  <c:v>1.46985995769501</c:v>
                </c:pt>
                <c:pt idx="9">
                  <c:v>1.7019799947738601</c:v>
                </c:pt>
                <c:pt idx="10">
                  <c:v>1.75899004936218</c:v>
                </c:pt>
                <c:pt idx="11">
                  <c:v>1.83616995811462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Sheet1!$C$41</c:f>
              <c:strCache>
                <c:ptCount val="1"/>
                <c:pt idx="0">
                  <c:v>LA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Sheet1!$A$42:$A$53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Sheet1!$C$42:$C$53</c:f>
              <c:numCache>
                <c:formatCode>General</c:formatCode>
                <c:ptCount val="12"/>
                <c:pt idx="0">
                  <c:v>0.56256955895287208</c:v>
                </c:pt>
                <c:pt idx="1">
                  <c:v>0.5433364948851801</c:v>
                </c:pt>
                <c:pt idx="2">
                  <c:v>0.53114011711795384</c:v>
                </c:pt>
                <c:pt idx="3">
                  <c:v>0.54605481395871758</c:v>
                </c:pt>
                <c:pt idx="4">
                  <c:v>0.54872857875521885</c:v>
                </c:pt>
                <c:pt idx="5">
                  <c:v>0.61155027029412978</c:v>
                </c:pt>
                <c:pt idx="6">
                  <c:v>0.62153589469860271</c:v>
                </c:pt>
                <c:pt idx="7">
                  <c:v>0.65477662538666881</c:v>
                </c:pt>
                <c:pt idx="8">
                  <c:v>0.69458388759840473</c:v>
                </c:pt>
                <c:pt idx="9">
                  <c:v>0.75780939156125537</c:v>
                </c:pt>
                <c:pt idx="10">
                  <c:v>0.79322985793824985</c:v>
                </c:pt>
                <c:pt idx="11">
                  <c:v>0.83757541895844545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13088"/>
        <c:axId val="23127168"/>
      </c:lineChart>
      <c:catAx>
        <c:axId val="2311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3127168"/>
        <c:crosses val="autoZero"/>
        <c:auto val="1"/>
        <c:lblAlgn val="ctr"/>
        <c:lblOffset val="100"/>
        <c:noMultiLvlLbl val="0"/>
      </c:catAx>
      <c:valAx>
        <c:axId val="2312716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311308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0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 w="25400">
      <a:solidFill>
        <a:srgbClr val="00B0F0"/>
      </a:solidFill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7BE1FB1E-E2EA-499F-830F-CB78A40C1A7A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70C779E2-1C18-4757-99B1-7516FF19A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17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F8C022F-E089-42E0-B38F-C7BF5F76A1F2}" type="datetimeFigureOut">
              <a:rPr lang="en-US" smtClean="0"/>
              <a:t>8/28/2015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9DF136B9-14C8-456C-9543-323DE730A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9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136B9-14C8-456C-9543-323DE730A1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69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136B9-14C8-456C-9543-323DE730A1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1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136B9-14C8-456C-9543-323DE730A19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92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136B9-14C8-456C-9543-323DE730A19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22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337AA9-63C7-4EBE-A483-B57AA6622B69}" type="datetime1">
              <a:rPr lang="en-US" smtClean="0"/>
              <a:t>8/28/2015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3ADD4-A8AA-4047-B1C5-5E4E5392BFFF}" type="datetime1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E75258-FDA8-49CC-8999-6C79440B15A5}" type="datetime1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E026BF-C838-4236-A36B-B2A699F936B0}" type="datetime1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0558BA-2ABD-4DB6-8682-9E2E95DC7170}" type="datetime1">
              <a:rPr lang="en-US" smtClean="0"/>
              <a:t>8/28/2015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1971F2-CEA0-4675-B671-48AA2F23EFF2}" type="datetime1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08A403-5651-4650-945F-51FC2BEEF986}" type="datetime1">
              <a:rPr lang="en-US" smtClean="0"/>
              <a:t>8/28/2015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79DC8-F161-44A0-9765-A355A346CCB1}" type="datetime1">
              <a:rPr lang="en-US" smtClean="0"/>
              <a:t>8/28/2015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E38E5-B400-4EA5-AAB6-BFEE2C0A00F7}" type="datetime1">
              <a:rPr lang="en-US" smtClean="0"/>
              <a:t>8/28/2015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10111D-64B9-4D23-827A-0750CE5646D1}" type="datetime1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80D25B-3E01-4E55-BFC5-60B99563C178}" type="datetime1">
              <a:rPr lang="en-US" smtClean="0"/>
              <a:t>8/28/2015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277805-FDE8-4ECA-90B0-EEE3B59DC6A6}" type="datetime1">
              <a:rPr lang="en-US" smtClean="0"/>
              <a:t>8/28/2015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3BD479-9FFD-405D-86F7-35226AF7B5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2232025"/>
          </a:xfrm>
        </p:spPr>
        <p:txBody>
          <a:bodyPr>
            <a:noAutofit/>
          </a:bodyPr>
          <a:lstStyle/>
          <a:p>
            <a:pPr algn="ctr"/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CL" sz="36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Industrialization</a:t>
            </a:r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s-CL" sz="36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Role of </a:t>
            </a:r>
            <a:r>
              <a:rPr lang="es-CL" sz="36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L" sz="36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CL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145851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 Paus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of Economics</a:t>
            </a:r>
          </a:p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Mount Holyoke College, MA, USA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992743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Exploring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Paths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Latin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China         Beijing, </a:t>
            </a:r>
            <a:r>
              <a:rPr lang="es-E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August</a:t>
            </a:r>
            <a:r>
              <a:rPr lang="es-E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28-29, 2015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8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2232601"/>
              </p:ext>
            </p:extLst>
          </p:nvPr>
        </p:nvGraphicFramePr>
        <p:xfrm>
          <a:off x="457200" y="1371600"/>
          <a:ext cx="8229600" cy="3534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46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support for firm learning (access to funding, time for learning, undervalued exchange rate)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Network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Coordination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among key actors (importance of scientific-industrial collaboration, science &amp; technology policy)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Catalyst function,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xcessive risk for private 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state action (e.g. innovation labs)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31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3511674"/>
              </p:ext>
            </p:extLst>
          </p:nvPr>
        </p:nvGraphicFramePr>
        <p:xfrm>
          <a:off x="457200" y="1371600"/>
          <a:ext cx="8229600" cy="4448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46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support for firm learning (access to funding, time for learning, undervalued exchange rate)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Network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Coordination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among key actors (importance of scientific-industrial collaboration, science &amp; technology policy)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Catalyst function,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xcessive risk for private sector</a:t>
                      </a:r>
                    </a:p>
                    <a:p>
                      <a:endParaRPr lang="en-US" b="1" baseline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state action (e.g. innovation labs)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Vision and specific goals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Targeted support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 Systemic Approach to Innovation:</a:t>
            </a:r>
            <a:b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788736"/>
              </p:ext>
            </p:extLst>
          </p:nvPr>
        </p:nvGraphicFramePr>
        <p:xfrm>
          <a:off x="457200" y="1371600"/>
          <a:ext cx="8229600" cy="5088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46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support for firm learning (access to funding, time for learning, undervalued exchange rate)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Network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Coordination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among key actors (importance of scientific-industrial collaboration, science &amp; technology policy)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Catalyst function,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xcessive risk for private sector</a:t>
                      </a:r>
                    </a:p>
                    <a:p>
                      <a:endParaRPr lang="en-US" b="1" baseline="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state action (e.g. innovation labs), t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argeted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support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804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Vision and specific goals</a:t>
                      </a:r>
                      <a:endParaRPr lang="en-US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Targeted support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Complementary social capabilities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Investment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requisite education/training &amp; infrastructure (esp. ICT)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31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5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229600" cy="8699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7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410200"/>
            <a:ext cx="4038600" cy="11430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liberalization policies </a:t>
            </a:r>
            <a:r>
              <a:rPr lang="en-US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 large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generally dramatically reduced role of the state* (Washington Consensus)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http://mexicoinstitute.files.wordpress.com/2011/04/latin_america.gif"/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505200" cy="37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http://www.china-mike.com/wp-content/uploads/2011/01/chinese_provinces-map.gif"/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657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4724400" y="5410200"/>
            <a:ext cx="4114800" cy="1143000"/>
          </a:xfrm>
        </p:spPr>
        <p:txBody>
          <a:bodyPr>
            <a:norm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State-directed and targeted policies with strategic market liberalization</a:t>
            </a:r>
          </a:p>
          <a:p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304800"/>
            <a:ext cx="6324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Latin America: not well positioned to meet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challenge of systemic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571412"/>
            <a:ext cx="1641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 for Brazil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6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3672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Premature de-industrialization &amp; large informal sector </a:t>
            </a:r>
          </a:p>
          <a:p>
            <a:pPr marL="109728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MVA/GDP: LA ~ 15 %, China ~ 30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public investment &amp; low investment ratio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Disarticulated and limited support for innovation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of the Washington Consensus in Latin America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2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43400"/>
          </a:xfrm>
          <a:ln w="25400"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109537" indent="0">
              <a:buNone/>
            </a:pPr>
            <a:r>
              <a:rPr lang="en-US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7" indent="-342900">
              <a:buClr>
                <a:srgbClr val="FF33CC"/>
              </a:buClr>
              <a:buFont typeface="Wingdings" pitchFamily="2" charset="2"/>
              <a:buChar char="Ø"/>
            </a:pPr>
            <a:endParaRPr 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</a:pP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Clr>
                <a:schemeClr val="accent2"/>
              </a:buClr>
              <a:buNone/>
            </a:pPr>
            <a:endParaRPr 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66737" indent="-457200">
              <a:buFont typeface="+mj-lt"/>
              <a:buAutoNum type="arabicPeriod"/>
            </a:pPr>
            <a:endParaRPr lang="en-US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 w="25400">
            <a:solidFill>
              <a:schemeClr val="bg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Growth of GDP Per Worker</a:t>
            </a:r>
            <a:b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(based on 1990 const. PPP)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09696241"/>
              </p:ext>
            </p:extLst>
          </p:nvPr>
        </p:nvGraphicFramePr>
        <p:xfrm>
          <a:off x="685800" y="1905000"/>
          <a:ext cx="7543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60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064595"/>
              </p:ext>
            </p:extLst>
          </p:nvPr>
        </p:nvGraphicFramePr>
        <p:xfrm>
          <a:off x="457200" y="609600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994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2272"/>
          </a:xfrm>
          <a:ln w="25400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marL="109728" indent="0">
              <a:buSzPct val="10000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Headwinds:</a:t>
            </a:r>
          </a:p>
          <a:p>
            <a:pPr marL="109728" indent="0">
              <a:buSzPct val="100000"/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Re-specialization in natural resources &amp; continued de-industrialization in South America</a:t>
            </a:r>
          </a:p>
          <a:p>
            <a:pPr marL="109728" indent="0">
              <a:buSzPct val="100000"/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SzPct val="10000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tailwinds:</a:t>
            </a:r>
          </a:p>
          <a:p>
            <a:pPr marL="109728" indent="0">
              <a:buSzPct val="100000"/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 for Chinese funding and investment in infrastructure, collaborative projects, spillovers from Chinese FDI </a:t>
            </a:r>
          </a:p>
          <a:p>
            <a:pPr marL="109728" indent="0">
              <a:buSzPct val="100000"/>
              <a:buNone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SzPct val="10000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Question: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SzPct val="100000"/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the tailwinds prevail?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254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Will Increased Economic Interactions with China </a:t>
            </a:r>
            <a:b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Contribute to Innovation-Based Growth in LA ?</a:t>
            </a:r>
            <a:endParaRPr lang="en-US" sz="27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4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Latin American governments change strategy &amp; policies:</a:t>
            </a:r>
          </a:p>
          <a:p>
            <a:pPr marL="109728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rticulate vision with systemic innovation </a:t>
            </a:r>
          </a:p>
          <a:p>
            <a:pPr marL="393192" lvl="1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and structural transformation at the core</a:t>
            </a:r>
          </a:p>
          <a:p>
            <a:pPr marL="393192" lvl="1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ommit significant resources &amp; develop/</a:t>
            </a:r>
          </a:p>
          <a:p>
            <a:pPr marL="393192" lvl="1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expand requisite institutions and </a:t>
            </a:r>
          </a:p>
          <a:p>
            <a:pPr marL="393192" lvl="1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social capabilities</a:t>
            </a:r>
          </a:p>
          <a:p>
            <a:pPr marL="393192" lvl="1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 foreign direct investment more strategically </a:t>
            </a:r>
          </a:p>
          <a:p>
            <a:pPr marL="393192" lvl="1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as a means for upgrading</a:t>
            </a:r>
          </a:p>
          <a:p>
            <a:pPr lvl="1">
              <a:buFontTx/>
              <a:buChar char="-"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3192" lvl="1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Optimistic Scenario: Crisis as Opportunity</a:t>
            </a:r>
            <a:endParaRPr 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133600"/>
            <a:ext cx="2057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5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038601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Little change in strategy &amp; policies</a:t>
            </a:r>
          </a:p>
          <a:p>
            <a:pPr marL="109728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Transcontinental railway will accelerate </a:t>
            </a:r>
          </a:p>
          <a:p>
            <a:pPr marL="109728" indent="0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penetration from Chinese imports</a:t>
            </a:r>
          </a:p>
          <a:p>
            <a:pPr marL="109728" indent="0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Limited spillovers from Chinese FDI </a:t>
            </a:r>
          </a:p>
          <a:p>
            <a:pPr marL="109728" indent="0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due to lack of domestic productive capabilities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essimistic Scenario: </a:t>
            </a:r>
            <a:r>
              <a:rPr lang="en-US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Middle Income Trap Tightens</a:t>
            </a:r>
            <a:endParaRPr 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encrypted-tbn1.gstatic.com/images?q=tbn:ANd9GcS0dsUUL5RqWbTMs5oFYyJ766POBmFs4boMV0f7-s7N0pvaFEoBT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133600"/>
            <a:ext cx="2057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229600" cy="869950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Middle Income Countries</a:t>
            </a:r>
            <a:b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7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3810000" cy="1295400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2014: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p.c. (current US $):                  $ 10,126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p.c. (constant 2011 PPP):        $ 14,960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 (millions of current US $):     $ 6,298,365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http://mexicoinstitute.files.wordpress.com/2011/04/latin_america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505200" cy="37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http://www.china-mike.com/wp-content/uploads/2011/01/chinese_provinces-map.gif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657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4724400" y="5410200"/>
            <a:ext cx="3886200" cy="1295400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2014: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p.c. (current US $):                 $  7,754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p.c. (const. 2011 PPP):            $ 12,609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GDP  (millions of current US $):    $ 10,360,105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3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5"/>
            <a:ext cx="8229600" cy="869950"/>
          </a:xfrm>
          <a:ln w="254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Big Challenges for Both LA &amp; China</a:t>
            </a:r>
            <a:endParaRPr lang="en-US" sz="27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38800"/>
            <a:ext cx="8077200" cy="847725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I. Innovation &amp; Productivity Growth in Services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Industry 4.0 and the lack of job creation</a:t>
            </a:r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http://mexicoinstitute.files.wordpress.com/2011/04/latin_america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505200" cy="37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http://www.china-mike.com/wp-content/uploads/2011/01/chinese_provinces-map.gif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97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624"/>
            <a:ext cx="8229600" cy="1069975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Challenge for Middle Income Countries</a:t>
            </a:r>
            <a: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Factor-based growth            </a:t>
            </a: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Knowledge-based </a:t>
            </a:r>
            <a:r>
              <a:rPr lang="en-US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257800"/>
            <a:ext cx="8077200" cy="14478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Competitiveness 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based on factor </a:t>
            </a:r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prices</a:t>
            </a:r>
          </a:p>
          <a:p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Competitiveness 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based on productivity growth</a:t>
            </a:r>
          </a:p>
          <a:p>
            <a:endParaRPr lang="en-US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 descr="http://mexicoinstitute.files.wordpress.com/2011/04/latin_america.gif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505200" cy="37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8" descr="http://www.china-mike.com/wp-content/uploads/2011/01/chinese_provinces-map.gif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657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Notched Right Arrow 9"/>
          <p:cNvSpPr/>
          <p:nvPr/>
        </p:nvSpPr>
        <p:spPr>
          <a:xfrm>
            <a:off x="3962400" y="1017639"/>
            <a:ext cx="762000" cy="304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Notched Right Arrow 10"/>
          <p:cNvSpPr/>
          <p:nvPr/>
        </p:nvSpPr>
        <p:spPr>
          <a:xfrm>
            <a:off x="3979607" y="5791200"/>
            <a:ext cx="762000" cy="304800"/>
          </a:xfrm>
          <a:prstGeom prst="notch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508" y="1481138"/>
            <a:ext cx="6160984" cy="4525962"/>
          </a:xfrm>
          <a:ln w="25400">
            <a:solidFill>
              <a:schemeClr val="accent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57600" y="5522960"/>
            <a:ext cx="252774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Productive transformation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9995" y="6268723"/>
            <a:ext cx="2871299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Historically: in manufacturing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65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26127"/>
            <a:ext cx="8229600" cy="4724400"/>
          </a:xfrm>
          <a:ln w="254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SzPct val="100000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intense competition in product and factor markets</a:t>
            </a:r>
          </a:p>
          <a:p>
            <a:pPr>
              <a:buClrTx/>
              <a:buSzPct val="100000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SzPct val="100000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rapid technological change &amp; shorter product cycles</a:t>
            </a:r>
          </a:p>
          <a:p>
            <a:pPr>
              <a:buClrTx/>
              <a:buSzPct val="100000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SzPct val="100000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Dramatically increased emphasis on innovation, esp. R&amp;D, in industrialized countries</a:t>
            </a:r>
          </a:p>
          <a:p>
            <a:pPr>
              <a:buClrTx/>
              <a:buSzPct val="100000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6928" indent="-457200">
              <a:buSzPct val="100000"/>
              <a:buFont typeface="+mj-lt"/>
              <a:buAutoNum type="arabicPeriod"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SzPct val="100000"/>
              <a:buNone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Globalization Process Increases </a:t>
            </a:r>
            <a:r>
              <a:rPr lang="en-US" sz="24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Urgency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for Systemic Innovation         </a:t>
            </a: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3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1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637622"/>
              </p:ext>
            </p:extLst>
          </p:nvPr>
        </p:nvGraphicFramePr>
        <p:xfrm>
          <a:off x="457200" y="1371600"/>
          <a:ext cx="8229600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31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8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3709356"/>
              </p:ext>
            </p:extLst>
          </p:nvPr>
        </p:nvGraphicFramePr>
        <p:xfrm>
          <a:off x="457200" y="1371600"/>
          <a:ext cx="8229600" cy="1949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46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support for firm learning (access to funding, time for learning, undervalued exchange rate)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31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5887976"/>
              </p:ext>
            </p:extLst>
          </p:nvPr>
        </p:nvGraphicFramePr>
        <p:xfrm>
          <a:off x="457200" y="1371600"/>
          <a:ext cx="8229600" cy="2863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5334000"/>
              </a:tblGrid>
              <a:tr h="3887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Role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Policies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0188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 failure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Subsidies </a:t>
                      </a:r>
                      <a:r>
                        <a:rPr lang="en-US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b="1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5846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Capability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Incentives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support for firm learning (access to funding, time for learning, undervalued exchange rate) with </a:t>
                      </a:r>
                      <a:r>
                        <a:rPr lang="en-US" b="1" i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quid pro quo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09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Network failure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Coordination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among key actors (importance of scientific-industrial collaboration, science &amp; technology policy)</a:t>
                      </a:r>
                      <a:endParaRPr lang="en-US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 w="254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Systemic Approach to Innovation:</a:t>
            </a:r>
            <a:b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Role for the State</a:t>
            </a:r>
            <a:endParaRPr lang="en-US" sz="31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1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1838</TotalTime>
  <Words>764</Words>
  <Application>Microsoft Office PowerPoint</Application>
  <PresentationFormat>On-screen Show (4:3)</PresentationFormat>
  <Paragraphs>154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         Innovation, Industrialization, and the Role of the State  </vt:lpstr>
      <vt:lpstr>    Middle Income Countries    </vt:lpstr>
      <vt:lpstr>  The Challenge for Middle Income Countries  Factor-based growth                       Knowledge-based growth</vt:lpstr>
      <vt:lpstr>A Systemic Approach to Innovation</vt:lpstr>
      <vt:lpstr>  Globalization Process Increases Urgency for Systemic Innovation           </vt:lpstr>
      <vt:lpstr>A Systemic Approach to Innovation: Key Role for the State</vt:lpstr>
      <vt:lpstr> A Systemic Approach to Innovation: Key Role for the State</vt:lpstr>
      <vt:lpstr> A Systemic Approach to Innovation: Key Role for the State</vt:lpstr>
      <vt:lpstr> A Systemic Approach to Innovation: Key Role for the State</vt:lpstr>
      <vt:lpstr> A Systemic Approach to Innovation: Key Role for the State</vt:lpstr>
      <vt:lpstr> A Systemic Approach to Innovation: Key Role for the State</vt:lpstr>
      <vt:lpstr> A Systemic Approach to Innovation: Key Role for the State</vt:lpstr>
      <vt:lpstr>       </vt:lpstr>
      <vt:lpstr>Results of the Washington Consensus in Latin America</vt:lpstr>
      <vt:lpstr>Growth of GDP Per Worker (based on 1990 const. PPP)</vt:lpstr>
      <vt:lpstr>PowerPoint Presentation</vt:lpstr>
      <vt:lpstr>Will Increased Economic Interactions with China  Contribute to Innovation-Based Growth in LA ?</vt:lpstr>
      <vt:lpstr>The Optimistic Scenario: Crisis as Opportunity</vt:lpstr>
      <vt:lpstr>The Pessimistic Scenario:   The Middle Income Trap Tightens</vt:lpstr>
      <vt:lpstr> Big Challenges for Both LA &amp; China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</dc:creator>
  <cp:lastModifiedBy>pcuser</cp:lastModifiedBy>
  <cp:revision>160</cp:revision>
  <cp:lastPrinted>2015-07-01T19:41:57Z</cp:lastPrinted>
  <dcterms:created xsi:type="dcterms:W3CDTF">2015-03-29T11:32:35Z</dcterms:created>
  <dcterms:modified xsi:type="dcterms:W3CDTF">2015-08-28T22:19:14Z</dcterms:modified>
</cp:coreProperties>
</file>