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312" r:id="rId2"/>
    <p:sldId id="311" r:id="rId3"/>
    <p:sldId id="334" r:id="rId4"/>
    <p:sldId id="335" r:id="rId5"/>
    <p:sldId id="256" r:id="rId6"/>
    <p:sldId id="332" r:id="rId7"/>
    <p:sldId id="333" r:id="rId8"/>
    <p:sldId id="336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 autoAdjust="0"/>
    <p:restoredTop sz="94654" autoAdjust="0"/>
  </p:normalViewPr>
  <p:slideViewPr>
    <p:cSldViewPr>
      <p:cViewPr>
        <p:scale>
          <a:sx n="50" d="100"/>
          <a:sy n="50" d="100"/>
        </p:scale>
        <p:origin x="-2550" y="-8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45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6561D-EE4D-417E-B0AD-75338F9C839D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1D0A09-10B3-4290-A4FD-BC5AFEEAAB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D0A09-10B3-4290-A4FD-BC5AFEEAABE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D0A09-10B3-4290-A4FD-BC5AFEEAABE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D0A09-10B3-4290-A4FD-BC5AFEEAABE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FAA8-DA8A-48CC-ADFE-37AD9AD36A1F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5DB14-1B99-4E5F-8FE1-C52C1B1719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FAA8-DA8A-48CC-ADFE-37AD9AD36A1F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5DB14-1B99-4E5F-8FE1-C52C1B1719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FAA8-DA8A-48CC-ADFE-37AD9AD36A1F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5DB14-1B99-4E5F-8FE1-C52C1B1719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FAA8-DA8A-48CC-ADFE-37AD9AD36A1F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5DB14-1B99-4E5F-8FE1-C52C1B1719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FAA8-DA8A-48CC-ADFE-37AD9AD36A1F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5DB14-1B99-4E5F-8FE1-C52C1B1719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FAA8-DA8A-48CC-ADFE-37AD9AD36A1F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5DB14-1B99-4E5F-8FE1-C52C1B1719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FAA8-DA8A-48CC-ADFE-37AD9AD36A1F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5DB14-1B99-4E5F-8FE1-C52C1B1719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FAA8-DA8A-48CC-ADFE-37AD9AD36A1F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5DB14-1B99-4E5F-8FE1-C52C1B1719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FAA8-DA8A-48CC-ADFE-37AD9AD36A1F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5DB14-1B99-4E5F-8FE1-C52C1B1719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FAA8-DA8A-48CC-ADFE-37AD9AD36A1F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5DB14-1B99-4E5F-8FE1-C52C1B17199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8FAA8-DA8A-48CC-ADFE-37AD9AD36A1F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95DB14-1B99-4E5F-8FE1-C52C1B17199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18FAA8-DA8A-48CC-ADFE-37AD9AD36A1F}" type="datetimeFigureOut">
              <a:rPr lang="zh-CN" altLang="en-US" smtClean="0"/>
              <a:pPr/>
              <a:t>2015/8/28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95DB14-1B99-4E5F-8FE1-C52C1B17199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52736"/>
            <a:ext cx="9144000" cy="58052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3573016"/>
            <a:ext cx="8352928" cy="1080120"/>
          </a:xfrm>
        </p:spPr>
        <p:txBody>
          <a:bodyPr>
            <a:noAutofit/>
          </a:bodyPr>
          <a:lstStyle/>
          <a:p>
            <a:pPr algn="ctr"/>
            <a:r>
              <a:rPr lang="en-US" altLang="zh-CN" sz="3600" b="1" dirty="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Some Thoughts on China-Latin America Economic Cooperation</a:t>
            </a:r>
            <a:endParaRPr lang="zh-CN" altLang="en-US" sz="3200" b="1" dirty="0">
              <a:solidFill>
                <a:schemeClr val="tx1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5301208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华文中宋" pitchFamily="2" charset="-122"/>
                <a:ea typeface="华文中宋" pitchFamily="2" charset="-122"/>
              </a:rPr>
              <a:t>Dai </a:t>
            </a:r>
            <a:r>
              <a:rPr lang="en-US" altLang="zh-CN" sz="2800" b="1" dirty="0" err="1" smtClean="0">
                <a:latin typeface="华文中宋" pitchFamily="2" charset="-122"/>
                <a:ea typeface="华文中宋" pitchFamily="2" charset="-122"/>
              </a:rPr>
              <a:t>Peng</a:t>
            </a:r>
            <a:r>
              <a:rPr lang="en-US" altLang="zh-CN" sz="2800" b="1" dirty="0" smtClean="0">
                <a:latin typeface="华文中宋" pitchFamily="2" charset="-122"/>
                <a:ea typeface="华文中宋" pitchFamily="2" charset="-122"/>
              </a:rPr>
              <a:t>, </a:t>
            </a:r>
            <a:r>
              <a:rPr lang="en-US" altLang="zh-CN" sz="2800" b="1" dirty="0" smtClean="0">
                <a:latin typeface="华文中宋" pitchFamily="2" charset="-122"/>
                <a:ea typeface="华文中宋" pitchFamily="2" charset="-122"/>
              </a:rPr>
              <a:t>Deputy Secretary General, </a:t>
            </a:r>
            <a:r>
              <a:rPr lang="en-US" altLang="zh-CN" sz="2800" b="1" dirty="0" smtClean="0">
                <a:latin typeface="华文中宋" pitchFamily="2" charset="-122"/>
                <a:ea typeface="华文中宋" pitchFamily="2" charset="-122"/>
              </a:rPr>
              <a:t>China International Economic Relations Association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8"/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副标题 2"/>
          <p:cNvSpPr txBox="1">
            <a:spLocks/>
          </p:cNvSpPr>
          <p:nvPr/>
        </p:nvSpPr>
        <p:spPr>
          <a:xfrm>
            <a:off x="0" y="404664"/>
            <a:ext cx="9144000" cy="122413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algn="ctr">
              <a:lnSpc>
                <a:spcPct val="20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altLang="zh-CN" sz="3200" dirty="0" smtClean="0">
                <a:solidFill>
                  <a:schemeClr val="accent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China’s Experience on Economic Development</a:t>
            </a:r>
            <a:endParaRPr lang="zh-CN" altLang="zh-CN" sz="2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00808"/>
            <a:ext cx="8496944" cy="4961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411760" y="1700808"/>
            <a:ext cx="54726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黑体" pitchFamily="49" charset="-122"/>
                <a:ea typeface="黑体" pitchFamily="49" charset="-122"/>
              </a:rPr>
              <a:t>GDP of China USA Japan in 2014</a:t>
            </a:r>
            <a:endParaRPr lang="zh-CN" altLang="zh-CN" sz="2400" b="1" dirty="0" smtClean="0">
              <a:latin typeface="黑体" pitchFamily="49" charset="-122"/>
              <a:ea typeface="黑体" pitchFamily="49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8"/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72816"/>
            <a:ext cx="8496944" cy="4961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051720" y="1815207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680" b="1" i="0" u="none" strike="noStrike" kern="1200" baseline="0">
                <a:solidFill>
                  <a:sysClr val="windowText" lastClr="000000"/>
                </a:solidFill>
                <a:latin typeface="仿宋_GB2312" pitchFamily="49" charset="-122"/>
                <a:ea typeface="仿宋_GB2312" pitchFamily="49" charset="-122"/>
                <a:cs typeface="+mn-cs"/>
              </a:defRPr>
            </a:pPr>
            <a:r>
              <a:rPr lang="en-US" altLang="zh-CN" sz="2400" dirty="0" smtClean="0">
                <a:latin typeface="黑体" pitchFamily="49" charset="-122"/>
                <a:ea typeface="黑体" pitchFamily="49" charset="-122"/>
              </a:rPr>
              <a:t>GDP</a:t>
            </a: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sz="2400" dirty="0" smtClean="0">
                <a:latin typeface="黑体" pitchFamily="49" charset="-122"/>
                <a:ea typeface="黑体" pitchFamily="49" charset="-122"/>
              </a:rPr>
              <a:t>of China USA Japan</a:t>
            </a:r>
            <a:r>
              <a:rPr lang="zh-CN" altLang="en-US" sz="2400" dirty="0" smtClean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400" dirty="0" smtClean="0">
                <a:latin typeface="黑体" pitchFamily="49" charset="-122"/>
                <a:ea typeface="黑体" pitchFamily="49" charset="-122"/>
              </a:rPr>
              <a:t>1978-2014</a:t>
            </a:r>
            <a:r>
              <a:rPr lang="zh-CN" altLang="en-US" sz="2400" dirty="0" smtClean="0">
                <a:latin typeface="黑体" pitchFamily="49" charset="-122"/>
                <a:ea typeface="黑体" pitchFamily="49" charset="-122"/>
              </a:rPr>
              <a:t>）</a:t>
            </a:r>
            <a:endParaRPr lang="zh-CN" altLang="zh-CN" sz="2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副标题 2"/>
          <p:cNvSpPr txBox="1">
            <a:spLocks/>
          </p:cNvSpPr>
          <p:nvPr/>
        </p:nvSpPr>
        <p:spPr>
          <a:xfrm>
            <a:off x="0" y="404664"/>
            <a:ext cx="9144000" cy="122413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algn="ctr">
              <a:lnSpc>
                <a:spcPct val="20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altLang="zh-CN" sz="3200" dirty="0" smtClean="0">
                <a:solidFill>
                  <a:schemeClr val="accent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China’s Experience on Economic Development</a:t>
            </a:r>
            <a:endParaRPr lang="zh-CN" altLang="zh-CN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8"/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zh-CN" alt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8341366" cy="4870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403648" y="1772816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黑体" pitchFamily="49" charset="-122"/>
                <a:ea typeface="黑体" pitchFamily="49" charset="-122"/>
              </a:rPr>
              <a:t>GDP of China in different time since 1978</a:t>
            </a:r>
            <a:endParaRPr lang="zh-CN" altLang="en-US" sz="24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副标题 2"/>
          <p:cNvSpPr txBox="1">
            <a:spLocks/>
          </p:cNvSpPr>
          <p:nvPr/>
        </p:nvSpPr>
        <p:spPr>
          <a:xfrm>
            <a:off x="0" y="404664"/>
            <a:ext cx="9144000" cy="122413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algn="ctr">
              <a:lnSpc>
                <a:spcPct val="20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US" altLang="zh-CN" sz="3200" dirty="0" smtClean="0">
                <a:solidFill>
                  <a:schemeClr val="accent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China’s Experience on Economic Development</a:t>
            </a:r>
            <a:endParaRPr lang="zh-CN" altLang="zh-CN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413792"/>
            <a:ext cx="9144000" cy="854968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 smtClean="0">
                <a:solidFill>
                  <a:schemeClr val="accent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Some of China’s Noteworthy Experience</a:t>
            </a:r>
            <a:endParaRPr lang="zh-CN" altLang="en-US" sz="3200" dirty="0">
              <a:solidFill>
                <a:schemeClr val="accent2">
                  <a:lumMod val="75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251520" y="1700808"/>
            <a:ext cx="8892480" cy="4533136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仿宋_GB2312" pitchFamily="49" charset="-122"/>
                <a:ea typeface="仿宋_GB2312" pitchFamily="49" charset="-122"/>
              </a:rPr>
              <a:t>Consumption that is guided by income</a:t>
            </a: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仿宋_GB2312" pitchFamily="49" charset="-122"/>
                <a:ea typeface="仿宋_GB2312" pitchFamily="49" charset="-122"/>
              </a:rPr>
              <a:t>Investment that is supported by savings</a:t>
            </a: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仿宋_GB2312" pitchFamily="49" charset="-122"/>
                <a:ea typeface="仿宋_GB2312" pitchFamily="49" charset="-122"/>
              </a:rPr>
              <a:t>Growing labor productivity that is driven by investment</a:t>
            </a: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仿宋_GB2312" pitchFamily="49" charset="-122"/>
                <a:ea typeface="仿宋_GB2312" pitchFamily="49" charset="-122"/>
              </a:rPr>
              <a:t>Priority on infrastructure development that is backed by the user-reimbursement model and government investment and financing model</a:t>
            </a: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仿宋_GB2312" pitchFamily="49" charset="-122"/>
                <a:ea typeface="仿宋_GB2312" pitchFamily="49" charset="-122"/>
              </a:rPr>
              <a:t>A relatively stable financial environment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251520" y="1700808"/>
            <a:ext cx="8892480" cy="4533136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仿宋_GB2312" pitchFamily="49" charset="-122"/>
                <a:ea typeface="仿宋_GB2312" pitchFamily="49" charset="-122"/>
              </a:rPr>
              <a:t>The management and regulation of the capital account</a:t>
            </a: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仿宋_GB2312" pitchFamily="49" charset="-122"/>
                <a:ea typeface="仿宋_GB2312" pitchFamily="49" charset="-122"/>
              </a:rPr>
              <a:t>Active involvement in international industrial restructuring</a:t>
            </a: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仿宋_GB2312" pitchFamily="49" charset="-122"/>
                <a:ea typeface="仿宋_GB2312" pitchFamily="49" charset="-122"/>
              </a:rPr>
              <a:t>Local government policies that are driven by job creation</a:t>
            </a: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仿宋_GB2312" pitchFamily="49" charset="-122"/>
                <a:ea typeface="仿宋_GB2312" pitchFamily="49" charset="-122"/>
              </a:rPr>
              <a:t>Basic target system that is oriented towards economic growth</a:t>
            </a: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仿宋_GB2312" pitchFamily="49" charset="-122"/>
                <a:ea typeface="仿宋_GB2312" pitchFamily="49" charset="-122"/>
              </a:rPr>
              <a:t>An overall balance of the national economy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0" y="413792"/>
            <a:ext cx="9144000" cy="854968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Some of China’s Noteworthy Experience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黑体" pitchFamily="49" charset="-122"/>
              <a:ea typeface="黑体" pitchFamily="49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854968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dirty="0" smtClean="0">
                <a:solidFill>
                  <a:schemeClr val="accent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Some Thoughts on Closer China-Latin America Economic Cooperation</a:t>
            </a:r>
            <a:endParaRPr lang="zh-CN" altLang="en-US" sz="3200" dirty="0">
              <a:solidFill>
                <a:schemeClr val="accent2">
                  <a:lumMod val="75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251520" y="1916832"/>
            <a:ext cx="8892480" cy="4533136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仿宋_GB2312" pitchFamily="49" charset="-122"/>
                <a:ea typeface="仿宋_GB2312" pitchFamily="49" charset="-122"/>
              </a:rPr>
              <a:t>Strengthen international cooperation on competitive industrial </a:t>
            </a:r>
            <a:r>
              <a:rPr lang="en-US" altLang="zh-CN" sz="2800" b="1" dirty="0" smtClean="0">
                <a:latin typeface="仿宋_GB2312" pitchFamily="49" charset="-122"/>
                <a:ea typeface="仿宋_GB2312" pitchFamily="49" charset="-122"/>
              </a:rPr>
              <a:t>capacity</a:t>
            </a:r>
            <a:endParaRPr lang="en-US" altLang="zh-CN" sz="2800" b="1" dirty="0" smtClean="0">
              <a:latin typeface="仿宋_GB2312" pitchFamily="49" charset="-122"/>
              <a:ea typeface="仿宋_GB2312" pitchFamily="49" charset="-122"/>
            </a:endParaRPr>
          </a:p>
          <a:p>
            <a:r>
              <a:rPr lang="en-US" altLang="zh-CN" sz="2800" b="1" dirty="0" smtClean="0">
                <a:latin typeface="仿宋_GB2312" pitchFamily="49" charset="-122"/>
                <a:ea typeface="仿宋_GB2312" pitchFamily="49" charset="-122"/>
              </a:rPr>
              <a:t>Establish broader mechanisms for trade and financing cooperation</a:t>
            </a:r>
          </a:p>
          <a:p>
            <a:r>
              <a:rPr lang="en-US" altLang="zh-CN" sz="2800" b="1" dirty="0" smtClean="0">
                <a:latin typeface="仿宋_GB2312" pitchFamily="49" charset="-122"/>
                <a:ea typeface="仿宋_GB2312" pitchFamily="49" charset="-122"/>
              </a:rPr>
              <a:t>Advance practical cooperation on infrastructure development and management</a:t>
            </a:r>
          </a:p>
          <a:p>
            <a:r>
              <a:rPr lang="en-US" altLang="zh-CN" sz="2800" b="1" dirty="0" smtClean="0">
                <a:latin typeface="仿宋_GB2312" pitchFamily="49" charset="-122"/>
                <a:ea typeface="仿宋_GB2312" pitchFamily="49" charset="-122"/>
              </a:rPr>
              <a:t>Create an enabling environment for China-Latin America cooperation</a:t>
            </a:r>
            <a:endParaRPr lang="en-US" altLang="zh-CN" sz="3600" b="1" dirty="0" smtClean="0"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2852936"/>
            <a:ext cx="8229600" cy="854968"/>
          </a:xfrm>
        </p:spPr>
        <p:txBody>
          <a:bodyPr>
            <a:norm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THANK YOU</a:t>
            </a:r>
            <a:r>
              <a:rPr lang="zh-CN" altLang="en-US" sz="4800" b="1" dirty="0" smtClean="0">
                <a:solidFill>
                  <a:schemeClr val="accent2">
                    <a:lumMod val="75000"/>
                  </a:schemeClr>
                </a:solidFill>
                <a:latin typeface="黑体" pitchFamily="49" charset="-122"/>
                <a:ea typeface="黑体" pitchFamily="49" charset="-122"/>
              </a:rPr>
              <a:t>！</a:t>
            </a:r>
            <a:endParaRPr lang="zh-CN" altLang="en-US" sz="4800" b="1" dirty="0">
              <a:solidFill>
                <a:schemeClr val="accent2">
                  <a:lumMod val="75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1910</TotalTime>
  <Words>193</Words>
  <Application>Microsoft Office PowerPoint</Application>
  <PresentationFormat>全屏显示(4:3)</PresentationFormat>
  <Paragraphs>29</Paragraphs>
  <Slides>8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流畅</vt:lpstr>
      <vt:lpstr>Some Thoughts on China-Latin America Economic Cooperation</vt:lpstr>
      <vt:lpstr>幻灯片 2</vt:lpstr>
      <vt:lpstr>幻灯片 3</vt:lpstr>
      <vt:lpstr>幻灯片 4</vt:lpstr>
      <vt:lpstr>Some of China’s Noteworthy Experience</vt:lpstr>
      <vt:lpstr>幻灯片 6</vt:lpstr>
      <vt:lpstr>Some Thoughts on Closer China-Latin America Economic Cooperation</vt:lpstr>
      <vt:lpstr>THANK YOU！</vt:lpstr>
    </vt:vector>
  </TitlesOfParts>
  <Company>中国进出口银行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zh-dengzl</dc:creator>
  <cp:lastModifiedBy>范家铭</cp:lastModifiedBy>
  <cp:revision>603</cp:revision>
  <dcterms:created xsi:type="dcterms:W3CDTF">2014-05-07T01:56:26Z</dcterms:created>
  <dcterms:modified xsi:type="dcterms:W3CDTF">2015-08-28T09:04:41Z</dcterms:modified>
</cp:coreProperties>
</file>