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84" r:id="rId2"/>
    <p:sldId id="287" r:id="rId3"/>
    <p:sldId id="286" r:id="rId4"/>
    <p:sldId id="285" r:id="rId5"/>
    <p:sldId id="288" r:id="rId6"/>
    <p:sldId id="289" r:id="rId7"/>
    <p:sldId id="290" r:id="rId8"/>
    <p:sldId id="280" r:id="rId9"/>
    <p:sldId id="291" r:id="rId10"/>
    <p:sldId id="292" r:id="rId11"/>
    <p:sldId id="293" r:id="rId12"/>
    <p:sldId id="294" r:id="rId13"/>
    <p:sldId id="297" r:id="rId14"/>
    <p:sldId id="298" r:id="rId15"/>
    <p:sldId id="301" r:id="rId16"/>
    <p:sldId id="300" r:id="rId17"/>
    <p:sldId id="296" r:id="rId18"/>
    <p:sldId id="295" r:id="rId19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4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8151E9-0268-0048-BE6F-D740537E024F}" type="datetimeFigureOut">
              <a:rPr lang="es-ES" smtClean="0"/>
              <a:t>8/28/15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84B3E-9DE0-F343-B723-A3D762C86C7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5725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22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">
                <a:latin typeface="Calibri" charset="0"/>
              </a:rPr>
              <a:t>Bolivia, mas de 20.  Chile y Ecuador entre 15 y 20 15. Entre 10 y 15, Paraguay y Venezuela. De 5 a 10, Colombia, Perú y Argentina. Brasil de 0 a 5. México, menos de 0.</a:t>
            </a:r>
          </a:p>
          <a:p>
            <a:r>
              <a:rPr lang="es-ES">
                <a:latin typeface="Calibri" charset="0"/>
              </a:rPr>
              <a:t>Bolivia, más de 70, junto con Venezuela y Ecuador. Entre 60 y 70, Colombia y Chile. Entre 50 y 60, Perú. Entre 40 y 50, Brasil. Entre 30 y 40, ARG. Menos de 30, MEX.</a:t>
            </a:r>
          </a:p>
        </p:txBody>
      </p:sp>
      <p:sp>
        <p:nvSpPr>
          <p:cNvPr id="30723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0D6D27E-951B-EF4D-9DFA-BD8B510E26EE}" type="slidenum">
              <a:rPr lang="es-ES" sz="1200"/>
              <a:pPr eaLnBrk="1" hangingPunct="1"/>
              <a:t>2</a:t>
            </a:fld>
            <a:endParaRPr lang="es-E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8F8BF-B288-484E-9DAC-E25F68F162E1}" type="datetimeFigureOut">
              <a:rPr lang="es-ES" smtClean="0"/>
              <a:t>8/28/15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539C-8698-794B-88EB-5BE3FD5465C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4442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8F8BF-B288-484E-9DAC-E25F68F162E1}" type="datetimeFigureOut">
              <a:rPr lang="es-ES" smtClean="0"/>
              <a:t>8/28/15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539C-8698-794B-88EB-5BE3FD5465C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8615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8F8BF-B288-484E-9DAC-E25F68F162E1}" type="datetimeFigureOut">
              <a:rPr lang="es-ES" smtClean="0"/>
              <a:t>8/28/15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539C-8698-794B-88EB-5BE3FD5465C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6170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8F8BF-B288-484E-9DAC-E25F68F162E1}" type="datetimeFigureOut">
              <a:rPr lang="es-ES" smtClean="0"/>
              <a:t>8/28/15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539C-8698-794B-88EB-5BE3FD5465C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6923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8F8BF-B288-484E-9DAC-E25F68F162E1}" type="datetimeFigureOut">
              <a:rPr lang="es-ES" smtClean="0"/>
              <a:t>8/28/15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539C-8698-794B-88EB-5BE3FD5465C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878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8F8BF-B288-484E-9DAC-E25F68F162E1}" type="datetimeFigureOut">
              <a:rPr lang="es-ES" smtClean="0"/>
              <a:t>8/28/15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539C-8698-794B-88EB-5BE3FD5465C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2404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8F8BF-B288-484E-9DAC-E25F68F162E1}" type="datetimeFigureOut">
              <a:rPr lang="es-ES" smtClean="0"/>
              <a:t>8/28/15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539C-8698-794B-88EB-5BE3FD5465C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2832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8F8BF-B288-484E-9DAC-E25F68F162E1}" type="datetimeFigureOut">
              <a:rPr lang="es-ES" smtClean="0"/>
              <a:t>8/28/15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539C-8698-794B-88EB-5BE3FD5465C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2184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8F8BF-B288-484E-9DAC-E25F68F162E1}" type="datetimeFigureOut">
              <a:rPr lang="es-ES" smtClean="0"/>
              <a:t>8/28/15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539C-8698-794B-88EB-5BE3FD5465C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3303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8F8BF-B288-484E-9DAC-E25F68F162E1}" type="datetimeFigureOut">
              <a:rPr lang="es-ES" smtClean="0"/>
              <a:t>8/28/15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539C-8698-794B-88EB-5BE3FD5465C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5534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8F8BF-B288-484E-9DAC-E25F68F162E1}" type="datetimeFigureOut">
              <a:rPr lang="es-ES" smtClean="0"/>
              <a:t>8/28/15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7539C-8698-794B-88EB-5BE3FD5465C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0270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8F8BF-B288-484E-9DAC-E25F68F162E1}" type="datetimeFigureOut">
              <a:rPr lang="es-ES" smtClean="0"/>
              <a:t>8/28/15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7539C-8698-794B-88EB-5BE3FD5465C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5337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896130" y="3068960"/>
            <a:ext cx="3636658" cy="792088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C:\Users\jcorrales\AppData\Local\Microsoft\Windows\Temporary Internet Files\Content.Outlook\GX3N6EQ3\F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31" y="-27384"/>
            <a:ext cx="914400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249402" y="4437112"/>
            <a:ext cx="8901029" cy="18569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es-PE" sz="3200" b="1" dirty="0" smtClean="0">
                <a:solidFill>
                  <a:schemeClr val="tx1"/>
                </a:solidFill>
                <a:latin typeface="Calibri" pitchFamily="34" charset="0"/>
              </a:rPr>
              <a:t>Exploring new Paths for Development: Experience from Latin America and China </a:t>
            </a:r>
          </a:p>
          <a:p>
            <a:pPr algn="ctr"/>
            <a:r>
              <a:rPr lang="es-PE" sz="2400" b="1" dirty="0" smtClean="0">
                <a:solidFill>
                  <a:schemeClr val="tx1"/>
                </a:solidFill>
                <a:latin typeface="Calibri" pitchFamily="34" charset="0"/>
              </a:rPr>
              <a:t>Inititative for Policy Dialogue, Columbia University – University of Renmin, Beijing </a:t>
            </a:r>
            <a:endParaRPr lang="es-PE" sz="24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52400" y="6179563"/>
            <a:ext cx="3437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b="1" dirty="0" smtClean="0">
                <a:latin typeface="Arial" pitchFamily="34" charset="0"/>
              </a:rPr>
              <a:t>Beijing, August 28 2015, Humberto Campodonico</a:t>
            </a:r>
            <a:r>
              <a:rPr lang="es-PE" sz="1000" b="1" dirty="0" smtClean="0">
                <a:latin typeface="Arial" pitchFamily="34" charset="0"/>
              </a:rPr>
              <a:t>. </a:t>
            </a:r>
            <a:endParaRPr lang="es-PE" sz="1000" b="1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337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4001" y="274638"/>
            <a:ext cx="8703732" cy="1325562"/>
          </a:xfrm>
        </p:spPr>
        <p:txBody>
          <a:bodyPr>
            <a:normAutofit/>
          </a:bodyPr>
          <a:lstStyle/>
          <a:p>
            <a:r>
              <a:rPr lang="es-ES" sz="3200" dirty="0" err="1" smtClean="0"/>
              <a:t>Oil</a:t>
            </a:r>
            <a:r>
              <a:rPr lang="es-ES" sz="3200" dirty="0" smtClean="0"/>
              <a:t> and gas </a:t>
            </a:r>
            <a:r>
              <a:rPr lang="es-ES" sz="3200" dirty="0" err="1" smtClean="0"/>
              <a:t>revenues</a:t>
            </a:r>
            <a:r>
              <a:rPr lang="es-ES" sz="3200" dirty="0" smtClean="0"/>
              <a:t> </a:t>
            </a:r>
            <a:r>
              <a:rPr lang="es-ES" sz="3200" dirty="0" err="1" smtClean="0"/>
              <a:t>should</a:t>
            </a:r>
            <a:r>
              <a:rPr lang="es-ES" sz="3200" dirty="0" smtClean="0"/>
              <a:t> </a:t>
            </a:r>
            <a:r>
              <a:rPr lang="es-ES" sz="3200" dirty="0" err="1" smtClean="0"/>
              <a:t>foster</a:t>
            </a:r>
            <a:r>
              <a:rPr lang="es-ES" sz="3200" dirty="0" smtClean="0"/>
              <a:t> </a:t>
            </a:r>
            <a:r>
              <a:rPr lang="es-ES" sz="3200" dirty="0" err="1" smtClean="0"/>
              <a:t>alternative</a:t>
            </a:r>
            <a:r>
              <a:rPr lang="es-ES" sz="3200" dirty="0"/>
              <a:t> </a:t>
            </a:r>
            <a:r>
              <a:rPr lang="es-ES" sz="3200" dirty="0" smtClean="0"/>
              <a:t>and </a:t>
            </a:r>
            <a:r>
              <a:rPr lang="es-ES" sz="3200" dirty="0" err="1" smtClean="0"/>
              <a:t>cleaner</a:t>
            </a:r>
            <a:r>
              <a:rPr lang="es-ES" sz="3200" dirty="0" smtClean="0"/>
              <a:t> </a:t>
            </a:r>
            <a:r>
              <a:rPr lang="es-ES" sz="3200" dirty="0" err="1" smtClean="0"/>
              <a:t>energies</a:t>
            </a:r>
            <a:r>
              <a:rPr lang="es-ES" sz="3200" dirty="0" smtClean="0"/>
              <a:t> in </a:t>
            </a:r>
            <a:r>
              <a:rPr lang="es-ES" sz="3200" dirty="0" err="1" smtClean="0"/>
              <a:t>collaboration</a:t>
            </a:r>
            <a:r>
              <a:rPr lang="es-ES" sz="3200" dirty="0" smtClean="0"/>
              <a:t> </a:t>
            </a:r>
            <a:r>
              <a:rPr lang="es-ES" sz="3200" dirty="0" err="1" smtClean="0"/>
              <a:t>with</a:t>
            </a:r>
            <a:r>
              <a:rPr lang="es-ES" sz="3200" dirty="0" smtClean="0"/>
              <a:t> China</a:t>
            </a:r>
            <a:endParaRPr lang="es-ES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19133"/>
          </a:xfrm>
        </p:spPr>
        <p:txBody>
          <a:bodyPr>
            <a:normAutofit/>
          </a:bodyPr>
          <a:lstStyle/>
          <a:p>
            <a:r>
              <a:rPr lang="es-ES" dirty="0" err="1" smtClean="0"/>
              <a:t>Hydrolectrics</a:t>
            </a:r>
            <a:r>
              <a:rPr lang="es-ES" dirty="0" smtClean="0"/>
              <a:t> (as in Bolivia)</a:t>
            </a:r>
          </a:p>
          <a:p>
            <a:r>
              <a:rPr lang="es-ES" dirty="0" smtClean="0"/>
              <a:t>Solar </a:t>
            </a:r>
            <a:r>
              <a:rPr lang="es-ES" dirty="0" err="1" smtClean="0"/>
              <a:t>panels</a:t>
            </a:r>
            <a:r>
              <a:rPr lang="es-ES" dirty="0" smtClean="0"/>
              <a:t> (as in Chile)</a:t>
            </a:r>
          </a:p>
          <a:p>
            <a:r>
              <a:rPr lang="es-ES" dirty="0" err="1" smtClean="0"/>
              <a:t>Newer</a:t>
            </a:r>
            <a:r>
              <a:rPr lang="es-ES" dirty="0" smtClean="0"/>
              <a:t>, </a:t>
            </a:r>
            <a:r>
              <a:rPr lang="es-ES" dirty="0" err="1" smtClean="0"/>
              <a:t>cleaner</a:t>
            </a:r>
            <a:r>
              <a:rPr lang="es-ES" dirty="0" smtClean="0"/>
              <a:t> and </a:t>
            </a:r>
            <a:r>
              <a:rPr lang="es-ES" dirty="0" err="1" smtClean="0"/>
              <a:t>better</a:t>
            </a:r>
            <a:r>
              <a:rPr lang="es-ES" dirty="0" smtClean="0"/>
              <a:t> </a:t>
            </a:r>
            <a:r>
              <a:rPr lang="es-ES" dirty="0" err="1" smtClean="0"/>
              <a:t>technologies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exploit</a:t>
            </a:r>
            <a:r>
              <a:rPr lang="es-ES" dirty="0" smtClean="0"/>
              <a:t> </a:t>
            </a:r>
            <a:r>
              <a:rPr lang="es-ES" dirty="0" err="1" smtClean="0"/>
              <a:t>hydrocarbons</a:t>
            </a:r>
            <a:r>
              <a:rPr lang="es-ES" dirty="0" smtClean="0"/>
              <a:t> and </a:t>
            </a:r>
            <a:r>
              <a:rPr lang="es-ES" dirty="0" err="1" smtClean="0"/>
              <a:t>mining</a:t>
            </a:r>
            <a:r>
              <a:rPr lang="es-ES" dirty="0" smtClean="0"/>
              <a:t> </a:t>
            </a:r>
            <a:r>
              <a:rPr lang="es-ES" dirty="0" err="1" smtClean="0"/>
              <a:t>resources</a:t>
            </a:r>
            <a:endParaRPr lang="es-ES" dirty="0" smtClean="0"/>
          </a:p>
          <a:p>
            <a:r>
              <a:rPr lang="es-ES" dirty="0" err="1" smtClean="0"/>
              <a:t>Newer</a:t>
            </a:r>
            <a:r>
              <a:rPr lang="es-ES" dirty="0" smtClean="0"/>
              <a:t>, </a:t>
            </a:r>
            <a:r>
              <a:rPr lang="es-ES" dirty="0" err="1" smtClean="0"/>
              <a:t>cleaner</a:t>
            </a:r>
            <a:r>
              <a:rPr lang="es-ES" dirty="0" smtClean="0"/>
              <a:t> and </a:t>
            </a:r>
            <a:r>
              <a:rPr lang="es-ES" dirty="0" err="1" smtClean="0"/>
              <a:t>better</a:t>
            </a:r>
            <a:r>
              <a:rPr lang="es-ES" dirty="0" smtClean="0"/>
              <a:t> </a:t>
            </a:r>
            <a:r>
              <a:rPr lang="es-ES" dirty="0" err="1" smtClean="0"/>
              <a:t>tecnologies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refine natural </a:t>
            </a:r>
            <a:r>
              <a:rPr lang="es-ES" dirty="0" err="1" smtClean="0"/>
              <a:t>resources</a:t>
            </a:r>
            <a:r>
              <a:rPr lang="es-ES" dirty="0" smtClean="0"/>
              <a:t> (</a:t>
            </a:r>
            <a:r>
              <a:rPr lang="es-ES" dirty="0" err="1" smtClean="0"/>
              <a:t>desulphurisation</a:t>
            </a:r>
            <a:r>
              <a:rPr lang="es-ES" dirty="0" smtClean="0"/>
              <a:t>, </a:t>
            </a:r>
            <a:r>
              <a:rPr lang="es-ES" dirty="0" err="1" smtClean="0"/>
              <a:t>flexicoker</a:t>
            </a:r>
            <a:r>
              <a:rPr lang="es-ES" dirty="0" smtClean="0"/>
              <a:t>, </a:t>
            </a:r>
            <a:r>
              <a:rPr lang="es-ES" dirty="0" err="1" smtClean="0"/>
              <a:t>elimination</a:t>
            </a:r>
            <a:r>
              <a:rPr lang="es-ES" dirty="0" smtClean="0"/>
              <a:t> of </a:t>
            </a:r>
            <a:r>
              <a:rPr lang="es-ES" dirty="0" err="1" smtClean="0"/>
              <a:t>particulate</a:t>
            </a:r>
            <a:r>
              <a:rPr lang="es-ES" dirty="0" smtClean="0"/>
              <a:t> </a:t>
            </a:r>
            <a:r>
              <a:rPr lang="es-ES" dirty="0" err="1" smtClean="0"/>
              <a:t>matter</a:t>
            </a:r>
            <a:r>
              <a:rPr lang="es-ES" dirty="0" smtClean="0"/>
              <a:t>)</a:t>
            </a:r>
          </a:p>
          <a:p>
            <a:r>
              <a:rPr lang="es-ES" dirty="0" err="1" smtClean="0"/>
              <a:t>This</a:t>
            </a:r>
            <a:r>
              <a:rPr lang="es-ES" dirty="0" smtClean="0"/>
              <a:t> are </a:t>
            </a:r>
            <a:r>
              <a:rPr lang="es-ES" dirty="0" err="1"/>
              <a:t>e</a:t>
            </a:r>
            <a:r>
              <a:rPr lang="es-ES" dirty="0" err="1" smtClean="0"/>
              <a:t>xemples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follow</a:t>
            </a:r>
            <a:r>
              <a:rPr lang="es-ES" dirty="0" smtClean="0"/>
              <a:t>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09798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The</a:t>
            </a:r>
            <a:r>
              <a:rPr lang="es-ES" dirty="0" smtClean="0"/>
              <a:t> case of Bolivia 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7867" y="1600200"/>
            <a:ext cx="8602133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After the renegotiation of contracts of 2007, Bolivia finished the stage of “recuperation of sovereignty” of natural resources. </a:t>
            </a:r>
          </a:p>
          <a:p>
            <a:r>
              <a:rPr lang="en-US" dirty="0" smtClean="0"/>
              <a:t>Bolivia then started natural gas industrialization.</a:t>
            </a:r>
          </a:p>
          <a:p>
            <a:r>
              <a:rPr lang="en-US" dirty="0" smtClean="0"/>
              <a:t>A liquid separation plant has been built in Tarija. </a:t>
            </a:r>
          </a:p>
          <a:p>
            <a:r>
              <a:rPr lang="en-US" dirty="0" smtClean="0"/>
              <a:t>An ammonia and urea plant has been built by Samsung in Gran Chaco.</a:t>
            </a:r>
          </a:p>
          <a:p>
            <a:r>
              <a:rPr lang="en-US" dirty="0" smtClean="0"/>
              <a:t>Petrochemical industry is under way. Propylene/polypropylene plant  and also a complex of ethylene/polyethylene. </a:t>
            </a:r>
          </a:p>
          <a:p>
            <a:r>
              <a:rPr lang="en-US" dirty="0" smtClean="0"/>
              <a:t>The role of SOE YPFB is crucial.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565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The</a:t>
            </a:r>
            <a:r>
              <a:rPr lang="es-ES" dirty="0" smtClean="0"/>
              <a:t> case of Ecuador 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7867" y="1168400"/>
            <a:ext cx="8635999" cy="54864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With a budget allocation of US$1 billion for the first 4 years, the government is building a new hub for education, innovation and industry known as the </a:t>
            </a:r>
            <a:r>
              <a:rPr lang="en-US" dirty="0" err="1" smtClean="0"/>
              <a:t>Yachay</a:t>
            </a:r>
            <a:r>
              <a:rPr lang="en-US" dirty="0" smtClean="0"/>
              <a:t> (City of Knowledge, in Quechua). It is the most ambitious project in over a century and the aim is for </a:t>
            </a:r>
            <a:r>
              <a:rPr lang="en-US" dirty="0" err="1" smtClean="0"/>
              <a:t>Yachay</a:t>
            </a:r>
            <a:r>
              <a:rPr lang="en-US" dirty="0" smtClean="0"/>
              <a:t> to become the most important research institute in Latin America.</a:t>
            </a:r>
          </a:p>
          <a:p>
            <a:endParaRPr lang="en-US" dirty="0" smtClean="0"/>
          </a:p>
          <a:p>
            <a:r>
              <a:rPr lang="en-US" dirty="0" smtClean="0"/>
              <a:t>China has committed to building research centers and working to develop projects and increase cooperation with Ecuador's new </a:t>
            </a:r>
            <a:r>
              <a:rPr lang="en-US" dirty="0" err="1" smtClean="0"/>
              <a:t>Yachay</a:t>
            </a:r>
            <a:r>
              <a:rPr lang="en-US" dirty="0" smtClean="0"/>
              <a:t> technology university, which seeks to promote local scientific knowledge and innovation (January 2015).</a:t>
            </a:r>
          </a:p>
          <a:p>
            <a:endParaRPr lang="en-US" dirty="0" smtClean="0"/>
          </a:p>
          <a:p>
            <a:r>
              <a:rPr lang="en-US" dirty="0" smtClean="0"/>
              <a:t>China will invest over US$7.5 billion in Ecuador and the Export-Import Bank of China an additional US$5.3 billion. China has shown a particular interest to invest in science, technology and education. </a:t>
            </a:r>
          </a:p>
          <a:p>
            <a:endParaRPr lang="en-US" dirty="0" smtClean="0"/>
          </a:p>
          <a:p>
            <a:r>
              <a:rPr lang="en-US" dirty="0" smtClean="0"/>
              <a:t>Two Mandarin language centers will be set up, and over US$400 million will be invested in Ecuador's Millennium Schools, which seek to provide quality, public primary education</a:t>
            </a:r>
          </a:p>
          <a:p>
            <a:r>
              <a:rPr lang="en-US" dirty="0" smtClean="0"/>
              <a:t>Loans to build hydro dams.</a:t>
            </a:r>
          </a:p>
          <a:p>
            <a:endParaRPr lang="en-US" dirty="0" smtClean="0"/>
          </a:p>
          <a:p>
            <a:endParaRPr lang="es-ES_tradnl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30671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8295"/>
          </a:xfrm>
        </p:spPr>
        <p:txBody>
          <a:bodyPr>
            <a:normAutofit fontScale="90000"/>
          </a:bodyPr>
          <a:lstStyle/>
          <a:p>
            <a:r>
              <a:rPr lang="es-ES" dirty="0" err="1" smtClean="0"/>
              <a:t>The</a:t>
            </a:r>
            <a:r>
              <a:rPr lang="es-ES" dirty="0" smtClean="0"/>
              <a:t> case of </a:t>
            </a:r>
            <a:r>
              <a:rPr lang="es-ES" dirty="0" err="1" smtClean="0"/>
              <a:t>Peru</a:t>
            </a:r>
            <a:r>
              <a:rPr lang="es-ES" dirty="0" smtClean="0"/>
              <a:t>: Block 58 of CNPC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4001" y="1253068"/>
            <a:ext cx="8669866" cy="5384800"/>
          </a:xfrm>
        </p:spPr>
        <p:txBody>
          <a:bodyPr>
            <a:normAutofit fontScale="77500" lnSpcReduction="20000"/>
          </a:bodyPr>
          <a:lstStyle/>
          <a:p>
            <a:r>
              <a:rPr lang="es-ES" dirty="0" smtClean="0"/>
              <a:t>In 2013, China </a:t>
            </a:r>
            <a:r>
              <a:rPr lang="es-ES" dirty="0" err="1" smtClean="0"/>
              <a:t>National</a:t>
            </a:r>
            <a:r>
              <a:rPr lang="es-ES" dirty="0" smtClean="0"/>
              <a:t> </a:t>
            </a:r>
            <a:r>
              <a:rPr lang="es-ES" dirty="0" err="1" smtClean="0"/>
              <a:t>Petroleum</a:t>
            </a:r>
            <a:r>
              <a:rPr lang="es-ES" dirty="0" smtClean="0"/>
              <a:t> </a:t>
            </a:r>
            <a:r>
              <a:rPr lang="es-ES" dirty="0" err="1" smtClean="0"/>
              <a:t>Company</a:t>
            </a:r>
            <a:r>
              <a:rPr lang="es-ES" dirty="0" smtClean="0"/>
              <a:t> (CNPC) </a:t>
            </a:r>
            <a:r>
              <a:rPr lang="es-ES" dirty="0" err="1" smtClean="0"/>
              <a:t>bought</a:t>
            </a:r>
            <a:r>
              <a:rPr lang="es-ES" dirty="0" smtClean="0"/>
              <a:t> Petrobras </a:t>
            </a:r>
            <a:r>
              <a:rPr lang="es-ES" dirty="0" err="1" smtClean="0"/>
              <a:t>properties</a:t>
            </a:r>
            <a:r>
              <a:rPr lang="es-ES" dirty="0" smtClean="0"/>
              <a:t> in </a:t>
            </a:r>
            <a:r>
              <a:rPr lang="es-ES" dirty="0" err="1" smtClean="0"/>
              <a:t>Peru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US$ 2.6 </a:t>
            </a:r>
            <a:r>
              <a:rPr lang="es-ES" dirty="0" err="1" smtClean="0"/>
              <a:t>billion</a:t>
            </a:r>
            <a:r>
              <a:rPr lang="es-ES" dirty="0" smtClean="0"/>
              <a:t>. </a:t>
            </a:r>
          </a:p>
          <a:p>
            <a:r>
              <a:rPr lang="es-ES" dirty="0" err="1" smtClean="0"/>
              <a:t>Chinese</a:t>
            </a:r>
            <a:r>
              <a:rPr lang="es-ES" dirty="0" smtClean="0"/>
              <a:t> </a:t>
            </a:r>
            <a:r>
              <a:rPr lang="es-ES" dirty="0" err="1" smtClean="0"/>
              <a:t>companies</a:t>
            </a:r>
            <a:r>
              <a:rPr lang="es-ES" dirty="0" smtClean="0"/>
              <a:t> are </a:t>
            </a:r>
            <a:r>
              <a:rPr lang="es-ES" dirty="0" err="1" smtClean="0"/>
              <a:t>now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first</a:t>
            </a:r>
            <a:r>
              <a:rPr lang="es-ES" dirty="0" smtClean="0"/>
              <a:t> </a:t>
            </a:r>
            <a:r>
              <a:rPr lang="es-ES" dirty="0" err="1" smtClean="0"/>
              <a:t>oil</a:t>
            </a:r>
            <a:r>
              <a:rPr lang="es-ES" dirty="0" smtClean="0"/>
              <a:t> </a:t>
            </a:r>
            <a:r>
              <a:rPr lang="es-ES" dirty="0" err="1" smtClean="0"/>
              <a:t>producers</a:t>
            </a:r>
            <a:r>
              <a:rPr lang="es-ES" dirty="0" smtClean="0"/>
              <a:t> in </a:t>
            </a:r>
            <a:r>
              <a:rPr lang="es-ES" dirty="0" err="1" smtClean="0"/>
              <a:t>Peru</a:t>
            </a:r>
            <a:r>
              <a:rPr lang="es-ES" dirty="0" smtClean="0"/>
              <a:t> (</a:t>
            </a:r>
            <a:r>
              <a:rPr lang="es-ES" dirty="0" err="1" smtClean="0"/>
              <a:t>not</a:t>
            </a:r>
            <a:r>
              <a:rPr lang="es-ES" dirty="0" smtClean="0"/>
              <a:t> natural gas). </a:t>
            </a:r>
          </a:p>
          <a:p>
            <a:r>
              <a:rPr lang="es-ES" dirty="0" smtClean="0"/>
              <a:t>In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package</a:t>
            </a:r>
            <a:r>
              <a:rPr lang="es-ES" dirty="0" smtClean="0"/>
              <a:t>, CNPC </a:t>
            </a:r>
            <a:r>
              <a:rPr lang="es-ES" dirty="0" err="1" smtClean="0"/>
              <a:t>adquired</a:t>
            </a:r>
            <a:r>
              <a:rPr lang="es-ES" dirty="0" smtClean="0"/>
              <a:t> Block 58 in </a:t>
            </a:r>
            <a:r>
              <a:rPr lang="es-ES" dirty="0" err="1" smtClean="0"/>
              <a:t>Camisea</a:t>
            </a:r>
            <a:r>
              <a:rPr lang="es-ES" dirty="0" smtClean="0"/>
              <a:t>, </a:t>
            </a:r>
            <a:r>
              <a:rPr lang="es-ES" dirty="0" err="1" smtClean="0"/>
              <a:t>with</a:t>
            </a:r>
            <a:r>
              <a:rPr lang="es-ES" dirty="0" smtClean="0"/>
              <a:t> 3 TCF of natural gas reserves,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yet</a:t>
            </a:r>
            <a:r>
              <a:rPr lang="es-ES" dirty="0" smtClean="0"/>
              <a:t> in </a:t>
            </a:r>
            <a:r>
              <a:rPr lang="es-ES" dirty="0" err="1" smtClean="0"/>
              <a:t>production</a:t>
            </a:r>
            <a:r>
              <a:rPr lang="es-ES" dirty="0" smtClean="0"/>
              <a:t> </a:t>
            </a:r>
            <a:r>
              <a:rPr lang="es-ES" dirty="0" err="1" smtClean="0"/>
              <a:t>phase</a:t>
            </a:r>
            <a:r>
              <a:rPr lang="es-ES" dirty="0" smtClean="0"/>
              <a:t>. </a:t>
            </a:r>
          </a:p>
          <a:p>
            <a:r>
              <a:rPr lang="es-ES" dirty="0" err="1" smtClean="0"/>
              <a:t>This</a:t>
            </a:r>
            <a:r>
              <a:rPr lang="es-ES" dirty="0" smtClean="0"/>
              <a:t> reserves </a:t>
            </a:r>
            <a:r>
              <a:rPr lang="es-ES" dirty="0" err="1" smtClean="0"/>
              <a:t>where</a:t>
            </a:r>
            <a:r>
              <a:rPr lang="es-ES" dirty="0" smtClean="0"/>
              <a:t> </a:t>
            </a:r>
            <a:r>
              <a:rPr lang="es-ES" dirty="0" err="1" smtClean="0"/>
              <a:t>destinated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supply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Andean</a:t>
            </a:r>
            <a:r>
              <a:rPr lang="es-ES" dirty="0" smtClean="0"/>
              <a:t> gas pipeline (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being</a:t>
            </a:r>
            <a:r>
              <a:rPr lang="es-ES" dirty="0" smtClean="0"/>
              <a:t> </a:t>
            </a:r>
            <a:r>
              <a:rPr lang="es-ES" dirty="0" err="1" smtClean="0"/>
              <a:t>built</a:t>
            </a:r>
            <a:r>
              <a:rPr lang="es-ES" dirty="0" smtClean="0"/>
              <a:t>)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Peru´s</a:t>
            </a:r>
            <a:r>
              <a:rPr lang="es-ES" dirty="0" smtClean="0"/>
              <a:t> </a:t>
            </a:r>
            <a:r>
              <a:rPr lang="es-ES" dirty="0" err="1" smtClean="0"/>
              <a:t>southern</a:t>
            </a:r>
            <a:r>
              <a:rPr lang="es-ES" dirty="0" smtClean="0"/>
              <a:t> </a:t>
            </a:r>
            <a:r>
              <a:rPr lang="es-ES" dirty="0" err="1" smtClean="0"/>
              <a:t>coast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provide</a:t>
            </a:r>
            <a:r>
              <a:rPr lang="es-ES" dirty="0" smtClean="0"/>
              <a:t> </a:t>
            </a:r>
            <a:r>
              <a:rPr lang="es-ES" dirty="0" err="1" smtClean="0"/>
              <a:t>energy</a:t>
            </a:r>
            <a:r>
              <a:rPr lang="es-ES" dirty="0" smtClean="0"/>
              <a:t> and </a:t>
            </a:r>
            <a:r>
              <a:rPr lang="es-ES" dirty="0" err="1" smtClean="0"/>
              <a:t>start</a:t>
            </a:r>
            <a:r>
              <a:rPr lang="es-ES" dirty="0" smtClean="0"/>
              <a:t> a </a:t>
            </a:r>
            <a:r>
              <a:rPr lang="es-ES" dirty="0" err="1" smtClean="0"/>
              <a:t>big</a:t>
            </a:r>
            <a:r>
              <a:rPr lang="es-ES" dirty="0" smtClean="0"/>
              <a:t> </a:t>
            </a:r>
            <a:r>
              <a:rPr lang="es-ES" dirty="0" err="1" smtClean="0"/>
              <a:t>petrochemical</a:t>
            </a:r>
            <a:r>
              <a:rPr lang="es-ES" dirty="0" smtClean="0"/>
              <a:t> </a:t>
            </a:r>
            <a:r>
              <a:rPr lang="es-ES" dirty="0" err="1" smtClean="0"/>
              <a:t>complex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Peruvian</a:t>
            </a:r>
            <a:r>
              <a:rPr lang="es-ES" dirty="0" smtClean="0"/>
              <a:t> </a:t>
            </a:r>
            <a:r>
              <a:rPr lang="es-ES" dirty="0" err="1" smtClean="0"/>
              <a:t>Hydrocarbon</a:t>
            </a:r>
            <a:r>
              <a:rPr lang="es-ES" dirty="0" smtClean="0"/>
              <a:t> </a:t>
            </a:r>
            <a:r>
              <a:rPr lang="es-ES" dirty="0" err="1" smtClean="0"/>
              <a:t>Law</a:t>
            </a:r>
            <a:r>
              <a:rPr lang="es-ES" dirty="0" smtClean="0"/>
              <a:t> 26221 of 1993 </a:t>
            </a:r>
            <a:r>
              <a:rPr lang="es-ES" dirty="0" err="1" smtClean="0"/>
              <a:t>gives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licencee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total </a:t>
            </a:r>
            <a:r>
              <a:rPr lang="es-ES" dirty="0" err="1" smtClean="0"/>
              <a:t>property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molecule</a:t>
            </a:r>
            <a:r>
              <a:rPr lang="es-ES" dirty="0" smtClean="0"/>
              <a:t>, </a:t>
            </a:r>
            <a:r>
              <a:rPr lang="es-ES" dirty="0" err="1" smtClean="0"/>
              <a:t>which</a:t>
            </a:r>
            <a:r>
              <a:rPr lang="es-ES" dirty="0" smtClean="0"/>
              <a:t> </a:t>
            </a:r>
            <a:r>
              <a:rPr lang="es-ES" dirty="0" err="1" smtClean="0"/>
              <a:t>means</a:t>
            </a:r>
            <a:r>
              <a:rPr lang="es-ES" dirty="0" smtClean="0"/>
              <a:t> CNPC </a:t>
            </a:r>
            <a:r>
              <a:rPr lang="es-ES" dirty="0" err="1" smtClean="0"/>
              <a:t>could</a:t>
            </a:r>
            <a:r>
              <a:rPr lang="es-ES" dirty="0" smtClean="0"/>
              <a:t> decide of </a:t>
            </a:r>
            <a:r>
              <a:rPr lang="es-ES" dirty="0" err="1" smtClean="0"/>
              <a:t>another</a:t>
            </a:r>
            <a:r>
              <a:rPr lang="es-ES" dirty="0" smtClean="0"/>
              <a:t> </a:t>
            </a:r>
            <a:r>
              <a:rPr lang="es-ES" dirty="0" err="1" smtClean="0"/>
              <a:t>destination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its</a:t>
            </a:r>
            <a:r>
              <a:rPr lang="es-ES" dirty="0" smtClean="0"/>
              <a:t> gas of Block 58. </a:t>
            </a:r>
          </a:p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Peruvian</a:t>
            </a:r>
            <a:r>
              <a:rPr lang="es-ES" dirty="0" smtClean="0"/>
              <a:t> </a:t>
            </a:r>
            <a:r>
              <a:rPr lang="es-ES" dirty="0" err="1" smtClean="0"/>
              <a:t>government</a:t>
            </a:r>
            <a:r>
              <a:rPr lang="es-ES" dirty="0" smtClean="0"/>
              <a:t> has </a:t>
            </a:r>
            <a:r>
              <a:rPr lang="es-ES" dirty="0" err="1" smtClean="0"/>
              <a:t>said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building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petrochemical</a:t>
            </a:r>
            <a:r>
              <a:rPr lang="es-ES" dirty="0" smtClean="0"/>
              <a:t> </a:t>
            </a:r>
            <a:r>
              <a:rPr lang="es-ES" dirty="0" err="1" smtClean="0"/>
              <a:t>complex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a </a:t>
            </a:r>
            <a:r>
              <a:rPr lang="es-ES" dirty="0" err="1" smtClean="0"/>
              <a:t>private</a:t>
            </a:r>
            <a:r>
              <a:rPr lang="es-ES" dirty="0" smtClean="0"/>
              <a:t> </a:t>
            </a:r>
            <a:r>
              <a:rPr lang="es-ES" dirty="0" err="1" smtClean="0"/>
              <a:t>issue</a:t>
            </a:r>
            <a:r>
              <a:rPr lang="es-ES" dirty="0" smtClean="0"/>
              <a:t> and </a:t>
            </a:r>
            <a:r>
              <a:rPr lang="es-ES" dirty="0" err="1" smtClean="0"/>
              <a:t>will</a:t>
            </a:r>
            <a:r>
              <a:rPr lang="es-ES" dirty="0" smtClean="0"/>
              <a:t> be </a:t>
            </a:r>
            <a:r>
              <a:rPr lang="es-ES" dirty="0" err="1" smtClean="0"/>
              <a:t>decided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them</a:t>
            </a:r>
            <a:r>
              <a:rPr lang="es-ES" dirty="0" smtClean="0"/>
              <a:t>, </a:t>
            </a:r>
            <a:r>
              <a:rPr lang="es-ES" dirty="0" err="1" smtClean="0"/>
              <a:t>according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their</a:t>
            </a:r>
            <a:r>
              <a:rPr lang="es-ES" dirty="0" smtClean="0"/>
              <a:t> </a:t>
            </a:r>
            <a:r>
              <a:rPr lang="es-ES" dirty="0" err="1" smtClean="0"/>
              <a:t>interests</a:t>
            </a:r>
            <a:r>
              <a:rPr lang="es-ES" dirty="0" smtClean="0"/>
              <a:t>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556878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South </a:t>
            </a:r>
            <a:r>
              <a:rPr lang="es-ES" dirty="0" err="1" smtClean="0"/>
              <a:t>Andean</a:t>
            </a:r>
            <a:r>
              <a:rPr lang="es-ES" dirty="0" smtClean="0"/>
              <a:t> Gas pipeline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rcRect t="14157" b="141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235134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b="1" dirty="0" smtClean="0"/>
              <a:t>Argentina, </a:t>
            </a:r>
            <a:r>
              <a:rPr lang="es-ES" sz="2800" b="1" dirty="0" err="1" smtClean="0"/>
              <a:t>Brazil</a:t>
            </a:r>
            <a:r>
              <a:rPr lang="es-ES" sz="2800" b="1" dirty="0" smtClean="0"/>
              <a:t>, </a:t>
            </a:r>
            <a:r>
              <a:rPr lang="es-ES" sz="2800" b="1" dirty="0" err="1" smtClean="0"/>
              <a:t>Mexico</a:t>
            </a:r>
            <a:r>
              <a:rPr lang="es-ES" sz="2800" b="1" dirty="0" smtClean="0"/>
              <a:t>, </a:t>
            </a:r>
            <a:r>
              <a:rPr lang="es-ES" sz="2800" b="1" dirty="0" err="1" smtClean="0"/>
              <a:t>Peru</a:t>
            </a:r>
            <a:r>
              <a:rPr lang="es-ES" sz="2800" b="1" dirty="0" smtClean="0"/>
              <a:t> and Venezuela: </a:t>
            </a:r>
            <a:br>
              <a:rPr lang="es-ES" sz="2800" b="1" dirty="0" smtClean="0"/>
            </a:br>
            <a:r>
              <a:rPr lang="es-ES" sz="2800" b="1" dirty="0" err="1" smtClean="0"/>
              <a:t>Strategic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Partners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with</a:t>
            </a:r>
            <a:r>
              <a:rPr lang="es-ES" sz="2800" b="1" dirty="0" smtClean="0"/>
              <a:t> China</a:t>
            </a:r>
            <a:endParaRPr lang="es-ES" sz="2800" b="1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rcRect t="-27984" b="-27984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8870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200" dirty="0" smtClean="0"/>
              <a:t>New agenda – </a:t>
            </a:r>
            <a:r>
              <a:rPr lang="es-ES" sz="3200" dirty="0" err="1" smtClean="0"/>
              <a:t>Second</a:t>
            </a:r>
            <a:r>
              <a:rPr lang="es-ES" sz="3200" dirty="0" smtClean="0"/>
              <a:t> </a:t>
            </a:r>
            <a:r>
              <a:rPr lang="es-ES" sz="3200" dirty="0" err="1" smtClean="0"/>
              <a:t>Generation</a:t>
            </a:r>
            <a:r>
              <a:rPr lang="es-ES" sz="3200" dirty="0" smtClean="0"/>
              <a:t> of FDI: Are </a:t>
            </a:r>
            <a:r>
              <a:rPr lang="es-ES" sz="3200" dirty="0" err="1" smtClean="0"/>
              <a:t>we</a:t>
            </a:r>
            <a:r>
              <a:rPr lang="es-ES" sz="3200" dirty="0" smtClean="0"/>
              <a:t> </a:t>
            </a:r>
            <a:r>
              <a:rPr lang="es-ES" sz="3200" dirty="0" err="1" smtClean="0"/>
              <a:t>going</a:t>
            </a:r>
            <a:r>
              <a:rPr lang="es-ES" sz="3200" dirty="0" smtClean="0"/>
              <a:t> </a:t>
            </a:r>
            <a:r>
              <a:rPr lang="es-ES" sz="3200" dirty="0" err="1" smtClean="0"/>
              <a:t>to</a:t>
            </a:r>
            <a:r>
              <a:rPr lang="es-ES" sz="3200" dirty="0" smtClean="0"/>
              <a:t> </a:t>
            </a:r>
            <a:r>
              <a:rPr lang="es-ES" sz="3200" dirty="0" err="1" smtClean="0"/>
              <a:t>continue</a:t>
            </a:r>
            <a:r>
              <a:rPr lang="es-ES" sz="3200" dirty="0" smtClean="0"/>
              <a:t> </a:t>
            </a:r>
            <a:r>
              <a:rPr lang="es-ES" sz="3200" dirty="0" err="1" smtClean="0"/>
              <a:t>to</a:t>
            </a:r>
            <a:r>
              <a:rPr lang="es-ES" sz="3200" dirty="0" smtClean="0"/>
              <a:t> be “reactive”?</a:t>
            </a:r>
            <a:br>
              <a:rPr lang="es-ES" sz="3200" dirty="0" smtClean="0"/>
            </a:br>
            <a:endParaRPr lang="es-ES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7067" y="1261533"/>
            <a:ext cx="8686799" cy="5020734"/>
          </a:xfrm>
        </p:spPr>
        <p:txBody>
          <a:bodyPr>
            <a:normAutofit fontScale="92500" lnSpcReduction="20000"/>
          </a:bodyPr>
          <a:lstStyle/>
          <a:p>
            <a:endParaRPr lang="es-ES" dirty="0"/>
          </a:p>
          <a:p>
            <a:r>
              <a:rPr lang="es-ES" sz="2800" dirty="0" err="1"/>
              <a:t>Ahead</a:t>
            </a:r>
            <a:r>
              <a:rPr lang="es-ES" sz="2800" dirty="0"/>
              <a:t> of </a:t>
            </a:r>
            <a:r>
              <a:rPr lang="es-ES" sz="2800" dirty="0" err="1"/>
              <a:t>Li’s</a:t>
            </a:r>
            <a:r>
              <a:rPr lang="es-ES" sz="2800" dirty="0"/>
              <a:t> </a:t>
            </a:r>
            <a:r>
              <a:rPr lang="es-ES" sz="2800" dirty="0" err="1" smtClean="0"/>
              <a:t>arrival</a:t>
            </a:r>
            <a:r>
              <a:rPr lang="es-ES" sz="2800" dirty="0" smtClean="0"/>
              <a:t>, </a:t>
            </a:r>
            <a:r>
              <a:rPr lang="es-ES" sz="2800" dirty="0" err="1"/>
              <a:t>Jose</a:t>
            </a:r>
            <a:r>
              <a:rPr lang="es-ES" sz="2800" dirty="0"/>
              <a:t> </a:t>
            </a:r>
            <a:r>
              <a:rPr lang="es-ES" sz="2800" dirty="0" err="1"/>
              <a:t>Graca</a:t>
            </a:r>
            <a:r>
              <a:rPr lang="es-ES" sz="2800" dirty="0"/>
              <a:t> Lima, head of </a:t>
            </a:r>
            <a:r>
              <a:rPr lang="es-ES" sz="2800" dirty="0" err="1"/>
              <a:t>Asian</a:t>
            </a:r>
            <a:r>
              <a:rPr lang="es-ES" sz="2800" dirty="0"/>
              <a:t> </a:t>
            </a:r>
            <a:r>
              <a:rPr lang="es-ES" sz="2800" dirty="0" err="1"/>
              <a:t>affairs</a:t>
            </a:r>
            <a:r>
              <a:rPr lang="es-ES" sz="2800" dirty="0"/>
              <a:t> in </a:t>
            </a:r>
            <a:r>
              <a:rPr lang="es-ES" sz="2800" dirty="0" err="1"/>
              <a:t>the</a:t>
            </a:r>
            <a:r>
              <a:rPr lang="es-ES" sz="2800" dirty="0"/>
              <a:t> </a:t>
            </a:r>
            <a:r>
              <a:rPr lang="es-ES" sz="2800" dirty="0" err="1"/>
              <a:t>Brazilian</a:t>
            </a:r>
            <a:r>
              <a:rPr lang="es-ES" sz="2800" dirty="0"/>
              <a:t> </a:t>
            </a:r>
            <a:r>
              <a:rPr lang="es-ES" sz="2800" dirty="0" err="1"/>
              <a:t>foreign</a:t>
            </a:r>
            <a:r>
              <a:rPr lang="es-ES" sz="2800" dirty="0"/>
              <a:t> </a:t>
            </a:r>
            <a:r>
              <a:rPr lang="es-ES" sz="2800" dirty="0" err="1"/>
              <a:t>ministry</a:t>
            </a:r>
            <a:r>
              <a:rPr lang="es-ES" sz="2800" dirty="0"/>
              <a:t>, </a:t>
            </a:r>
            <a:r>
              <a:rPr lang="es-ES" sz="2800" dirty="0" err="1" smtClean="0"/>
              <a:t>explained</a:t>
            </a:r>
            <a:r>
              <a:rPr lang="es-ES" sz="2800" dirty="0" smtClean="0"/>
              <a:t> </a:t>
            </a:r>
            <a:r>
              <a:rPr lang="es-ES" sz="2800" dirty="0" err="1"/>
              <a:t>that</a:t>
            </a:r>
            <a:r>
              <a:rPr lang="es-ES" sz="2800" dirty="0"/>
              <a:t> a “</a:t>
            </a:r>
            <a:r>
              <a:rPr lang="es-ES" sz="2800" dirty="0" err="1"/>
              <a:t>second</a:t>
            </a:r>
            <a:r>
              <a:rPr lang="es-ES" sz="2800" dirty="0"/>
              <a:t> </a:t>
            </a:r>
            <a:r>
              <a:rPr lang="es-ES" sz="2800" dirty="0" err="1"/>
              <a:t>generation</a:t>
            </a:r>
            <a:r>
              <a:rPr lang="es-ES" sz="2800" dirty="0"/>
              <a:t>” of </a:t>
            </a:r>
            <a:r>
              <a:rPr lang="es-ES" sz="2800" dirty="0" err="1"/>
              <a:t>Chinese</a:t>
            </a:r>
            <a:r>
              <a:rPr lang="es-ES" sz="2800" dirty="0"/>
              <a:t> </a:t>
            </a:r>
            <a:r>
              <a:rPr lang="es-ES" sz="2800" dirty="0" err="1"/>
              <a:t>investment</a:t>
            </a:r>
            <a:r>
              <a:rPr lang="es-ES" sz="2800" dirty="0"/>
              <a:t> </a:t>
            </a:r>
            <a:r>
              <a:rPr lang="es-ES" sz="2800" dirty="0" err="1"/>
              <a:t>is</a:t>
            </a:r>
            <a:r>
              <a:rPr lang="es-ES" sz="2800" dirty="0"/>
              <a:t> </a:t>
            </a:r>
            <a:r>
              <a:rPr lang="es-ES" sz="2800" dirty="0" err="1"/>
              <a:t>under</a:t>
            </a:r>
            <a:r>
              <a:rPr lang="es-ES" sz="2800" dirty="0"/>
              <a:t> </a:t>
            </a:r>
            <a:r>
              <a:rPr lang="es-ES" sz="2800" dirty="0" err="1"/>
              <a:t>way</a:t>
            </a:r>
            <a:r>
              <a:rPr lang="es-ES" sz="2800" dirty="0"/>
              <a:t>, </a:t>
            </a:r>
            <a:r>
              <a:rPr lang="es-ES" sz="2800" b="1" i="1" u="sng" dirty="0" err="1"/>
              <a:t>switching</a:t>
            </a:r>
            <a:r>
              <a:rPr lang="es-ES" sz="2800" b="1" i="1" u="sng" dirty="0"/>
              <a:t> </a:t>
            </a:r>
            <a:r>
              <a:rPr lang="es-ES" sz="2800" b="1" i="1" u="sng" dirty="0" err="1"/>
              <a:t>from</a:t>
            </a:r>
            <a:r>
              <a:rPr lang="es-ES" sz="2800" b="1" i="1" u="sng" dirty="0"/>
              <a:t> </a:t>
            </a:r>
            <a:r>
              <a:rPr lang="es-ES" sz="2800" b="1" i="1" u="sng" dirty="0" err="1"/>
              <a:t>trade</a:t>
            </a:r>
            <a:r>
              <a:rPr lang="es-ES" sz="2800" b="1" i="1" u="sng" dirty="0"/>
              <a:t> in </a:t>
            </a:r>
            <a:r>
              <a:rPr lang="es-ES" sz="2800" b="1" i="1" u="sng" dirty="0" err="1"/>
              <a:t>raw</a:t>
            </a:r>
            <a:r>
              <a:rPr lang="es-ES" sz="2800" b="1" i="1" u="sng" dirty="0"/>
              <a:t> </a:t>
            </a:r>
            <a:r>
              <a:rPr lang="es-ES" sz="2800" b="1" i="1" u="sng" dirty="0" err="1"/>
              <a:t>materials</a:t>
            </a:r>
            <a:r>
              <a:rPr lang="es-ES" sz="2800" dirty="0"/>
              <a:t> </a:t>
            </a:r>
            <a:r>
              <a:rPr lang="es-ES" sz="2800" dirty="0" err="1"/>
              <a:t>to</a:t>
            </a:r>
            <a:r>
              <a:rPr lang="es-ES" sz="2800" dirty="0"/>
              <a:t> heavy </a:t>
            </a:r>
            <a:r>
              <a:rPr lang="es-ES" sz="2800" dirty="0" err="1"/>
              <a:t>industry</a:t>
            </a:r>
            <a:r>
              <a:rPr lang="es-ES" sz="2800" dirty="0"/>
              <a:t> and </a:t>
            </a:r>
            <a:r>
              <a:rPr lang="es-ES" sz="2800" dirty="0" err="1"/>
              <a:t>infrastructure</a:t>
            </a:r>
            <a:r>
              <a:rPr lang="es-ES" sz="28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. </a:t>
            </a:r>
            <a:endParaRPr lang="es-ES" sz="2800" dirty="0"/>
          </a:p>
          <a:p>
            <a:r>
              <a:rPr lang="es-ES" sz="2800" dirty="0" err="1"/>
              <a:t>Further</a:t>
            </a:r>
            <a:r>
              <a:rPr lang="es-ES" sz="2800" dirty="0"/>
              <a:t> </a:t>
            </a:r>
            <a:r>
              <a:rPr lang="es-ES" sz="2800" dirty="0" err="1"/>
              <a:t>topics</a:t>
            </a:r>
            <a:r>
              <a:rPr lang="es-ES" sz="2800" dirty="0"/>
              <a:t> </a:t>
            </a:r>
            <a:r>
              <a:rPr lang="es-ES" sz="2800" dirty="0" err="1"/>
              <a:t>on</a:t>
            </a:r>
            <a:r>
              <a:rPr lang="es-ES" sz="2800" dirty="0"/>
              <a:t> </a:t>
            </a:r>
            <a:r>
              <a:rPr lang="es-ES" sz="2800" dirty="0" err="1" smtClean="0"/>
              <a:t>the</a:t>
            </a:r>
            <a:r>
              <a:rPr lang="es-ES" sz="2800" dirty="0" smtClean="0"/>
              <a:t> </a:t>
            </a:r>
            <a:r>
              <a:rPr lang="es-ES" sz="2800" dirty="0"/>
              <a:t>agenda </a:t>
            </a:r>
            <a:r>
              <a:rPr lang="es-ES" sz="2800" dirty="0" err="1"/>
              <a:t>ranged</a:t>
            </a:r>
            <a:r>
              <a:rPr lang="es-ES" sz="2800" dirty="0"/>
              <a:t> </a:t>
            </a:r>
            <a:r>
              <a:rPr lang="es-ES" sz="2800" dirty="0" err="1"/>
              <a:t>from</a:t>
            </a:r>
            <a:r>
              <a:rPr lang="es-ES" sz="2800" dirty="0"/>
              <a:t> lifting </a:t>
            </a:r>
            <a:r>
              <a:rPr lang="es-ES" sz="2800" dirty="0" err="1"/>
              <a:t>an</a:t>
            </a:r>
            <a:r>
              <a:rPr lang="es-ES" sz="2800" dirty="0"/>
              <a:t> </a:t>
            </a:r>
            <a:r>
              <a:rPr lang="es-ES" sz="2800" dirty="0" err="1"/>
              <a:t>import</a:t>
            </a:r>
            <a:r>
              <a:rPr lang="es-ES" sz="2800" dirty="0"/>
              <a:t> </a:t>
            </a:r>
            <a:r>
              <a:rPr lang="es-ES" sz="2800" dirty="0" err="1"/>
              <a:t>ban</a:t>
            </a:r>
            <a:r>
              <a:rPr lang="es-ES" sz="2800" dirty="0"/>
              <a:t> </a:t>
            </a:r>
            <a:r>
              <a:rPr lang="es-ES" sz="2800" dirty="0" err="1"/>
              <a:t>on</a:t>
            </a:r>
            <a:r>
              <a:rPr lang="es-ES" sz="2800" dirty="0"/>
              <a:t> </a:t>
            </a:r>
            <a:r>
              <a:rPr lang="es-ES" sz="2800" dirty="0" err="1"/>
              <a:t>Brazilian</a:t>
            </a:r>
            <a:r>
              <a:rPr lang="es-ES" sz="2800" dirty="0"/>
              <a:t> </a:t>
            </a:r>
            <a:r>
              <a:rPr lang="es-ES" sz="2800" dirty="0" err="1"/>
              <a:t>beef</a:t>
            </a:r>
            <a:r>
              <a:rPr lang="es-ES" sz="2800" dirty="0"/>
              <a:t> </a:t>
            </a:r>
            <a:r>
              <a:rPr lang="es-ES" sz="2800" dirty="0" err="1"/>
              <a:t>to</a:t>
            </a:r>
            <a:r>
              <a:rPr lang="es-ES" sz="2800" dirty="0"/>
              <a:t> </a:t>
            </a:r>
            <a:r>
              <a:rPr lang="es-ES" sz="2800" dirty="0" err="1"/>
              <a:t>an</a:t>
            </a:r>
            <a:r>
              <a:rPr lang="es-ES" sz="2800" dirty="0"/>
              <a:t> </a:t>
            </a:r>
            <a:r>
              <a:rPr lang="es-ES" sz="2800" dirty="0" err="1"/>
              <a:t>ambitious</a:t>
            </a:r>
            <a:r>
              <a:rPr lang="es-ES" sz="2800" dirty="0"/>
              <a:t> </a:t>
            </a:r>
            <a:r>
              <a:rPr lang="es-ES" sz="2800" dirty="0" err="1"/>
              <a:t>project</a:t>
            </a:r>
            <a:r>
              <a:rPr lang="es-ES" sz="2800" dirty="0"/>
              <a:t> </a:t>
            </a:r>
            <a:r>
              <a:rPr lang="es-ES" sz="2800" dirty="0" err="1"/>
              <a:t>to</a:t>
            </a:r>
            <a:r>
              <a:rPr lang="es-ES" sz="2800" dirty="0"/>
              <a:t> </a:t>
            </a:r>
            <a:r>
              <a:rPr lang="es-ES" sz="2800" dirty="0" err="1"/>
              <a:t>build</a:t>
            </a:r>
            <a:r>
              <a:rPr lang="es-ES" sz="2800" dirty="0"/>
              <a:t> a </a:t>
            </a:r>
            <a:r>
              <a:rPr lang="es-ES" sz="2800" dirty="0" err="1"/>
              <a:t>railway</a:t>
            </a:r>
            <a:r>
              <a:rPr lang="es-ES" sz="2800" dirty="0"/>
              <a:t> </a:t>
            </a:r>
            <a:r>
              <a:rPr lang="es-ES" sz="2800" dirty="0" err="1"/>
              <a:t>from</a:t>
            </a:r>
            <a:r>
              <a:rPr lang="es-ES" sz="2800" dirty="0"/>
              <a:t> </a:t>
            </a:r>
            <a:r>
              <a:rPr lang="es-ES" sz="2800" dirty="0" err="1"/>
              <a:t>the</a:t>
            </a:r>
            <a:r>
              <a:rPr lang="es-ES" sz="2800" dirty="0"/>
              <a:t> </a:t>
            </a:r>
            <a:r>
              <a:rPr lang="es-ES" sz="2800" dirty="0" err="1"/>
              <a:t>key</a:t>
            </a:r>
            <a:r>
              <a:rPr lang="es-ES" sz="2800" dirty="0"/>
              <a:t> </a:t>
            </a:r>
            <a:r>
              <a:rPr lang="es-ES" sz="2800" dirty="0" err="1"/>
              <a:t>southeastern</a:t>
            </a:r>
            <a:r>
              <a:rPr lang="es-ES" sz="2800" dirty="0"/>
              <a:t> </a:t>
            </a:r>
            <a:r>
              <a:rPr lang="es-ES" sz="2800" dirty="0" err="1"/>
              <a:t>Brazilian</a:t>
            </a:r>
            <a:r>
              <a:rPr lang="es-ES" sz="2800" dirty="0"/>
              <a:t> </a:t>
            </a:r>
            <a:r>
              <a:rPr lang="es-ES" sz="2800" dirty="0" err="1"/>
              <a:t>port</a:t>
            </a:r>
            <a:r>
              <a:rPr lang="es-ES" sz="2800" dirty="0"/>
              <a:t> of Santos more </a:t>
            </a:r>
            <a:r>
              <a:rPr lang="es-ES" sz="2800" dirty="0" err="1"/>
              <a:t>than</a:t>
            </a:r>
            <a:r>
              <a:rPr lang="es-ES" sz="2800" dirty="0"/>
              <a:t> 3,500 km (2,200 miles) </a:t>
            </a:r>
            <a:r>
              <a:rPr lang="es-ES" sz="2800" dirty="0" err="1"/>
              <a:t>to</a:t>
            </a:r>
            <a:r>
              <a:rPr lang="es-ES" sz="2800" dirty="0"/>
              <a:t> </a:t>
            </a:r>
            <a:r>
              <a:rPr lang="es-ES" sz="2800" dirty="0" err="1"/>
              <a:t>the</a:t>
            </a:r>
            <a:r>
              <a:rPr lang="es-ES" sz="2800" dirty="0"/>
              <a:t> </a:t>
            </a:r>
            <a:r>
              <a:rPr lang="es-ES" sz="2800" dirty="0" err="1"/>
              <a:t>Peruvian</a:t>
            </a:r>
            <a:r>
              <a:rPr lang="es-ES" sz="2800" dirty="0"/>
              <a:t> </a:t>
            </a:r>
            <a:r>
              <a:rPr lang="es-ES" sz="2800" dirty="0" err="1"/>
              <a:t>Pacific</a:t>
            </a:r>
            <a:r>
              <a:rPr lang="es-ES" sz="2800" dirty="0"/>
              <a:t> </a:t>
            </a:r>
            <a:r>
              <a:rPr lang="es-ES" sz="2800" dirty="0" err="1"/>
              <a:t>port</a:t>
            </a:r>
            <a:r>
              <a:rPr lang="es-ES" sz="2800" dirty="0"/>
              <a:t> of </a:t>
            </a:r>
            <a:r>
              <a:rPr lang="es-ES" sz="2800" dirty="0" err="1"/>
              <a:t>Ilo</a:t>
            </a:r>
            <a:r>
              <a:rPr lang="es-ES" sz="2800" dirty="0" smtClean="0"/>
              <a:t>.</a:t>
            </a:r>
          </a:p>
          <a:p>
            <a:r>
              <a:rPr lang="es-ES" sz="2800" dirty="0" err="1" smtClean="0"/>
              <a:t>This</a:t>
            </a:r>
            <a:r>
              <a:rPr lang="es-ES" sz="2800" dirty="0" smtClean="0"/>
              <a:t> </a:t>
            </a:r>
            <a:r>
              <a:rPr lang="es-ES" sz="2800" dirty="0" err="1" smtClean="0"/>
              <a:t>is</a:t>
            </a:r>
            <a:r>
              <a:rPr lang="es-ES" sz="2800" dirty="0" smtClean="0"/>
              <a:t> </a:t>
            </a:r>
            <a:r>
              <a:rPr lang="es-ES" sz="2800" dirty="0" err="1" smtClean="0"/>
              <a:t>the</a:t>
            </a:r>
            <a:r>
              <a:rPr lang="es-ES" sz="2800" dirty="0" smtClean="0"/>
              <a:t> New Agenda. </a:t>
            </a:r>
            <a:r>
              <a:rPr lang="es-ES" sz="2800" dirty="0" err="1" smtClean="0"/>
              <a:t>What</a:t>
            </a:r>
            <a:r>
              <a:rPr lang="es-ES" sz="2800" dirty="0" smtClean="0"/>
              <a:t> do </a:t>
            </a:r>
            <a:r>
              <a:rPr lang="es-ES" sz="2800" dirty="0" err="1" smtClean="0"/>
              <a:t>we</a:t>
            </a:r>
            <a:r>
              <a:rPr lang="es-ES" sz="2800" dirty="0" smtClean="0"/>
              <a:t> </a:t>
            </a:r>
            <a:r>
              <a:rPr lang="es-ES" sz="2800" dirty="0" err="1" smtClean="0"/>
              <a:t>want</a:t>
            </a:r>
            <a:r>
              <a:rPr lang="es-ES" sz="2800" dirty="0" smtClean="0"/>
              <a:t> </a:t>
            </a:r>
            <a:r>
              <a:rPr lang="es-ES" sz="2800" dirty="0" err="1" smtClean="0"/>
              <a:t>to</a:t>
            </a:r>
            <a:r>
              <a:rPr lang="es-ES" sz="2800" dirty="0" smtClean="0"/>
              <a:t> </a:t>
            </a:r>
            <a:r>
              <a:rPr lang="es-ES" sz="2800" dirty="0" err="1" smtClean="0"/>
              <a:t>say</a:t>
            </a:r>
            <a:r>
              <a:rPr lang="es-ES" sz="2800" dirty="0" smtClean="0"/>
              <a:t>? Do </a:t>
            </a:r>
            <a:r>
              <a:rPr lang="es-ES" sz="2800" dirty="0" err="1" smtClean="0"/>
              <a:t>we</a:t>
            </a:r>
            <a:r>
              <a:rPr lang="es-ES" sz="2800" dirty="0" smtClean="0"/>
              <a:t> </a:t>
            </a:r>
            <a:r>
              <a:rPr lang="es-ES" sz="2800" dirty="0" err="1" smtClean="0"/>
              <a:t>need</a:t>
            </a:r>
            <a:r>
              <a:rPr lang="es-ES" sz="2800" dirty="0" smtClean="0"/>
              <a:t> a </a:t>
            </a:r>
            <a:r>
              <a:rPr lang="es-ES" sz="2800" dirty="0" err="1" smtClean="0"/>
              <a:t>trans-amazonian</a:t>
            </a:r>
            <a:r>
              <a:rPr lang="es-ES" sz="2800" dirty="0" smtClean="0"/>
              <a:t> </a:t>
            </a:r>
            <a:r>
              <a:rPr lang="es-ES" sz="2800" dirty="0" err="1" smtClean="0"/>
              <a:t>railroad</a:t>
            </a:r>
            <a:r>
              <a:rPr lang="es-ES" sz="2800" dirty="0" smtClean="0"/>
              <a:t>? Do </a:t>
            </a:r>
            <a:r>
              <a:rPr lang="es-ES" sz="2800" dirty="0" err="1" smtClean="0"/>
              <a:t>we</a:t>
            </a:r>
            <a:r>
              <a:rPr lang="es-ES" sz="2800" dirty="0" smtClean="0"/>
              <a:t> </a:t>
            </a:r>
            <a:r>
              <a:rPr lang="es-ES" sz="2800" dirty="0" err="1" smtClean="0"/>
              <a:t>have</a:t>
            </a:r>
            <a:r>
              <a:rPr lang="es-ES" sz="2800" dirty="0" smtClean="0"/>
              <a:t> </a:t>
            </a:r>
            <a:r>
              <a:rPr lang="es-ES" sz="2800" dirty="0" err="1" smtClean="0"/>
              <a:t>to</a:t>
            </a:r>
            <a:r>
              <a:rPr lang="es-ES" sz="2800" dirty="0" smtClean="0"/>
              <a:t> </a:t>
            </a:r>
            <a:r>
              <a:rPr lang="es-ES" sz="2800" dirty="0" err="1" smtClean="0"/>
              <a:t>react</a:t>
            </a:r>
            <a:r>
              <a:rPr lang="es-ES" sz="2800" dirty="0" smtClean="0"/>
              <a:t> </a:t>
            </a:r>
            <a:r>
              <a:rPr lang="es-ES" sz="2800" dirty="0" err="1" smtClean="0"/>
              <a:t>to</a:t>
            </a:r>
            <a:r>
              <a:rPr lang="es-ES" sz="2800" dirty="0" smtClean="0"/>
              <a:t> </a:t>
            </a:r>
            <a:r>
              <a:rPr lang="es-ES" sz="2800" dirty="0" err="1" smtClean="0"/>
              <a:t>others</a:t>
            </a:r>
            <a:r>
              <a:rPr lang="es-ES" sz="2800" dirty="0" smtClean="0"/>
              <a:t> </a:t>
            </a:r>
            <a:r>
              <a:rPr lang="es-ES" sz="2800" dirty="0" err="1" smtClean="0"/>
              <a:t>plans</a:t>
            </a:r>
            <a:r>
              <a:rPr lang="es-ES" sz="2800" dirty="0" smtClean="0"/>
              <a:t> </a:t>
            </a:r>
            <a:r>
              <a:rPr lang="es-ES" sz="2800" dirty="0" err="1" smtClean="0"/>
              <a:t>or</a:t>
            </a:r>
            <a:r>
              <a:rPr lang="es-ES" sz="2800" dirty="0" smtClean="0"/>
              <a:t> can </a:t>
            </a:r>
            <a:r>
              <a:rPr lang="es-ES" sz="2800" dirty="0" err="1" smtClean="0"/>
              <a:t>we</a:t>
            </a:r>
            <a:r>
              <a:rPr lang="es-ES" sz="2800" dirty="0" smtClean="0"/>
              <a:t> </a:t>
            </a:r>
            <a:r>
              <a:rPr lang="es-ES" sz="2800" dirty="0" err="1" smtClean="0"/>
              <a:t>build</a:t>
            </a:r>
            <a:r>
              <a:rPr lang="es-ES" sz="2800" dirty="0" smtClean="0"/>
              <a:t> and </a:t>
            </a:r>
            <a:r>
              <a:rPr lang="es-ES" sz="2800" dirty="0" err="1" smtClean="0"/>
              <a:t>planify</a:t>
            </a:r>
            <a:r>
              <a:rPr lang="es-ES" sz="2800" dirty="0" smtClean="0"/>
              <a:t> </a:t>
            </a:r>
            <a:r>
              <a:rPr lang="es-ES" sz="2800" dirty="0" err="1" smtClean="0"/>
              <a:t>our</a:t>
            </a:r>
            <a:r>
              <a:rPr lang="es-ES" sz="2800" dirty="0" smtClean="0"/>
              <a:t> </a:t>
            </a:r>
            <a:r>
              <a:rPr lang="es-ES" sz="2800" dirty="0" err="1" smtClean="0"/>
              <a:t>own</a:t>
            </a:r>
            <a:r>
              <a:rPr lang="es-ES" sz="2800" dirty="0" smtClean="0"/>
              <a:t>?</a:t>
            </a:r>
            <a:endParaRPr lang="es-ES" sz="2800" dirty="0"/>
          </a:p>
          <a:p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008385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>
            <a:normAutofit/>
          </a:bodyPr>
          <a:lstStyle/>
          <a:p>
            <a:r>
              <a:rPr lang="es-ES" dirty="0"/>
              <a:t>B</a:t>
            </a:r>
            <a:r>
              <a:rPr lang="es-ES" dirty="0" smtClean="0"/>
              <a:t>ack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“</a:t>
            </a:r>
            <a:r>
              <a:rPr lang="es-ES" dirty="0" err="1" smtClean="0"/>
              <a:t>century</a:t>
            </a:r>
            <a:r>
              <a:rPr lang="es-ES" dirty="0" smtClean="0"/>
              <a:t> of </a:t>
            </a:r>
            <a:r>
              <a:rPr lang="es-ES" dirty="0" smtClean="0"/>
              <a:t>decline” ?</a:t>
            </a:r>
            <a:endParaRPr lang="es-ES" dirty="0"/>
          </a:p>
        </p:txBody>
      </p:sp>
      <p:pic>
        <p:nvPicPr>
          <p:cNvPr id="4" name="Marcador de contenido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275" b="-5275"/>
          <a:stretch>
            <a:fillRect/>
          </a:stretch>
        </p:blipFill>
        <p:spPr bwMode="auto">
          <a:xfrm>
            <a:off x="287867" y="1600200"/>
            <a:ext cx="8703733" cy="478206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/>
          <p:cNvSpPr txBox="1"/>
          <p:nvPr/>
        </p:nvSpPr>
        <p:spPr>
          <a:xfrm>
            <a:off x="457200" y="6382266"/>
            <a:ext cx="3574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Economist</a:t>
            </a:r>
            <a:r>
              <a:rPr lang="es-ES" dirty="0" smtClean="0"/>
              <a:t>, </a:t>
            </a:r>
            <a:r>
              <a:rPr lang="es-ES" dirty="0" err="1" smtClean="0"/>
              <a:t>September</a:t>
            </a:r>
            <a:r>
              <a:rPr lang="es-ES" dirty="0" smtClean="0"/>
              <a:t> 24, 2011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794027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it`s</a:t>
            </a:r>
            <a:r>
              <a:rPr lang="es-ES" dirty="0" smtClean="0"/>
              <a:t>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broke</a:t>
            </a:r>
            <a:r>
              <a:rPr lang="es-ES" dirty="0" smtClean="0"/>
              <a:t>, </a:t>
            </a:r>
            <a:r>
              <a:rPr lang="es-ES" dirty="0" err="1" smtClean="0"/>
              <a:t>don´t</a:t>
            </a:r>
            <a:r>
              <a:rPr lang="es-ES" dirty="0" smtClean="0"/>
              <a:t> </a:t>
            </a:r>
            <a:r>
              <a:rPr lang="es-ES" dirty="0" err="1" smtClean="0"/>
              <a:t>fix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1400"/>
          </a:xfrm>
        </p:spPr>
        <p:txBody>
          <a:bodyPr>
            <a:normAutofit fontScale="77500" lnSpcReduction="20000"/>
          </a:bodyPr>
          <a:lstStyle/>
          <a:p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just</a:t>
            </a:r>
            <a:r>
              <a:rPr lang="es-ES" dirty="0" smtClean="0"/>
              <a:t> a “</a:t>
            </a:r>
            <a:r>
              <a:rPr lang="es-ES" dirty="0" err="1" smtClean="0"/>
              <a:t>temporary</a:t>
            </a:r>
            <a:r>
              <a:rPr lang="es-ES" dirty="0" smtClean="0"/>
              <a:t> crisis”, as </a:t>
            </a:r>
            <a:r>
              <a:rPr lang="es-ES" dirty="0" err="1" smtClean="0"/>
              <a:t>some</a:t>
            </a:r>
            <a:r>
              <a:rPr lang="es-ES" dirty="0" smtClean="0"/>
              <a:t> </a:t>
            </a:r>
            <a:r>
              <a:rPr lang="es-ES" dirty="0" err="1" smtClean="0"/>
              <a:t>policy</a:t>
            </a:r>
            <a:r>
              <a:rPr lang="es-ES" dirty="0" smtClean="0"/>
              <a:t> </a:t>
            </a:r>
            <a:r>
              <a:rPr lang="es-ES" dirty="0" err="1" smtClean="0"/>
              <a:t>makers</a:t>
            </a:r>
            <a:r>
              <a:rPr lang="es-ES" dirty="0" smtClean="0"/>
              <a:t> </a:t>
            </a:r>
            <a:r>
              <a:rPr lang="es-ES" dirty="0" err="1" smtClean="0"/>
              <a:t>see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r>
              <a:rPr lang="es-ES" dirty="0" smtClean="0"/>
              <a:t>: “</a:t>
            </a:r>
            <a:r>
              <a:rPr lang="es-ES" dirty="0" err="1" smtClean="0"/>
              <a:t>Prosperity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just</a:t>
            </a:r>
            <a:r>
              <a:rPr lang="es-ES" dirty="0" smtClean="0"/>
              <a:t> </a:t>
            </a:r>
            <a:r>
              <a:rPr lang="es-ES" dirty="0" err="1" smtClean="0"/>
              <a:t>around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corner</a:t>
            </a:r>
            <a:r>
              <a:rPr lang="es-ES" dirty="0" smtClean="0"/>
              <a:t>”, </a:t>
            </a:r>
            <a:r>
              <a:rPr lang="es-ES" dirty="0" err="1" smtClean="0"/>
              <a:t>just</a:t>
            </a:r>
            <a:r>
              <a:rPr lang="es-ES" dirty="0" smtClean="0"/>
              <a:t> </a:t>
            </a:r>
            <a:r>
              <a:rPr lang="es-ES" dirty="0" err="1" smtClean="0"/>
              <a:t>wait</a:t>
            </a:r>
            <a:r>
              <a:rPr lang="es-ES" dirty="0" smtClean="0"/>
              <a:t> and </a:t>
            </a:r>
            <a:r>
              <a:rPr lang="es-ES" dirty="0" err="1" smtClean="0"/>
              <a:t>see</a:t>
            </a:r>
            <a:r>
              <a:rPr lang="es-ES" dirty="0" smtClean="0"/>
              <a:t>. </a:t>
            </a:r>
            <a:r>
              <a:rPr lang="es-ES" dirty="0" err="1" smtClean="0"/>
              <a:t>Please</a:t>
            </a:r>
            <a:r>
              <a:rPr lang="es-ES" dirty="0" smtClean="0"/>
              <a:t> do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touch</a:t>
            </a:r>
            <a:r>
              <a:rPr lang="es-ES" dirty="0" smtClean="0"/>
              <a:t> “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model</a:t>
            </a:r>
            <a:r>
              <a:rPr lang="es-ES" dirty="0" smtClean="0"/>
              <a:t>”. </a:t>
            </a:r>
            <a:endParaRPr lang="es-ES" dirty="0"/>
          </a:p>
          <a:p>
            <a:r>
              <a:rPr lang="es-ES" dirty="0" err="1" smtClean="0"/>
              <a:t>If</a:t>
            </a:r>
            <a:r>
              <a:rPr lang="es-ES" dirty="0" smtClean="0"/>
              <a:t> </a:t>
            </a:r>
            <a:r>
              <a:rPr lang="es-ES" dirty="0" err="1" smtClean="0"/>
              <a:t>it´s</a:t>
            </a:r>
            <a:r>
              <a:rPr lang="es-ES" dirty="0" smtClean="0"/>
              <a:t>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broke</a:t>
            </a:r>
            <a:r>
              <a:rPr lang="es-ES" dirty="0" smtClean="0"/>
              <a:t>, </a:t>
            </a:r>
            <a:r>
              <a:rPr lang="es-ES" dirty="0" err="1" smtClean="0"/>
              <a:t>don´t</a:t>
            </a:r>
            <a:r>
              <a:rPr lang="es-ES" dirty="0" smtClean="0"/>
              <a:t> </a:t>
            </a:r>
            <a:r>
              <a:rPr lang="es-ES" dirty="0" err="1" smtClean="0"/>
              <a:t>fix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Prebisch</a:t>
            </a:r>
            <a:r>
              <a:rPr lang="es-ES" dirty="0" smtClean="0"/>
              <a:t> and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deterioration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terms</a:t>
            </a:r>
            <a:r>
              <a:rPr lang="es-ES" dirty="0" smtClean="0"/>
              <a:t> and </a:t>
            </a:r>
            <a:r>
              <a:rPr lang="es-ES" dirty="0" err="1" smtClean="0"/>
              <a:t>trade</a:t>
            </a:r>
            <a:r>
              <a:rPr lang="es-ES" dirty="0"/>
              <a:t> </a:t>
            </a:r>
            <a:r>
              <a:rPr lang="es-ES" dirty="0" err="1" smtClean="0"/>
              <a:t>put</a:t>
            </a:r>
            <a:r>
              <a:rPr lang="es-ES" dirty="0" smtClean="0"/>
              <a:t> forward </a:t>
            </a:r>
            <a:r>
              <a:rPr lang="es-ES" dirty="0" err="1" smtClean="0"/>
              <a:t>an</a:t>
            </a:r>
            <a:r>
              <a:rPr lang="es-ES" dirty="0" smtClean="0"/>
              <a:t> </a:t>
            </a:r>
            <a:r>
              <a:rPr lang="es-ES" dirty="0" err="1" smtClean="0"/>
              <a:t>industrialization</a:t>
            </a:r>
            <a:r>
              <a:rPr lang="es-ES" dirty="0" smtClean="0"/>
              <a:t> </a:t>
            </a:r>
            <a:r>
              <a:rPr lang="es-ES" dirty="0" err="1" smtClean="0"/>
              <a:t>model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Neoliberalism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1990`s </a:t>
            </a:r>
            <a:r>
              <a:rPr lang="es-ES" dirty="0" err="1" smtClean="0"/>
              <a:t>put</a:t>
            </a:r>
            <a:r>
              <a:rPr lang="es-ES" dirty="0" smtClean="0"/>
              <a:t> </a:t>
            </a:r>
            <a:r>
              <a:rPr lang="es-ES" dirty="0" err="1" smtClean="0"/>
              <a:t>all</a:t>
            </a:r>
            <a:r>
              <a:rPr lang="es-ES" dirty="0" smtClean="0"/>
              <a:t>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away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industrialization</a:t>
            </a:r>
            <a:r>
              <a:rPr lang="es-ES" dirty="0" smtClean="0"/>
              <a:t> of China </a:t>
            </a:r>
            <a:r>
              <a:rPr lang="es-ES" dirty="0" err="1" smtClean="0"/>
              <a:t>bettered</a:t>
            </a:r>
            <a:r>
              <a:rPr lang="es-ES" dirty="0" smtClean="0"/>
              <a:t> </a:t>
            </a:r>
            <a:r>
              <a:rPr lang="es-ES" dirty="0" err="1" smtClean="0"/>
              <a:t>our</a:t>
            </a:r>
            <a:r>
              <a:rPr lang="es-ES" dirty="0" smtClean="0"/>
              <a:t> </a:t>
            </a:r>
            <a:r>
              <a:rPr lang="es-ES" dirty="0" err="1" smtClean="0"/>
              <a:t>terms</a:t>
            </a:r>
            <a:r>
              <a:rPr lang="es-ES" dirty="0" smtClean="0"/>
              <a:t> of </a:t>
            </a:r>
            <a:r>
              <a:rPr lang="es-ES" dirty="0" err="1" smtClean="0"/>
              <a:t>trade</a:t>
            </a:r>
            <a:r>
              <a:rPr lang="es-ES" dirty="0" smtClean="0"/>
              <a:t>. </a:t>
            </a:r>
            <a:endParaRPr lang="es-ES" dirty="0"/>
          </a:p>
          <a:p>
            <a:r>
              <a:rPr lang="es-ES" dirty="0" smtClean="0"/>
              <a:t>Has China </a:t>
            </a:r>
            <a:r>
              <a:rPr lang="es-ES" dirty="0" err="1" smtClean="0"/>
              <a:t>arrived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a “</a:t>
            </a:r>
            <a:r>
              <a:rPr lang="es-ES" dirty="0" err="1" smtClean="0"/>
              <a:t>low</a:t>
            </a:r>
            <a:r>
              <a:rPr lang="es-ES" dirty="0" smtClean="0"/>
              <a:t> </a:t>
            </a:r>
            <a:r>
              <a:rPr lang="es-ES" dirty="0" err="1" smtClean="0"/>
              <a:t>land</a:t>
            </a:r>
            <a:r>
              <a:rPr lang="es-ES" dirty="0" smtClean="0"/>
              <a:t>” of </a:t>
            </a:r>
            <a:r>
              <a:rPr lang="es-ES" dirty="0" err="1" smtClean="0"/>
              <a:t>economic</a:t>
            </a:r>
            <a:r>
              <a:rPr lang="es-ES" dirty="0" smtClean="0"/>
              <a:t> </a:t>
            </a:r>
            <a:r>
              <a:rPr lang="es-ES" dirty="0" err="1" smtClean="0"/>
              <a:t>growth</a:t>
            </a:r>
            <a:r>
              <a:rPr lang="es-ES" dirty="0" smtClean="0"/>
              <a:t>, </a:t>
            </a:r>
            <a:r>
              <a:rPr lang="es-ES" dirty="0" err="1" smtClean="0"/>
              <a:t>ending</a:t>
            </a:r>
            <a:r>
              <a:rPr lang="es-ES" dirty="0" smtClean="0"/>
              <a:t> </a:t>
            </a:r>
            <a:r>
              <a:rPr lang="es-ES" dirty="0" err="1" smtClean="0"/>
              <a:t>extraordinary</a:t>
            </a:r>
            <a:r>
              <a:rPr lang="es-ES" dirty="0" smtClean="0"/>
              <a:t> and </a:t>
            </a:r>
            <a:r>
              <a:rPr lang="es-ES" dirty="0" err="1" smtClean="0"/>
              <a:t>constant</a:t>
            </a:r>
            <a:r>
              <a:rPr lang="es-ES" dirty="0" smtClean="0"/>
              <a:t> </a:t>
            </a:r>
            <a:r>
              <a:rPr lang="es-ES" dirty="0" err="1" smtClean="0"/>
              <a:t>extraordinary</a:t>
            </a:r>
            <a:r>
              <a:rPr lang="es-ES" dirty="0" smtClean="0"/>
              <a:t> </a:t>
            </a:r>
            <a:r>
              <a:rPr lang="es-ES" dirty="0" err="1" smtClean="0"/>
              <a:t>demand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raw</a:t>
            </a:r>
            <a:r>
              <a:rPr lang="es-ES" dirty="0" smtClean="0"/>
              <a:t> </a:t>
            </a:r>
            <a:r>
              <a:rPr lang="es-ES" dirty="0" err="1" smtClean="0"/>
              <a:t>materials</a:t>
            </a:r>
            <a:r>
              <a:rPr lang="es-ES" dirty="0" smtClean="0"/>
              <a:t> and natural </a:t>
            </a:r>
            <a:r>
              <a:rPr lang="es-ES" dirty="0" err="1" smtClean="0"/>
              <a:t>resources</a:t>
            </a:r>
            <a:r>
              <a:rPr lang="es-ES" dirty="0"/>
              <a:t>?</a:t>
            </a:r>
            <a:endParaRPr lang="es-ES" dirty="0" smtClean="0"/>
          </a:p>
          <a:p>
            <a:r>
              <a:rPr lang="es-ES" dirty="0" err="1" smtClean="0"/>
              <a:t>If</a:t>
            </a:r>
            <a:r>
              <a:rPr lang="es-ES" dirty="0" smtClean="0"/>
              <a:t>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case, </a:t>
            </a:r>
            <a:r>
              <a:rPr lang="es-ES" dirty="0" err="1" smtClean="0"/>
              <a:t>there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no </a:t>
            </a:r>
            <a:r>
              <a:rPr lang="es-ES" dirty="0" err="1" smtClean="0"/>
              <a:t>alternative</a:t>
            </a:r>
            <a:r>
              <a:rPr lang="es-ES" dirty="0" smtClean="0"/>
              <a:t> </a:t>
            </a:r>
            <a:r>
              <a:rPr lang="es-ES" dirty="0" err="1" smtClean="0"/>
              <a:t>but</a:t>
            </a:r>
            <a:r>
              <a:rPr lang="es-ES" dirty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advance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productive</a:t>
            </a:r>
            <a:r>
              <a:rPr lang="es-ES" dirty="0" smtClean="0"/>
              <a:t> </a:t>
            </a:r>
            <a:r>
              <a:rPr lang="es-ES" dirty="0" err="1" smtClean="0"/>
              <a:t>diversification</a:t>
            </a:r>
            <a:r>
              <a:rPr lang="es-ES" dirty="0" smtClean="0"/>
              <a:t>, </a:t>
            </a:r>
            <a:r>
              <a:rPr lang="es-ES" dirty="0" err="1" smtClean="0"/>
              <a:t>choosing</a:t>
            </a:r>
            <a:r>
              <a:rPr lang="es-ES" dirty="0" smtClean="0"/>
              <a:t> </a:t>
            </a:r>
            <a:r>
              <a:rPr lang="es-ES" dirty="0" err="1" smtClean="0"/>
              <a:t>an</a:t>
            </a:r>
            <a:r>
              <a:rPr lang="es-ES" dirty="0" smtClean="0"/>
              <a:t> </a:t>
            </a:r>
            <a:r>
              <a:rPr lang="es-ES" dirty="0" err="1" smtClean="0"/>
              <a:t>equilibrium</a:t>
            </a:r>
            <a:r>
              <a:rPr lang="es-ES" dirty="0" smtClean="0"/>
              <a:t> </a:t>
            </a:r>
            <a:r>
              <a:rPr lang="es-ES" dirty="0" err="1" smtClean="0"/>
              <a:t>between</a:t>
            </a:r>
            <a:r>
              <a:rPr lang="es-ES" dirty="0" smtClean="0"/>
              <a:t> </a:t>
            </a:r>
            <a:r>
              <a:rPr lang="es-ES" dirty="0" err="1" smtClean="0"/>
              <a:t>State</a:t>
            </a:r>
            <a:r>
              <a:rPr lang="es-ES" dirty="0" smtClean="0"/>
              <a:t>, </a:t>
            </a:r>
            <a:r>
              <a:rPr lang="es-ES" dirty="0" err="1" smtClean="0"/>
              <a:t>markets</a:t>
            </a:r>
            <a:r>
              <a:rPr lang="es-ES" dirty="0" smtClean="0"/>
              <a:t> and </a:t>
            </a:r>
            <a:r>
              <a:rPr lang="es-ES" dirty="0" err="1" smtClean="0"/>
              <a:t>participation</a:t>
            </a:r>
            <a:r>
              <a:rPr lang="es-ES" dirty="0" smtClean="0"/>
              <a:t> of </a:t>
            </a:r>
            <a:r>
              <a:rPr lang="es-ES" dirty="0" err="1" smtClean="0"/>
              <a:t>society</a:t>
            </a:r>
            <a:r>
              <a:rPr lang="es-ES" dirty="0"/>
              <a:t>.</a:t>
            </a:r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34482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7"/>
          <a:stretch>
            <a:fillRect/>
          </a:stretch>
        </p:blipFill>
        <p:spPr bwMode="auto">
          <a:xfrm>
            <a:off x="250825" y="1125538"/>
            <a:ext cx="4262438" cy="5122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125538"/>
            <a:ext cx="4260850" cy="5122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2051050" y="201613"/>
            <a:ext cx="51117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/>
              <a:t>Commodity Dependence and Export Diversification</a:t>
            </a:r>
          </a:p>
          <a:p>
            <a:pPr algn="ctr"/>
            <a:r>
              <a:rPr lang="en-US"/>
              <a:t>in Latin America, 2010</a:t>
            </a:r>
          </a:p>
          <a:p>
            <a:pPr algn="ctr"/>
            <a:r>
              <a:rPr lang="en-US"/>
              <a:t>IMF, Regional Economic Outlook, Oct. 2011</a:t>
            </a:r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90141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3200"/>
            <a:ext cx="8229600" cy="985838"/>
          </a:xfrm>
        </p:spPr>
        <p:txBody>
          <a:bodyPr>
            <a:normAutofit/>
          </a:bodyPr>
          <a:lstStyle/>
          <a:p>
            <a:r>
              <a:rPr lang="es-ES" dirty="0" smtClean="0"/>
              <a:t>China: FDI, </a:t>
            </a:r>
            <a:r>
              <a:rPr lang="es-ES" dirty="0" err="1" smtClean="0"/>
              <a:t>Trade</a:t>
            </a:r>
            <a:r>
              <a:rPr lang="es-ES" dirty="0" smtClean="0"/>
              <a:t>, </a:t>
            </a:r>
            <a:r>
              <a:rPr lang="es-ES" dirty="0" err="1" smtClean="0"/>
              <a:t>Loans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405468"/>
            <a:ext cx="8229600" cy="52324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400" b="1" u="sng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Investment:</a:t>
            </a:r>
            <a:r>
              <a:rPr lang="en-US" sz="24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In general, Chinese oil companies pursue FDI in Oil, Gas and Mining through M&amp;A`s.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Argentina, Ecuador, Colombia, Peru, Venezuela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Greenfield investment in Brazil (Libra Block in </a:t>
            </a:r>
            <a:r>
              <a:rPr lang="en-US" sz="2400" dirty="0" err="1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Presal</a:t>
            </a:r>
            <a:r>
              <a:rPr lang="en-US" sz="24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) </a:t>
            </a:r>
          </a:p>
          <a:p>
            <a:pPr marL="0" indent="0" algn="ctr">
              <a:buNone/>
            </a:pPr>
            <a:r>
              <a:rPr lang="en-US" sz="2400" b="1" u="sng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Trade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Chinese companies have trade contracts with all countries in the Region, via SOEs or private companies. Long term contracts are preferred.</a:t>
            </a:r>
          </a:p>
          <a:p>
            <a:pPr marL="0" indent="0" algn="ctr">
              <a:buNone/>
            </a:pPr>
            <a:r>
              <a:rPr lang="en-US" sz="2400" b="1" u="sng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Loans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There are loans to governments, SOEs. In some cases, also </a:t>
            </a:r>
            <a:r>
              <a:rPr lang="en-US" sz="2400" dirty="0" err="1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governnmental</a:t>
            </a:r>
            <a:r>
              <a:rPr lang="en-US" sz="24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aid (Bolivia, Ecuador).</a:t>
            </a:r>
          </a:p>
          <a:p>
            <a:pPr marL="0" indent="0" algn="ctr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11322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3200" y="274638"/>
            <a:ext cx="8805333" cy="1143000"/>
          </a:xfrm>
        </p:spPr>
        <p:txBody>
          <a:bodyPr>
            <a:noAutofit/>
          </a:bodyPr>
          <a:lstStyle/>
          <a:p>
            <a:r>
              <a:rPr lang="es-ES" sz="3600" dirty="0" smtClean="0"/>
              <a:t>Natural </a:t>
            </a:r>
            <a:r>
              <a:rPr lang="es-ES" sz="3600" dirty="0" err="1" smtClean="0"/>
              <a:t>resources</a:t>
            </a:r>
            <a:r>
              <a:rPr lang="es-ES" sz="3600" dirty="0" smtClean="0"/>
              <a:t> </a:t>
            </a:r>
            <a:r>
              <a:rPr lang="es-ES" sz="3600" dirty="0" err="1" smtClean="0"/>
              <a:t>relations</a:t>
            </a:r>
            <a:r>
              <a:rPr lang="es-ES" sz="3600" dirty="0" smtClean="0"/>
              <a:t> </a:t>
            </a:r>
            <a:br>
              <a:rPr lang="es-ES" sz="3600" dirty="0" smtClean="0"/>
            </a:br>
            <a:r>
              <a:rPr lang="es-ES" sz="3600" dirty="0" smtClean="0"/>
              <a:t>China – </a:t>
            </a:r>
            <a:r>
              <a:rPr lang="es-ES" sz="3600" dirty="0" err="1" smtClean="0"/>
              <a:t>Latin</a:t>
            </a:r>
            <a:r>
              <a:rPr lang="es-ES" sz="3600" dirty="0" smtClean="0"/>
              <a:t> </a:t>
            </a:r>
            <a:r>
              <a:rPr lang="es-ES" sz="3600" dirty="0" err="1" smtClean="0"/>
              <a:t>America</a:t>
            </a:r>
            <a:r>
              <a:rPr lang="es-ES" sz="3600" dirty="0" smtClean="0"/>
              <a:t> (</a:t>
            </a:r>
            <a:r>
              <a:rPr lang="es-ES" sz="3600" dirty="0" err="1" smtClean="0"/>
              <a:t>selected</a:t>
            </a:r>
            <a:r>
              <a:rPr lang="es-ES" sz="3600" dirty="0" smtClean="0"/>
              <a:t> </a:t>
            </a:r>
            <a:r>
              <a:rPr lang="es-ES" sz="3600" dirty="0" err="1" smtClean="0"/>
              <a:t>countries</a:t>
            </a:r>
            <a:r>
              <a:rPr lang="es-ES" sz="3600" dirty="0" smtClean="0"/>
              <a:t>)</a:t>
            </a:r>
            <a:endParaRPr lang="es-ES" sz="3600" dirty="0"/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/>
          <a:srcRect t="-794" b="-7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96646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200" dirty="0" err="1" smtClean="0"/>
              <a:t>The</a:t>
            </a:r>
            <a:r>
              <a:rPr lang="es-ES" sz="3200" dirty="0" smtClean="0"/>
              <a:t> </a:t>
            </a:r>
            <a:r>
              <a:rPr lang="es-ES" sz="3200" dirty="0" err="1" smtClean="0"/>
              <a:t>super</a:t>
            </a:r>
            <a:r>
              <a:rPr lang="es-ES" sz="3200" dirty="0" smtClean="0"/>
              <a:t> </a:t>
            </a:r>
            <a:r>
              <a:rPr lang="es-ES" sz="3200" dirty="0" err="1" smtClean="0"/>
              <a:t>cycle</a:t>
            </a:r>
            <a:r>
              <a:rPr lang="es-ES" sz="3200" dirty="0" smtClean="0"/>
              <a:t> and </a:t>
            </a:r>
            <a:r>
              <a:rPr lang="es-ES" sz="3200" dirty="0" err="1" smtClean="0"/>
              <a:t>the</a:t>
            </a:r>
            <a:r>
              <a:rPr lang="es-ES" sz="3200" dirty="0" smtClean="0"/>
              <a:t> “</a:t>
            </a:r>
            <a:r>
              <a:rPr lang="es-ES" sz="3200" dirty="0" err="1" smtClean="0"/>
              <a:t>window</a:t>
            </a:r>
            <a:r>
              <a:rPr lang="es-ES" sz="3200" dirty="0" smtClean="0"/>
              <a:t> of </a:t>
            </a:r>
            <a:r>
              <a:rPr lang="es-ES" sz="3200" dirty="0" err="1" smtClean="0"/>
              <a:t>opportunity</a:t>
            </a:r>
            <a:r>
              <a:rPr lang="es-ES" sz="3200" dirty="0" smtClean="0"/>
              <a:t>”</a:t>
            </a:r>
            <a:endParaRPr lang="es-ES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86267" y="1600200"/>
            <a:ext cx="8686800" cy="5071533"/>
          </a:xfrm>
        </p:spPr>
        <p:txBody>
          <a:bodyPr>
            <a:normAutofit fontScale="92500" lnSpcReduction="10000"/>
          </a:bodyPr>
          <a:lstStyle/>
          <a:p>
            <a:r>
              <a:rPr lang="es-ES" dirty="0" err="1" smtClean="0"/>
              <a:t>Was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“</a:t>
            </a:r>
            <a:r>
              <a:rPr lang="es-ES" dirty="0" err="1" smtClean="0"/>
              <a:t>super</a:t>
            </a:r>
            <a:r>
              <a:rPr lang="es-ES" dirty="0" smtClean="0"/>
              <a:t> </a:t>
            </a:r>
            <a:r>
              <a:rPr lang="es-ES" dirty="0" err="1" smtClean="0"/>
              <a:t>cycle</a:t>
            </a:r>
            <a:r>
              <a:rPr lang="es-ES" dirty="0" smtClean="0"/>
              <a:t>” </a:t>
            </a:r>
            <a:r>
              <a:rPr lang="es-ES" dirty="0" err="1" smtClean="0"/>
              <a:t>good</a:t>
            </a:r>
            <a:r>
              <a:rPr lang="es-ES" dirty="0" smtClean="0"/>
              <a:t> o </a:t>
            </a:r>
            <a:r>
              <a:rPr lang="es-ES" dirty="0" err="1" smtClean="0"/>
              <a:t>bad</a:t>
            </a:r>
            <a:r>
              <a:rPr lang="es-ES" dirty="0" smtClean="0"/>
              <a:t>?</a:t>
            </a:r>
          </a:p>
          <a:p>
            <a:r>
              <a:rPr lang="es-ES" dirty="0" smtClean="0"/>
              <a:t>In Alger,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government</a:t>
            </a:r>
            <a:r>
              <a:rPr lang="es-ES" dirty="0" smtClean="0"/>
              <a:t> </a:t>
            </a:r>
            <a:r>
              <a:rPr lang="es-ES" dirty="0" err="1" smtClean="0"/>
              <a:t>says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an</a:t>
            </a:r>
            <a:r>
              <a:rPr lang="es-ES" dirty="0" smtClean="0"/>
              <a:t> </a:t>
            </a:r>
            <a:r>
              <a:rPr lang="es-ES" dirty="0" err="1" smtClean="0"/>
              <a:t>opportunity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diversify</a:t>
            </a:r>
            <a:r>
              <a:rPr lang="es-ES" dirty="0" smtClean="0"/>
              <a:t>: 97% of </a:t>
            </a:r>
            <a:r>
              <a:rPr lang="es-ES" dirty="0" err="1" smtClean="0"/>
              <a:t>exports</a:t>
            </a:r>
            <a:r>
              <a:rPr lang="es-ES" dirty="0" smtClean="0"/>
              <a:t> are </a:t>
            </a:r>
            <a:r>
              <a:rPr lang="es-ES" dirty="0" err="1" smtClean="0"/>
              <a:t>hydrocarbons</a:t>
            </a:r>
            <a:r>
              <a:rPr lang="es-ES" dirty="0" smtClean="0"/>
              <a:t>. </a:t>
            </a:r>
            <a:endParaRPr lang="es-ES" dirty="0"/>
          </a:p>
          <a:p>
            <a:r>
              <a:rPr lang="es-ES" dirty="0" smtClean="0"/>
              <a:t>Industrial </a:t>
            </a:r>
            <a:r>
              <a:rPr lang="es-ES" dirty="0" err="1" smtClean="0"/>
              <a:t>entrepreneurs</a:t>
            </a:r>
            <a:r>
              <a:rPr lang="es-ES" dirty="0" smtClean="0"/>
              <a:t> </a:t>
            </a:r>
            <a:r>
              <a:rPr lang="es-ES" dirty="0" err="1" smtClean="0"/>
              <a:t>say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productive</a:t>
            </a:r>
            <a:r>
              <a:rPr lang="es-ES" dirty="0" smtClean="0"/>
              <a:t> </a:t>
            </a:r>
            <a:r>
              <a:rPr lang="es-ES" dirty="0" err="1" smtClean="0"/>
              <a:t>diversification</a:t>
            </a:r>
            <a:r>
              <a:rPr lang="es-ES" dirty="0" smtClean="0"/>
              <a:t> </a:t>
            </a:r>
            <a:r>
              <a:rPr lang="es-ES" dirty="0" err="1" smtClean="0"/>
              <a:t>plans</a:t>
            </a:r>
            <a:r>
              <a:rPr lang="es-ES" dirty="0" smtClean="0"/>
              <a:t> </a:t>
            </a:r>
            <a:r>
              <a:rPr lang="es-ES" dirty="0" err="1" smtClean="0"/>
              <a:t>were</a:t>
            </a:r>
            <a:r>
              <a:rPr lang="es-ES" dirty="0" smtClean="0"/>
              <a:t> </a:t>
            </a:r>
            <a:r>
              <a:rPr lang="es-ES" dirty="0" err="1" smtClean="0"/>
              <a:t>agreed</a:t>
            </a:r>
            <a:r>
              <a:rPr lang="es-ES" dirty="0" smtClean="0"/>
              <a:t> 10 </a:t>
            </a:r>
            <a:r>
              <a:rPr lang="es-ES" dirty="0" err="1" smtClean="0"/>
              <a:t>to</a:t>
            </a:r>
            <a:r>
              <a:rPr lang="es-ES" dirty="0" smtClean="0"/>
              <a:t> 15 </a:t>
            </a:r>
            <a:r>
              <a:rPr lang="es-ES" dirty="0" err="1" smtClean="0"/>
              <a:t>years</a:t>
            </a:r>
            <a:r>
              <a:rPr lang="es-ES" dirty="0" smtClean="0"/>
              <a:t> </a:t>
            </a:r>
            <a:r>
              <a:rPr lang="es-ES" dirty="0" err="1" smtClean="0"/>
              <a:t>ago</a:t>
            </a:r>
            <a:r>
              <a:rPr lang="es-ES" dirty="0" smtClean="0"/>
              <a:t> and </a:t>
            </a:r>
            <a:r>
              <a:rPr lang="es-ES" dirty="0" err="1" smtClean="0"/>
              <a:t>were</a:t>
            </a:r>
            <a:r>
              <a:rPr lang="es-ES" dirty="0" smtClean="0"/>
              <a:t> “</a:t>
            </a:r>
            <a:r>
              <a:rPr lang="es-ES" dirty="0" err="1" smtClean="0"/>
              <a:t>shelved</a:t>
            </a:r>
            <a:r>
              <a:rPr lang="es-ES" dirty="0" smtClean="0"/>
              <a:t>” </a:t>
            </a:r>
            <a:r>
              <a:rPr lang="es-ES" dirty="0" err="1" smtClean="0"/>
              <a:t>because</a:t>
            </a:r>
            <a:r>
              <a:rPr lang="es-ES" dirty="0" smtClean="0"/>
              <a:t> of </a:t>
            </a:r>
            <a:r>
              <a:rPr lang="es-ES" dirty="0" err="1" smtClean="0"/>
              <a:t>government</a:t>
            </a:r>
            <a:r>
              <a:rPr lang="es-ES" dirty="0" smtClean="0"/>
              <a:t> auto-</a:t>
            </a:r>
            <a:r>
              <a:rPr lang="es-ES" dirty="0" err="1" smtClean="0"/>
              <a:t>complacency</a:t>
            </a:r>
            <a:r>
              <a:rPr lang="es-ES" dirty="0" smtClean="0"/>
              <a:t> (</a:t>
            </a:r>
            <a:r>
              <a:rPr lang="es-ES" dirty="0" err="1" smtClean="0"/>
              <a:t>automatic</a:t>
            </a:r>
            <a:r>
              <a:rPr lang="es-ES" dirty="0" smtClean="0"/>
              <a:t> </a:t>
            </a:r>
            <a:r>
              <a:rPr lang="es-ES" dirty="0" err="1" smtClean="0"/>
              <a:t>pilot</a:t>
            </a:r>
            <a:r>
              <a:rPr lang="es-ES" dirty="0" smtClean="0"/>
              <a:t>). </a:t>
            </a:r>
          </a:p>
          <a:p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window</a:t>
            </a:r>
            <a:r>
              <a:rPr lang="es-ES" dirty="0" smtClean="0"/>
              <a:t> </a:t>
            </a:r>
            <a:r>
              <a:rPr lang="es-ES" dirty="0" err="1" smtClean="0"/>
              <a:t>closed</a:t>
            </a:r>
            <a:r>
              <a:rPr lang="es-ES" dirty="0" smtClean="0"/>
              <a:t> </a:t>
            </a:r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still</a:t>
            </a:r>
            <a:r>
              <a:rPr lang="es-ES" dirty="0" smtClean="0"/>
              <a:t> open? </a:t>
            </a:r>
          </a:p>
          <a:p>
            <a:r>
              <a:rPr lang="es-ES" dirty="0" smtClean="0"/>
              <a:t>In </a:t>
            </a:r>
            <a:r>
              <a:rPr lang="es-ES" dirty="0" err="1" smtClean="0"/>
              <a:t>any</a:t>
            </a:r>
            <a:r>
              <a:rPr lang="es-ES" dirty="0" smtClean="0"/>
              <a:t> case, </a:t>
            </a:r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more </a:t>
            </a:r>
            <a:r>
              <a:rPr lang="es-ES" dirty="0" err="1" smtClean="0"/>
              <a:t>difficult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advance</a:t>
            </a:r>
            <a:r>
              <a:rPr lang="es-ES" dirty="0" smtClean="0"/>
              <a:t> </a:t>
            </a:r>
            <a:r>
              <a:rPr lang="es-ES" dirty="0" err="1" smtClean="0"/>
              <a:t>now</a:t>
            </a:r>
            <a:r>
              <a:rPr lang="es-ES" dirty="0" smtClean="0"/>
              <a:t>. </a:t>
            </a:r>
            <a:r>
              <a:rPr lang="es-ES" dirty="0" err="1" smtClean="0"/>
              <a:t>Low</a:t>
            </a:r>
            <a:r>
              <a:rPr lang="es-ES" dirty="0" smtClean="0"/>
              <a:t> </a:t>
            </a:r>
            <a:r>
              <a:rPr lang="es-ES" dirty="0" err="1" smtClean="0"/>
              <a:t>oil</a:t>
            </a:r>
            <a:r>
              <a:rPr lang="es-ES" dirty="0" smtClean="0"/>
              <a:t> </a:t>
            </a:r>
            <a:r>
              <a:rPr lang="es-ES" dirty="0" err="1" smtClean="0"/>
              <a:t>prices</a:t>
            </a:r>
            <a:r>
              <a:rPr lang="es-ES" dirty="0" smtClean="0"/>
              <a:t> are </a:t>
            </a:r>
            <a:r>
              <a:rPr lang="es-ES" dirty="0" err="1" smtClean="0"/>
              <a:t>not</a:t>
            </a:r>
            <a:r>
              <a:rPr lang="es-ES" dirty="0" smtClean="0"/>
              <a:t> “</a:t>
            </a:r>
            <a:r>
              <a:rPr lang="es-ES" dirty="0" err="1" smtClean="0"/>
              <a:t>good</a:t>
            </a:r>
            <a:r>
              <a:rPr lang="es-ES" dirty="0" smtClean="0"/>
              <a:t> </a:t>
            </a:r>
            <a:r>
              <a:rPr lang="es-ES" dirty="0" err="1" smtClean="0"/>
              <a:t>promoters</a:t>
            </a:r>
            <a:r>
              <a:rPr lang="es-ES" dirty="0" smtClean="0"/>
              <a:t>” of </a:t>
            </a:r>
            <a:r>
              <a:rPr lang="es-ES" dirty="0" err="1" smtClean="0"/>
              <a:t>alternatives</a:t>
            </a:r>
            <a:r>
              <a:rPr lang="es-ES" dirty="0" smtClean="0"/>
              <a:t> </a:t>
            </a:r>
            <a:r>
              <a:rPr lang="es-ES" dirty="0" err="1" smtClean="0"/>
              <a:t>sources</a:t>
            </a:r>
            <a:r>
              <a:rPr lang="es-ES" dirty="0" smtClean="0"/>
              <a:t> of </a:t>
            </a:r>
            <a:r>
              <a:rPr lang="es-ES" dirty="0" err="1" smtClean="0"/>
              <a:t>energy</a:t>
            </a:r>
            <a:r>
              <a:rPr lang="es-ES" dirty="0" smtClean="0"/>
              <a:t>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18173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0695"/>
          </a:xfrm>
        </p:spPr>
        <p:txBody>
          <a:bodyPr/>
          <a:lstStyle/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hub</a:t>
            </a:r>
            <a:r>
              <a:rPr lang="es-ES" dirty="0" smtClean="0"/>
              <a:t> and </a:t>
            </a:r>
            <a:r>
              <a:rPr lang="es-ES" dirty="0" err="1" smtClean="0"/>
              <a:t>spoke</a:t>
            </a:r>
            <a:r>
              <a:rPr lang="es-ES" dirty="0" smtClean="0"/>
              <a:t> </a:t>
            </a:r>
            <a:r>
              <a:rPr lang="es-ES" dirty="0" err="1" smtClean="0"/>
              <a:t>approach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22333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30 </a:t>
            </a:r>
            <a:r>
              <a:rPr lang="es-ES" dirty="0" err="1" smtClean="0"/>
              <a:t>years</a:t>
            </a:r>
            <a:r>
              <a:rPr lang="es-ES" dirty="0" smtClean="0"/>
              <a:t> </a:t>
            </a:r>
            <a:r>
              <a:rPr lang="es-ES" dirty="0" err="1" smtClean="0"/>
              <a:t>ago</a:t>
            </a:r>
            <a:r>
              <a:rPr lang="es-ES" dirty="0" smtClean="0"/>
              <a:t>, OXY </a:t>
            </a:r>
            <a:r>
              <a:rPr lang="es-ES" dirty="0" err="1" smtClean="0"/>
              <a:t>was</a:t>
            </a:r>
            <a:r>
              <a:rPr lang="es-ES" dirty="0" smtClean="0"/>
              <a:t> </a:t>
            </a:r>
            <a:r>
              <a:rPr lang="es-ES" dirty="0" err="1" smtClean="0"/>
              <a:t>negotiating</a:t>
            </a:r>
            <a:r>
              <a:rPr lang="es-ES" dirty="0" smtClean="0"/>
              <a:t> </a:t>
            </a:r>
            <a:r>
              <a:rPr lang="es-ES" dirty="0" err="1" smtClean="0"/>
              <a:t>oil</a:t>
            </a:r>
            <a:r>
              <a:rPr lang="es-ES" dirty="0" smtClean="0"/>
              <a:t> and gas </a:t>
            </a:r>
            <a:r>
              <a:rPr lang="es-ES" dirty="0" err="1" smtClean="0"/>
              <a:t>investments</a:t>
            </a:r>
            <a:r>
              <a:rPr lang="es-ES" dirty="0" smtClean="0"/>
              <a:t> in Colombia, Ecuador </a:t>
            </a:r>
            <a:r>
              <a:rPr lang="es-ES" dirty="0" err="1" smtClean="0"/>
              <a:t>Peru</a:t>
            </a:r>
            <a:r>
              <a:rPr lang="es-ES" dirty="0" smtClean="0"/>
              <a:t>, Bolivia and Argentina (</a:t>
            </a:r>
            <a:r>
              <a:rPr lang="es-ES" dirty="0" err="1" smtClean="0"/>
              <a:t>now</a:t>
            </a:r>
            <a:r>
              <a:rPr lang="es-ES" dirty="0" smtClean="0"/>
              <a:t> </a:t>
            </a:r>
            <a:r>
              <a:rPr lang="es-ES" dirty="0" err="1" smtClean="0"/>
              <a:t>Sinopec</a:t>
            </a:r>
            <a:r>
              <a:rPr lang="es-ES" dirty="0" smtClean="0"/>
              <a:t>).</a:t>
            </a:r>
          </a:p>
          <a:p>
            <a:r>
              <a:rPr lang="es-ES" dirty="0" smtClean="0"/>
              <a:t>LA </a:t>
            </a:r>
            <a:r>
              <a:rPr lang="es-ES" dirty="0" err="1" smtClean="0"/>
              <a:t>governments</a:t>
            </a:r>
            <a:r>
              <a:rPr lang="es-ES" dirty="0" smtClean="0"/>
              <a:t> </a:t>
            </a:r>
            <a:r>
              <a:rPr lang="es-ES" dirty="0" err="1" smtClean="0"/>
              <a:t>did</a:t>
            </a:r>
            <a:r>
              <a:rPr lang="es-ES" dirty="0" smtClean="0"/>
              <a:t>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know</a:t>
            </a:r>
            <a:r>
              <a:rPr lang="es-ES" dirty="0" smtClean="0"/>
              <a:t> </a:t>
            </a:r>
            <a:r>
              <a:rPr lang="es-ES" dirty="0" err="1" smtClean="0"/>
              <a:t>their</a:t>
            </a:r>
            <a:r>
              <a:rPr lang="es-ES" dirty="0" smtClean="0"/>
              <a:t> </a:t>
            </a:r>
            <a:r>
              <a:rPr lang="es-ES" dirty="0" err="1" smtClean="0"/>
              <a:t>neighbors</a:t>
            </a:r>
            <a:r>
              <a:rPr lang="es-ES" dirty="0" smtClean="0"/>
              <a:t> </a:t>
            </a:r>
            <a:r>
              <a:rPr lang="es-ES" dirty="0" err="1" smtClean="0"/>
              <a:t>hydrocarbon´s</a:t>
            </a:r>
            <a:r>
              <a:rPr lang="es-ES" dirty="0" smtClean="0"/>
              <a:t> </a:t>
            </a:r>
            <a:r>
              <a:rPr lang="es-ES" dirty="0" err="1" smtClean="0"/>
              <a:t>laws</a:t>
            </a:r>
            <a:r>
              <a:rPr lang="es-ES" dirty="0" smtClean="0"/>
              <a:t>. OXY </a:t>
            </a:r>
            <a:r>
              <a:rPr lang="es-ES" dirty="0" err="1" smtClean="0"/>
              <a:t>did</a:t>
            </a:r>
            <a:r>
              <a:rPr lang="es-ES" dirty="0" smtClean="0"/>
              <a:t>. </a:t>
            </a:r>
          </a:p>
          <a:p>
            <a:r>
              <a:rPr lang="es-ES" dirty="0" smtClean="0"/>
              <a:t>ECLAC </a:t>
            </a:r>
            <a:r>
              <a:rPr lang="es-ES" dirty="0" err="1" smtClean="0"/>
              <a:t>published</a:t>
            </a:r>
            <a:r>
              <a:rPr lang="es-ES" dirty="0" smtClean="0"/>
              <a:t> a </a:t>
            </a:r>
            <a:r>
              <a:rPr lang="es-ES" dirty="0" err="1" smtClean="0"/>
              <a:t>comparative</a:t>
            </a:r>
            <a:r>
              <a:rPr lang="es-ES" dirty="0" smtClean="0"/>
              <a:t> </a:t>
            </a:r>
            <a:r>
              <a:rPr lang="es-ES" dirty="0" err="1" smtClean="0"/>
              <a:t>analysis</a:t>
            </a:r>
            <a:r>
              <a:rPr lang="es-ES" dirty="0" smtClean="0"/>
              <a:t> of LA </a:t>
            </a:r>
            <a:r>
              <a:rPr lang="es-ES" dirty="0" err="1" smtClean="0"/>
              <a:t>hydrocarbons</a:t>
            </a:r>
            <a:r>
              <a:rPr lang="es-ES" dirty="0" smtClean="0"/>
              <a:t> </a:t>
            </a:r>
            <a:r>
              <a:rPr lang="es-ES" dirty="0" err="1" smtClean="0"/>
              <a:t>laws</a:t>
            </a:r>
            <a:r>
              <a:rPr lang="es-ES" dirty="0" smtClean="0"/>
              <a:t>. </a:t>
            </a:r>
          </a:p>
          <a:p>
            <a:r>
              <a:rPr lang="es-ES" dirty="0" err="1" smtClean="0"/>
              <a:t>History</a:t>
            </a:r>
            <a:r>
              <a:rPr lang="es-ES" dirty="0" smtClean="0"/>
              <a:t> </a:t>
            </a:r>
            <a:r>
              <a:rPr lang="es-ES" dirty="0" err="1" smtClean="0"/>
              <a:t>repeats</a:t>
            </a:r>
            <a:r>
              <a:rPr lang="es-ES" dirty="0" smtClean="0"/>
              <a:t> </a:t>
            </a:r>
            <a:r>
              <a:rPr lang="es-ES" dirty="0" err="1" smtClean="0"/>
              <a:t>itself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LA </a:t>
            </a:r>
            <a:r>
              <a:rPr lang="es-ES" dirty="0" err="1" smtClean="0"/>
              <a:t>governments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relations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China? </a:t>
            </a:r>
            <a:r>
              <a:rPr lang="es-ES" dirty="0" err="1" smtClean="0"/>
              <a:t>Will</a:t>
            </a:r>
            <a:r>
              <a:rPr lang="es-ES" dirty="0" smtClean="0"/>
              <a:t> </a:t>
            </a:r>
            <a:r>
              <a:rPr lang="es-ES" dirty="0" err="1" smtClean="0"/>
              <a:t>there</a:t>
            </a:r>
            <a:r>
              <a:rPr lang="es-ES" dirty="0" smtClean="0"/>
              <a:t> be country </a:t>
            </a:r>
            <a:r>
              <a:rPr lang="es-ES" dirty="0" err="1" smtClean="0"/>
              <a:t>by</a:t>
            </a:r>
            <a:r>
              <a:rPr lang="es-ES" dirty="0" smtClean="0"/>
              <a:t> country </a:t>
            </a:r>
            <a:r>
              <a:rPr lang="es-ES" dirty="0" err="1" smtClean="0"/>
              <a:t>negotiations</a:t>
            </a:r>
            <a:r>
              <a:rPr lang="es-ES" dirty="0" smtClean="0"/>
              <a:t> </a:t>
            </a:r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LA </a:t>
            </a:r>
            <a:r>
              <a:rPr lang="es-ES" dirty="0" err="1" smtClean="0"/>
              <a:t>countries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an</a:t>
            </a:r>
            <a:r>
              <a:rPr lang="es-ES" dirty="0" smtClean="0"/>
              <a:t> </a:t>
            </a:r>
            <a:r>
              <a:rPr lang="es-ES" dirty="0" err="1" smtClean="0"/>
              <a:t>integrated</a:t>
            </a:r>
            <a:r>
              <a:rPr lang="es-ES" dirty="0" smtClean="0"/>
              <a:t> and </a:t>
            </a:r>
            <a:r>
              <a:rPr lang="es-ES" dirty="0" err="1" smtClean="0"/>
              <a:t>common</a:t>
            </a:r>
            <a:r>
              <a:rPr lang="es-ES" dirty="0" smtClean="0"/>
              <a:t> </a:t>
            </a:r>
            <a:r>
              <a:rPr lang="es-ES" dirty="0" err="1" smtClean="0"/>
              <a:t>framework</a:t>
            </a:r>
            <a:r>
              <a:rPr lang="es-ES" dirty="0" smtClean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11357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hub</a:t>
            </a:r>
            <a:r>
              <a:rPr lang="es-ES" dirty="0" smtClean="0"/>
              <a:t> and </a:t>
            </a:r>
            <a:r>
              <a:rPr lang="es-ES" dirty="0" err="1" smtClean="0"/>
              <a:t>spoke</a:t>
            </a:r>
            <a:r>
              <a:rPr lang="es-ES" dirty="0" smtClean="0"/>
              <a:t> </a:t>
            </a:r>
            <a:r>
              <a:rPr lang="es-ES" dirty="0" err="1" smtClean="0"/>
              <a:t>approach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56163"/>
          </a:xfrm>
        </p:spPr>
        <p:txBody>
          <a:bodyPr>
            <a:normAutofit fontScale="92500" lnSpcReduction="20000"/>
          </a:bodyPr>
          <a:lstStyle/>
          <a:p>
            <a:r>
              <a:rPr lang="es-ES" dirty="0" err="1" smtClean="0"/>
              <a:t>African</a:t>
            </a:r>
            <a:r>
              <a:rPr lang="es-ES" dirty="0" smtClean="0"/>
              <a:t> </a:t>
            </a:r>
            <a:r>
              <a:rPr lang="es-ES" dirty="0" err="1" smtClean="0"/>
              <a:t>countries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“</a:t>
            </a:r>
            <a:r>
              <a:rPr lang="es-ES" dirty="0" err="1" smtClean="0"/>
              <a:t>Africa</a:t>
            </a:r>
            <a:r>
              <a:rPr lang="es-ES" dirty="0" smtClean="0"/>
              <a:t> </a:t>
            </a:r>
            <a:r>
              <a:rPr lang="es-ES" dirty="0" err="1" smtClean="0"/>
              <a:t>Mining</a:t>
            </a:r>
            <a:r>
              <a:rPr lang="es-ES" dirty="0" smtClean="0"/>
              <a:t> </a:t>
            </a:r>
            <a:r>
              <a:rPr lang="es-ES" dirty="0" err="1" smtClean="0"/>
              <a:t>Vision</a:t>
            </a:r>
            <a:r>
              <a:rPr lang="es-ES" dirty="0" smtClean="0"/>
              <a:t>”</a:t>
            </a:r>
            <a:r>
              <a:rPr lang="es-ES" dirty="0"/>
              <a:t> </a:t>
            </a:r>
            <a:r>
              <a:rPr lang="es-ES" dirty="0" smtClean="0"/>
              <a:t>as </a:t>
            </a:r>
            <a:r>
              <a:rPr lang="es-ES" dirty="0" err="1" smtClean="0"/>
              <a:t>an</a:t>
            </a:r>
            <a:r>
              <a:rPr lang="es-ES" dirty="0" smtClean="0"/>
              <a:t> </a:t>
            </a:r>
            <a:r>
              <a:rPr lang="es-ES" dirty="0" err="1" smtClean="0"/>
              <a:t>integrated</a:t>
            </a:r>
            <a:r>
              <a:rPr lang="es-ES" dirty="0" smtClean="0"/>
              <a:t> </a:t>
            </a:r>
            <a:r>
              <a:rPr lang="es-ES" dirty="0" err="1" smtClean="0"/>
              <a:t>framework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investment</a:t>
            </a:r>
            <a:r>
              <a:rPr lang="es-ES" dirty="0" smtClean="0"/>
              <a:t>, </a:t>
            </a:r>
            <a:r>
              <a:rPr lang="es-ES" dirty="0" err="1" smtClean="0"/>
              <a:t>tax</a:t>
            </a:r>
            <a:r>
              <a:rPr lang="es-ES" dirty="0" smtClean="0"/>
              <a:t>, </a:t>
            </a:r>
            <a:r>
              <a:rPr lang="es-ES" dirty="0" err="1" smtClean="0"/>
              <a:t>rent</a:t>
            </a:r>
            <a:r>
              <a:rPr lang="es-ES" dirty="0" smtClean="0"/>
              <a:t> </a:t>
            </a:r>
            <a:r>
              <a:rPr lang="es-ES" dirty="0" err="1" smtClean="0"/>
              <a:t>distribution</a:t>
            </a:r>
            <a:r>
              <a:rPr lang="es-ES" dirty="0" smtClean="0"/>
              <a:t> and </a:t>
            </a:r>
            <a:r>
              <a:rPr lang="es-ES" dirty="0" err="1" smtClean="0"/>
              <a:t>environmental</a:t>
            </a:r>
            <a:r>
              <a:rPr lang="es-ES" dirty="0" smtClean="0"/>
              <a:t> rules. </a:t>
            </a:r>
          </a:p>
          <a:p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a </a:t>
            </a:r>
            <a:r>
              <a:rPr lang="es-ES" dirty="0" err="1" smtClean="0"/>
              <a:t>good</a:t>
            </a:r>
            <a:r>
              <a:rPr lang="es-ES" dirty="0" smtClean="0"/>
              <a:t> </a:t>
            </a:r>
            <a:r>
              <a:rPr lang="es-ES" dirty="0" err="1" smtClean="0"/>
              <a:t>document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has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go</a:t>
            </a:r>
            <a:r>
              <a:rPr lang="es-ES" dirty="0" smtClean="0"/>
              <a:t> </a:t>
            </a:r>
            <a:r>
              <a:rPr lang="es-ES" dirty="0" err="1" smtClean="0"/>
              <a:t>into</a:t>
            </a:r>
            <a:r>
              <a:rPr lang="es-ES" dirty="0" smtClean="0"/>
              <a:t> </a:t>
            </a:r>
            <a:r>
              <a:rPr lang="es-ES" dirty="0" err="1" smtClean="0"/>
              <a:t>practice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Latin</a:t>
            </a:r>
            <a:r>
              <a:rPr lang="es-ES" dirty="0" smtClean="0"/>
              <a:t> American </a:t>
            </a:r>
            <a:r>
              <a:rPr lang="es-ES" dirty="0" err="1" smtClean="0"/>
              <a:t>countries</a:t>
            </a:r>
            <a:r>
              <a:rPr lang="es-ES" dirty="0" smtClean="0"/>
              <a:t> </a:t>
            </a:r>
            <a:r>
              <a:rPr lang="es-ES" dirty="0" err="1" smtClean="0"/>
              <a:t>lack</a:t>
            </a:r>
            <a:r>
              <a:rPr lang="es-ES" dirty="0" smtClean="0"/>
              <a:t> a </a:t>
            </a:r>
            <a:r>
              <a:rPr lang="es-ES" dirty="0" err="1" smtClean="0"/>
              <a:t>common</a:t>
            </a:r>
            <a:r>
              <a:rPr lang="es-ES" dirty="0" smtClean="0"/>
              <a:t> </a:t>
            </a:r>
            <a:r>
              <a:rPr lang="es-ES" dirty="0" err="1" smtClean="0"/>
              <a:t>vision</a:t>
            </a:r>
            <a:r>
              <a:rPr lang="es-ES" dirty="0" smtClean="0"/>
              <a:t> in </a:t>
            </a:r>
            <a:r>
              <a:rPr lang="es-ES" dirty="0" err="1" smtClean="0"/>
              <a:t>hydrocarbons</a:t>
            </a:r>
            <a:r>
              <a:rPr lang="es-ES" dirty="0" smtClean="0"/>
              <a:t> and </a:t>
            </a:r>
            <a:r>
              <a:rPr lang="es-ES" dirty="0" err="1" smtClean="0"/>
              <a:t>mining</a:t>
            </a:r>
            <a:r>
              <a:rPr lang="es-ES" dirty="0" smtClean="0"/>
              <a:t> industries in </a:t>
            </a:r>
            <a:r>
              <a:rPr lang="es-ES" dirty="0" err="1" smtClean="0"/>
              <a:t>order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negotiate</a:t>
            </a:r>
            <a:r>
              <a:rPr lang="es-ES" dirty="0" smtClean="0"/>
              <a:t> </a:t>
            </a:r>
            <a:r>
              <a:rPr lang="es-ES" dirty="0" err="1" smtClean="0"/>
              <a:t>agreements</a:t>
            </a:r>
            <a:r>
              <a:rPr lang="es-ES" dirty="0" smtClean="0"/>
              <a:t> and </a:t>
            </a:r>
            <a:r>
              <a:rPr lang="es-ES" dirty="0" err="1" smtClean="0"/>
              <a:t>contracts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third</a:t>
            </a:r>
            <a:r>
              <a:rPr lang="es-ES" dirty="0" smtClean="0"/>
              <a:t> </a:t>
            </a:r>
            <a:r>
              <a:rPr lang="es-ES" dirty="0" err="1" smtClean="0"/>
              <a:t>countries</a:t>
            </a:r>
            <a:r>
              <a:rPr lang="es-ES" dirty="0" smtClean="0"/>
              <a:t>, </a:t>
            </a:r>
            <a:r>
              <a:rPr lang="es-ES" dirty="0" err="1" smtClean="0"/>
              <a:t>including</a:t>
            </a:r>
            <a:r>
              <a:rPr lang="es-ES" dirty="0" smtClean="0"/>
              <a:t> China.</a:t>
            </a:r>
          </a:p>
          <a:p>
            <a:r>
              <a:rPr lang="es-ES" dirty="0" smtClean="0"/>
              <a:t>South American </a:t>
            </a:r>
            <a:r>
              <a:rPr lang="es-ES" dirty="0" err="1" smtClean="0"/>
              <a:t>countries</a:t>
            </a:r>
            <a:r>
              <a:rPr lang="es-ES" dirty="0" smtClean="0"/>
              <a:t> </a:t>
            </a:r>
            <a:r>
              <a:rPr lang="es-ES" dirty="0" err="1" smtClean="0"/>
              <a:t>want</a:t>
            </a:r>
            <a:r>
              <a:rPr lang="es-ES" dirty="0" smtClean="0"/>
              <a:t> </a:t>
            </a:r>
            <a:r>
              <a:rPr lang="es-ES" dirty="0" err="1" smtClean="0"/>
              <a:t>Unasur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assume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role.</a:t>
            </a:r>
          </a:p>
          <a:p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do </a:t>
            </a:r>
            <a:r>
              <a:rPr lang="es-ES" dirty="0" err="1" smtClean="0"/>
              <a:t>our</a:t>
            </a:r>
            <a:r>
              <a:rPr lang="es-ES" dirty="0" smtClean="0"/>
              <a:t> </a:t>
            </a:r>
            <a:r>
              <a:rPr lang="es-ES" dirty="0" err="1" smtClean="0"/>
              <a:t>homework</a:t>
            </a:r>
            <a:r>
              <a:rPr lang="es-ES" dirty="0" smtClean="0"/>
              <a:t>. </a:t>
            </a:r>
            <a:r>
              <a:rPr lang="es-ES" dirty="0" err="1" smtClean="0"/>
              <a:t>Nobody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do </a:t>
            </a:r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us</a:t>
            </a:r>
            <a:r>
              <a:rPr lang="es-E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72917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69371"/>
            <a:ext cx="8229600" cy="1143000"/>
          </a:xfrm>
        </p:spPr>
        <p:txBody>
          <a:bodyPr>
            <a:noAutofit/>
          </a:bodyPr>
          <a:lstStyle/>
          <a:p>
            <a:r>
              <a:rPr lang="es-ES" sz="3200" dirty="0"/>
              <a:t>CELAC and China </a:t>
            </a:r>
            <a:r>
              <a:rPr lang="es-ES" sz="3200" dirty="0" err="1"/>
              <a:t>had</a:t>
            </a:r>
            <a:r>
              <a:rPr lang="es-ES" sz="3200" dirty="0"/>
              <a:t> </a:t>
            </a:r>
            <a:r>
              <a:rPr lang="es-ES" sz="3200" dirty="0" err="1"/>
              <a:t>its</a:t>
            </a:r>
            <a:r>
              <a:rPr lang="es-ES" sz="3200" dirty="0"/>
              <a:t> </a:t>
            </a:r>
            <a:r>
              <a:rPr lang="es-ES" sz="3200" dirty="0" err="1"/>
              <a:t>First</a:t>
            </a:r>
            <a:r>
              <a:rPr lang="es-ES" sz="3200" dirty="0"/>
              <a:t> Ministerial Meeting in Beijing </a:t>
            </a:r>
            <a:r>
              <a:rPr lang="es-ES" sz="3200" dirty="0" err="1"/>
              <a:t>last</a:t>
            </a:r>
            <a:r>
              <a:rPr lang="es-ES" sz="3200" dirty="0"/>
              <a:t> </a:t>
            </a:r>
            <a:r>
              <a:rPr lang="es-ES" sz="3200" dirty="0" err="1"/>
              <a:t>January</a:t>
            </a:r>
            <a:r>
              <a:rPr lang="es-ES" sz="3200" dirty="0"/>
              <a:t/>
            </a:r>
            <a:br>
              <a:rPr lang="es-ES" sz="3200" dirty="0"/>
            </a:br>
            <a:endParaRPr lang="es-ES" sz="32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rcRect t="-13296" b="-132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89638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Oil</a:t>
            </a:r>
            <a:r>
              <a:rPr lang="es-ES" dirty="0" smtClean="0"/>
              <a:t> and gas </a:t>
            </a:r>
            <a:r>
              <a:rPr lang="es-ES" dirty="0" err="1" smtClean="0"/>
              <a:t>revenues</a:t>
            </a:r>
            <a:r>
              <a:rPr lang="es-ES" dirty="0" smtClean="0"/>
              <a:t> and </a:t>
            </a:r>
            <a:r>
              <a:rPr lang="es-ES" dirty="0" err="1" smtClean="0"/>
              <a:t>rents</a:t>
            </a:r>
            <a:r>
              <a:rPr lang="es-ES" dirty="0" smtClean="0"/>
              <a:t> </a:t>
            </a:r>
            <a:r>
              <a:rPr lang="es-ES" dirty="0" err="1" smtClean="0"/>
              <a:t>should</a:t>
            </a:r>
            <a:r>
              <a:rPr lang="es-ES" dirty="0" smtClean="0"/>
              <a:t> </a:t>
            </a:r>
            <a:r>
              <a:rPr lang="es-ES" dirty="0" err="1" smtClean="0"/>
              <a:t>foster</a:t>
            </a:r>
            <a:r>
              <a:rPr lang="es-ES" dirty="0" smtClean="0"/>
              <a:t> </a:t>
            </a:r>
            <a:r>
              <a:rPr lang="es-ES" dirty="0" err="1" smtClean="0"/>
              <a:t>productive</a:t>
            </a:r>
            <a:r>
              <a:rPr lang="es-ES" dirty="0" smtClean="0"/>
              <a:t> </a:t>
            </a:r>
            <a:r>
              <a:rPr lang="es-ES" dirty="0" err="1" smtClean="0"/>
              <a:t>diversification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19133"/>
          </a:xfrm>
        </p:spPr>
        <p:txBody>
          <a:bodyPr>
            <a:normAutofit fontScale="77500" lnSpcReduction="20000"/>
          </a:bodyPr>
          <a:lstStyle/>
          <a:p>
            <a:r>
              <a:rPr lang="es-ES" dirty="0" smtClean="0"/>
              <a:t>In general, </a:t>
            </a:r>
            <a:r>
              <a:rPr lang="es-ES" dirty="0" err="1" smtClean="0"/>
              <a:t>we</a:t>
            </a:r>
            <a:r>
              <a:rPr lang="es-ES" dirty="0" smtClean="0"/>
              <a:t> can </a:t>
            </a:r>
            <a:r>
              <a:rPr lang="es-ES" dirty="0" err="1" smtClean="0"/>
              <a:t>say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economic</a:t>
            </a:r>
            <a:r>
              <a:rPr lang="es-ES" dirty="0" smtClean="0"/>
              <a:t> </a:t>
            </a:r>
            <a:r>
              <a:rPr lang="es-ES" dirty="0" err="1" smtClean="0"/>
              <a:t>growth</a:t>
            </a:r>
            <a:r>
              <a:rPr lang="es-ES" dirty="0" smtClean="0"/>
              <a:t> </a:t>
            </a:r>
            <a:r>
              <a:rPr lang="es-ES" dirty="0" err="1" smtClean="0"/>
              <a:t>promoted</a:t>
            </a:r>
            <a:r>
              <a:rPr lang="es-ES" dirty="0" smtClean="0"/>
              <a:t> </a:t>
            </a:r>
          </a:p>
          <a:p>
            <a:pPr marL="0" indent="0">
              <a:buNone/>
            </a:pPr>
            <a:r>
              <a:rPr lang="es-ES" dirty="0" err="1" smtClean="0"/>
              <a:t>by</a:t>
            </a:r>
            <a:r>
              <a:rPr lang="es-ES" dirty="0" smtClean="0"/>
              <a:t> natural </a:t>
            </a:r>
            <a:r>
              <a:rPr lang="es-ES" dirty="0" err="1" smtClean="0"/>
              <a:t>resources</a:t>
            </a:r>
            <a:r>
              <a:rPr lang="es-ES" dirty="0" smtClean="0"/>
              <a:t> </a:t>
            </a:r>
            <a:r>
              <a:rPr lang="es-ES" dirty="0" err="1" smtClean="0"/>
              <a:t>rents</a:t>
            </a:r>
            <a:r>
              <a:rPr lang="es-ES" dirty="0" smtClean="0"/>
              <a:t> has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helped</a:t>
            </a:r>
            <a:r>
              <a:rPr lang="es-ES" dirty="0" smtClean="0"/>
              <a:t> </a:t>
            </a:r>
            <a:r>
              <a:rPr lang="es-ES" dirty="0" err="1" smtClean="0"/>
              <a:t>productive</a:t>
            </a:r>
            <a:r>
              <a:rPr lang="es-ES" dirty="0" smtClean="0"/>
              <a:t> </a:t>
            </a:r>
            <a:r>
              <a:rPr lang="es-ES" dirty="0" err="1" smtClean="0"/>
              <a:t>diversificaton</a:t>
            </a:r>
            <a:r>
              <a:rPr lang="es-ES" dirty="0" smtClean="0"/>
              <a:t>. </a:t>
            </a:r>
          </a:p>
          <a:p>
            <a:r>
              <a:rPr lang="es-ES" dirty="0" err="1"/>
              <a:t>P</a:t>
            </a:r>
            <a:r>
              <a:rPr lang="es-ES" dirty="0" err="1" smtClean="0"/>
              <a:t>remature</a:t>
            </a:r>
            <a:r>
              <a:rPr lang="es-ES" dirty="0" smtClean="0"/>
              <a:t> de-</a:t>
            </a:r>
            <a:r>
              <a:rPr lang="es-ES" dirty="0" err="1" smtClean="0"/>
              <a:t>industrialization</a:t>
            </a:r>
            <a:r>
              <a:rPr lang="es-ES" dirty="0" smtClean="0"/>
              <a:t> </a:t>
            </a:r>
            <a:r>
              <a:rPr lang="es-ES" dirty="0" err="1" smtClean="0"/>
              <a:t>due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exploitation</a:t>
            </a:r>
            <a:r>
              <a:rPr lang="es-ES" dirty="0" smtClean="0"/>
              <a:t> of </a:t>
            </a:r>
            <a:r>
              <a:rPr lang="es-ES" dirty="0" err="1" smtClean="0"/>
              <a:t>comparative</a:t>
            </a:r>
            <a:r>
              <a:rPr lang="es-ES" dirty="0" smtClean="0"/>
              <a:t> </a:t>
            </a:r>
            <a:r>
              <a:rPr lang="es-ES" dirty="0" err="1" smtClean="0"/>
              <a:t>advantages</a:t>
            </a:r>
            <a:r>
              <a:rPr lang="es-ES" dirty="0" smtClean="0"/>
              <a:t> (natural </a:t>
            </a:r>
            <a:r>
              <a:rPr lang="es-ES" dirty="0" err="1" smtClean="0"/>
              <a:t>endowment</a:t>
            </a:r>
            <a:r>
              <a:rPr lang="es-ES" dirty="0" smtClean="0"/>
              <a:t>). </a:t>
            </a:r>
            <a:r>
              <a:rPr lang="es-ES" dirty="0" err="1" smtClean="0"/>
              <a:t>Very</a:t>
            </a:r>
            <a:r>
              <a:rPr lang="es-ES" dirty="0" smtClean="0"/>
              <a:t> </a:t>
            </a:r>
            <a:r>
              <a:rPr lang="es-ES" dirty="0" err="1" smtClean="0"/>
              <a:t>few</a:t>
            </a:r>
            <a:r>
              <a:rPr lang="es-ES" dirty="0" smtClean="0"/>
              <a:t> </a:t>
            </a:r>
            <a:r>
              <a:rPr lang="es-ES" dirty="0" err="1" smtClean="0"/>
              <a:t>attempts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promote</a:t>
            </a:r>
            <a:r>
              <a:rPr lang="es-ES" dirty="0" smtClean="0"/>
              <a:t> </a:t>
            </a:r>
            <a:r>
              <a:rPr lang="es-ES" dirty="0" err="1" smtClean="0"/>
              <a:t>structural</a:t>
            </a:r>
            <a:r>
              <a:rPr lang="es-ES" dirty="0" smtClean="0"/>
              <a:t> </a:t>
            </a:r>
            <a:r>
              <a:rPr lang="es-ES" dirty="0" err="1" smtClean="0"/>
              <a:t>changes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equality</a:t>
            </a:r>
            <a:r>
              <a:rPr lang="es-ES" dirty="0" smtClean="0"/>
              <a:t> (</a:t>
            </a:r>
            <a:r>
              <a:rPr lang="es-ES" dirty="0" err="1" smtClean="0"/>
              <a:t>theme</a:t>
            </a:r>
            <a:r>
              <a:rPr lang="es-ES" dirty="0" smtClean="0"/>
              <a:t> of </a:t>
            </a:r>
            <a:r>
              <a:rPr lang="es-ES" dirty="0" err="1" smtClean="0"/>
              <a:t>other</a:t>
            </a:r>
            <a:r>
              <a:rPr lang="es-ES" dirty="0" smtClean="0"/>
              <a:t> </a:t>
            </a:r>
            <a:r>
              <a:rPr lang="es-ES" dirty="0" err="1" smtClean="0"/>
              <a:t>panelists</a:t>
            </a:r>
            <a:r>
              <a:rPr lang="es-ES" dirty="0" smtClean="0"/>
              <a:t>).</a:t>
            </a:r>
          </a:p>
          <a:p>
            <a:r>
              <a:rPr lang="es-ES" dirty="0" err="1"/>
              <a:t>There</a:t>
            </a:r>
            <a:r>
              <a:rPr lang="es-ES" dirty="0"/>
              <a:t> </a:t>
            </a:r>
            <a:r>
              <a:rPr lang="es-ES" dirty="0" err="1"/>
              <a:t>have</a:t>
            </a:r>
            <a:r>
              <a:rPr lang="es-ES" dirty="0"/>
              <a:t> </a:t>
            </a:r>
            <a:r>
              <a:rPr lang="es-ES" dirty="0" err="1"/>
              <a:t>been</a:t>
            </a:r>
            <a:r>
              <a:rPr lang="es-ES" dirty="0"/>
              <a:t> </a:t>
            </a:r>
            <a:r>
              <a:rPr lang="es-ES" dirty="0" err="1"/>
              <a:t>significative</a:t>
            </a:r>
            <a:r>
              <a:rPr lang="es-ES" dirty="0"/>
              <a:t> </a:t>
            </a:r>
            <a:r>
              <a:rPr lang="es-ES" dirty="0" err="1"/>
              <a:t>government</a:t>
            </a:r>
            <a:r>
              <a:rPr lang="es-ES" dirty="0"/>
              <a:t> and </a:t>
            </a:r>
            <a:r>
              <a:rPr lang="es-ES" dirty="0" err="1"/>
              <a:t>SOEs</a:t>
            </a:r>
            <a:r>
              <a:rPr lang="es-ES" dirty="0"/>
              <a:t> </a:t>
            </a:r>
            <a:r>
              <a:rPr lang="es-ES" dirty="0" err="1"/>
              <a:t>rents</a:t>
            </a:r>
            <a:r>
              <a:rPr lang="es-ES" dirty="0"/>
              <a:t> </a:t>
            </a:r>
            <a:r>
              <a:rPr lang="es-ES" dirty="0" err="1"/>
              <a:t>coming</a:t>
            </a:r>
            <a:r>
              <a:rPr lang="es-ES" dirty="0"/>
              <a:t> </a:t>
            </a:r>
            <a:r>
              <a:rPr lang="es-ES" dirty="0" err="1"/>
              <a:t>from</a:t>
            </a:r>
            <a:r>
              <a:rPr lang="es-ES" dirty="0"/>
              <a:t> natural </a:t>
            </a:r>
            <a:r>
              <a:rPr lang="es-ES" dirty="0" err="1"/>
              <a:t>resources</a:t>
            </a:r>
            <a:r>
              <a:rPr lang="es-ES" dirty="0"/>
              <a:t>. </a:t>
            </a:r>
            <a:r>
              <a:rPr lang="es-ES" dirty="0" smtClean="0"/>
              <a:t>In </a:t>
            </a:r>
            <a:r>
              <a:rPr lang="es-ES" dirty="0" err="1" smtClean="0"/>
              <a:t>some</a:t>
            </a:r>
            <a:r>
              <a:rPr lang="es-ES" dirty="0" smtClean="0"/>
              <a:t> </a:t>
            </a:r>
            <a:r>
              <a:rPr lang="es-ES" dirty="0" err="1" smtClean="0"/>
              <a:t>countries</a:t>
            </a:r>
            <a:r>
              <a:rPr lang="es-ES" dirty="0" smtClean="0"/>
              <a:t> </a:t>
            </a:r>
            <a:r>
              <a:rPr lang="es-ES" dirty="0" err="1" smtClean="0"/>
              <a:t>there</a:t>
            </a:r>
            <a:r>
              <a:rPr lang="es-ES" dirty="0" smtClean="0"/>
              <a:t> </a:t>
            </a:r>
            <a:r>
              <a:rPr lang="es-ES" dirty="0" err="1" smtClean="0"/>
              <a:t>exist</a:t>
            </a:r>
            <a:r>
              <a:rPr lang="es-ES" dirty="0" smtClean="0"/>
              <a:t> </a:t>
            </a:r>
            <a:r>
              <a:rPr lang="es-ES" dirty="0" err="1" smtClean="0"/>
              <a:t>Stabilization</a:t>
            </a:r>
            <a:r>
              <a:rPr lang="es-ES" dirty="0" smtClean="0"/>
              <a:t> and </a:t>
            </a:r>
            <a:r>
              <a:rPr lang="es-ES" dirty="0" err="1" smtClean="0"/>
              <a:t>Savings</a:t>
            </a:r>
            <a:r>
              <a:rPr lang="es-ES" dirty="0" smtClean="0"/>
              <a:t> </a:t>
            </a:r>
            <a:r>
              <a:rPr lang="es-ES" dirty="0" err="1" smtClean="0"/>
              <a:t>Funds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keep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surplus of “boom </a:t>
            </a:r>
            <a:r>
              <a:rPr lang="es-ES" dirty="0" err="1" smtClean="0"/>
              <a:t>years</a:t>
            </a:r>
            <a:r>
              <a:rPr lang="es-ES" dirty="0" smtClean="0"/>
              <a:t>”. </a:t>
            </a:r>
          </a:p>
          <a:p>
            <a:r>
              <a:rPr lang="es-ES" dirty="0" err="1" smtClean="0"/>
              <a:t>They</a:t>
            </a:r>
            <a:r>
              <a:rPr lang="es-ES" dirty="0" smtClean="0"/>
              <a:t> </a:t>
            </a:r>
            <a:r>
              <a:rPr lang="es-ES" dirty="0" err="1" smtClean="0"/>
              <a:t>should</a:t>
            </a:r>
            <a:r>
              <a:rPr lang="es-ES" dirty="0" smtClean="0"/>
              <a:t> </a:t>
            </a:r>
            <a:r>
              <a:rPr lang="es-ES" dirty="0" err="1" smtClean="0"/>
              <a:t>promote</a:t>
            </a:r>
            <a:r>
              <a:rPr lang="es-ES" dirty="0" smtClean="0"/>
              <a:t> </a:t>
            </a:r>
            <a:r>
              <a:rPr lang="es-ES" dirty="0" err="1" smtClean="0"/>
              <a:t>productive</a:t>
            </a:r>
            <a:r>
              <a:rPr lang="es-ES" dirty="0" smtClean="0"/>
              <a:t> </a:t>
            </a:r>
            <a:r>
              <a:rPr lang="es-ES" dirty="0" err="1" smtClean="0"/>
              <a:t>diversification</a:t>
            </a:r>
            <a:r>
              <a:rPr lang="es-ES" dirty="0" smtClean="0"/>
              <a:t> and </a:t>
            </a:r>
            <a:r>
              <a:rPr lang="es-ES" dirty="0" err="1" smtClean="0"/>
              <a:t>inclusion</a:t>
            </a:r>
            <a:r>
              <a:rPr lang="es-ES" dirty="0" smtClean="0"/>
              <a:t> in global </a:t>
            </a:r>
            <a:r>
              <a:rPr lang="es-ES" dirty="0" err="1" smtClean="0"/>
              <a:t>value</a:t>
            </a:r>
            <a:r>
              <a:rPr lang="es-ES" dirty="0" smtClean="0"/>
              <a:t> </a:t>
            </a:r>
            <a:r>
              <a:rPr lang="es-ES" dirty="0" err="1" smtClean="0"/>
              <a:t>chains</a:t>
            </a:r>
            <a:r>
              <a:rPr lang="es-ES" dirty="0" smtClean="0"/>
              <a:t>.</a:t>
            </a:r>
          </a:p>
          <a:p>
            <a:r>
              <a:rPr lang="es-ES" dirty="0" smtClean="0"/>
              <a:t>China </a:t>
            </a:r>
            <a:r>
              <a:rPr lang="es-ES" dirty="0" err="1" smtClean="0"/>
              <a:t>could</a:t>
            </a:r>
            <a:r>
              <a:rPr lang="es-ES" dirty="0" smtClean="0"/>
              <a:t> </a:t>
            </a:r>
            <a:r>
              <a:rPr lang="es-ES" dirty="0" err="1" smtClean="0"/>
              <a:t>play</a:t>
            </a:r>
            <a:r>
              <a:rPr lang="es-ES" dirty="0" smtClean="0"/>
              <a:t> </a:t>
            </a:r>
            <a:r>
              <a:rPr lang="es-ES" dirty="0" err="1" smtClean="0"/>
              <a:t>an</a:t>
            </a:r>
            <a:r>
              <a:rPr lang="es-ES" dirty="0" smtClean="0"/>
              <a:t> </a:t>
            </a:r>
            <a:r>
              <a:rPr lang="es-ES" dirty="0" err="1" smtClean="0"/>
              <a:t>important</a:t>
            </a:r>
            <a:r>
              <a:rPr lang="es-ES" dirty="0" smtClean="0"/>
              <a:t> role in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issue</a:t>
            </a:r>
            <a:r>
              <a:rPr lang="es-ES" dirty="0" smtClean="0"/>
              <a:t>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38850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1991</TotalTime>
  <Words>1381</Words>
  <Application>Microsoft Macintosh PowerPoint</Application>
  <PresentationFormat>全屏显示(4:3)</PresentationFormat>
  <Paragraphs>91</Paragraphs>
  <Slides>18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Tema de Office</vt:lpstr>
      <vt:lpstr>PowerPoint 演示文稿</vt:lpstr>
      <vt:lpstr>PowerPoint 演示文稿</vt:lpstr>
      <vt:lpstr>China: FDI, Trade, Loans</vt:lpstr>
      <vt:lpstr>Natural resources relations  China – Latin America (selected countries)</vt:lpstr>
      <vt:lpstr>The super cycle and the “window of opportunity”</vt:lpstr>
      <vt:lpstr>The hub and spoke approach</vt:lpstr>
      <vt:lpstr>The hub and spoke approach</vt:lpstr>
      <vt:lpstr>CELAC and China had its First Ministerial Meeting in Beijing last January </vt:lpstr>
      <vt:lpstr>Oil and gas revenues and rents should foster productive diversification</vt:lpstr>
      <vt:lpstr>Oil and gas revenues should foster alternative and cleaner energies in collaboration with China</vt:lpstr>
      <vt:lpstr>The case of Bolivia </vt:lpstr>
      <vt:lpstr>The case of Ecuador </vt:lpstr>
      <vt:lpstr>The case of Peru: Block 58 of CNPC</vt:lpstr>
      <vt:lpstr>South Andean Gas pipeline</vt:lpstr>
      <vt:lpstr>Argentina, Brazil, Mexico, Peru and Venezuela:  Strategic Partners with China</vt:lpstr>
      <vt:lpstr>New agenda – Second Generation of FDI: Are we going to continue to be “reactive”? </vt:lpstr>
      <vt:lpstr>Back to the “century of decline” ?</vt:lpstr>
      <vt:lpstr>It it`s not broke, don´t fix it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Fuente PDVSA. Balance de la gestión social y ambiental : 2001-2014</dc:title>
  <dc:creator>humberto1</dc:creator>
  <cp:lastModifiedBy>Charles Yan</cp:lastModifiedBy>
  <cp:revision>59</cp:revision>
  <dcterms:created xsi:type="dcterms:W3CDTF">2015-08-14T22:34:17Z</dcterms:created>
  <dcterms:modified xsi:type="dcterms:W3CDTF">2015-08-28T06:55:20Z</dcterms:modified>
</cp:coreProperties>
</file>