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sldIdLst>
    <p:sldId id="256" r:id="rId2"/>
    <p:sldId id="257" r:id="rId3"/>
    <p:sldId id="262" r:id="rId4"/>
    <p:sldId id="258" r:id="rId5"/>
    <p:sldId id="264" r:id="rId6"/>
    <p:sldId id="265" r:id="rId7"/>
    <p:sldId id="266" r:id="rId8"/>
    <p:sldId id="271" r:id="rId9"/>
    <p:sldId id="272" r:id="rId10"/>
    <p:sldId id="269" r:id="rId11"/>
    <p:sldId id="267" r:id="rId12"/>
    <p:sldId id="274" r:id="rId13"/>
    <p:sldId id="273" r:id="rId14"/>
    <p:sldId id="275" r:id="rId15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93" autoAdjust="0"/>
  </p:normalViewPr>
  <p:slideViewPr>
    <p:cSldViewPr snapToGrid="0" snapToObjects="1">
      <p:cViewPr varScale="1">
        <p:scale>
          <a:sx n="79" d="100"/>
          <a:sy n="79" d="100"/>
        </p:scale>
        <p:origin x="-7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0535290966182"/>
          <c:y val="7.9213213582677203E-2"/>
          <c:w val="0.76020544864944195"/>
          <c:h val="0.90401410761154899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'Opposing Bars short (3)'!$C$7</c:f>
              <c:strCache>
                <c:ptCount val="1"/>
                <c:pt idx="0">
                  <c:v>Disapprove</c:v>
                </c:pt>
              </c:strCache>
            </c:strRef>
          </c:tx>
          <c:spPr>
            <a:solidFill>
              <a:srgbClr val="BF3927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;0" sourceLinked="0"/>
            <c:txPr>
              <a:bodyPr/>
              <a:lstStyle/>
              <a:p>
                <a:pPr>
                  <a:defRPr sz="2400">
                    <a:solidFill>
                      <a:sysClr val="windowText" lastClr="000000"/>
                    </a:solidFill>
                    <a:latin typeface="Franklin Gothic Book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'Opposing Bars short (3)'!$B$9:$B$17</c:f>
              <c:strCache>
                <c:ptCount val="9"/>
                <c:pt idx="0">
                  <c:v>Venezuela</c:v>
                </c:pt>
                <c:pt idx="1">
                  <c:v>Chile</c:v>
                </c:pt>
                <c:pt idx="2">
                  <c:v>Nicaragua</c:v>
                </c:pt>
                <c:pt idx="3">
                  <c:v>Peru</c:v>
                </c:pt>
                <c:pt idx="4">
                  <c:v>El Salvador</c:v>
                </c:pt>
                <c:pt idx="5">
                  <c:v>Brazil</c:v>
                </c:pt>
                <c:pt idx="6">
                  <c:v>Mexico</c:v>
                </c:pt>
                <c:pt idx="7">
                  <c:v>Argentina</c:v>
                </c:pt>
                <c:pt idx="8">
                  <c:v>Colombia</c:v>
                </c:pt>
              </c:strCache>
            </c:strRef>
          </c:cat>
          <c:val>
            <c:numRef>
              <c:f>'Opposing Bars short (3)'!$C$9:$C$17</c:f>
              <c:numCache>
                <c:formatCode>0</c:formatCode>
                <c:ptCount val="9"/>
                <c:pt idx="0">
                  <c:v>-26</c:v>
                </c:pt>
                <c:pt idx="1">
                  <c:v>-27</c:v>
                </c:pt>
                <c:pt idx="2">
                  <c:v>-19</c:v>
                </c:pt>
                <c:pt idx="3">
                  <c:v>-27</c:v>
                </c:pt>
                <c:pt idx="4">
                  <c:v>-25</c:v>
                </c:pt>
                <c:pt idx="5">
                  <c:v>-44</c:v>
                </c:pt>
                <c:pt idx="6">
                  <c:v>-38</c:v>
                </c:pt>
                <c:pt idx="7">
                  <c:v>-30</c:v>
                </c:pt>
                <c:pt idx="8">
                  <c:v>-32</c:v>
                </c:pt>
              </c:numCache>
            </c:numRef>
          </c:val>
        </c:ser>
        <c:ser>
          <c:idx val="0"/>
          <c:order val="1"/>
          <c:tx>
            <c:strRef>
              <c:f>'Opposing Bars short (3)'!$D$7</c:f>
              <c:strCache>
                <c:ptCount val="1"/>
                <c:pt idx="0">
                  <c:v>Approve</c:v>
                </c:pt>
              </c:strCache>
            </c:strRef>
          </c:tx>
          <c:spPr>
            <a:solidFill>
              <a:srgbClr val="436983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'Opposing Bars short (3)'!$B$9:$B$17</c:f>
              <c:strCache>
                <c:ptCount val="9"/>
                <c:pt idx="0">
                  <c:v>Venezuela</c:v>
                </c:pt>
                <c:pt idx="1">
                  <c:v>Chile</c:v>
                </c:pt>
                <c:pt idx="2">
                  <c:v>Nicaragua</c:v>
                </c:pt>
                <c:pt idx="3">
                  <c:v>Peru</c:v>
                </c:pt>
                <c:pt idx="4">
                  <c:v>El Salvador</c:v>
                </c:pt>
                <c:pt idx="5">
                  <c:v>Brazil</c:v>
                </c:pt>
                <c:pt idx="6">
                  <c:v>Mexico</c:v>
                </c:pt>
                <c:pt idx="7">
                  <c:v>Argentina</c:v>
                </c:pt>
                <c:pt idx="8">
                  <c:v>Colombia</c:v>
                </c:pt>
              </c:strCache>
            </c:strRef>
          </c:cat>
          <c:val>
            <c:numRef>
              <c:f>'Opposing Bars short (3)'!$D$9:$D$17</c:f>
              <c:numCache>
                <c:formatCode>0</c:formatCode>
                <c:ptCount val="9"/>
                <c:pt idx="0">
                  <c:v>67</c:v>
                </c:pt>
                <c:pt idx="1">
                  <c:v>60</c:v>
                </c:pt>
                <c:pt idx="2">
                  <c:v>58</c:v>
                </c:pt>
                <c:pt idx="3">
                  <c:v>56</c:v>
                </c:pt>
                <c:pt idx="4">
                  <c:v>48</c:v>
                </c:pt>
                <c:pt idx="5">
                  <c:v>44</c:v>
                </c:pt>
                <c:pt idx="6">
                  <c:v>43</c:v>
                </c:pt>
                <c:pt idx="7">
                  <c:v>40</c:v>
                </c:pt>
                <c:pt idx="8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1427968"/>
        <c:axId val="41226176"/>
      </c:barChart>
      <c:catAx>
        <c:axId val="41427968"/>
        <c:scaling>
          <c:orientation val="maxMin"/>
        </c:scaling>
        <c:delete val="0"/>
        <c:axPos val="l"/>
        <c:majorTickMark val="none"/>
        <c:minorTickMark val="none"/>
        <c:tickLblPos val="low"/>
        <c:spPr>
          <a:ln>
            <a:noFill/>
          </a:ln>
        </c:spPr>
        <c:txPr>
          <a:bodyPr rot="0"/>
          <a:lstStyle/>
          <a:p>
            <a:pPr>
              <a:defRPr sz="2400">
                <a:latin typeface="+mn-lt"/>
              </a:defRPr>
            </a:pPr>
            <a:endParaRPr lang="zh-CN"/>
          </a:p>
        </c:txPr>
        <c:crossAx val="41226176"/>
        <c:crosses val="autoZero"/>
        <c:auto val="1"/>
        <c:lblAlgn val="ctr"/>
        <c:lblOffset val="300"/>
        <c:noMultiLvlLbl val="0"/>
      </c:catAx>
      <c:valAx>
        <c:axId val="41226176"/>
        <c:scaling>
          <c:orientation val="minMax"/>
        </c:scaling>
        <c:delete val="0"/>
        <c:axPos val="t"/>
        <c:majorGridlines>
          <c:spPr>
            <a:ln w="6350" cap="rnd">
              <a:solidFill>
                <a:sysClr val="windowText" lastClr="000000">
                  <a:tint val="75000"/>
                  <a:shade val="95000"/>
                  <a:satMod val="105000"/>
                  <a:alpha val="0"/>
                </a:sysClr>
              </a:solidFill>
              <a:prstDash val="sysDot"/>
            </a:ln>
          </c:spPr>
        </c:majorGridlines>
        <c:numFmt formatCode="0" sourceLinked="1"/>
        <c:majorTickMark val="out"/>
        <c:minorTickMark val="none"/>
        <c:tickLblPos val="none"/>
        <c:spPr>
          <a:ln>
            <a:noFill/>
          </a:ln>
        </c:spPr>
        <c:crossAx val="41427968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703457274499701"/>
          <c:y val="0.117764590054952"/>
          <c:w val="0.74556340044176395"/>
          <c:h val="0.8822354281186549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'strong ties stacked bar Afr (2'!$I$6</c:f>
              <c:strCache>
                <c:ptCount val="1"/>
                <c:pt idx="0">
                  <c:v>Partner</c:v>
                </c:pt>
              </c:strCache>
            </c:strRef>
          </c:tx>
          <c:spPr>
            <a:solidFill>
              <a:srgbClr val="436983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25%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Franklin Gothic Book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'strong ties stacked bar Afr (2'!$H$7:$H$9</c:f>
              <c:strCache>
                <c:ptCount val="3"/>
                <c:pt idx="0">
                  <c:v>Europe</c:v>
                </c:pt>
                <c:pt idx="1">
                  <c:v>Latin America</c:v>
                </c:pt>
                <c:pt idx="2">
                  <c:v>Africa</c:v>
                </c:pt>
              </c:strCache>
            </c:strRef>
          </c:cat>
          <c:val>
            <c:numRef>
              <c:f>'strong ties stacked bar Afr (2'!$I$7:$I$9</c:f>
              <c:numCache>
                <c:formatCode>General</c:formatCode>
                <c:ptCount val="3"/>
                <c:pt idx="0">
                  <c:v>25</c:v>
                </c:pt>
                <c:pt idx="1">
                  <c:v>52</c:v>
                </c:pt>
                <c:pt idx="2">
                  <c:v>71</c:v>
                </c:pt>
              </c:numCache>
            </c:numRef>
          </c:val>
        </c:ser>
        <c:ser>
          <c:idx val="1"/>
          <c:order val="1"/>
          <c:tx>
            <c:strRef>
              <c:f>'strong ties stacked bar Afr (2'!$J$6</c:f>
              <c:strCache>
                <c:ptCount val="1"/>
                <c:pt idx="0">
                  <c:v>Neither</c:v>
                </c:pt>
              </c:strCache>
            </c:strRef>
          </c:tx>
          <c:spPr>
            <a:solidFill>
              <a:srgbClr val="FFFFFF">
                <a:lumMod val="65000"/>
              </a:srgb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61%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Franklin Gothic Book" panose="020B050302010202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'strong ties stacked bar Afr (2'!$H$7:$H$9</c:f>
              <c:strCache>
                <c:ptCount val="3"/>
                <c:pt idx="0">
                  <c:v>Europe</c:v>
                </c:pt>
                <c:pt idx="1">
                  <c:v>Latin America</c:v>
                </c:pt>
                <c:pt idx="2">
                  <c:v>Africa</c:v>
                </c:pt>
              </c:strCache>
            </c:strRef>
          </c:cat>
          <c:val>
            <c:numRef>
              <c:f>'strong ties stacked bar Afr (2'!$J$7:$J$9</c:f>
              <c:numCache>
                <c:formatCode>General</c:formatCode>
                <c:ptCount val="3"/>
                <c:pt idx="0">
                  <c:v>61</c:v>
                </c:pt>
                <c:pt idx="1">
                  <c:v>30</c:v>
                </c:pt>
                <c:pt idx="2">
                  <c:v>11</c:v>
                </c:pt>
              </c:numCache>
            </c:numRef>
          </c:val>
        </c:ser>
        <c:ser>
          <c:idx val="2"/>
          <c:order val="2"/>
          <c:tx>
            <c:strRef>
              <c:f>'strong ties stacked bar Afr (2'!$K$6</c:f>
              <c:strCache>
                <c:ptCount val="1"/>
                <c:pt idx="0">
                  <c:v>Enemy</c:v>
                </c:pt>
              </c:strCache>
            </c:strRef>
          </c:tx>
          <c:spPr>
            <a:solidFill>
              <a:srgbClr val="BF3927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2299741602067202E-2"/>
                  <c:y val="7.2683187070533202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Franklin Gothic Book" panose="020B05030201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'strong ties stacked bar Afr (2'!$H$7:$H$9</c:f>
              <c:strCache>
                <c:ptCount val="3"/>
                <c:pt idx="0">
                  <c:v>Europe</c:v>
                </c:pt>
                <c:pt idx="1">
                  <c:v>Latin America</c:v>
                </c:pt>
                <c:pt idx="2">
                  <c:v>Africa</c:v>
                </c:pt>
              </c:strCache>
            </c:strRef>
          </c:cat>
          <c:val>
            <c:numRef>
              <c:f>'strong ties stacked bar Afr (2'!$K$7:$K$9</c:f>
              <c:numCache>
                <c:formatCode>General</c:formatCode>
                <c:ptCount val="3"/>
                <c:pt idx="0">
                  <c:v>10</c:v>
                </c:pt>
                <c:pt idx="1">
                  <c:v>9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7798784"/>
        <c:axId val="127675776"/>
      </c:barChart>
      <c:catAx>
        <c:axId val="127798784"/>
        <c:scaling>
          <c:orientation val="maxMin"/>
        </c:scaling>
        <c:delete val="0"/>
        <c:axPos val="l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2400">
                <a:latin typeface="Franklin Gothic Book" pitchFamily="34" charset="0"/>
              </a:defRPr>
            </a:pPr>
            <a:endParaRPr lang="zh-CN"/>
          </a:p>
        </c:txPr>
        <c:crossAx val="127675776"/>
        <c:crosses val="autoZero"/>
        <c:auto val="1"/>
        <c:lblAlgn val="ctr"/>
        <c:lblOffset val="0"/>
        <c:noMultiLvlLbl val="0"/>
      </c:catAx>
      <c:valAx>
        <c:axId val="127675776"/>
        <c:scaling>
          <c:orientation val="minMax"/>
          <c:max val="100"/>
        </c:scaling>
        <c:delete val="1"/>
        <c:axPos val="t"/>
        <c:numFmt formatCode="General" sourceLinked="1"/>
        <c:majorTickMark val="none"/>
        <c:minorTickMark val="none"/>
        <c:tickLblPos val="none"/>
        <c:crossAx val="127798784"/>
        <c:crosses val="autoZero"/>
        <c:crossBetween val="between"/>
      </c:valAx>
      <c:spPr>
        <a:noFill/>
        <a:ln>
          <a:noFill/>
        </a:ln>
      </c:spPr>
    </c:plotArea>
    <c:legend>
      <c:legendPos val="t"/>
      <c:legendEntry>
        <c:idx val="0"/>
        <c:txPr>
          <a:bodyPr/>
          <a:lstStyle/>
          <a:p>
            <a:pPr>
              <a:defRPr sz="2000" b="0">
                <a:latin typeface="Franklin Gothic Book" pitchFamily="34" charset="0"/>
              </a:defRPr>
            </a:pPr>
            <a:endParaRPr lang="zh-CN"/>
          </a:p>
        </c:txPr>
      </c:legendEntry>
      <c:legendEntry>
        <c:idx val="1"/>
        <c:txPr>
          <a:bodyPr/>
          <a:lstStyle/>
          <a:p>
            <a:pPr>
              <a:defRPr sz="2000" b="0">
                <a:latin typeface="Franklin Gothic Book" pitchFamily="34" charset="0"/>
              </a:defRPr>
            </a:pPr>
            <a:endParaRPr lang="zh-CN"/>
          </a:p>
        </c:txPr>
      </c:legendEntry>
      <c:legendEntry>
        <c:idx val="2"/>
        <c:txPr>
          <a:bodyPr/>
          <a:lstStyle/>
          <a:p>
            <a:pPr>
              <a:defRPr sz="2000" b="0">
                <a:latin typeface="Franklin Gothic Book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127749708369787"/>
          <c:y val="2.2377384033356599E-2"/>
          <c:w val="0.85765310586176702"/>
          <c:h val="7.26026319880749E-2"/>
        </c:manualLayout>
      </c:layout>
      <c:overlay val="0"/>
      <c:txPr>
        <a:bodyPr/>
        <a:lstStyle/>
        <a:p>
          <a:pPr>
            <a:defRPr sz="2000" b="0">
              <a:latin typeface="Franklin Gothic Book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3809090411409"/>
          <c:y val="0.103450421990664"/>
          <c:w val="0.78619088025352601"/>
          <c:h val="0.8965496837845200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'US Influence Hor bars'!$H$6</c:f>
              <c:strCache>
                <c:ptCount val="1"/>
                <c:pt idx="0">
                  <c:v>U.S.</c:v>
                </c:pt>
              </c:strCache>
            </c:strRef>
          </c:tx>
          <c:spPr>
            <a:solidFill>
              <a:srgbClr val="436983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800" smtClean="0"/>
                      <a:t>83%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latin typeface="Franklin Gothic Book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'US Influence Hor bars'!$G$7:$G$13</c:f>
              <c:strCache>
                <c:ptCount val="7"/>
                <c:pt idx="0">
                  <c:v>Brazil</c:v>
                </c:pt>
                <c:pt idx="1">
                  <c:v>El Salvador</c:v>
                </c:pt>
                <c:pt idx="2">
                  <c:v>Mexico</c:v>
                </c:pt>
                <c:pt idx="3">
                  <c:v>Chile</c:v>
                </c:pt>
                <c:pt idx="4">
                  <c:v>Bolivia</c:v>
                </c:pt>
                <c:pt idx="5">
                  <c:v>Argentina</c:v>
                </c:pt>
                <c:pt idx="6">
                  <c:v>Venezuela</c:v>
                </c:pt>
              </c:strCache>
            </c:strRef>
          </c:cat>
          <c:val>
            <c:numRef>
              <c:f>'US Influence Hor bars'!$H$7:$H$13</c:f>
              <c:numCache>
                <c:formatCode>General</c:formatCode>
                <c:ptCount val="7"/>
                <c:pt idx="0">
                  <c:v>83</c:v>
                </c:pt>
                <c:pt idx="1">
                  <c:v>76</c:v>
                </c:pt>
                <c:pt idx="2">
                  <c:v>74</c:v>
                </c:pt>
                <c:pt idx="3">
                  <c:v>64</c:v>
                </c:pt>
                <c:pt idx="4" formatCode="0">
                  <c:v>55</c:v>
                </c:pt>
                <c:pt idx="5">
                  <c:v>53</c:v>
                </c:pt>
                <c:pt idx="6">
                  <c:v>47</c:v>
                </c:pt>
              </c:numCache>
            </c:numRef>
          </c:val>
        </c:ser>
        <c:ser>
          <c:idx val="1"/>
          <c:order val="1"/>
          <c:tx>
            <c:strRef>
              <c:f>'US Influence Hor bars'!$I$6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rgbClr val="BF3927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latin typeface="Franklin Gothic Book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'US Influence Hor bars'!$G$7:$G$13</c:f>
              <c:strCache>
                <c:ptCount val="7"/>
                <c:pt idx="0">
                  <c:v>Brazil</c:v>
                </c:pt>
                <c:pt idx="1">
                  <c:v>El Salvador</c:v>
                </c:pt>
                <c:pt idx="2">
                  <c:v>Mexico</c:v>
                </c:pt>
                <c:pt idx="3">
                  <c:v>Chile</c:v>
                </c:pt>
                <c:pt idx="4">
                  <c:v>Bolivia</c:v>
                </c:pt>
                <c:pt idx="5">
                  <c:v>Argentina</c:v>
                </c:pt>
                <c:pt idx="6">
                  <c:v>Venezuela</c:v>
                </c:pt>
              </c:strCache>
            </c:strRef>
          </c:cat>
          <c:val>
            <c:numRef>
              <c:f>'US Influence Hor bars'!$I$7:$I$13</c:f>
              <c:numCache>
                <c:formatCode>General</c:formatCode>
                <c:ptCount val="7"/>
                <c:pt idx="0">
                  <c:v>68</c:v>
                </c:pt>
                <c:pt idx="1">
                  <c:v>46</c:v>
                </c:pt>
                <c:pt idx="2">
                  <c:v>47</c:v>
                </c:pt>
                <c:pt idx="3">
                  <c:v>52</c:v>
                </c:pt>
                <c:pt idx="4" formatCode="0">
                  <c:v>43</c:v>
                </c:pt>
                <c:pt idx="5">
                  <c:v>45</c:v>
                </c:pt>
                <c:pt idx="6">
                  <c:v>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22899968"/>
        <c:axId val="127674048"/>
      </c:barChart>
      <c:catAx>
        <c:axId val="122899968"/>
        <c:scaling>
          <c:orientation val="maxMin"/>
        </c:scaling>
        <c:delete val="0"/>
        <c:axPos val="l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2400">
                <a:latin typeface="Franklin Gothic Book" pitchFamily="34" charset="0"/>
              </a:defRPr>
            </a:pPr>
            <a:endParaRPr lang="zh-CN"/>
          </a:p>
        </c:txPr>
        <c:crossAx val="127674048"/>
        <c:crosses val="autoZero"/>
        <c:auto val="1"/>
        <c:lblAlgn val="ctr"/>
        <c:lblOffset val="0"/>
        <c:noMultiLvlLbl val="0"/>
      </c:catAx>
      <c:valAx>
        <c:axId val="127674048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one"/>
        <c:spPr>
          <a:ln>
            <a:noFill/>
          </a:ln>
        </c:spPr>
        <c:crossAx val="122899968"/>
        <c:crosses val="autoZero"/>
        <c:crossBetween val="between"/>
      </c:valAx>
      <c:spPr>
        <a:noFill/>
      </c:spPr>
    </c:plotArea>
    <c:legend>
      <c:legendPos val="t"/>
      <c:legendEntry>
        <c:idx val="0"/>
        <c:txPr>
          <a:bodyPr/>
          <a:lstStyle/>
          <a:p>
            <a:pPr>
              <a:defRPr sz="2000">
                <a:latin typeface="Franklin Gothic Book" pitchFamily="34" charset="0"/>
              </a:defRPr>
            </a:pPr>
            <a:endParaRPr lang="zh-CN"/>
          </a:p>
        </c:txPr>
      </c:legendEntry>
      <c:legendEntry>
        <c:idx val="1"/>
        <c:txPr>
          <a:bodyPr/>
          <a:lstStyle/>
          <a:p>
            <a:pPr>
              <a:defRPr sz="2000">
                <a:latin typeface="Franklin Gothic Book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28428268598522499"/>
          <c:y val="1.7543863688323402E-2"/>
          <c:w val="0.446884487063683"/>
          <c:h val="8.3181858263539701E-2"/>
        </c:manualLayout>
      </c:layout>
      <c:overlay val="0"/>
      <c:txPr>
        <a:bodyPr/>
        <a:lstStyle/>
        <a:p>
          <a:pPr>
            <a:defRPr sz="2000">
              <a:latin typeface="Franklin Gothic Book" panose="020B05030201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 algn="ctr">
        <a:defRPr lang="en-US" sz="800" b="0" i="0" u="none" strike="noStrike" kern="1200" baseline="0">
          <a:solidFill>
            <a:sysClr val="windowText" lastClr="000000"/>
          </a:solidFill>
          <a:latin typeface="Verdana" pitchFamily="34" charset="0"/>
          <a:ea typeface="+mn-ea"/>
          <a:cs typeface="+mn-cs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6961375639323402"/>
          <c:y val="0"/>
          <c:w val="0.58342830555899505"/>
          <c:h val="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436983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2.7072760922793198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65%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Franklin Gothic Book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'major threat LA bars'!$B$6:$B$13</c:f>
              <c:strCache>
                <c:ptCount val="8"/>
                <c:pt idx="0">
                  <c:v>global climate change</c:v>
                </c:pt>
                <c:pt idx="1">
                  <c:v>int'l financial instability</c:v>
                </c:pt>
                <c:pt idx="2">
                  <c:v>iran's nuclear program</c:v>
                </c:pt>
                <c:pt idx="3">
                  <c:v>n. korea's nuclear program</c:v>
                </c:pt>
                <c:pt idx="4">
                  <c:v>u.s. power and influence</c:v>
                </c:pt>
                <c:pt idx="5">
                  <c:v>islamic extremist groups</c:v>
                </c:pt>
                <c:pt idx="6">
                  <c:v>china's power and influence</c:v>
                </c:pt>
                <c:pt idx="7">
                  <c:v>political instability in pakistan</c:v>
                </c:pt>
              </c:strCache>
            </c:strRef>
          </c:cat>
          <c:val>
            <c:numRef>
              <c:f>'major threat LA bars'!$C$6:$C$13</c:f>
              <c:numCache>
                <c:formatCode>General</c:formatCode>
                <c:ptCount val="8"/>
                <c:pt idx="0">
                  <c:v>65</c:v>
                </c:pt>
                <c:pt idx="1">
                  <c:v>49</c:v>
                </c:pt>
                <c:pt idx="2">
                  <c:v>39</c:v>
                </c:pt>
                <c:pt idx="3" formatCode="0">
                  <c:v>38</c:v>
                </c:pt>
                <c:pt idx="4">
                  <c:v>33</c:v>
                </c:pt>
                <c:pt idx="5">
                  <c:v>31</c:v>
                </c:pt>
                <c:pt idx="6">
                  <c:v>23</c:v>
                </c:pt>
                <c:pt idx="7">
                  <c:v>20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7"/>
        <c:axId val="200246272"/>
        <c:axId val="212804736"/>
      </c:barChart>
      <c:catAx>
        <c:axId val="200246272"/>
        <c:scaling>
          <c:orientation val="maxMin"/>
        </c:scaling>
        <c:delete val="0"/>
        <c:axPos val="l"/>
        <c:majorTickMark val="none"/>
        <c:minorTickMark val="none"/>
        <c:tickLblPos val="none"/>
        <c:spPr>
          <a:ln>
            <a:noFill/>
          </a:ln>
        </c:spPr>
        <c:crossAx val="212804736"/>
        <c:crosses val="autoZero"/>
        <c:auto val="1"/>
        <c:lblAlgn val="ctr"/>
        <c:lblOffset val="0"/>
        <c:noMultiLvlLbl val="0"/>
      </c:catAx>
      <c:valAx>
        <c:axId val="212804736"/>
        <c:scaling>
          <c:orientation val="minMax"/>
        </c:scaling>
        <c:delete val="0"/>
        <c:axPos val="t"/>
        <c:numFmt formatCode="General" sourceLinked="1"/>
        <c:majorTickMark val="out"/>
        <c:minorTickMark val="none"/>
        <c:tickLblPos val="none"/>
        <c:spPr>
          <a:ln>
            <a:noFill/>
          </a:ln>
        </c:spPr>
        <c:crossAx val="20024627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 algn="ctr">
        <a:defRPr lang="en-US" sz="800" b="0" i="0" u="none" strike="noStrike" kern="1200" baseline="0">
          <a:solidFill>
            <a:sysClr val="windowText" lastClr="000000"/>
          </a:solidFill>
          <a:latin typeface="Verdana" pitchFamily="34" charset="0"/>
          <a:ea typeface="+mn-ea"/>
          <a:cs typeface="+mn-cs"/>
        </a:defRPr>
      </a:pPr>
      <a:endParaRPr lang="zh-CN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0.58333</cdr:x>
      <cdr:y>0</cdr:y>
    </cdr:from>
    <cdr:to>
      <cdr:x>0.80216</cdr:x>
      <cdr:y>0.07813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00600" y="-1371600"/>
          <a:ext cx="1800884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t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0" dirty="0">
              <a:solidFill>
                <a:schemeClr val="tx1"/>
              </a:solidFill>
              <a:latin typeface="Franklin Gothic Demi" pitchFamily="34" charset="0"/>
            </a:rPr>
            <a:t>Favorable</a:t>
          </a:r>
        </a:p>
      </cdr:txBody>
    </cdr:sp>
  </cdr:relSizeAnchor>
  <cdr:relSizeAnchor xmlns:cdr="http://schemas.openxmlformats.org/drawingml/2006/chartDrawing">
    <cdr:from>
      <cdr:x>0.26852</cdr:x>
      <cdr:y>0</cdr:y>
    </cdr:from>
    <cdr:to>
      <cdr:x>0.53039</cdr:x>
      <cdr:y>0.07812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09800" y="-1143000"/>
          <a:ext cx="2155085" cy="3988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t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b="0" dirty="0">
              <a:solidFill>
                <a:schemeClr val="tx1"/>
              </a:solidFill>
              <a:latin typeface="Franklin Gothic Demi" pitchFamily="34" charset="0"/>
            </a:rPr>
            <a:t>Unfavorable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0.00694</cdr:x>
      <cdr:y>0.25442</cdr:y>
    </cdr:from>
    <cdr:to>
      <cdr:x>0.43056</cdr:x>
      <cdr:y>0.83392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9050" y="685800"/>
          <a:ext cx="1162050" cy="1562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0.00926</cdr:x>
      <cdr:y>0.75635</cdr:y>
    </cdr:from>
    <cdr:to>
      <cdr:x>0.36274</cdr:x>
      <cdr:y>0.85381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6200" y="3548062"/>
          <a:ext cx="2908999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ctr"/>
        <a:lstStyle xmlns:a="http://schemas.openxmlformats.org/drawingml/2006/main"/>
        <a:p xmlns:a="http://schemas.openxmlformats.org/drawingml/2006/main">
          <a:pPr algn="r"/>
          <a:r>
            <a:rPr lang="en-US" sz="1800" b="1" dirty="0">
              <a:latin typeface="Franklin Gothic Book" pitchFamily="34" charset="0"/>
            </a:rPr>
            <a:t>China's power and influence</a:t>
          </a:r>
        </a:p>
      </cdr:txBody>
    </cdr:sp>
  </cdr:relSizeAnchor>
  <cdr:relSizeAnchor xmlns:cdr="http://schemas.openxmlformats.org/drawingml/2006/chartDrawing">
    <cdr:from>
      <cdr:x>0</cdr:x>
      <cdr:y>0.02538</cdr:y>
    </cdr:from>
    <cdr:to>
      <cdr:x>0.36111</cdr:x>
      <cdr:y>0.10335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0" y="119061"/>
          <a:ext cx="2971790" cy="36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dirty="0">
              <a:latin typeface="Franklin Gothic Book" pitchFamily="34" charset="0"/>
            </a:rPr>
            <a:t>Global climate change</a:t>
          </a:r>
        </a:p>
      </cdr:txBody>
    </cdr:sp>
  </cdr:relSizeAnchor>
  <cdr:relSizeAnchor xmlns:cdr="http://schemas.openxmlformats.org/drawingml/2006/chartDrawing">
    <cdr:from>
      <cdr:x>0</cdr:x>
      <cdr:y>0.15533</cdr:y>
    </cdr:from>
    <cdr:to>
      <cdr:x>0.36111</cdr:x>
      <cdr:y>0.23725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-533400" y="728662"/>
          <a:ext cx="2971800" cy="3842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dirty="0">
              <a:latin typeface="Franklin Gothic Book" pitchFamily="34" charset="0"/>
            </a:rPr>
            <a:t>Int'l financial instability</a:t>
          </a:r>
        </a:p>
      </cdr:txBody>
    </cdr:sp>
  </cdr:relSizeAnchor>
  <cdr:relSizeAnchor xmlns:cdr="http://schemas.openxmlformats.org/drawingml/2006/chartDrawing">
    <cdr:from>
      <cdr:x>0</cdr:x>
      <cdr:y>0.64264</cdr:y>
    </cdr:from>
    <cdr:to>
      <cdr:x>0.36111</cdr:x>
      <cdr:y>0.72061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0" y="3014661"/>
          <a:ext cx="2971789" cy="36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dirty="0">
              <a:latin typeface="Franklin Gothic Book" pitchFamily="34" charset="0"/>
            </a:rPr>
            <a:t>Islamic extremist groups</a:t>
          </a:r>
        </a:p>
      </cdr:txBody>
    </cdr:sp>
  </cdr:relSizeAnchor>
  <cdr:relSizeAnchor xmlns:cdr="http://schemas.openxmlformats.org/drawingml/2006/chartDrawing">
    <cdr:from>
      <cdr:x>1.21513E-7</cdr:x>
      <cdr:y>0.27639</cdr:y>
    </cdr:from>
    <cdr:to>
      <cdr:x>0.36111</cdr:x>
      <cdr:y>0.35025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1" y="1296563"/>
          <a:ext cx="2971800" cy="346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dirty="0">
              <a:latin typeface="Franklin Gothic Book" pitchFamily="34" charset="0"/>
            </a:rPr>
            <a:t>Iran's nuclear program</a:t>
          </a:r>
        </a:p>
      </cdr:txBody>
    </cdr:sp>
  </cdr:relSizeAnchor>
  <cdr:relSizeAnchor xmlns:cdr="http://schemas.openxmlformats.org/drawingml/2006/chartDrawing">
    <cdr:from>
      <cdr:x>0</cdr:x>
      <cdr:y>0.39898</cdr:y>
    </cdr:from>
    <cdr:to>
      <cdr:x>0.36111</cdr:x>
      <cdr:y>0.47695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0" y="1871640"/>
          <a:ext cx="2971790" cy="365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dirty="0">
              <a:latin typeface="Franklin Gothic Book" pitchFamily="34" charset="0"/>
            </a:rPr>
            <a:t>N. Korea's nuclear program</a:t>
          </a:r>
        </a:p>
      </cdr:txBody>
    </cdr:sp>
  </cdr:relSizeAnchor>
  <cdr:relSizeAnchor xmlns:cdr="http://schemas.openxmlformats.org/drawingml/2006/chartDrawing">
    <cdr:from>
      <cdr:x>0</cdr:x>
      <cdr:y>0.51269</cdr:y>
    </cdr:from>
    <cdr:to>
      <cdr:x>0.36111</cdr:x>
      <cdr:y>0.61015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0" y="2405062"/>
          <a:ext cx="297179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b="1" dirty="0">
              <a:latin typeface="Franklin Gothic Book" pitchFamily="34" charset="0"/>
            </a:rPr>
            <a:t>U.S. power and influence</a:t>
          </a:r>
        </a:p>
      </cdr:txBody>
    </cdr:sp>
  </cdr:relSizeAnchor>
  <cdr:relSizeAnchor xmlns:cdr="http://schemas.openxmlformats.org/drawingml/2006/chartDrawing">
    <cdr:from>
      <cdr:x>0</cdr:x>
      <cdr:y>0.90254</cdr:y>
    </cdr:from>
    <cdr:to>
      <cdr:x>0.36111</cdr:x>
      <cdr:y>0.96687</cdr:y>
    </cdr:to>
    <cdr:sp macro="" textlink="">
      <cdr:nvSpPr>
        <cdr:cNvPr id="15" name="TextBox 1"/>
        <cdr:cNvSpPr txBox="1"/>
      </cdr:nvSpPr>
      <cdr:spPr>
        <a:xfrm xmlns:a="http://schemas.openxmlformats.org/drawingml/2006/main">
          <a:off x="-533400" y="4233862"/>
          <a:ext cx="2971800" cy="3017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lIns="0" tIns="0" rIns="0" bIns="0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800" dirty="0">
              <a:latin typeface="Franklin Gothic Book" pitchFamily="34" charset="0"/>
            </a:rPr>
            <a:t>Political instability in Pakistan</a:t>
          </a:r>
        </a:p>
      </cdr:txBody>
    </cdr:sp>
  </cdr:relSizeAnchor>
  <cdr:relSizeAnchor xmlns:cdr="http://schemas.openxmlformats.org/drawingml/2006/chartDrawing">
    <cdr:from>
      <cdr:x>0.03704</cdr:x>
      <cdr:y>0.7401</cdr:y>
    </cdr:from>
    <cdr:to>
      <cdr:x>0.14815</cdr:x>
      <cdr:y>0.93503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800" y="347186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三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张图片(带标题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(位于标题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张图片(位于标题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1219200" cy="304800"/>
          </a:xfrm>
        </p:spPr>
        <p:txBody>
          <a:bodyPr/>
          <a:lstStyle/>
          <a:p>
            <a:fld id="{2F5814D8-D17E-403D-BB23-DF0CDA7DEB2B}" type="datetime4">
              <a:rPr lang="en-US" smtClean="0"/>
              <a:pPr/>
              <a:t>August 26, 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7620000" y="6324600"/>
            <a:ext cx="1066800" cy="304800"/>
          </a:xfrm>
        </p:spPr>
        <p:txBody>
          <a:bodyPr/>
          <a:lstStyle/>
          <a:p>
            <a:fld id="{E2B37319-2E82-4D56-ADBC-557F98406E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752600" y="6324600"/>
            <a:ext cx="5715000" cy="3048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dirty="0" smtClean="0"/>
              <a:t>www.pewresearch.org</a:t>
            </a:r>
            <a:endParaRPr lang="en-US" dirty="0">
              <a:solidFill>
                <a:srgbClr val="808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219200"/>
            <a:ext cx="8229600" cy="4876800"/>
          </a:xfrm>
        </p:spPr>
        <p:txBody>
          <a:bodyPr/>
          <a:lstStyle>
            <a:lvl2pPr marL="742950" indent="-627063">
              <a:defRPr/>
            </a:lvl2pPr>
            <a:lvl3pPr marL="1143000" indent="-800100">
              <a:defRPr sz="1200"/>
            </a:lvl3pPr>
            <a:lvl4pPr marL="1600200" indent="-1028700">
              <a:defRPr sz="1200"/>
            </a:lvl4pPr>
            <a:lvl5pPr marL="2057400" indent="-1258888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2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(带水印)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zh-CN" altLang="en-US" smtClean="0"/>
              <a:t>单击此处编辑母版标题样式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(带水印)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(带图片)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zh-CN" altLang="en-US" smtClean="0"/>
              <a:t>将图片拖动到占位符，或单击添加图标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项内容、顶部和底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7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DC9ABBA-BC55-814A-98B4-70A3141353F8}" type="datetimeFigureOut">
              <a:rPr kumimoji="1" lang="zh-CN" altLang="en-US" smtClean="0"/>
              <a:t>2015/8/26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DC3B9719-B0D7-EE43-A17B-F45C3A39560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  <p:sldLayoutId id="2147483723" r:id="rId20"/>
    <p:sldLayoutId id="2147483724" r:id="rId21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5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4800" i="1" dirty="0"/>
              <a:t>China’s New </a:t>
            </a:r>
            <a:r>
              <a:rPr lang="en-US" altLang="zh-CN" sz="4800" i="1" dirty="0" smtClean="0"/>
              <a:t>Commitments </a:t>
            </a:r>
            <a:r>
              <a:rPr lang="en-US" altLang="zh-CN" sz="4800" i="1" dirty="0"/>
              <a:t>to LAC and Its </a:t>
            </a:r>
            <a:r>
              <a:rPr lang="en-US" altLang="zh-CN" sz="4800" i="1" dirty="0" smtClean="0"/>
              <a:t>Geo</a:t>
            </a:r>
            <a:r>
              <a:rPr lang="en-US" altLang="zh-CN" sz="4800" i="1" dirty="0"/>
              <a:t>p</a:t>
            </a:r>
            <a:r>
              <a:rPr lang="en-US" altLang="zh-CN" sz="4800" i="1" dirty="0" smtClean="0"/>
              <a:t>olitical </a:t>
            </a:r>
            <a:r>
              <a:rPr lang="en-US" altLang="zh-CN" sz="4800" i="1" dirty="0"/>
              <a:t>Implications</a:t>
            </a:r>
            <a:r>
              <a:rPr lang="zh-CN" altLang="zh-CN" sz="4800" dirty="0"/>
              <a:t> 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Dr.Cui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Shoujun</a:t>
            </a:r>
          </a:p>
          <a:p>
            <a:pPr algn="r"/>
            <a:r>
              <a:rPr lang="en-US" altLang="zh-CN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Renmin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University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of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China</a:t>
            </a:r>
          </a:p>
        </p:txBody>
      </p:sp>
      <p:grpSp>
        <p:nvGrpSpPr>
          <p:cNvPr id="4" name="组合 13"/>
          <p:cNvGrpSpPr/>
          <p:nvPr/>
        </p:nvGrpSpPr>
        <p:grpSpPr>
          <a:xfrm>
            <a:off x="7072318" y="-80149"/>
            <a:ext cx="2071682" cy="662230"/>
            <a:chOff x="0" y="398455"/>
            <a:chExt cx="2786062" cy="890587"/>
          </a:xfrm>
        </p:grpSpPr>
        <p:pic>
          <p:nvPicPr>
            <p:cNvPr id="5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182"/>
            <a:stretch>
              <a:fillRect/>
            </a:stretch>
          </p:blipFill>
          <p:spPr bwMode="auto">
            <a:xfrm>
              <a:off x="787400" y="646105"/>
              <a:ext cx="1998662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040" r="29070" b="39465"/>
            <a:stretch>
              <a:fillRect/>
            </a:stretch>
          </p:blipFill>
          <p:spPr bwMode="auto">
            <a:xfrm>
              <a:off x="0" y="398455"/>
              <a:ext cx="857250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4888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Challenges Ahead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CN" dirty="0" smtClean="0"/>
              <a:t>CELAC </a:t>
            </a:r>
            <a:r>
              <a:rPr lang="en-US" altLang="zh-CN" dirty="0"/>
              <a:t>was pushed forward by two regional powers: Brazil and </a:t>
            </a:r>
            <a:r>
              <a:rPr lang="en-US" altLang="zh-CN" dirty="0" smtClean="0"/>
              <a:t>Mexico</a:t>
            </a:r>
            <a:r>
              <a:rPr lang="zh-CN" altLang="en-US" dirty="0" smtClean="0"/>
              <a:t> </a:t>
            </a:r>
            <a:r>
              <a:rPr lang="en-US" altLang="zh-CN" dirty="0" smtClean="0"/>
              <a:t>who</a:t>
            </a:r>
            <a:r>
              <a:rPr lang="zh-CN" altLang="en-US" dirty="0" smtClean="0"/>
              <a:t> </a:t>
            </a:r>
            <a:r>
              <a:rPr lang="en-US" altLang="zh-CN" dirty="0" smtClean="0"/>
              <a:t>have</a:t>
            </a:r>
            <a:r>
              <a:rPr lang="zh-CN" altLang="en-US" dirty="0" smtClean="0"/>
              <a:t> </a:t>
            </a:r>
            <a:r>
              <a:rPr lang="en-US" altLang="zh-CN" dirty="0" smtClean="0"/>
              <a:t>different</a:t>
            </a:r>
            <a:r>
              <a:rPr lang="zh-CN" altLang="en-US" dirty="0" smtClean="0"/>
              <a:t> </a:t>
            </a:r>
            <a:r>
              <a:rPr lang="en-US" altLang="zh-CN" dirty="0" smtClean="0"/>
              <a:t>political</a:t>
            </a:r>
            <a:r>
              <a:rPr lang="zh-CN" altLang="en-US" dirty="0" smtClean="0"/>
              <a:t> </a:t>
            </a:r>
            <a:r>
              <a:rPr lang="en-US" altLang="zh-CN" dirty="0" smtClean="0"/>
              <a:t>wills.</a:t>
            </a:r>
          </a:p>
          <a:p>
            <a:r>
              <a:rPr lang="en-US" altLang="zh-CN" dirty="0" smtClean="0"/>
              <a:t>Brazil </a:t>
            </a:r>
            <a:r>
              <a:rPr lang="en-US" altLang="zh-CN" dirty="0"/>
              <a:t>deploys its own regional and global projection policies by </a:t>
            </a:r>
            <a:r>
              <a:rPr lang="en-US" altLang="zh-CN" dirty="0" smtClean="0"/>
              <a:t>participating</a:t>
            </a:r>
            <a:r>
              <a:rPr lang="zh-CN" altLang="en-US" dirty="0" smtClean="0"/>
              <a:t> </a:t>
            </a:r>
            <a:r>
              <a:rPr lang="en-US" altLang="zh-CN" dirty="0" smtClean="0"/>
              <a:t>in</a:t>
            </a:r>
            <a:r>
              <a:rPr lang="zh-CN" altLang="en-US" dirty="0" smtClean="0"/>
              <a:t> </a:t>
            </a:r>
            <a:r>
              <a:rPr lang="en-US" altLang="zh-CN" dirty="0" smtClean="0"/>
              <a:t>different </a:t>
            </a:r>
            <a:r>
              <a:rPr lang="en-US" altLang="zh-CN" dirty="0" err="1"/>
              <a:t>subregional</a:t>
            </a:r>
            <a:r>
              <a:rPr lang="en-US" altLang="zh-CN" dirty="0"/>
              <a:t> (MERCOSUR, UNASUR, CELAC) and extra-regional (BRIC, IBSA, G20, etc.) blocs. </a:t>
            </a:r>
            <a:endParaRPr lang="en-US" altLang="zh-CN" dirty="0" smtClean="0"/>
          </a:p>
          <a:p>
            <a:r>
              <a:rPr lang="en-US" altLang="zh-CN" dirty="0" smtClean="0"/>
              <a:t>Mexico</a:t>
            </a:r>
            <a:r>
              <a:rPr lang="zh-CN" altLang="en-US" dirty="0" smtClean="0"/>
              <a:t> </a:t>
            </a:r>
            <a:r>
              <a:rPr lang="en-US" altLang="zh-CN" dirty="0" smtClean="0"/>
              <a:t>need</a:t>
            </a:r>
            <a:r>
              <a:rPr lang="zh-CN" altLang="en-US" dirty="0" smtClean="0"/>
              <a:t> </a:t>
            </a:r>
            <a:r>
              <a:rPr lang="en-US" altLang="zh-CN" dirty="0" smtClean="0"/>
              <a:t>to </a:t>
            </a:r>
            <a:r>
              <a:rPr lang="en-US" altLang="zh-CN" dirty="0"/>
              <a:t>overcome its regional bi-identity </a:t>
            </a:r>
            <a:r>
              <a:rPr lang="en-US" altLang="zh-CN" dirty="0" smtClean="0"/>
              <a:t>crisis– </a:t>
            </a:r>
            <a:r>
              <a:rPr lang="en-US" altLang="zh-CN" dirty="0"/>
              <a:t>increasingly embedded in the North American </a:t>
            </a:r>
            <a:r>
              <a:rPr lang="en-US" altLang="zh-CN" dirty="0" smtClean="0"/>
              <a:t>(NAFTA), </a:t>
            </a:r>
            <a:r>
              <a:rPr lang="en-US" altLang="zh-CN" dirty="0"/>
              <a:t>yet it is historically, culturally and politically Latin </a:t>
            </a:r>
            <a:r>
              <a:rPr lang="en-US" altLang="zh-CN" dirty="0" smtClean="0"/>
              <a:t>American.</a:t>
            </a:r>
          </a:p>
          <a:p>
            <a:r>
              <a:rPr lang="en-US" altLang="zh-CN" dirty="0" smtClean="0"/>
              <a:t>CELAC</a:t>
            </a:r>
            <a:r>
              <a:rPr lang="zh-CN" altLang="en-US" dirty="0" smtClean="0"/>
              <a:t> </a:t>
            </a:r>
            <a:r>
              <a:rPr lang="en-US" altLang="zh-CN" dirty="0" smtClean="0"/>
              <a:t>has</a:t>
            </a:r>
            <a:r>
              <a:rPr lang="zh-CN" altLang="en-US" dirty="0" smtClean="0"/>
              <a:t> </a:t>
            </a:r>
            <a:r>
              <a:rPr lang="en-US" altLang="zh-CN" dirty="0" smtClean="0"/>
              <a:t>“low</a:t>
            </a:r>
            <a:r>
              <a:rPr lang="zh-CN" altLang="en-US" dirty="0" smtClean="0"/>
              <a:t> </a:t>
            </a:r>
            <a:r>
              <a:rPr lang="en-US" altLang="zh-CN" dirty="0" smtClean="0"/>
              <a:t>institutionalization level” </a:t>
            </a:r>
            <a:r>
              <a:rPr lang="zh-CN" altLang="zh-CN" dirty="0" smtClean="0"/>
              <a:t>,</a:t>
            </a:r>
            <a:r>
              <a:rPr lang="en-US" altLang="zh-CN" dirty="0" smtClean="0"/>
              <a:t>without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permanent </a:t>
            </a:r>
            <a:r>
              <a:rPr lang="en-US" altLang="zh-CN" dirty="0"/>
              <a:t>secretariat with effective power </a:t>
            </a:r>
            <a:r>
              <a:rPr lang="en-US" altLang="zh-CN" dirty="0" smtClean="0"/>
              <a:t>.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4134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9221" y="503238"/>
            <a:ext cx="7313613" cy="868362"/>
          </a:xfrm>
        </p:spPr>
        <p:txBody>
          <a:bodyPr/>
          <a:lstStyle/>
          <a:p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en-US" altLang="zh-CN" dirty="0" smtClean="0"/>
              <a:t>China VS. US: </a:t>
            </a:r>
            <a:r>
              <a:rPr lang="en-US" altLang="zh-CN" sz="4400" dirty="0" smtClean="0"/>
              <a:t>Thucydides </a:t>
            </a:r>
            <a:r>
              <a:rPr lang="en-US" altLang="zh-CN" sz="4400" dirty="0" smtClean="0"/>
              <a:t>Trap?</a:t>
            </a:r>
            <a:r>
              <a:rPr lang="en-US" altLang="zh-CN" sz="4400" dirty="0"/>
              <a:t/>
            </a:r>
            <a:br>
              <a:rPr lang="en-US" altLang="zh-CN" sz="4400" dirty="0"/>
            </a:br>
            <a:endParaRPr kumimoji="1"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9221" y="1535072"/>
            <a:ext cx="7488792" cy="4408975"/>
          </a:xfrm>
        </p:spPr>
        <p:txBody>
          <a:bodyPr>
            <a:noAutofit/>
          </a:bodyPr>
          <a:lstStyle/>
          <a:p>
            <a:r>
              <a:rPr lang="en-US" altLang="zh-CN" sz="2000" b="1" dirty="0" smtClean="0"/>
              <a:t>Don’t </a:t>
            </a:r>
            <a:r>
              <a:rPr lang="en-US" altLang="zh-CN" sz="2000" b="1" dirty="0"/>
              <a:t>presume that tensions between China, a rising state, and the United States, the status quo power, will lead to </a:t>
            </a:r>
            <a:r>
              <a:rPr lang="en-US" altLang="zh-CN" sz="2000" b="1" dirty="0" smtClean="0"/>
              <a:t>conflict.</a:t>
            </a:r>
          </a:p>
          <a:p>
            <a:r>
              <a:rPr lang="en-US" altLang="zh-CN" sz="2000" dirty="0" smtClean="0"/>
              <a:t>China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is </a:t>
            </a:r>
            <a:r>
              <a:rPr lang="en-US" altLang="zh-CN" sz="2000" dirty="0"/>
              <a:t>a new player in the hemisphere</a:t>
            </a:r>
            <a:r>
              <a:rPr lang="zh-CN" altLang="zh-CN" sz="2000" dirty="0"/>
              <a:t> </a:t>
            </a:r>
            <a:r>
              <a:rPr lang="en-US" altLang="zh-CN" sz="2000" dirty="0" smtClean="0"/>
              <a:t>where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the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US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holds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dominant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position.</a:t>
            </a:r>
          </a:p>
          <a:p>
            <a:r>
              <a:rPr lang="en-US" altLang="zh-CN" sz="2000" dirty="0"/>
              <a:t>China</a:t>
            </a:r>
            <a:r>
              <a:rPr lang="zh-CN" altLang="en-US" sz="2000" dirty="0"/>
              <a:t> </a:t>
            </a:r>
            <a:r>
              <a:rPr lang="en-US" altLang="zh-CN" sz="2000" dirty="0" smtClean="0"/>
              <a:t>keeps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low-profile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avoiding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to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be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provocative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while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expanding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its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economic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might.</a:t>
            </a:r>
            <a:endParaRPr lang="en-US" altLang="zh-CN" sz="2000" dirty="0"/>
          </a:p>
          <a:p>
            <a:r>
              <a:rPr lang="en-US" altLang="zh-CN" sz="2000" dirty="0" smtClean="0"/>
              <a:t>China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and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the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US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are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in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much </a:t>
            </a:r>
            <a:r>
              <a:rPr lang="en-US" altLang="zh-CN" sz="2000" dirty="0"/>
              <a:t>more integrated world economic order in which </a:t>
            </a:r>
            <a:r>
              <a:rPr lang="en-US" altLang="zh-CN" sz="2000" dirty="0" smtClean="0"/>
              <a:t>Latin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America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also </a:t>
            </a:r>
            <a:r>
              <a:rPr lang="en-US" altLang="zh-CN" sz="2000" dirty="0"/>
              <a:t>participate</a:t>
            </a:r>
            <a:r>
              <a:rPr lang="en-US" altLang="zh-CN" sz="2000" dirty="0" smtClean="0"/>
              <a:t>.</a:t>
            </a:r>
          </a:p>
          <a:p>
            <a:r>
              <a:rPr lang="en-US" altLang="zh-CN" sz="2000" dirty="0" smtClean="0"/>
              <a:t>Chinese </a:t>
            </a:r>
            <a:r>
              <a:rPr lang="en-US" altLang="zh-CN" sz="2000" dirty="0"/>
              <a:t>are not building bases or forging any military ties that could invoke fears of another Cuban missile crisis.</a:t>
            </a:r>
            <a:r>
              <a:rPr lang="zh-CN" altLang="zh-CN" sz="2000" dirty="0"/>
              <a:t> </a:t>
            </a:r>
            <a:endParaRPr lang="en-US" altLang="zh-CN" sz="2000" dirty="0" smtClean="0"/>
          </a:p>
          <a:p>
            <a:r>
              <a:rPr kumimoji="1" lang="en-US" altLang="zh-CN" sz="2000" dirty="0" smtClean="0"/>
              <a:t>FTAAP V.S. TPP?   ; NAFTA 2.0 ?</a:t>
            </a:r>
            <a:endParaRPr kumimoji="1"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211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B37319-2E82-4D56-ADBC-557F98406E3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mtClean="0"/>
              <a:t>www.pewresearch.org</a:t>
            </a:r>
            <a:endParaRPr lang="en-US" dirty="0">
              <a:solidFill>
                <a:srgbClr val="808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387328"/>
            <a:ext cx="7313613" cy="868362"/>
          </a:xfrm>
        </p:spPr>
        <p:txBody>
          <a:bodyPr/>
          <a:lstStyle/>
          <a:p>
            <a:r>
              <a:rPr lang="en-US" sz="4000" dirty="0" smtClean="0"/>
              <a:t>U.S. Greater Influence than China in Latin America</a:t>
            </a:r>
            <a:endParaRPr lang="en-US" sz="40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1000" y="1358218"/>
            <a:ext cx="838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i="1" dirty="0" smtClean="0">
                <a:solidFill>
                  <a:srgbClr val="7F7F7F"/>
                </a:solidFill>
                <a:cs typeface="Arial" charset="0"/>
              </a:rPr>
              <a:t>__ has a great deal/fair amount of influence on country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4895374"/>
              </p:ext>
            </p:extLst>
          </p:nvPr>
        </p:nvGraphicFramePr>
        <p:xfrm>
          <a:off x="542925" y="1696356"/>
          <a:ext cx="8220075" cy="453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2925" y="6197642"/>
            <a:ext cx="7772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Note: 2013 data.</a:t>
            </a:r>
            <a:r>
              <a:rPr lang="en-US" sz="10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416535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B37319-2E82-4D56-ADBC-557F98406E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mtClean="0"/>
              <a:t>www.pewresearch.org</a:t>
            </a:r>
            <a:endParaRPr lang="en-US" dirty="0">
              <a:solidFill>
                <a:srgbClr val="808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355590"/>
            <a:ext cx="7313613" cy="868362"/>
          </a:xfrm>
        </p:spPr>
        <p:txBody>
          <a:bodyPr/>
          <a:lstStyle/>
          <a:p>
            <a:r>
              <a:rPr lang="en-US" sz="4400" dirty="0"/>
              <a:t>Global Threats – </a:t>
            </a:r>
            <a:r>
              <a:rPr lang="en-US" sz="4400" dirty="0" smtClean="0"/>
              <a:t>Latin America</a:t>
            </a:r>
            <a:endParaRPr lang="en-US" sz="4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" y="1235869"/>
            <a:ext cx="838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i="1" dirty="0" smtClean="0">
                <a:solidFill>
                  <a:srgbClr val="7F7F7F"/>
                </a:solidFill>
                <a:cs typeface="Arial" charset="0"/>
              </a:rPr>
              <a:t>Median saying each is a major threat to their countries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75521"/>
              </p:ext>
            </p:extLst>
          </p:nvPr>
        </p:nvGraphicFramePr>
        <p:xfrm>
          <a:off x="609601" y="1775368"/>
          <a:ext cx="8229599" cy="4254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6725" y="6061250"/>
            <a:ext cx="7772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Note: Median of 7 Latin American countries: Argentina, Bolivia, Brazil, Chile, El Salvador, Mexico &amp; Venezuela. 2013 data.</a:t>
            </a:r>
            <a:r>
              <a:rPr lang="en-US" sz="10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68572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3000" y="2608764"/>
            <a:ext cx="7313613" cy="868362"/>
          </a:xfrm>
        </p:spPr>
        <p:txBody>
          <a:bodyPr/>
          <a:lstStyle/>
          <a:p>
            <a:r>
              <a:rPr lang="en-US" altLang="zh-CN" dirty="0" smtClean="0"/>
              <a:t>Thank You!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844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000" dirty="0" smtClean="0"/>
              <a:t>What</a:t>
            </a:r>
            <a:r>
              <a:rPr kumimoji="1" lang="zh-CN" altLang="en-US" sz="4000" dirty="0" smtClean="0"/>
              <a:t> </a:t>
            </a:r>
            <a:r>
              <a:rPr kumimoji="1" lang="en-US" altLang="zh-CN" sz="4000" dirty="0" smtClean="0"/>
              <a:t>are</a:t>
            </a:r>
            <a:r>
              <a:rPr kumimoji="1" lang="zh-CN" altLang="en-US" sz="4000" dirty="0" smtClean="0"/>
              <a:t> </a:t>
            </a:r>
            <a:r>
              <a:rPr kumimoji="1" lang="en-US" altLang="zh-CN" sz="4000" dirty="0" smtClean="0"/>
              <a:t>China’s</a:t>
            </a:r>
            <a:r>
              <a:rPr kumimoji="1" lang="zh-CN" altLang="en-US" sz="4000" dirty="0" smtClean="0"/>
              <a:t> </a:t>
            </a:r>
            <a:r>
              <a:rPr kumimoji="1" lang="en-US" altLang="zh-CN" sz="4000" dirty="0" smtClean="0"/>
              <a:t>New</a:t>
            </a:r>
            <a:r>
              <a:rPr kumimoji="1" lang="zh-CN" altLang="en-US" sz="4000" dirty="0" smtClean="0"/>
              <a:t> </a:t>
            </a:r>
            <a:r>
              <a:rPr kumimoji="1" lang="en-US" altLang="zh-CN" sz="4000" dirty="0" smtClean="0"/>
              <a:t>Commitments</a:t>
            </a:r>
            <a:endParaRPr kumimoji="1"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sz="3100" dirty="0"/>
              <a:t>LAC</a:t>
            </a:r>
            <a:r>
              <a:rPr lang="zh-CN" altLang="en-US" sz="3100" dirty="0"/>
              <a:t> </a:t>
            </a:r>
            <a:r>
              <a:rPr lang="en-US" altLang="zh-CN" sz="3100" dirty="0"/>
              <a:t>is an emerging priority to the NEW</a:t>
            </a:r>
            <a:r>
              <a:rPr lang="zh-CN" altLang="en-US" sz="3100" dirty="0"/>
              <a:t> </a:t>
            </a:r>
            <a:r>
              <a:rPr lang="en-US" altLang="zh-CN" sz="3100" dirty="0"/>
              <a:t>leadership in Beijing</a:t>
            </a:r>
            <a:r>
              <a:rPr lang="zh-CN" altLang="zh-CN" sz="3100" dirty="0"/>
              <a:t> </a:t>
            </a:r>
            <a:r>
              <a:rPr lang="en-US" altLang="zh-CN" sz="3100" dirty="0"/>
              <a:t>.</a:t>
            </a:r>
          </a:p>
          <a:p>
            <a:r>
              <a:rPr lang="en-US" altLang="zh-CN" sz="3100" dirty="0"/>
              <a:t>Chinese commitments on LAC</a:t>
            </a:r>
            <a:r>
              <a:rPr lang="zh-CN" altLang="en-US" sz="3100" dirty="0"/>
              <a:t> </a:t>
            </a:r>
            <a:r>
              <a:rPr lang="en-US" altLang="zh-CN" sz="3100" dirty="0"/>
              <a:t>are mapped out by the first China-CELAC Forum in January at Beijing. </a:t>
            </a:r>
          </a:p>
          <a:p>
            <a:r>
              <a:rPr lang="en-US" altLang="zh-CN" sz="3100" dirty="0"/>
              <a:t>China-LAC</a:t>
            </a:r>
            <a:r>
              <a:rPr lang="zh-CN" altLang="en-US" sz="3100" dirty="0"/>
              <a:t> </a:t>
            </a:r>
            <a:r>
              <a:rPr lang="en-US" altLang="zh-CN" sz="3100" dirty="0"/>
              <a:t>Cooperation Plan (2015-2019)</a:t>
            </a:r>
            <a:r>
              <a:rPr lang="zh-CN" altLang="en-US" sz="3100" dirty="0"/>
              <a:t> </a:t>
            </a:r>
            <a:r>
              <a:rPr lang="en-US" altLang="zh-CN" sz="3100" dirty="0"/>
              <a:t>has formulated specific measures for overall cooperation with far-reaching implications. </a:t>
            </a:r>
          </a:p>
          <a:p>
            <a:r>
              <a:rPr lang="en-US" altLang="zh-CN" sz="3200" dirty="0"/>
              <a:t>From</a:t>
            </a:r>
            <a:r>
              <a:rPr lang="zh-CN" altLang="en-US" sz="3200" i="1" dirty="0"/>
              <a:t> </a:t>
            </a:r>
            <a:r>
              <a:rPr lang="en-US" altLang="zh-CN" sz="3200" i="1" dirty="0" err="1"/>
              <a:t>YaFeiLa</a:t>
            </a:r>
            <a:r>
              <a:rPr lang="zh-CN" altLang="en-US" sz="3200" dirty="0"/>
              <a:t>（亚非拉</a:t>
            </a:r>
            <a:r>
              <a:rPr lang="en-US" altLang="zh-CN" sz="3200" dirty="0"/>
              <a:t>,Asia-Africa-Latin America</a:t>
            </a:r>
            <a:r>
              <a:rPr lang="zh-CN" altLang="en-US" sz="3200" dirty="0"/>
              <a:t>）</a:t>
            </a:r>
            <a:r>
              <a:rPr lang="en-US" altLang="zh-CN" sz="3200" dirty="0"/>
              <a:t>to</a:t>
            </a:r>
            <a:r>
              <a:rPr lang="zh-CN" altLang="en-US" sz="3200" dirty="0"/>
              <a:t> </a:t>
            </a:r>
            <a:r>
              <a:rPr lang="en-US" altLang="zh-CN" sz="3200" i="1" dirty="0"/>
              <a:t>“</a:t>
            </a:r>
            <a:r>
              <a:rPr lang="en-US" altLang="zh-CN" sz="3200" i="1" dirty="0" smtClean="0"/>
              <a:t>all-round/</a:t>
            </a:r>
            <a:r>
              <a:rPr lang="en-US" altLang="zh-CN" sz="3200" i="1" dirty="0" err="1" smtClean="0"/>
              <a:t>dimentional</a:t>
            </a:r>
            <a:r>
              <a:rPr lang="en-US" altLang="zh-CN" sz="3200" dirty="0" smtClean="0"/>
              <a:t>”- </a:t>
            </a:r>
            <a:r>
              <a:rPr lang="en-US" altLang="zh-CN" sz="3200" dirty="0"/>
              <a:t>“developing countries are the foundation; multilateral platforms are the stage.” </a:t>
            </a:r>
            <a:r>
              <a:rPr lang="zh-CN" altLang="en-US" sz="3200" dirty="0"/>
              <a:t> </a:t>
            </a:r>
            <a:endParaRPr lang="en-US" altLang="zh-CN" sz="3200" dirty="0"/>
          </a:p>
          <a:p>
            <a:endParaRPr kumimoji="1" lang="zh-CN" altLang="en-US" dirty="0"/>
          </a:p>
        </p:txBody>
      </p:sp>
      <p:grpSp>
        <p:nvGrpSpPr>
          <p:cNvPr id="4" name="组合 13"/>
          <p:cNvGrpSpPr/>
          <p:nvPr/>
        </p:nvGrpSpPr>
        <p:grpSpPr>
          <a:xfrm>
            <a:off x="7072318" y="-80149"/>
            <a:ext cx="2071682" cy="662230"/>
            <a:chOff x="0" y="398455"/>
            <a:chExt cx="2786062" cy="890587"/>
          </a:xfrm>
        </p:grpSpPr>
        <p:pic>
          <p:nvPicPr>
            <p:cNvPr id="5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182"/>
            <a:stretch>
              <a:fillRect/>
            </a:stretch>
          </p:blipFill>
          <p:spPr bwMode="auto">
            <a:xfrm>
              <a:off x="787400" y="646105"/>
              <a:ext cx="1998662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040" r="29070" b="39465"/>
            <a:stretch>
              <a:fillRect/>
            </a:stretch>
          </p:blipFill>
          <p:spPr bwMode="auto">
            <a:xfrm>
              <a:off x="0" y="398455"/>
              <a:ext cx="857250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7312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2547" y="798289"/>
            <a:ext cx="7775466" cy="868362"/>
          </a:xfrm>
        </p:spPr>
        <p:txBody>
          <a:bodyPr/>
          <a:lstStyle/>
          <a:p>
            <a:r>
              <a:rPr lang="en-US" altLang="zh-CN" sz="4000" dirty="0" smtClean="0"/>
              <a:t>From Bilateralism to Multilateralism</a:t>
            </a:r>
            <a:r>
              <a:rPr lang="en-US" altLang="zh-CN" dirty="0"/>
              <a:t/>
            </a:r>
            <a:br>
              <a:rPr lang="en-US" altLang="zh-CN" dirty="0"/>
            </a:b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685142"/>
            <a:ext cx="7552605" cy="4698624"/>
          </a:xfrm>
        </p:spPr>
        <p:txBody>
          <a:bodyPr>
            <a:normAutofit fontScale="25000" lnSpcReduction="20000"/>
          </a:bodyPr>
          <a:lstStyle/>
          <a:p>
            <a:r>
              <a:rPr lang="en-US" altLang="zh-CN" sz="9600" dirty="0" smtClean="0"/>
              <a:t>“</a:t>
            </a:r>
            <a:r>
              <a:rPr lang="en-US" altLang="zh-CN" sz="9600" dirty="0"/>
              <a:t>1+N” multilateral </a:t>
            </a:r>
            <a:r>
              <a:rPr lang="en-US" altLang="zh-CN" sz="9600" dirty="0" smtClean="0"/>
              <a:t>platforms </a:t>
            </a:r>
            <a:r>
              <a:rPr lang="en-US" altLang="zh-CN" sz="9600" dirty="0"/>
              <a:t>with developing counties, such as China-ASEAN cooperation mechanism, China-Africa Summit, Shanghai Cooperation Forum, China-Arab Cooperation mechanism. </a:t>
            </a:r>
            <a:endParaRPr lang="en-US" altLang="zh-CN" sz="9600" dirty="0" smtClean="0"/>
          </a:p>
          <a:p>
            <a:r>
              <a:rPr lang="en-US" altLang="zh-CN" sz="9600" dirty="0" smtClean="0"/>
              <a:t>“</a:t>
            </a:r>
            <a:r>
              <a:rPr lang="en-US" altLang="zh-CN" sz="9600" dirty="0"/>
              <a:t>1” China-CELAC </a:t>
            </a:r>
            <a:r>
              <a:rPr lang="en-US" altLang="zh-CN" sz="9600" dirty="0" smtClean="0"/>
              <a:t>plan;</a:t>
            </a:r>
          </a:p>
          <a:p>
            <a:r>
              <a:rPr lang="en-US" altLang="zh-CN" sz="9600" dirty="0" smtClean="0"/>
              <a:t>“</a:t>
            </a:r>
            <a:r>
              <a:rPr lang="en-US" altLang="zh-CN" sz="9600" dirty="0"/>
              <a:t>3” engines of practical </a:t>
            </a:r>
            <a:r>
              <a:rPr lang="en-US" altLang="zh-CN" sz="9600" dirty="0" smtClean="0"/>
              <a:t>cooperation </a:t>
            </a:r>
            <a:r>
              <a:rPr lang="en-US" altLang="zh-CN" sz="9600" dirty="0"/>
              <a:t>in trade, investment and finance; </a:t>
            </a:r>
            <a:endParaRPr lang="en-US" altLang="zh-CN" sz="9600" dirty="0" smtClean="0"/>
          </a:p>
          <a:p>
            <a:r>
              <a:rPr lang="en-US" altLang="zh-CN" sz="9600" dirty="0" smtClean="0"/>
              <a:t>“6 “key</a:t>
            </a:r>
            <a:r>
              <a:rPr lang="zh-CN" altLang="en-US" sz="9600" dirty="0" smtClean="0"/>
              <a:t> </a:t>
            </a:r>
            <a:r>
              <a:rPr lang="en-US" altLang="zh-CN" sz="9600" dirty="0" smtClean="0"/>
              <a:t>fields</a:t>
            </a:r>
            <a:r>
              <a:rPr lang="zh-CN" altLang="en-US" sz="9600" dirty="0" smtClean="0"/>
              <a:t> </a:t>
            </a:r>
            <a:r>
              <a:rPr lang="en-US" altLang="zh-CN" sz="9600" dirty="0" smtClean="0"/>
              <a:t>of</a:t>
            </a:r>
            <a:r>
              <a:rPr lang="zh-CN" altLang="en-US" sz="9600" dirty="0" smtClean="0"/>
              <a:t> </a:t>
            </a:r>
            <a:r>
              <a:rPr lang="en-US" altLang="zh-CN" sz="9600" dirty="0" smtClean="0"/>
              <a:t>priority</a:t>
            </a:r>
            <a:r>
              <a:rPr lang="zh-CN" altLang="en-US" sz="9600" dirty="0" smtClean="0"/>
              <a:t> </a:t>
            </a:r>
            <a:r>
              <a:rPr lang="en-US" altLang="zh-CN" sz="9600" dirty="0" smtClean="0"/>
              <a:t>: </a:t>
            </a:r>
            <a:r>
              <a:rPr lang="en-US" altLang="zh-CN" sz="9600" dirty="0"/>
              <a:t>energy and resources, infrastructure construction, agriculture, manufacturing, scientific and technological innovation, and information technologies</a:t>
            </a:r>
            <a:r>
              <a:rPr lang="en-US" altLang="zh-CN" sz="9600" dirty="0" smtClean="0"/>
              <a:t>.</a:t>
            </a:r>
          </a:p>
          <a:p>
            <a:endParaRPr kumimoji="1" lang="zh-CN" altLang="en-US" dirty="0"/>
          </a:p>
        </p:txBody>
      </p:sp>
      <p:grpSp>
        <p:nvGrpSpPr>
          <p:cNvPr id="4" name="组合 13"/>
          <p:cNvGrpSpPr/>
          <p:nvPr/>
        </p:nvGrpSpPr>
        <p:grpSpPr>
          <a:xfrm>
            <a:off x="7072318" y="-80149"/>
            <a:ext cx="2071682" cy="662230"/>
            <a:chOff x="0" y="398455"/>
            <a:chExt cx="2786062" cy="890587"/>
          </a:xfrm>
        </p:grpSpPr>
        <p:pic>
          <p:nvPicPr>
            <p:cNvPr id="5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182"/>
            <a:stretch>
              <a:fillRect/>
            </a:stretch>
          </p:blipFill>
          <p:spPr bwMode="auto">
            <a:xfrm>
              <a:off x="787400" y="646105"/>
              <a:ext cx="1998662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040" r="29070" b="39465"/>
            <a:stretch>
              <a:fillRect/>
            </a:stretch>
          </p:blipFill>
          <p:spPr bwMode="auto">
            <a:xfrm>
              <a:off x="0" y="398455"/>
              <a:ext cx="857250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76128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400" dirty="0" smtClean="0"/>
              <a:t>China and LAC in</a:t>
            </a:r>
            <a:r>
              <a:rPr kumimoji="1" lang="zh-CN" altLang="en-US" sz="4400" dirty="0" smtClean="0"/>
              <a:t> </a:t>
            </a:r>
            <a:r>
              <a:rPr lang="en-US" altLang="zh-CN" sz="4400" dirty="0" smtClean="0"/>
              <a:t>Strategic </a:t>
            </a:r>
            <a:r>
              <a:rPr lang="en-US" altLang="zh-CN" sz="4400" dirty="0"/>
              <a:t>T</a:t>
            </a:r>
            <a:r>
              <a:rPr lang="en-US" altLang="zh-CN" sz="4400" dirty="0" smtClean="0"/>
              <a:t>ransition </a:t>
            </a:r>
            <a:endParaRPr kumimoji="1"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zh-CN" sz="8000" b="1" dirty="0" smtClean="0"/>
              <a:t>First</a:t>
            </a:r>
            <a:r>
              <a:rPr lang="en-US" altLang="zh-CN" sz="8000" b="1" dirty="0"/>
              <a:t>, the impetus of China’s “Going Out” strategy matches the quests of Latin America to seek trade diversification, FDI inflow and Infrastructure finance in a globalization era</a:t>
            </a:r>
            <a:r>
              <a:rPr lang="en-US" altLang="zh-CN" sz="8000" b="1" dirty="0" smtClean="0"/>
              <a:t>.</a:t>
            </a:r>
          </a:p>
          <a:p>
            <a:r>
              <a:rPr lang="en-US" altLang="zh-CN" sz="8000" dirty="0" smtClean="0"/>
              <a:t>China’s </a:t>
            </a:r>
            <a:r>
              <a:rPr lang="en-US" altLang="zh-CN" sz="8000" dirty="0"/>
              <a:t>economy is in transition from a fast growth model to a more sustainable growth </a:t>
            </a:r>
            <a:r>
              <a:rPr lang="en-US" altLang="zh-CN" sz="8000" dirty="0"/>
              <a:t>pattern, characterized as the “New Normal” .</a:t>
            </a:r>
            <a:endParaRPr lang="en-US" altLang="zh-CN" sz="8000" dirty="0" smtClean="0"/>
          </a:p>
          <a:p>
            <a:r>
              <a:rPr lang="en-US" altLang="zh-CN" sz="8000" dirty="0"/>
              <a:t>China’s total ODI </a:t>
            </a:r>
            <a:r>
              <a:rPr lang="en-US" altLang="zh-CN" sz="8000" dirty="0" smtClean="0"/>
              <a:t>in</a:t>
            </a:r>
            <a:r>
              <a:rPr lang="zh-CN" altLang="en-US" sz="8000" dirty="0" smtClean="0"/>
              <a:t> </a:t>
            </a:r>
            <a:r>
              <a:rPr lang="en-US" altLang="zh-CN" sz="8000" dirty="0" smtClean="0"/>
              <a:t>2014 </a:t>
            </a:r>
            <a:r>
              <a:rPr lang="en-US" altLang="zh-CN" sz="8000" dirty="0"/>
              <a:t>stands at around US$140 billion, US$20 billion higher than the inward FDI.</a:t>
            </a:r>
            <a:r>
              <a:rPr lang="zh-CN" altLang="zh-CN" sz="8000" dirty="0"/>
              <a:t> </a:t>
            </a:r>
            <a:endParaRPr lang="en-US" altLang="zh-CN" sz="8000" dirty="0" smtClean="0"/>
          </a:p>
          <a:p>
            <a:r>
              <a:rPr lang="en-US" altLang="zh-CN" sz="8000" dirty="0"/>
              <a:t>Ernst &amp; Young (EY)</a:t>
            </a:r>
            <a:r>
              <a:rPr lang="zh-CN" altLang="zh-CN" sz="8000" dirty="0"/>
              <a:t> </a:t>
            </a:r>
            <a:r>
              <a:rPr lang="en-US" altLang="zh-CN" sz="8000" dirty="0" smtClean="0"/>
              <a:t>,Chinese outward </a:t>
            </a:r>
            <a:r>
              <a:rPr lang="en-US" altLang="zh-CN" sz="8000" dirty="0"/>
              <a:t>FDI is moving from energy and mining toward </a:t>
            </a:r>
            <a:r>
              <a:rPr lang="en-US" altLang="zh-CN" sz="8000" dirty="0" smtClean="0"/>
              <a:t>diversification</a:t>
            </a:r>
            <a:r>
              <a:rPr lang="zh-CN" altLang="zh-CN" sz="8000" dirty="0"/>
              <a:t>.</a:t>
            </a:r>
            <a:endParaRPr lang="en-US" altLang="zh-CN" sz="8000" dirty="0" smtClean="0"/>
          </a:p>
          <a:p>
            <a:r>
              <a:rPr lang="en-US" altLang="zh-CN" sz="8000" dirty="0"/>
              <a:t>The complementarity nature of China’s “infrastructure-driven alliances” is another engine, besides the trade and investment, to boost the Sino-Latin American partnerships</a:t>
            </a:r>
            <a:r>
              <a:rPr lang="en-US" altLang="zh-CN" sz="8000" dirty="0" smtClean="0"/>
              <a:t>.</a:t>
            </a:r>
            <a:endParaRPr lang="en-US" altLang="zh-CN" sz="2000" dirty="0" smtClean="0"/>
          </a:p>
          <a:p>
            <a:endParaRPr lang="en-US" altLang="zh-CN" dirty="0" smtClean="0"/>
          </a:p>
          <a:p>
            <a:endParaRPr lang="en-US" altLang="zh-CN" sz="2200" dirty="0" smtClean="0"/>
          </a:p>
          <a:p>
            <a:endParaRPr lang="zh-CN" altLang="zh-CN" sz="2200" dirty="0"/>
          </a:p>
          <a:p>
            <a:endParaRPr lang="zh-CN" altLang="en-US" sz="2200" dirty="0"/>
          </a:p>
        </p:txBody>
      </p:sp>
      <p:grpSp>
        <p:nvGrpSpPr>
          <p:cNvPr id="4" name="组合 13"/>
          <p:cNvGrpSpPr/>
          <p:nvPr/>
        </p:nvGrpSpPr>
        <p:grpSpPr>
          <a:xfrm>
            <a:off x="7072318" y="-80149"/>
            <a:ext cx="2071682" cy="662230"/>
            <a:chOff x="0" y="398455"/>
            <a:chExt cx="2786062" cy="890587"/>
          </a:xfrm>
        </p:grpSpPr>
        <p:pic>
          <p:nvPicPr>
            <p:cNvPr id="5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182"/>
            <a:stretch>
              <a:fillRect/>
            </a:stretch>
          </p:blipFill>
          <p:spPr bwMode="auto">
            <a:xfrm>
              <a:off x="787400" y="646105"/>
              <a:ext cx="1998662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040" r="29070" b="39465"/>
            <a:stretch>
              <a:fillRect/>
            </a:stretch>
          </p:blipFill>
          <p:spPr bwMode="auto">
            <a:xfrm>
              <a:off x="0" y="398455"/>
              <a:ext cx="857250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5002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400" dirty="0"/>
              <a:t>China and LAC in</a:t>
            </a:r>
            <a:r>
              <a:rPr kumimoji="1" lang="zh-CN" altLang="en-US" sz="4400" dirty="0"/>
              <a:t> </a:t>
            </a:r>
            <a:r>
              <a:rPr lang="en-US" altLang="zh-CN" sz="4400" dirty="0"/>
              <a:t>Strategic Transition </a:t>
            </a:r>
            <a:endParaRPr kumimoji="1"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735137"/>
            <a:ext cx="7486509" cy="4858845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sz="3200" b="1" dirty="0" smtClean="0"/>
              <a:t>Second</a:t>
            </a:r>
            <a:r>
              <a:rPr lang="en-US" altLang="zh-CN" sz="3200" b="1" dirty="0"/>
              <a:t>, Latin American countries seek to diversify their foreign policy portfolios by reducing the US influence, while China is intended to exert its geo-economic power to nurture a better relationship in the Asia-Pacific to offset the US geopolitical containments.</a:t>
            </a:r>
            <a:endParaRPr lang="zh-CN" altLang="zh-CN" sz="3200" dirty="0"/>
          </a:p>
          <a:p>
            <a:r>
              <a:rPr lang="en-US" altLang="zh-CN" sz="3200" dirty="0" smtClean="0"/>
              <a:t>The</a:t>
            </a:r>
            <a:r>
              <a:rPr lang="zh-CN" altLang="en-US" sz="3200" dirty="0" smtClean="0"/>
              <a:t> </a:t>
            </a:r>
            <a:r>
              <a:rPr lang="en-US" altLang="zh-CN" sz="3200" dirty="0"/>
              <a:t>US</a:t>
            </a:r>
            <a:r>
              <a:rPr lang="zh-CN" altLang="en-US" sz="3200" dirty="0"/>
              <a:t> </a:t>
            </a:r>
            <a:r>
              <a:rPr lang="en-US" altLang="zh-CN" sz="3200" dirty="0"/>
              <a:t>Secretary of State John Kerry made</a:t>
            </a:r>
            <a:r>
              <a:rPr lang="zh-CN" altLang="en-US" sz="3200" dirty="0"/>
              <a:t> </a:t>
            </a:r>
            <a:r>
              <a:rPr lang="en-US" altLang="zh-CN" sz="3200" dirty="0"/>
              <a:t>it</a:t>
            </a:r>
            <a:r>
              <a:rPr lang="zh-CN" altLang="en-US" sz="3200" dirty="0"/>
              <a:t> </a:t>
            </a:r>
            <a:r>
              <a:rPr lang="en-US" altLang="zh-CN" sz="3200" dirty="0"/>
              <a:t>official</a:t>
            </a:r>
            <a:r>
              <a:rPr lang="zh-CN" altLang="en-US" sz="3200" dirty="0"/>
              <a:t> </a:t>
            </a:r>
            <a:r>
              <a:rPr lang="en-US" altLang="zh-CN" sz="3200" dirty="0"/>
              <a:t>“Era of Monroe Doctrine Is Over”</a:t>
            </a:r>
            <a:r>
              <a:rPr lang="en-US" altLang="zh-CN" sz="3200" dirty="0" smtClean="0"/>
              <a:t>.</a:t>
            </a:r>
          </a:p>
          <a:p>
            <a:r>
              <a:rPr lang="en-US" altLang="zh-CN" sz="3200" dirty="0" smtClean="0"/>
              <a:t>China’s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share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of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global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GDP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increased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from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4%</a:t>
            </a:r>
            <a:r>
              <a:rPr lang="zh-CN" altLang="en-US" sz="3200" dirty="0" smtClean="0"/>
              <a:t>（</a:t>
            </a:r>
            <a:r>
              <a:rPr lang="en-US" altLang="zh-CN" sz="3200" dirty="0" smtClean="0"/>
              <a:t>2000</a:t>
            </a:r>
            <a:r>
              <a:rPr lang="zh-CN" altLang="en-US" sz="3200" dirty="0" smtClean="0"/>
              <a:t>） </a:t>
            </a:r>
            <a:r>
              <a:rPr lang="en-US" altLang="zh-CN" sz="3200" dirty="0" smtClean="0"/>
              <a:t>to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12</a:t>
            </a:r>
            <a:r>
              <a:rPr lang="zh-CN" altLang="en-US" sz="3200" dirty="0" smtClean="0"/>
              <a:t>%（</a:t>
            </a:r>
            <a:r>
              <a:rPr lang="en-US" altLang="zh-CN" sz="3200" dirty="0" smtClean="0"/>
              <a:t>2013</a:t>
            </a:r>
            <a:r>
              <a:rPr lang="zh-CN" altLang="en-US" sz="3200" dirty="0" smtClean="0"/>
              <a:t>）</a:t>
            </a:r>
            <a:r>
              <a:rPr lang="en-US" altLang="zh-CN" sz="3200" dirty="0" smtClean="0"/>
              <a:t>,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US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declines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from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30%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to</a:t>
            </a:r>
            <a:r>
              <a:rPr lang="zh-CN" altLang="en-US" sz="3200" dirty="0" smtClean="0"/>
              <a:t> </a:t>
            </a:r>
            <a:r>
              <a:rPr lang="en-US" altLang="zh-CN" sz="3200" dirty="0" smtClean="0"/>
              <a:t>22%.</a:t>
            </a:r>
          </a:p>
          <a:p>
            <a:r>
              <a:rPr lang="en-US" altLang="zh-CN" sz="3200" dirty="0"/>
              <a:t>China is hoping to </a:t>
            </a:r>
            <a:r>
              <a:rPr lang="en-US" altLang="zh-CN" sz="3200" dirty="0" smtClean="0"/>
              <a:t>project </a:t>
            </a:r>
            <a:r>
              <a:rPr lang="en-US" altLang="zh-CN" sz="3200" dirty="0"/>
              <a:t>its </a:t>
            </a:r>
            <a:r>
              <a:rPr lang="en-US" altLang="zh-CN" sz="3200" dirty="0" smtClean="0"/>
              <a:t>geo-economic </a:t>
            </a:r>
            <a:r>
              <a:rPr lang="en-US" altLang="zh-CN" sz="3200" dirty="0"/>
              <a:t>power to balance and offset the US geopolitical “pivot” to Asia Pacific region</a:t>
            </a:r>
            <a:r>
              <a:rPr lang="en-US" altLang="zh-CN" sz="3200" dirty="0" smtClean="0"/>
              <a:t>.</a:t>
            </a:r>
          </a:p>
          <a:p>
            <a:r>
              <a:rPr lang="en-US" altLang="zh-CN" sz="3200" dirty="0"/>
              <a:t>FTAAP will play a practical role in coordinating and promoting regional integration by integrating China and actors in LAC. </a:t>
            </a:r>
            <a:endParaRPr lang="en-US" altLang="zh-CN" sz="3200" dirty="0"/>
          </a:p>
          <a:p>
            <a:endParaRPr lang="zh-CN" altLang="zh-CN" dirty="0"/>
          </a:p>
          <a:p>
            <a:endParaRPr kumimoji="1" lang="zh-CN" altLang="en-US" dirty="0"/>
          </a:p>
        </p:txBody>
      </p:sp>
      <p:grpSp>
        <p:nvGrpSpPr>
          <p:cNvPr id="4" name="组合 13"/>
          <p:cNvGrpSpPr/>
          <p:nvPr/>
        </p:nvGrpSpPr>
        <p:grpSpPr>
          <a:xfrm>
            <a:off x="7072318" y="-80149"/>
            <a:ext cx="2071682" cy="662230"/>
            <a:chOff x="0" y="398455"/>
            <a:chExt cx="2786062" cy="890587"/>
          </a:xfrm>
        </p:grpSpPr>
        <p:pic>
          <p:nvPicPr>
            <p:cNvPr id="5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182"/>
            <a:stretch>
              <a:fillRect/>
            </a:stretch>
          </p:blipFill>
          <p:spPr bwMode="auto">
            <a:xfrm>
              <a:off x="787400" y="646105"/>
              <a:ext cx="1998662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040" r="29070" b="39465"/>
            <a:stretch>
              <a:fillRect/>
            </a:stretch>
          </p:blipFill>
          <p:spPr bwMode="auto">
            <a:xfrm>
              <a:off x="0" y="398455"/>
              <a:ext cx="857250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9062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400" dirty="0"/>
              <a:t>China </a:t>
            </a:r>
            <a:r>
              <a:rPr kumimoji="1" lang="en-US" altLang="zh-CN" sz="4400" dirty="0" smtClean="0"/>
              <a:t>and LAC </a:t>
            </a:r>
            <a:r>
              <a:rPr kumimoji="1" lang="en-US" altLang="zh-CN" sz="4400" dirty="0"/>
              <a:t>in</a:t>
            </a:r>
            <a:r>
              <a:rPr kumimoji="1" lang="zh-CN" altLang="en-US" sz="4400" dirty="0"/>
              <a:t> </a:t>
            </a:r>
            <a:r>
              <a:rPr lang="en-US" altLang="zh-CN" sz="4400" dirty="0"/>
              <a:t>Strategic Transition </a:t>
            </a:r>
            <a:endParaRPr kumimoji="1" lang="zh-CN" altLang="en-US" sz="4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577663"/>
            <a:ext cx="7313613" cy="4219977"/>
          </a:xfrm>
        </p:spPr>
        <p:txBody>
          <a:bodyPr>
            <a:noAutofit/>
          </a:bodyPr>
          <a:lstStyle/>
          <a:p>
            <a:r>
              <a:rPr lang="en-US" altLang="zh-CN" sz="1800" b="1" dirty="0" smtClean="0"/>
              <a:t>Thirdly, </a:t>
            </a:r>
            <a:r>
              <a:rPr lang="en-US" altLang="zh-CN" sz="1800" b="1" dirty="0"/>
              <a:t>the mutual aspirations to reform the political and economic order by strengthening South-South </a:t>
            </a:r>
            <a:r>
              <a:rPr lang="en-US" altLang="zh-CN" sz="1800" b="1" dirty="0" smtClean="0"/>
              <a:t>cooperation </a:t>
            </a:r>
            <a:r>
              <a:rPr lang="en-US" altLang="zh-CN" sz="1800" b="1" dirty="0"/>
              <a:t>mechanism justify the new momentum for a Sino-Latin American synergy</a:t>
            </a:r>
            <a:r>
              <a:rPr lang="en-US" altLang="zh-CN" sz="1800" b="1" dirty="0" smtClean="0"/>
              <a:t>.</a:t>
            </a:r>
          </a:p>
          <a:p>
            <a:r>
              <a:rPr lang="en-US" altLang="zh-CN" sz="1800" dirty="0"/>
              <a:t>CELAC </a:t>
            </a:r>
            <a:r>
              <a:rPr lang="zh-CN" altLang="en-US" sz="1800" dirty="0"/>
              <a:t>,</a:t>
            </a:r>
            <a:r>
              <a:rPr lang="en-US" altLang="zh-CN" sz="1800" dirty="0" smtClean="0"/>
              <a:t>excluding </a:t>
            </a:r>
            <a:r>
              <a:rPr lang="en-US" altLang="zh-CN" sz="1800" dirty="0"/>
              <a:t>the US and Canada, </a:t>
            </a:r>
            <a:r>
              <a:rPr lang="en-US" altLang="zh-CN" sz="1800" dirty="0" smtClean="0"/>
              <a:t>turns </a:t>
            </a:r>
            <a:r>
              <a:rPr lang="en-US" altLang="zh-CN" sz="1800" dirty="0"/>
              <a:t>the idea of Pan-Americanism into a narrower and clear-cut notion of Latin-</a:t>
            </a:r>
            <a:r>
              <a:rPr lang="en-US" altLang="zh-CN" sz="1800" dirty="0" smtClean="0"/>
              <a:t>Americanism.</a:t>
            </a:r>
          </a:p>
          <a:p>
            <a:r>
              <a:rPr lang="en-US" altLang="zh-CN" sz="1800" dirty="0" smtClean="0"/>
              <a:t>China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is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expanding </a:t>
            </a:r>
            <a:r>
              <a:rPr lang="en-US" altLang="zh-CN" sz="1800" dirty="0"/>
              <a:t>a global network of partnerships, and </a:t>
            </a:r>
            <a:r>
              <a:rPr lang="en-US" altLang="zh-CN" sz="1800" dirty="0" smtClean="0"/>
              <a:t>has </a:t>
            </a:r>
            <a:r>
              <a:rPr lang="en-US" altLang="zh-CN" sz="1800" dirty="0"/>
              <a:t>established 72 partnerships in different forms and at different levels with 67 countries and 5 </a:t>
            </a:r>
            <a:r>
              <a:rPr lang="en-US" altLang="zh-CN" sz="1800" dirty="0" smtClean="0"/>
              <a:t>regional organizations</a:t>
            </a:r>
            <a:r>
              <a:rPr lang="en-US" altLang="zh-CN" sz="1800" dirty="0" smtClean="0"/>
              <a:t>.</a:t>
            </a:r>
          </a:p>
          <a:p>
            <a:r>
              <a:rPr lang="en-US" altLang="zh-CN" sz="1800" dirty="0"/>
              <a:t>In the 50 pairs strategic partnerships , 8 pairs are with countries from Latin </a:t>
            </a:r>
            <a:r>
              <a:rPr lang="en-US" altLang="zh-CN" sz="1800" dirty="0" smtClean="0"/>
              <a:t>America: Brazil ,Venezuela ,Mexico Argentina ,Peru Chile ,Costa </a:t>
            </a:r>
            <a:r>
              <a:rPr lang="en-US" altLang="zh-CN" sz="1800" dirty="0"/>
              <a:t>Rica </a:t>
            </a:r>
            <a:r>
              <a:rPr lang="en-US" altLang="zh-CN" sz="1800" dirty="0" smtClean="0"/>
              <a:t>and </a:t>
            </a:r>
            <a:r>
              <a:rPr lang="en-US" altLang="zh-CN" sz="1800" dirty="0"/>
              <a:t>Ecuador </a:t>
            </a:r>
            <a:r>
              <a:rPr lang="en-US" altLang="zh-CN" sz="1800" dirty="0" smtClean="0"/>
              <a:t>.</a:t>
            </a:r>
            <a:endParaRPr lang="en-US" altLang="zh-CN" sz="1800" dirty="0" smtClean="0"/>
          </a:p>
          <a:p>
            <a:r>
              <a:rPr lang="es-ES_tradnl" altLang="zh-CN" sz="1800" dirty="0"/>
              <a:t>Costa </a:t>
            </a:r>
            <a:r>
              <a:rPr lang="es-ES_tradnl" altLang="zh-CN" sz="1800" dirty="0" smtClean="0"/>
              <a:t>Rica’s </a:t>
            </a:r>
            <a:r>
              <a:rPr lang="es-ES_tradnl" altLang="zh-CN" sz="1800" dirty="0"/>
              <a:t>President </a:t>
            </a:r>
            <a:r>
              <a:rPr lang="es-ES_tradnl" altLang="zh-CN" sz="1800" dirty="0" smtClean="0"/>
              <a:t>Solís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talked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about</a:t>
            </a:r>
            <a:r>
              <a:rPr lang="zh-CN" altLang="en-US" sz="1800" dirty="0" smtClean="0"/>
              <a:t> </a:t>
            </a:r>
            <a:r>
              <a:rPr lang="en-US" altLang="zh-CN" sz="1800" dirty="0" smtClean="0"/>
              <a:t>Reformulation </a:t>
            </a:r>
            <a:r>
              <a:rPr lang="en-US" altLang="zh-CN" sz="1800" dirty="0"/>
              <a:t>of a </a:t>
            </a:r>
            <a:r>
              <a:rPr lang="en-US" altLang="zh-CN" sz="1800" dirty="0" smtClean="0"/>
              <a:t>“new </a:t>
            </a:r>
            <a:r>
              <a:rPr lang="en-US" altLang="zh-CN" sz="1800" dirty="0"/>
              <a:t>world </a:t>
            </a:r>
            <a:r>
              <a:rPr lang="en-US" altLang="zh-CN" sz="1800" dirty="0" smtClean="0"/>
              <a:t>order” </a:t>
            </a:r>
            <a:r>
              <a:rPr lang="en-US" altLang="zh-CN" sz="1800" dirty="0"/>
              <a:t>in which </a:t>
            </a:r>
            <a:r>
              <a:rPr lang="en-US" altLang="zh-CN" sz="1800" dirty="0" smtClean="0"/>
              <a:t>over </a:t>
            </a:r>
            <a:r>
              <a:rPr lang="en-US" altLang="zh-CN" sz="1800" dirty="0"/>
              <a:t>5</a:t>
            </a:r>
            <a:r>
              <a:rPr lang="en-US" altLang="zh-CN" sz="1800" dirty="0" smtClean="0"/>
              <a:t>00 </a:t>
            </a:r>
            <a:r>
              <a:rPr lang="en-US" altLang="zh-CN" sz="1800" dirty="0"/>
              <a:t>million people of Latin America are playing </a:t>
            </a:r>
            <a:r>
              <a:rPr lang="en-US" altLang="zh-CN" sz="1800" dirty="0" smtClean="0"/>
              <a:t>a </a:t>
            </a:r>
            <a:r>
              <a:rPr lang="en-US" altLang="zh-CN" sz="1800" dirty="0"/>
              <a:t>key role in the new balance of power. </a:t>
            </a:r>
          </a:p>
        </p:txBody>
      </p:sp>
      <p:grpSp>
        <p:nvGrpSpPr>
          <p:cNvPr id="4" name="组合 13"/>
          <p:cNvGrpSpPr/>
          <p:nvPr/>
        </p:nvGrpSpPr>
        <p:grpSpPr>
          <a:xfrm>
            <a:off x="7072318" y="-80149"/>
            <a:ext cx="2071682" cy="662230"/>
            <a:chOff x="0" y="398455"/>
            <a:chExt cx="2786062" cy="890587"/>
          </a:xfrm>
        </p:grpSpPr>
        <p:pic>
          <p:nvPicPr>
            <p:cNvPr id="5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1182"/>
            <a:stretch>
              <a:fillRect/>
            </a:stretch>
          </p:blipFill>
          <p:spPr bwMode="auto">
            <a:xfrm>
              <a:off x="787400" y="646105"/>
              <a:ext cx="1998662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http://a1.att.hudong.com/74/68/193000009577111320196881945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040" r="29070" b="39465"/>
            <a:stretch>
              <a:fillRect/>
            </a:stretch>
          </p:blipFill>
          <p:spPr bwMode="auto">
            <a:xfrm>
              <a:off x="0" y="398455"/>
              <a:ext cx="857250" cy="890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8601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Relations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Historic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Best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zh-CN" dirty="0" smtClean="0"/>
              <a:t>China</a:t>
            </a:r>
            <a:r>
              <a:rPr kumimoji="1" lang="zh-CN" altLang="zh-CN" dirty="0"/>
              <a:t> </a:t>
            </a:r>
            <a:r>
              <a:rPr kumimoji="1" lang="en-US" altLang="zh-CN" dirty="0" smtClean="0"/>
              <a:t>has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new opportunities via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China-CELAC Forum:</a:t>
            </a:r>
            <a:endParaRPr lang="en-US" altLang="zh-CN" dirty="0" smtClean="0"/>
          </a:p>
          <a:p>
            <a:r>
              <a:rPr lang="en-US" altLang="zh-CN" dirty="0" smtClean="0"/>
              <a:t>First</a:t>
            </a:r>
            <a:r>
              <a:rPr lang="en-US" altLang="zh-CN" dirty="0"/>
              <a:t>, to use it as a mechanism for political consultation with the Latin American region; </a:t>
            </a:r>
            <a:endParaRPr lang="en-US" altLang="zh-CN" dirty="0" smtClean="0"/>
          </a:p>
          <a:p>
            <a:r>
              <a:rPr lang="en-US" altLang="zh-CN" dirty="0" smtClean="0"/>
              <a:t>Second</a:t>
            </a:r>
            <a:r>
              <a:rPr lang="en-US" altLang="zh-CN" dirty="0"/>
              <a:t>, to advance political contacts with many Central American and Caribbean countries with which it currently does not have diplomatic </a:t>
            </a:r>
            <a:r>
              <a:rPr lang="en-US" altLang="zh-CN" dirty="0" smtClean="0"/>
              <a:t>relations;</a:t>
            </a:r>
          </a:p>
          <a:p>
            <a:r>
              <a:rPr lang="en-US" altLang="zh-CN" dirty="0" smtClean="0"/>
              <a:t>Third</a:t>
            </a:r>
            <a:r>
              <a:rPr lang="en-US" altLang="zh-CN" dirty="0"/>
              <a:t>, to use it as the main platform for financial and economic cooperation with the region.</a:t>
            </a:r>
            <a:endParaRPr kumimoji="1" lang="zh-CN" altLang="en-US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053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B37319-2E82-4D56-ADBC-557F98406E3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dirty="0" err="1" smtClean="0"/>
              <a:t>www.pewresearch.org</a:t>
            </a:r>
            <a:endParaRPr lang="en-US" dirty="0">
              <a:solidFill>
                <a:srgbClr val="808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313613" cy="868362"/>
          </a:xfrm>
        </p:spPr>
        <p:txBody>
          <a:bodyPr/>
          <a:lstStyle/>
          <a:p>
            <a:r>
              <a:rPr lang="en-US" sz="4000" dirty="0"/>
              <a:t>Views of China in </a:t>
            </a:r>
            <a:r>
              <a:rPr lang="en-US" sz="4000" dirty="0" smtClean="0"/>
              <a:t>Latin America</a:t>
            </a:r>
            <a:endParaRPr lang="en-US" sz="40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65258"/>
              </p:ext>
            </p:extLst>
          </p:nvPr>
        </p:nvGraphicFramePr>
        <p:xfrm>
          <a:off x="457200" y="1143000"/>
          <a:ext cx="8229599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510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B37319-2E82-4D56-ADBC-557F98406E3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dirty="0" smtClean="0"/>
              <a:t>www.pewresearch.org</a:t>
            </a:r>
            <a:endParaRPr lang="en-US" dirty="0">
              <a:solidFill>
                <a:srgbClr val="808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Is China a Partner, Enemy, or Neither?</a:t>
            </a:r>
            <a:endParaRPr lang="en-US" sz="36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6724" y="1235869"/>
            <a:ext cx="838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i="1" dirty="0" smtClean="0">
                <a:solidFill>
                  <a:srgbClr val="7F7F7F"/>
                </a:solidFill>
                <a:cs typeface="Arial" charset="0"/>
              </a:rPr>
              <a:t>Median saying China is more of a …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2468913"/>
              </p:ext>
            </p:extLst>
          </p:nvPr>
        </p:nvGraphicFramePr>
        <p:xfrm>
          <a:off x="466724" y="1600200"/>
          <a:ext cx="8296275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6724" y="5791200"/>
            <a:ext cx="8296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Note: Europe median includes UK,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France, Germany, Italy, Spain, Greece, Poland, Czech Rep. &amp;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Russia.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Latin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America median includes Argentina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Bolivia, Brazil, Chile, El Salvador, Mexico &amp;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Venezuela. Africa median includes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Ghana, Kenya, Nigeria, Senegal, South Africa &amp;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Uganda. 2013 data.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0788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墨水池">
  <a:themeElements>
    <a:clrScheme name="墨水池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墨水池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墨水池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3">
    <a:dk1>
      <a:sysClr val="windowText" lastClr="000000"/>
    </a:dk1>
    <a:lt1>
      <a:srgbClr val="FFFFFF"/>
    </a:lt1>
    <a:dk2>
      <a:srgbClr val="949D48"/>
    </a:dk2>
    <a:lt2>
      <a:srgbClr val="EEECE4"/>
    </a:lt2>
    <a:accent1>
      <a:srgbClr val="EA9E2C"/>
    </a:accent1>
    <a:accent2>
      <a:srgbClr val="A55A26"/>
    </a:accent2>
    <a:accent3>
      <a:srgbClr val="746A7E"/>
    </a:accent3>
    <a:accent4>
      <a:srgbClr val="EA9E2C"/>
    </a:accent4>
    <a:accent5>
      <a:srgbClr val="436983"/>
    </a:accent5>
    <a:accent6>
      <a:srgbClr val="BF3927"/>
    </a:accent6>
    <a:hlink>
      <a:srgbClr val="BB792A"/>
    </a:hlink>
    <a:folHlink>
      <a:srgbClr val="BB792A"/>
    </a:folHlink>
  </a:clrScheme>
  <a:fontScheme name="PRC Font Theme">
    <a:majorFont>
      <a:latin typeface="Franklin Gothic Demi"/>
      <a:ea typeface=""/>
      <a:cs typeface=""/>
    </a:majorFont>
    <a:minorFont>
      <a:latin typeface="Franklin Gothic Book"/>
      <a:ea typeface=""/>
      <a:cs typeface=""/>
    </a:minorFont>
  </a:fontScheme>
  <a:fmtScheme name="Autumn">
    <a:fillStyleLst>
      <a:solidFill>
        <a:schemeClr val="phClr"/>
      </a:solidFill>
      <a:gradFill rotWithShape="1">
        <a:gsLst>
          <a:gs pos="0">
            <a:schemeClr val="phClr">
              <a:tint val="70000"/>
              <a:lumMod val="110000"/>
            </a:schemeClr>
          </a:gs>
          <a:gs pos="100000">
            <a:schemeClr val="phClr">
              <a:tint val="90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atMod val="120000"/>
              <a:lumMod val="110000"/>
            </a:schemeClr>
          </a:gs>
          <a:gs pos="100000">
            <a:schemeClr val="phClr">
              <a:shade val="90000"/>
              <a:lumMod val="90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100000"/>
              <a:hueMod val="108000"/>
              <a:satMod val="130000"/>
              <a:lumMod val="108000"/>
            </a:schemeClr>
          </a:gs>
          <a:gs pos="92000">
            <a:schemeClr val="phClr">
              <a:shade val="88000"/>
              <a:hueMod val="96000"/>
              <a:satMod val="120000"/>
              <a:lumMod val="74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hade val="100000"/>
              <a:hueMod val="100000"/>
              <a:satMod val="130000"/>
              <a:lumMod val="112000"/>
            </a:schemeClr>
          </a:gs>
          <a:gs pos="100000">
            <a:schemeClr val="phClr">
              <a:shade val="84000"/>
              <a:hueMod val="96000"/>
              <a:satMod val="120000"/>
              <a:lumMod val="80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3">
    <a:dk1>
      <a:sysClr val="windowText" lastClr="000000"/>
    </a:dk1>
    <a:lt1>
      <a:srgbClr val="FFFFFF"/>
    </a:lt1>
    <a:dk2>
      <a:srgbClr val="949D48"/>
    </a:dk2>
    <a:lt2>
      <a:srgbClr val="EEECE4"/>
    </a:lt2>
    <a:accent1>
      <a:srgbClr val="EA9E2C"/>
    </a:accent1>
    <a:accent2>
      <a:srgbClr val="A55A26"/>
    </a:accent2>
    <a:accent3>
      <a:srgbClr val="746A7E"/>
    </a:accent3>
    <a:accent4>
      <a:srgbClr val="EA9E2C"/>
    </a:accent4>
    <a:accent5>
      <a:srgbClr val="436983"/>
    </a:accent5>
    <a:accent6>
      <a:srgbClr val="BF3927"/>
    </a:accent6>
    <a:hlink>
      <a:srgbClr val="BB792A"/>
    </a:hlink>
    <a:folHlink>
      <a:srgbClr val="BB792A"/>
    </a:folHlink>
  </a:clrScheme>
  <a:fontScheme name="PRC Font Theme">
    <a:majorFont>
      <a:latin typeface="Franklin Gothic Demi"/>
      <a:ea typeface=""/>
      <a:cs typeface=""/>
    </a:majorFont>
    <a:minorFont>
      <a:latin typeface="Franklin Gothic Book"/>
      <a:ea typeface=""/>
      <a:cs typeface=""/>
    </a:minorFont>
  </a:fontScheme>
  <a:fmtScheme name="Autumn">
    <a:fillStyleLst>
      <a:solidFill>
        <a:schemeClr val="phClr"/>
      </a:solidFill>
      <a:gradFill rotWithShape="1">
        <a:gsLst>
          <a:gs pos="0">
            <a:schemeClr val="phClr">
              <a:tint val="70000"/>
              <a:lumMod val="110000"/>
            </a:schemeClr>
          </a:gs>
          <a:gs pos="100000">
            <a:schemeClr val="phClr">
              <a:tint val="90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atMod val="120000"/>
              <a:lumMod val="110000"/>
            </a:schemeClr>
          </a:gs>
          <a:gs pos="100000">
            <a:schemeClr val="phClr">
              <a:shade val="90000"/>
              <a:lumMod val="90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100000"/>
              <a:hueMod val="108000"/>
              <a:satMod val="130000"/>
              <a:lumMod val="108000"/>
            </a:schemeClr>
          </a:gs>
          <a:gs pos="92000">
            <a:schemeClr val="phClr">
              <a:shade val="88000"/>
              <a:hueMod val="96000"/>
              <a:satMod val="120000"/>
              <a:lumMod val="74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hade val="100000"/>
              <a:hueMod val="100000"/>
              <a:satMod val="130000"/>
              <a:lumMod val="112000"/>
            </a:schemeClr>
          </a:gs>
          <a:gs pos="100000">
            <a:schemeClr val="phClr">
              <a:shade val="84000"/>
              <a:hueMod val="96000"/>
              <a:satMod val="120000"/>
              <a:lumMod val="80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3">
    <a:dk1>
      <a:sysClr val="windowText" lastClr="000000"/>
    </a:dk1>
    <a:lt1>
      <a:srgbClr val="FFFFFF"/>
    </a:lt1>
    <a:dk2>
      <a:srgbClr val="949D48"/>
    </a:dk2>
    <a:lt2>
      <a:srgbClr val="EEECE4"/>
    </a:lt2>
    <a:accent1>
      <a:srgbClr val="EA9E2C"/>
    </a:accent1>
    <a:accent2>
      <a:srgbClr val="A55A26"/>
    </a:accent2>
    <a:accent3>
      <a:srgbClr val="746A7E"/>
    </a:accent3>
    <a:accent4>
      <a:srgbClr val="EA9E2C"/>
    </a:accent4>
    <a:accent5>
      <a:srgbClr val="436983"/>
    </a:accent5>
    <a:accent6>
      <a:srgbClr val="BF3927"/>
    </a:accent6>
    <a:hlink>
      <a:srgbClr val="BB792A"/>
    </a:hlink>
    <a:folHlink>
      <a:srgbClr val="BB792A"/>
    </a:folHlink>
  </a:clrScheme>
  <a:fontScheme name="PRC Font Theme">
    <a:majorFont>
      <a:latin typeface="Franklin Gothic Demi"/>
      <a:ea typeface=""/>
      <a:cs typeface=""/>
    </a:majorFont>
    <a:minorFont>
      <a:latin typeface="Franklin Gothic Book"/>
      <a:ea typeface=""/>
      <a:cs typeface=""/>
    </a:minorFont>
  </a:fontScheme>
  <a:fmtScheme name="Autumn">
    <a:fillStyleLst>
      <a:solidFill>
        <a:schemeClr val="phClr"/>
      </a:solidFill>
      <a:gradFill rotWithShape="1">
        <a:gsLst>
          <a:gs pos="0">
            <a:schemeClr val="phClr">
              <a:tint val="70000"/>
              <a:lumMod val="110000"/>
            </a:schemeClr>
          </a:gs>
          <a:gs pos="100000">
            <a:schemeClr val="phClr">
              <a:tint val="90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atMod val="120000"/>
              <a:lumMod val="110000"/>
            </a:schemeClr>
          </a:gs>
          <a:gs pos="100000">
            <a:schemeClr val="phClr">
              <a:shade val="90000"/>
              <a:lumMod val="90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100000"/>
              <a:hueMod val="108000"/>
              <a:satMod val="130000"/>
              <a:lumMod val="108000"/>
            </a:schemeClr>
          </a:gs>
          <a:gs pos="92000">
            <a:schemeClr val="phClr">
              <a:shade val="88000"/>
              <a:hueMod val="96000"/>
              <a:satMod val="120000"/>
              <a:lumMod val="74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hade val="100000"/>
              <a:hueMod val="100000"/>
              <a:satMod val="130000"/>
              <a:lumMod val="112000"/>
            </a:schemeClr>
          </a:gs>
          <a:gs pos="100000">
            <a:schemeClr val="phClr">
              <a:shade val="84000"/>
              <a:hueMod val="96000"/>
              <a:satMod val="120000"/>
              <a:lumMod val="80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3">
    <a:dk1>
      <a:sysClr val="windowText" lastClr="000000"/>
    </a:dk1>
    <a:lt1>
      <a:srgbClr val="FFFFFF"/>
    </a:lt1>
    <a:dk2>
      <a:srgbClr val="949D48"/>
    </a:dk2>
    <a:lt2>
      <a:srgbClr val="EEECE4"/>
    </a:lt2>
    <a:accent1>
      <a:srgbClr val="EA9E2C"/>
    </a:accent1>
    <a:accent2>
      <a:srgbClr val="A55A26"/>
    </a:accent2>
    <a:accent3>
      <a:srgbClr val="746A7E"/>
    </a:accent3>
    <a:accent4>
      <a:srgbClr val="EA9E2C"/>
    </a:accent4>
    <a:accent5>
      <a:srgbClr val="436983"/>
    </a:accent5>
    <a:accent6>
      <a:srgbClr val="BF3927"/>
    </a:accent6>
    <a:hlink>
      <a:srgbClr val="BB792A"/>
    </a:hlink>
    <a:folHlink>
      <a:srgbClr val="BB792A"/>
    </a:folHlink>
  </a:clrScheme>
  <a:fontScheme name="PRC Font Theme">
    <a:majorFont>
      <a:latin typeface="Franklin Gothic Demi"/>
      <a:ea typeface=""/>
      <a:cs typeface=""/>
    </a:majorFont>
    <a:minorFont>
      <a:latin typeface="Franklin Gothic Book"/>
      <a:ea typeface=""/>
      <a:cs typeface=""/>
    </a:minorFont>
  </a:fontScheme>
  <a:fmtScheme name="Autumn">
    <a:fillStyleLst>
      <a:solidFill>
        <a:schemeClr val="phClr"/>
      </a:solidFill>
      <a:gradFill rotWithShape="1">
        <a:gsLst>
          <a:gs pos="0">
            <a:schemeClr val="phClr">
              <a:tint val="70000"/>
              <a:lumMod val="110000"/>
            </a:schemeClr>
          </a:gs>
          <a:gs pos="100000">
            <a:schemeClr val="phClr">
              <a:tint val="90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atMod val="120000"/>
              <a:lumMod val="110000"/>
            </a:schemeClr>
          </a:gs>
          <a:gs pos="100000">
            <a:schemeClr val="phClr">
              <a:shade val="90000"/>
              <a:lumMod val="90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857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100000"/>
              <a:hueMod val="108000"/>
              <a:satMod val="130000"/>
              <a:lumMod val="108000"/>
            </a:schemeClr>
          </a:gs>
          <a:gs pos="92000">
            <a:schemeClr val="phClr">
              <a:shade val="88000"/>
              <a:hueMod val="96000"/>
              <a:satMod val="120000"/>
              <a:lumMod val="74000"/>
            </a:schemeClr>
          </a:gs>
        </a:gsLst>
        <a:lin ang="5400000" scaled="1"/>
      </a:gradFill>
      <a:gradFill rotWithShape="1">
        <a:gsLst>
          <a:gs pos="0">
            <a:schemeClr val="phClr">
              <a:tint val="98000"/>
              <a:shade val="100000"/>
              <a:hueMod val="100000"/>
              <a:satMod val="130000"/>
              <a:lumMod val="112000"/>
            </a:schemeClr>
          </a:gs>
          <a:gs pos="100000">
            <a:schemeClr val="phClr">
              <a:shade val="84000"/>
              <a:hueMod val="96000"/>
              <a:satMod val="120000"/>
              <a:lumMod val="80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墨水池.thmx</Template>
  <TotalTime>956</TotalTime>
  <Words>1071</Words>
  <Application>Microsoft Office PowerPoint</Application>
  <PresentationFormat>全屏显示(4:3)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墨水池</vt:lpstr>
      <vt:lpstr>China’s New Commitments to LAC and Its Geopolitical Implications </vt:lpstr>
      <vt:lpstr>What are China’s New Commitments</vt:lpstr>
      <vt:lpstr>From Bilateralism to Multilateralism </vt:lpstr>
      <vt:lpstr>China and LAC in Strategic Transition </vt:lpstr>
      <vt:lpstr>China and LAC in Strategic Transition </vt:lpstr>
      <vt:lpstr>China and LAC in Strategic Transition </vt:lpstr>
      <vt:lpstr>Relations at the Historic Best</vt:lpstr>
      <vt:lpstr>Views of China in Latin America</vt:lpstr>
      <vt:lpstr>Is China a Partner, Enemy, or Neither?</vt:lpstr>
      <vt:lpstr>Challenges Ahead</vt:lpstr>
      <vt:lpstr> China VS. US: Thucydides Trap? </vt:lpstr>
      <vt:lpstr>U.S. Greater Influence than China in Latin America</vt:lpstr>
      <vt:lpstr>Global Threats – Latin America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China’s New Commitments to LAC and Its Geopolitical Implications</dc:title>
  <dc:creator>cui shoujun</dc:creator>
  <cp:lastModifiedBy>Shoujun CUI</cp:lastModifiedBy>
  <cp:revision>75</cp:revision>
  <dcterms:created xsi:type="dcterms:W3CDTF">2015-05-28T04:04:45Z</dcterms:created>
  <dcterms:modified xsi:type="dcterms:W3CDTF">2015-08-25T22:47:45Z</dcterms:modified>
</cp:coreProperties>
</file>