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7" r:id="rId3"/>
    <p:sldId id="264" r:id="rId4"/>
    <p:sldId id="270" r:id="rId5"/>
    <p:sldId id="269" r:id="rId6"/>
    <p:sldId id="268" r:id="rId7"/>
    <p:sldId id="275" r:id="rId8"/>
    <p:sldId id="278" r:id="rId9"/>
    <p:sldId id="272" r:id="rId10"/>
    <p:sldId id="265" r:id="rId11"/>
    <p:sldId id="258" r:id="rId12"/>
    <p:sldId id="259" r:id="rId13"/>
    <p:sldId id="266" r:id="rId14"/>
    <p:sldId id="261" r:id="rId15"/>
    <p:sldId id="263" r:id="rId16"/>
    <p:sldId id="267" r:id="rId17"/>
    <p:sldId id="274" r:id="rId18"/>
    <p:sldId id="271" r:id="rId19"/>
    <p:sldId id="276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 autoAdjust="0"/>
    <p:restoredTop sz="94572" autoAdjust="0"/>
  </p:normalViewPr>
  <p:slideViewPr>
    <p:cSldViewPr snapToGrid="0" snapToObjects="1">
      <p:cViewPr varScale="1">
        <p:scale>
          <a:sx n="79" d="100"/>
          <a:sy n="79" d="100"/>
        </p:scale>
        <p:origin x="-151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oqi:Dropbox:@Projects:Rate%20of%20Surplus%20Value%20201505:Latin-Sino%20conference:Latin-Sino%20confere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US!$DF$1</c:f>
              <c:strCache>
                <c:ptCount val="1"/>
                <c:pt idx="0">
                  <c:v>profit share</c:v>
                </c:pt>
              </c:strCache>
            </c:strRef>
          </c:tx>
          <c:spPr>
            <a:ln w="635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US!$A$46:$A$69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US!$DF$46:$DF$69</c:f>
              <c:numCache>
                <c:formatCode>General</c:formatCode>
                <c:ptCount val="24"/>
                <c:pt idx="0">
                  <c:v>0.280180761781795</c:v>
                </c:pt>
                <c:pt idx="1">
                  <c:v>0.280060851081565</c:v>
                </c:pt>
                <c:pt idx="2">
                  <c:v>0.274796202356749</c:v>
                </c:pt>
                <c:pt idx="3">
                  <c:v>0.277440810233736</c:v>
                </c:pt>
                <c:pt idx="4">
                  <c:v>0.290393862254278</c:v>
                </c:pt>
                <c:pt idx="5">
                  <c:v>0.29491133384734</c:v>
                </c:pt>
                <c:pt idx="6">
                  <c:v>0.299674060947438</c:v>
                </c:pt>
                <c:pt idx="7">
                  <c:v>0.302764357371866</c:v>
                </c:pt>
                <c:pt idx="8">
                  <c:v>0.293600934007895</c:v>
                </c:pt>
                <c:pt idx="9">
                  <c:v>0.286870787700084</c:v>
                </c:pt>
                <c:pt idx="10">
                  <c:v>0.277257990952011</c:v>
                </c:pt>
                <c:pt idx="11">
                  <c:v>0.270274831243973</c:v>
                </c:pt>
                <c:pt idx="12">
                  <c:v>0.277966937491194</c:v>
                </c:pt>
                <c:pt idx="13">
                  <c:v>0.283724851073395</c:v>
                </c:pt>
                <c:pt idx="14">
                  <c:v>0.28882894085166</c:v>
                </c:pt>
                <c:pt idx="15">
                  <c:v>0.301951181133337</c:v>
                </c:pt>
                <c:pt idx="16">
                  <c:v>0.309624661184362</c:v>
                </c:pt>
                <c:pt idx="17">
                  <c:v>0.294895912272099</c:v>
                </c:pt>
                <c:pt idx="18">
                  <c:v>0.279563285333903</c:v>
                </c:pt>
                <c:pt idx="19">
                  <c:v>0.291428831121614</c:v>
                </c:pt>
                <c:pt idx="20">
                  <c:v>0.30705423053848</c:v>
                </c:pt>
                <c:pt idx="21">
                  <c:v>0.308050493228557</c:v>
                </c:pt>
                <c:pt idx="22">
                  <c:v>0.315062505463764</c:v>
                </c:pt>
                <c:pt idx="23">
                  <c:v>0.315269792384062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0293048"/>
        <c:axId val="2116836584"/>
      </c:lineChart>
      <c:catAx>
        <c:axId val="21202930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16836584"/>
        <c:crosses val="autoZero"/>
        <c:auto val="1"/>
        <c:lblAlgn val="ctr"/>
        <c:lblOffset val="100"/>
        <c:noMultiLvlLbl val="0"/>
      </c:catAx>
      <c:valAx>
        <c:axId val="2116836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20293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US!$CT$1</c:f>
              <c:strCache>
                <c:ptCount val="1"/>
                <c:pt idx="0">
                  <c:v>rate of surplus value</c:v>
                </c:pt>
              </c:strCache>
            </c:strRef>
          </c:tx>
          <c:spPr>
            <a:ln w="635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US!$A$46:$A$69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US!$CT$46:$CT$69</c:f>
              <c:numCache>
                <c:formatCode>General</c:formatCode>
                <c:ptCount val="24"/>
                <c:pt idx="0">
                  <c:v>1.7104915450708</c:v>
                </c:pt>
                <c:pt idx="1">
                  <c:v>1.683362417122873</c:v>
                </c:pt>
                <c:pt idx="2">
                  <c:v>1.686430543352875</c:v>
                </c:pt>
                <c:pt idx="3">
                  <c:v>1.735060524188561</c:v>
                </c:pt>
                <c:pt idx="4">
                  <c:v>1.781647442245663</c:v>
                </c:pt>
                <c:pt idx="5">
                  <c:v>1.812205449943358</c:v>
                </c:pt>
                <c:pt idx="6">
                  <c:v>1.876347346805792</c:v>
                </c:pt>
                <c:pt idx="7">
                  <c:v>1.949396661222268</c:v>
                </c:pt>
                <c:pt idx="8">
                  <c:v>1.977951732795589</c:v>
                </c:pt>
                <c:pt idx="9">
                  <c:v>1.983742778635821</c:v>
                </c:pt>
                <c:pt idx="10">
                  <c:v>1.972324323248923</c:v>
                </c:pt>
                <c:pt idx="11">
                  <c:v>1.921684283033265</c:v>
                </c:pt>
                <c:pt idx="12">
                  <c:v>2.012145821147286</c:v>
                </c:pt>
                <c:pt idx="13">
                  <c:v>2.12563511985701</c:v>
                </c:pt>
                <c:pt idx="14">
                  <c:v>2.237793806317648</c:v>
                </c:pt>
                <c:pt idx="15">
                  <c:v>2.33905914683457</c:v>
                </c:pt>
                <c:pt idx="16">
                  <c:v>2.351687799166003</c:v>
                </c:pt>
                <c:pt idx="17">
                  <c:v>2.38078770280777</c:v>
                </c:pt>
                <c:pt idx="18">
                  <c:v>2.319579731218622</c:v>
                </c:pt>
                <c:pt idx="19">
                  <c:v>2.223199231895166</c:v>
                </c:pt>
                <c:pt idx="20">
                  <c:v>2.376408820763194</c:v>
                </c:pt>
                <c:pt idx="21">
                  <c:v>2.378290482162341</c:v>
                </c:pt>
                <c:pt idx="22">
                  <c:v>2.385324103999472</c:v>
                </c:pt>
                <c:pt idx="23">
                  <c:v>2.419668483934495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9827192"/>
        <c:axId val="2121192120"/>
      </c:lineChart>
      <c:catAx>
        <c:axId val="20298271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21192120"/>
        <c:crosses val="autoZero"/>
        <c:auto val="1"/>
        <c:lblAlgn val="ctr"/>
        <c:lblOffset val="100"/>
        <c:noMultiLvlLbl val="0"/>
      </c:catAx>
      <c:valAx>
        <c:axId val="2121192120"/>
        <c:scaling>
          <c:orientation val="minMax"/>
          <c:min val="1.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029827192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US!$CX$1</c:f>
              <c:strCache>
                <c:ptCount val="1"/>
                <c:pt idx="0">
                  <c:v>gross rate of profit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US!$A$46:$A$70</c:f>
              <c:numCache>
                <c:formatCode>General</c:formatCode>
                <c:ptCount val="25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</c:numCache>
            </c:numRef>
          </c:cat>
          <c:val>
            <c:numRef>
              <c:f>US!$CX$46:$CX$69</c:f>
              <c:numCache>
                <c:formatCode>General</c:formatCode>
                <c:ptCount val="24"/>
                <c:pt idx="0">
                  <c:v>0.338684908035228</c:v>
                </c:pt>
                <c:pt idx="1">
                  <c:v>0.334562866064557</c:v>
                </c:pt>
                <c:pt idx="2">
                  <c:v>0.34055482725343</c:v>
                </c:pt>
                <c:pt idx="3">
                  <c:v>0.348628037799936</c:v>
                </c:pt>
                <c:pt idx="4">
                  <c:v>0.358393843765447</c:v>
                </c:pt>
                <c:pt idx="5">
                  <c:v>0.361294741363867</c:v>
                </c:pt>
                <c:pt idx="6">
                  <c:v>0.370762788918034</c:v>
                </c:pt>
                <c:pt idx="7">
                  <c:v>0.392948855477863</c:v>
                </c:pt>
                <c:pt idx="8">
                  <c:v>0.405591637755234</c:v>
                </c:pt>
                <c:pt idx="9">
                  <c:v>0.411394692546403</c:v>
                </c:pt>
                <c:pt idx="10">
                  <c:v>0.411193310562131</c:v>
                </c:pt>
                <c:pt idx="11">
                  <c:v>0.388739049397695</c:v>
                </c:pt>
                <c:pt idx="12">
                  <c:v>0.389799137952595</c:v>
                </c:pt>
                <c:pt idx="13">
                  <c:v>0.406774842133188</c:v>
                </c:pt>
                <c:pt idx="14">
                  <c:v>0.415148095918842</c:v>
                </c:pt>
                <c:pt idx="15">
                  <c:v>0.415504410603126</c:v>
                </c:pt>
                <c:pt idx="16">
                  <c:v>0.407289252978906</c:v>
                </c:pt>
                <c:pt idx="17">
                  <c:v>0.407678858656402</c:v>
                </c:pt>
                <c:pt idx="18">
                  <c:v>0.382022512881897</c:v>
                </c:pt>
                <c:pt idx="19">
                  <c:v>0.359996550062745</c:v>
                </c:pt>
                <c:pt idx="20">
                  <c:v>0.379894913203115</c:v>
                </c:pt>
                <c:pt idx="21">
                  <c:v>0.381276136540243</c:v>
                </c:pt>
                <c:pt idx="22">
                  <c:v>0.388296438322249</c:v>
                </c:pt>
                <c:pt idx="23">
                  <c:v>0.391131158847141</c:v>
                </c:pt>
              </c:numCache>
            </c:numRef>
          </c:val>
        </c:ser>
        <c:ser>
          <c:idx val="1"/>
          <c:order val="1"/>
          <c:tx>
            <c:strRef>
              <c:f>US!$CY$1</c:f>
              <c:strCache>
                <c:ptCount val="1"/>
                <c:pt idx="0">
                  <c:v>net rate of profit</c:v>
                </c:pt>
              </c:strCache>
            </c:strRef>
          </c:tx>
          <c:spPr>
            <a:solidFill>
              <a:srgbClr val="0000FF"/>
            </a:solidFill>
          </c:spPr>
          <c:cat>
            <c:numRef>
              <c:f>US!$A$46:$A$70</c:f>
              <c:numCache>
                <c:formatCode>General</c:formatCode>
                <c:ptCount val="25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  <c:pt idx="24">
                  <c:v>2014.0</c:v>
                </c:pt>
              </c:numCache>
            </c:numRef>
          </c:cat>
          <c:val>
            <c:numRef>
              <c:f>US!$DE$46:$DE$69</c:f>
              <c:numCache>
                <c:formatCode>General</c:formatCode>
                <c:ptCount val="24"/>
                <c:pt idx="0">
                  <c:v>0.114904310038226</c:v>
                </c:pt>
                <c:pt idx="1">
                  <c:v>0.11260740423081</c:v>
                </c:pt>
                <c:pt idx="2">
                  <c:v>0.115907349176452</c:v>
                </c:pt>
                <c:pt idx="3">
                  <c:v>0.119481850315839</c:v>
                </c:pt>
                <c:pt idx="4">
                  <c:v>0.122953012515241</c:v>
                </c:pt>
                <c:pt idx="5">
                  <c:v>0.120102209793862</c:v>
                </c:pt>
                <c:pt idx="6">
                  <c:v>0.123419462739954</c:v>
                </c:pt>
                <c:pt idx="7">
                  <c:v>0.139186455645933</c:v>
                </c:pt>
                <c:pt idx="8">
                  <c:v>0.128933207666226</c:v>
                </c:pt>
                <c:pt idx="9">
                  <c:v>0.127166734734887</c:v>
                </c:pt>
                <c:pt idx="10">
                  <c:v>0.117153061245709</c:v>
                </c:pt>
                <c:pt idx="11">
                  <c:v>0.109649479080606</c:v>
                </c:pt>
                <c:pt idx="12">
                  <c:v>0.114032263860903</c:v>
                </c:pt>
                <c:pt idx="13">
                  <c:v>0.122389773154307</c:v>
                </c:pt>
                <c:pt idx="14">
                  <c:v>0.123020569678873</c:v>
                </c:pt>
                <c:pt idx="15">
                  <c:v>0.127113335338549</c:v>
                </c:pt>
                <c:pt idx="16">
                  <c:v>0.120104596244076</c:v>
                </c:pt>
                <c:pt idx="17">
                  <c:v>0.120346231968436</c:v>
                </c:pt>
                <c:pt idx="18">
                  <c:v>0.109202206798778</c:v>
                </c:pt>
                <c:pt idx="19">
                  <c:v>0.115602680346486</c:v>
                </c:pt>
                <c:pt idx="20">
                  <c:v>0.125448372810035</c:v>
                </c:pt>
                <c:pt idx="21">
                  <c:v>0.121845644685627</c:v>
                </c:pt>
                <c:pt idx="22">
                  <c:v>0.122731939536436</c:v>
                </c:pt>
                <c:pt idx="23">
                  <c:v>0.126813856990805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6642776"/>
        <c:axId val="-2146763592"/>
      </c:areaChart>
      <c:catAx>
        <c:axId val="-2146642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-2146763592"/>
        <c:crosses val="autoZero"/>
        <c:auto val="1"/>
        <c:lblAlgn val="ctr"/>
        <c:lblOffset val="100"/>
        <c:noMultiLvlLbl val="0"/>
      </c:catAx>
      <c:valAx>
        <c:axId val="-2146763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-2146642776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5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China!$AR$1</c:f>
              <c:strCache>
                <c:ptCount val="1"/>
                <c:pt idx="0">
                  <c:v>profit share</c:v>
                </c:pt>
              </c:strCache>
            </c:strRef>
          </c:tx>
          <c:spPr>
            <a:ln w="635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China!$A$40:$A$63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China!$AR$40:$AR$63</c:f>
              <c:numCache>
                <c:formatCode>General</c:formatCode>
                <c:ptCount val="24"/>
                <c:pt idx="0">
                  <c:v>0.569782378029446</c:v>
                </c:pt>
                <c:pt idx="1">
                  <c:v>0.565668958462192</c:v>
                </c:pt>
                <c:pt idx="2">
                  <c:v>0.571717251420273</c:v>
                </c:pt>
                <c:pt idx="3">
                  <c:v>0.58111614739364</c:v>
                </c:pt>
                <c:pt idx="4">
                  <c:v>0.569272394459384</c:v>
                </c:pt>
                <c:pt idx="5">
                  <c:v>0.565485645701444</c:v>
                </c:pt>
                <c:pt idx="6">
                  <c:v>0.558456500563571</c:v>
                </c:pt>
                <c:pt idx="7">
                  <c:v>0.534612324005316</c:v>
                </c:pt>
                <c:pt idx="8">
                  <c:v>0.53449962339351</c:v>
                </c:pt>
                <c:pt idx="9">
                  <c:v>0.534198499724316</c:v>
                </c:pt>
                <c:pt idx="10">
                  <c:v>0.547828910016498</c:v>
                </c:pt>
                <c:pt idx="11">
                  <c:v>0.548027137878349</c:v>
                </c:pt>
                <c:pt idx="12">
                  <c:v>0.545126553645833</c:v>
                </c:pt>
                <c:pt idx="13">
                  <c:v>0.553350231988625</c:v>
                </c:pt>
                <c:pt idx="14">
                  <c:v>0.556429098226964</c:v>
                </c:pt>
                <c:pt idx="15">
                  <c:v>0.552998137681278</c:v>
                </c:pt>
                <c:pt idx="16">
                  <c:v>0.56147937862235</c:v>
                </c:pt>
                <c:pt idx="17">
                  <c:v>0.574664675511725</c:v>
                </c:pt>
                <c:pt idx="18">
                  <c:v>0.569403209460221</c:v>
                </c:pt>
                <c:pt idx="19">
                  <c:v>0.545738858204431</c:v>
                </c:pt>
                <c:pt idx="20">
                  <c:v>0.5720715134143</c:v>
                </c:pt>
                <c:pt idx="21">
                  <c:v>0.571563505159216</c:v>
                </c:pt>
                <c:pt idx="22">
                  <c:v>0.56545574584525</c:v>
                </c:pt>
                <c:pt idx="23">
                  <c:v>0.560630067596995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7877048"/>
        <c:axId val="2116045880"/>
      </c:lineChart>
      <c:catAx>
        <c:axId val="21178770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16045880"/>
        <c:crosses val="autoZero"/>
        <c:auto val="1"/>
        <c:lblAlgn val="ctr"/>
        <c:lblOffset val="100"/>
        <c:noMultiLvlLbl val="0"/>
      </c:catAx>
      <c:valAx>
        <c:axId val="2116045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17877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China!$AJ$1</c:f>
              <c:strCache>
                <c:ptCount val="1"/>
                <c:pt idx="0">
                  <c:v>rate of surplus value, enterprise</c:v>
                </c:pt>
              </c:strCache>
            </c:strRef>
          </c:tx>
          <c:spPr>
            <a:ln w="635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China!$A$40:$A$63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China!$AJ$40:$AJ$63</c:f>
              <c:numCache>
                <c:formatCode>General</c:formatCode>
                <c:ptCount val="24"/>
                <c:pt idx="0">
                  <c:v>1.550269289139994</c:v>
                </c:pt>
                <c:pt idx="1">
                  <c:v>1.626491734122255</c:v>
                </c:pt>
                <c:pt idx="2">
                  <c:v>1.672513928117165</c:v>
                </c:pt>
                <c:pt idx="3">
                  <c:v>1.63849267884469</c:v>
                </c:pt>
                <c:pt idx="4">
                  <c:v>1.581864058006698</c:v>
                </c:pt>
                <c:pt idx="5">
                  <c:v>1.484329895086467</c:v>
                </c:pt>
                <c:pt idx="6">
                  <c:v>1.465420698988895</c:v>
                </c:pt>
                <c:pt idx="7">
                  <c:v>1.394073232367633</c:v>
                </c:pt>
                <c:pt idx="8">
                  <c:v>1.405562315798516</c:v>
                </c:pt>
                <c:pt idx="9">
                  <c:v>1.453267175492899</c:v>
                </c:pt>
                <c:pt idx="10">
                  <c:v>1.595941088050906</c:v>
                </c:pt>
                <c:pt idx="11">
                  <c:v>1.715608240229918</c:v>
                </c:pt>
                <c:pt idx="12">
                  <c:v>1.902703813812753</c:v>
                </c:pt>
                <c:pt idx="13">
                  <c:v>1.954427344113175</c:v>
                </c:pt>
                <c:pt idx="14">
                  <c:v>1.988147837964816</c:v>
                </c:pt>
                <c:pt idx="15">
                  <c:v>2.006688645589676</c:v>
                </c:pt>
                <c:pt idx="16">
                  <c:v>1.999547115467269</c:v>
                </c:pt>
                <c:pt idx="17">
                  <c:v>2.070035705412997</c:v>
                </c:pt>
                <c:pt idx="18">
                  <c:v>2.176468501004076</c:v>
                </c:pt>
                <c:pt idx="19">
                  <c:v>1.886799179845667</c:v>
                </c:pt>
                <c:pt idx="20">
                  <c:v>2.053735522343289</c:v>
                </c:pt>
                <c:pt idx="21">
                  <c:v>2.075380421419708</c:v>
                </c:pt>
                <c:pt idx="22">
                  <c:v>1.910958740624344</c:v>
                </c:pt>
                <c:pt idx="23">
                  <c:v>1.802152223000068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74787416"/>
        <c:axId val="-2146919288"/>
      </c:lineChart>
      <c:catAx>
        <c:axId val="2074787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-2146919288"/>
        <c:crosses val="autoZero"/>
        <c:auto val="1"/>
        <c:lblAlgn val="ctr"/>
        <c:lblOffset val="100"/>
        <c:noMultiLvlLbl val="0"/>
      </c:catAx>
      <c:valAx>
        <c:axId val="-2146919288"/>
        <c:scaling>
          <c:orientation val="minMax"/>
          <c:min val="1.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074787416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China!$AL$1</c:f>
              <c:strCache>
                <c:ptCount val="1"/>
                <c:pt idx="0">
                  <c:v>gross rate of profit, enterprise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China!$A$40:$A$63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China!$AL$40:$AL$63</c:f>
              <c:numCache>
                <c:formatCode>General</c:formatCode>
                <c:ptCount val="24"/>
                <c:pt idx="0">
                  <c:v>0.193658332523201</c:v>
                </c:pt>
                <c:pt idx="1">
                  <c:v>0.202188007223138</c:v>
                </c:pt>
                <c:pt idx="2">
                  <c:v>0.207884138034018</c:v>
                </c:pt>
                <c:pt idx="3">
                  <c:v>0.203987953899634</c:v>
                </c:pt>
                <c:pt idx="4">
                  <c:v>0.212204970669206</c:v>
                </c:pt>
                <c:pt idx="5">
                  <c:v>0.21224162244</c:v>
                </c:pt>
                <c:pt idx="6">
                  <c:v>0.211982154589621</c:v>
                </c:pt>
                <c:pt idx="7">
                  <c:v>0.208280725647284</c:v>
                </c:pt>
                <c:pt idx="8">
                  <c:v>0.200074616261182</c:v>
                </c:pt>
                <c:pt idx="9">
                  <c:v>0.198314749393395</c:v>
                </c:pt>
                <c:pt idx="10">
                  <c:v>0.207072837887187</c:v>
                </c:pt>
                <c:pt idx="11">
                  <c:v>0.216935122906214</c:v>
                </c:pt>
                <c:pt idx="12">
                  <c:v>0.2394638043582</c:v>
                </c:pt>
                <c:pt idx="13">
                  <c:v>0.246222469942575</c:v>
                </c:pt>
                <c:pt idx="14">
                  <c:v>0.255233824610167</c:v>
                </c:pt>
                <c:pt idx="15">
                  <c:v>0.269013163934887</c:v>
                </c:pt>
                <c:pt idx="16">
                  <c:v>0.272665244358635</c:v>
                </c:pt>
                <c:pt idx="17">
                  <c:v>0.283027691128975</c:v>
                </c:pt>
                <c:pt idx="18">
                  <c:v>0.278951412974286</c:v>
                </c:pt>
                <c:pt idx="19">
                  <c:v>0.252414504499689</c:v>
                </c:pt>
                <c:pt idx="20">
                  <c:v>0.265536868473881</c:v>
                </c:pt>
                <c:pt idx="21">
                  <c:v>0.264672886441193</c:v>
                </c:pt>
                <c:pt idx="22">
                  <c:v>0.245848075633327</c:v>
                </c:pt>
                <c:pt idx="23">
                  <c:v>0.236434884491779</c:v>
                </c:pt>
              </c:numCache>
            </c:numRef>
          </c:val>
        </c:ser>
        <c:ser>
          <c:idx val="3"/>
          <c:order val="1"/>
          <c:tx>
            <c:strRef>
              <c:f>China!$AN$1</c:f>
              <c:strCache>
                <c:ptCount val="1"/>
                <c:pt idx="0">
                  <c:v>net rate of profit, enterprise</c:v>
                </c:pt>
              </c:strCache>
            </c:strRef>
          </c:tx>
          <c:spPr>
            <a:solidFill>
              <a:srgbClr val="0000FF"/>
            </a:solidFill>
          </c:spPr>
          <c:cat>
            <c:numRef>
              <c:f>China!$A$40:$A$63</c:f>
              <c:numCache>
                <c:formatCode>General</c:formatCode>
                <c:ptCount val="24"/>
                <c:pt idx="0">
                  <c:v>1990.0</c:v>
                </c:pt>
                <c:pt idx="1">
                  <c:v>1991.0</c:v>
                </c:pt>
                <c:pt idx="2">
                  <c:v>1992.0</c:v>
                </c:pt>
                <c:pt idx="3">
                  <c:v>1993.0</c:v>
                </c:pt>
                <c:pt idx="4">
                  <c:v>1994.0</c:v>
                </c:pt>
                <c:pt idx="5">
                  <c:v>1995.0</c:v>
                </c:pt>
                <c:pt idx="6">
                  <c:v>1996.0</c:v>
                </c:pt>
                <c:pt idx="7">
                  <c:v>1997.0</c:v>
                </c:pt>
                <c:pt idx="8">
                  <c:v>1998.0</c:v>
                </c:pt>
                <c:pt idx="9">
                  <c:v>1999.0</c:v>
                </c:pt>
                <c:pt idx="10">
                  <c:v>2000.0</c:v>
                </c:pt>
                <c:pt idx="11">
                  <c:v>2001.0</c:v>
                </c:pt>
                <c:pt idx="12">
                  <c:v>2002.0</c:v>
                </c:pt>
                <c:pt idx="13">
                  <c:v>2003.0</c:v>
                </c:pt>
                <c:pt idx="14">
                  <c:v>2004.0</c:v>
                </c:pt>
                <c:pt idx="15">
                  <c:v>2005.0</c:v>
                </c:pt>
                <c:pt idx="16">
                  <c:v>2006.0</c:v>
                </c:pt>
                <c:pt idx="17">
                  <c:v>2007.0</c:v>
                </c:pt>
                <c:pt idx="18">
                  <c:v>2008.0</c:v>
                </c:pt>
                <c:pt idx="19">
                  <c:v>2009.0</c:v>
                </c:pt>
                <c:pt idx="20">
                  <c:v>2010.0</c:v>
                </c:pt>
                <c:pt idx="21">
                  <c:v>2011.0</c:v>
                </c:pt>
                <c:pt idx="22">
                  <c:v>2012.0</c:v>
                </c:pt>
                <c:pt idx="23">
                  <c:v>2013.0</c:v>
                </c:pt>
              </c:numCache>
            </c:numRef>
          </c:cat>
          <c:val>
            <c:numRef>
              <c:f>China!$AN$40:$AN$63</c:f>
              <c:numCache>
                <c:formatCode>General</c:formatCode>
                <c:ptCount val="24"/>
                <c:pt idx="0">
                  <c:v>0.180488812381067</c:v>
                </c:pt>
                <c:pt idx="1">
                  <c:v>0.185791382985611</c:v>
                </c:pt>
                <c:pt idx="2">
                  <c:v>0.188991145660422</c:v>
                </c:pt>
                <c:pt idx="3">
                  <c:v>0.190859186669902</c:v>
                </c:pt>
                <c:pt idx="4">
                  <c:v>0.201594012224718</c:v>
                </c:pt>
                <c:pt idx="5">
                  <c:v>0.20369863846268</c:v>
                </c:pt>
                <c:pt idx="6">
                  <c:v>0.199703877865749</c:v>
                </c:pt>
                <c:pt idx="7">
                  <c:v>0.191856141942159</c:v>
                </c:pt>
                <c:pt idx="8">
                  <c:v>0.180739631861055</c:v>
                </c:pt>
                <c:pt idx="9">
                  <c:v>0.175853558642269</c:v>
                </c:pt>
                <c:pt idx="10">
                  <c:v>0.180464565377041</c:v>
                </c:pt>
                <c:pt idx="11">
                  <c:v>0.178085698141949</c:v>
                </c:pt>
                <c:pt idx="12">
                  <c:v>0.184459307671216</c:v>
                </c:pt>
                <c:pt idx="13">
                  <c:v>0.188062970549152</c:v>
                </c:pt>
                <c:pt idx="14">
                  <c:v>0.197376630355043</c:v>
                </c:pt>
                <c:pt idx="15">
                  <c:v>0.204536441520885</c:v>
                </c:pt>
                <c:pt idx="16">
                  <c:v>0.209491019544655</c:v>
                </c:pt>
                <c:pt idx="17">
                  <c:v>0.227260750960072</c:v>
                </c:pt>
                <c:pt idx="18">
                  <c:v>0.22370945103172</c:v>
                </c:pt>
                <c:pt idx="19">
                  <c:v>0.200991721087096</c:v>
                </c:pt>
                <c:pt idx="20">
                  <c:v>0.218831839520004</c:v>
                </c:pt>
                <c:pt idx="21">
                  <c:v>0.212921851241141</c:v>
                </c:pt>
                <c:pt idx="22">
                  <c:v>0.193778618589632</c:v>
                </c:pt>
                <c:pt idx="23">
                  <c:v>0.184685312633335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6919176"/>
        <c:axId val="2029876440"/>
      </c:areaChart>
      <c:catAx>
        <c:axId val="2116919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029876440"/>
        <c:crosses val="autoZero"/>
        <c:auto val="1"/>
        <c:lblAlgn val="ctr"/>
        <c:lblOffset val="100"/>
        <c:noMultiLvlLbl val="0"/>
      </c:catAx>
      <c:valAx>
        <c:axId val="2029876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"/>
                <a:cs typeface="Arial"/>
              </a:defRPr>
            </a:pPr>
            <a:endParaRPr lang="en-US"/>
          </a:p>
        </c:txPr>
        <c:crossAx val="2116919176"/>
        <c:crosses val="autoZero"/>
        <c:crossBetween val="midCat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ayout/>
      <c:overlay val="0"/>
      <c:txPr>
        <a:bodyPr/>
        <a:lstStyle/>
        <a:p>
          <a:pPr>
            <a:defRPr sz="15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D1038-0932-D74A-BC60-F06A7F0B6400}" type="doc">
      <dgm:prSet loTypeId="urn:microsoft.com/office/officeart/2005/8/layout/hierarchy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8E14DA-41BB-B649-A44F-6C9F9D0612B4}">
      <dgm:prSet/>
      <dgm:spPr/>
      <dgm:t>
        <a:bodyPr/>
        <a:lstStyle/>
        <a:p>
          <a:pPr rtl="0"/>
          <a:r>
            <a:rPr lang="en-US" dirty="0" smtClean="0"/>
            <a:t>Value added</a:t>
          </a:r>
          <a:endParaRPr lang="en-US" dirty="0"/>
        </a:p>
      </dgm:t>
    </dgm:pt>
    <dgm:pt modelId="{C2A4D256-A2A9-414E-824F-2F3934CEB2B5}" type="parTrans" cxnId="{BA76044C-4999-734E-A542-C39D1A7225AF}">
      <dgm:prSet/>
      <dgm:spPr/>
      <dgm:t>
        <a:bodyPr/>
        <a:lstStyle/>
        <a:p>
          <a:endParaRPr lang="en-US"/>
        </a:p>
      </dgm:t>
    </dgm:pt>
    <dgm:pt modelId="{6559C481-3A46-CA4A-92E3-8A22F9ABFE0E}" type="sibTrans" cxnId="{BA76044C-4999-734E-A542-C39D1A7225AF}">
      <dgm:prSet/>
      <dgm:spPr/>
      <dgm:t>
        <a:bodyPr/>
        <a:lstStyle/>
        <a:p>
          <a:endParaRPr lang="en-US"/>
        </a:p>
      </dgm:t>
    </dgm:pt>
    <dgm:pt modelId="{7F0AA470-8A1E-1441-9585-791DDA2921D7}">
      <dgm:prSet/>
      <dgm:spPr/>
      <dgm:t>
        <a:bodyPr/>
        <a:lstStyle/>
        <a:p>
          <a:r>
            <a:rPr lang="en-US" dirty="0" smtClean="0"/>
            <a:t>Wages of productive workers</a:t>
          </a:r>
          <a:endParaRPr lang="en-US" dirty="0"/>
        </a:p>
      </dgm:t>
    </dgm:pt>
    <dgm:pt modelId="{0E298A2E-3CAE-5C40-9E85-A261B4B1B17D}" type="parTrans" cxnId="{43F6E21C-ECC8-C648-B7E1-97544DF29BDF}">
      <dgm:prSet/>
      <dgm:spPr/>
      <dgm:t>
        <a:bodyPr/>
        <a:lstStyle/>
        <a:p>
          <a:endParaRPr lang="en-US"/>
        </a:p>
      </dgm:t>
    </dgm:pt>
    <dgm:pt modelId="{E43B922E-F797-044D-AB8C-6BF9D21220BB}" type="sibTrans" cxnId="{43F6E21C-ECC8-C648-B7E1-97544DF29BDF}">
      <dgm:prSet/>
      <dgm:spPr/>
      <dgm:t>
        <a:bodyPr/>
        <a:lstStyle/>
        <a:p>
          <a:endParaRPr lang="en-US"/>
        </a:p>
      </dgm:t>
    </dgm:pt>
    <dgm:pt modelId="{BE09ABA9-4D72-8C42-B06E-0597E679B66A}">
      <dgm:prSet/>
      <dgm:spPr/>
      <dgm:t>
        <a:bodyPr/>
        <a:lstStyle/>
        <a:p>
          <a:r>
            <a:rPr lang="en-US" dirty="0" smtClean="0"/>
            <a:t>Surplus value</a:t>
          </a:r>
          <a:endParaRPr lang="en-US" dirty="0"/>
        </a:p>
      </dgm:t>
    </dgm:pt>
    <dgm:pt modelId="{B54A52CA-B53D-8646-A393-763320C04BC6}" type="sibTrans" cxnId="{5BB9FCCB-069D-BC4E-A76E-78DFBFD98F96}">
      <dgm:prSet/>
      <dgm:spPr/>
      <dgm:t>
        <a:bodyPr/>
        <a:lstStyle/>
        <a:p>
          <a:endParaRPr lang="en-US"/>
        </a:p>
      </dgm:t>
    </dgm:pt>
    <dgm:pt modelId="{545BC9FD-FD05-7B4D-BB06-B46DCD44BF1F}" type="parTrans" cxnId="{5BB9FCCB-069D-BC4E-A76E-78DFBFD98F96}">
      <dgm:prSet/>
      <dgm:spPr/>
      <dgm:t>
        <a:bodyPr/>
        <a:lstStyle/>
        <a:p>
          <a:endParaRPr lang="en-US"/>
        </a:p>
      </dgm:t>
    </dgm:pt>
    <dgm:pt modelId="{675BE730-A7F4-4046-AE11-DCCF3BCC133B}">
      <dgm:prSet/>
      <dgm:spPr/>
      <dgm:t>
        <a:bodyPr/>
        <a:lstStyle/>
        <a:p>
          <a:r>
            <a:rPr lang="en-US" dirty="0" smtClean="0"/>
            <a:t>Extraction by unproductive sector</a:t>
          </a:r>
          <a:endParaRPr lang="en-US" dirty="0"/>
        </a:p>
      </dgm:t>
    </dgm:pt>
    <dgm:pt modelId="{C58786F6-E49A-AE4C-B0B2-527A05100C97}" type="parTrans" cxnId="{2207AC28-4942-7849-B540-7E17FBE7207F}">
      <dgm:prSet/>
      <dgm:spPr/>
      <dgm:t>
        <a:bodyPr/>
        <a:lstStyle/>
        <a:p>
          <a:endParaRPr lang="en-US"/>
        </a:p>
      </dgm:t>
    </dgm:pt>
    <dgm:pt modelId="{9ABE9E6D-616E-B445-8D2F-D55A55D5009F}" type="sibTrans" cxnId="{2207AC28-4942-7849-B540-7E17FBE7207F}">
      <dgm:prSet/>
      <dgm:spPr/>
      <dgm:t>
        <a:bodyPr/>
        <a:lstStyle/>
        <a:p>
          <a:endParaRPr lang="en-US"/>
        </a:p>
      </dgm:t>
    </dgm:pt>
    <dgm:pt modelId="{CF36A0BF-0CFA-474A-AE97-E1B588447316}">
      <dgm:prSet/>
      <dgm:spPr/>
      <dgm:t>
        <a:bodyPr/>
        <a:lstStyle/>
        <a:p>
          <a:r>
            <a:rPr lang="en-US" dirty="0" smtClean="0"/>
            <a:t>Net profits</a:t>
          </a:r>
          <a:endParaRPr lang="en-US" dirty="0"/>
        </a:p>
      </dgm:t>
    </dgm:pt>
    <dgm:pt modelId="{9A6301B5-CC64-5048-BC29-B1BF13F72131}" type="parTrans" cxnId="{C3B4DD4E-C144-0C4D-8E4D-41A2C8A7F540}">
      <dgm:prSet/>
      <dgm:spPr/>
      <dgm:t>
        <a:bodyPr/>
        <a:lstStyle/>
        <a:p>
          <a:endParaRPr lang="en-US"/>
        </a:p>
      </dgm:t>
    </dgm:pt>
    <dgm:pt modelId="{FDDB742E-2644-8F48-B08A-1152C56ECB83}" type="sibTrans" cxnId="{C3B4DD4E-C144-0C4D-8E4D-41A2C8A7F540}">
      <dgm:prSet/>
      <dgm:spPr/>
      <dgm:t>
        <a:bodyPr/>
        <a:lstStyle/>
        <a:p>
          <a:endParaRPr lang="en-US"/>
        </a:p>
      </dgm:t>
    </dgm:pt>
    <dgm:pt modelId="{D4BD44CD-B628-6F4B-A604-0B74545E1679}">
      <dgm:prSet/>
      <dgm:spPr/>
      <dgm:t>
        <a:bodyPr/>
        <a:lstStyle/>
        <a:p>
          <a:r>
            <a:rPr lang="en-US" dirty="0" smtClean="0"/>
            <a:t>Capital accumulation</a:t>
          </a:r>
          <a:endParaRPr lang="en-US" dirty="0"/>
        </a:p>
      </dgm:t>
    </dgm:pt>
    <dgm:pt modelId="{E44E0BA5-E1DF-A343-AF1B-05C295ED1A49}" type="parTrans" cxnId="{8420A0B9-23BA-6C44-BE58-52AFF845AAEC}">
      <dgm:prSet/>
      <dgm:spPr/>
      <dgm:t>
        <a:bodyPr/>
        <a:lstStyle/>
        <a:p>
          <a:endParaRPr lang="en-US"/>
        </a:p>
      </dgm:t>
    </dgm:pt>
    <dgm:pt modelId="{4339BDC9-973C-5641-B65E-1804925B3A42}" type="sibTrans" cxnId="{8420A0B9-23BA-6C44-BE58-52AFF845AAEC}">
      <dgm:prSet/>
      <dgm:spPr/>
      <dgm:t>
        <a:bodyPr/>
        <a:lstStyle/>
        <a:p>
          <a:endParaRPr lang="en-US"/>
        </a:p>
      </dgm:t>
    </dgm:pt>
    <dgm:pt modelId="{799C8807-4786-7E4B-A345-0C8601B63D94}" type="pres">
      <dgm:prSet presAssocID="{B63D1038-0932-D74A-BC60-F06A7F0B640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CA81A9-85B9-F043-A7D5-786D711DEAFA}" type="pres">
      <dgm:prSet presAssocID="{488E14DA-41BB-B649-A44F-6C9F9D0612B4}" presName="root1" presStyleCnt="0"/>
      <dgm:spPr/>
    </dgm:pt>
    <dgm:pt modelId="{A1C4C865-0674-F644-8392-C4C11405F883}" type="pres">
      <dgm:prSet presAssocID="{488E14DA-41BB-B649-A44F-6C9F9D0612B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DCAF1D-28A2-5044-A8DE-B7CF515FA567}" type="pres">
      <dgm:prSet presAssocID="{488E14DA-41BB-B649-A44F-6C9F9D0612B4}" presName="level2hierChild" presStyleCnt="0"/>
      <dgm:spPr/>
    </dgm:pt>
    <dgm:pt modelId="{7DFC8756-04AD-5F4C-9ADB-2E2DC2606F57}" type="pres">
      <dgm:prSet presAssocID="{0E298A2E-3CAE-5C40-9E85-A261B4B1B17D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1D9FE8B3-1CE5-5649-ABF6-F9D15D217E0D}" type="pres">
      <dgm:prSet presAssocID="{0E298A2E-3CAE-5C40-9E85-A261B4B1B17D}" presName="connTx" presStyleLbl="parChTrans1D2" presStyleIdx="0" presStyleCnt="2"/>
      <dgm:spPr/>
      <dgm:t>
        <a:bodyPr/>
        <a:lstStyle/>
        <a:p>
          <a:endParaRPr lang="en-US"/>
        </a:p>
      </dgm:t>
    </dgm:pt>
    <dgm:pt modelId="{093A1948-4956-AD44-8CF0-710B55D18CC7}" type="pres">
      <dgm:prSet presAssocID="{7F0AA470-8A1E-1441-9585-791DDA2921D7}" presName="root2" presStyleCnt="0"/>
      <dgm:spPr/>
    </dgm:pt>
    <dgm:pt modelId="{6D3F4B09-3B27-C94D-89C4-BAFCBB37EB53}" type="pres">
      <dgm:prSet presAssocID="{7F0AA470-8A1E-1441-9585-791DDA2921D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28734-7CE6-3048-A543-5D47400F043B}" type="pres">
      <dgm:prSet presAssocID="{7F0AA470-8A1E-1441-9585-791DDA2921D7}" presName="level3hierChild" presStyleCnt="0"/>
      <dgm:spPr/>
    </dgm:pt>
    <dgm:pt modelId="{A307C96A-C93C-B548-A2D7-23124B5C299D}" type="pres">
      <dgm:prSet presAssocID="{545BC9FD-FD05-7B4D-BB06-B46DCD44BF1F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06742FA9-DE99-BC4D-8BCA-E7D93673FDB1}" type="pres">
      <dgm:prSet presAssocID="{545BC9FD-FD05-7B4D-BB06-B46DCD44BF1F}" presName="connTx" presStyleLbl="parChTrans1D2" presStyleIdx="1" presStyleCnt="2"/>
      <dgm:spPr/>
      <dgm:t>
        <a:bodyPr/>
        <a:lstStyle/>
        <a:p>
          <a:endParaRPr lang="en-US"/>
        </a:p>
      </dgm:t>
    </dgm:pt>
    <dgm:pt modelId="{1B81EB8A-B18B-1642-BBEA-2420683089A3}" type="pres">
      <dgm:prSet presAssocID="{BE09ABA9-4D72-8C42-B06E-0597E679B66A}" presName="root2" presStyleCnt="0"/>
      <dgm:spPr/>
    </dgm:pt>
    <dgm:pt modelId="{F57BA2B6-F481-A140-9192-BAAE259F4779}" type="pres">
      <dgm:prSet presAssocID="{BE09ABA9-4D72-8C42-B06E-0597E679B66A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32D9A1-3142-9140-9419-8525ED0C309A}" type="pres">
      <dgm:prSet presAssocID="{BE09ABA9-4D72-8C42-B06E-0597E679B66A}" presName="level3hierChild" presStyleCnt="0"/>
      <dgm:spPr/>
    </dgm:pt>
    <dgm:pt modelId="{681E7845-CBF2-BB4A-BBA0-EFD42E96F068}" type="pres">
      <dgm:prSet presAssocID="{C58786F6-E49A-AE4C-B0B2-527A05100C97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29DA508E-2FF2-2649-84EB-04E7DC219455}" type="pres">
      <dgm:prSet presAssocID="{C58786F6-E49A-AE4C-B0B2-527A05100C97}" presName="connTx" presStyleLbl="parChTrans1D3" presStyleIdx="0" presStyleCnt="2"/>
      <dgm:spPr/>
      <dgm:t>
        <a:bodyPr/>
        <a:lstStyle/>
        <a:p>
          <a:endParaRPr lang="en-US"/>
        </a:p>
      </dgm:t>
    </dgm:pt>
    <dgm:pt modelId="{FC5AF7CD-DC32-A948-A32D-2709B468D97F}" type="pres">
      <dgm:prSet presAssocID="{675BE730-A7F4-4046-AE11-DCCF3BCC133B}" presName="root2" presStyleCnt="0"/>
      <dgm:spPr/>
    </dgm:pt>
    <dgm:pt modelId="{35A465BC-292B-FA46-9984-3F760685DE17}" type="pres">
      <dgm:prSet presAssocID="{675BE730-A7F4-4046-AE11-DCCF3BCC133B}" presName="LevelTwoTextNode" presStyleLbl="node3" presStyleIdx="0" presStyleCnt="2" custLinFactNeighborX="-938" custLinFactNeighborY="1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0EBB1B-8CFF-9E4A-9066-CCE8840B4831}" type="pres">
      <dgm:prSet presAssocID="{675BE730-A7F4-4046-AE11-DCCF3BCC133B}" presName="level3hierChild" presStyleCnt="0"/>
      <dgm:spPr/>
    </dgm:pt>
    <dgm:pt modelId="{B23410C6-956A-7547-B08B-F046CB971968}" type="pres">
      <dgm:prSet presAssocID="{9A6301B5-CC64-5048-BC29-B1BF13F72131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55BB6384-B921-5441-B6EE-ED95F246DAA0}" type="pres">
      <dgm:prSet presAssocID="{9A6301B5-CC64-5048-BC29-B1BF13F72131}" presName="connTx" presStyleLbl="parChTrans1D3" presStyleIdx="1" presStyleCnt="2"/>
      <dgm:spPr/>
      <dgm:t>
        <a:bodyPr/>
        <a:lstStyle/>
        <a:p>
          <a:endParaRPr lang="en-US"/>
        </a:p>
      </dgm:t>
    </dgm:pt>
    <dgm:pt modelId="{50EB478C-AF5E-1545-96AB-AA374FE7A9C1}" type="pres">
      <dgm:prSet presAssocID="{CF36A0BF-0CFA-474A-AE97-E1B588447316}" presName="root2" presStyleCnt="0"/>
      <dgm:spPr/>
    </dgm:pt>
    <dgm:pt modelId="{96472C30-0355-EE42-94F7-4AF4AA1C3D78}" type="pres">
      <dgm:prSet presAssocID="{CF36A0BF-0CFA-474A-AE97-E1B588447316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198CA0-D68B-554A-97B4-F1A84C817197}" type="pres">
      <dgm:prSet presAssocID="{CF36A0BF-0CFA-474A-AE97-E1B588447316}" presName="level3hierChild" presStyleCnt="0"/>
      <dgm:spPr/>
    </dgm:pt>
    <dgm:pt modelId="{70EEA71D-D1C7-8C4F-809F-5AFFEB320F30}" type="pres">
      <dgm:prSet presAssocID="{E44E0BA5-E1DF-A343-AF1B-05C295ED1A49}" presName="conn2-1" presStyleLbl="parChTrans1D4" presStyleIdx="0" presStyleCnt="1"/>
      <dgm:spPr/>
      <dgm:t>
        <a:bodyPr/>
        <a:lstStyle/>
        <a:p>
          <a:endParaRPr lang="en-US"/>
        </a:p>
      </dgm:t>
    </dgm:pt>
    <dgm:pt modelId="{A806266D-9215-904E-8273-20C85FBE4E27}" type="pres">
      <dgm:prSet presAssocID="{E44E0BA5-E1DF-A343-AF1B-05C295ED1A49}" presName="connTx" presStyleLbl="parChTrans1D4" presStyleIdx="0" presStyleCnt="1"/>
      <dgm:spPr/>
      <dgm:t>
        <a:bodyPr/>
        <a:lstStyle/>
        <a:p>
          <a:endParaRPr lang="en-US"/>
        </a:p>
      </dgm:t>
    </dgm:pt>
    <dgm:pt modelId="{44E93379-285F-C240-B021-9ED48CB577DB}" type="pres">
      <dgm:prSet presAssocID="{D4BD44CD-B628-6F4B-A604-0B74545E1679}" presName="root2" presStyleCnt="0"/>
      <dgm:spPr/>
    </dgm:pt>
    <dgm:pt modelId="{1D4112EC-9147-FD47-80FB-E337DA8134A3}" type="pres">
      <dgm:prSet presAssocID="{D4BD44CD-B628-6F4B-A604-0B74545E1679}" presName="LevelTwoTextNode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A9D29E-5A36-A841-98A7-6A3216E7EC43}" type="pres">
      <dgm:prSet presAssocID="{D4BD44CD-B628-6F4B-A604-0B74545E1679}" presName="level3hierChild" presStyleCnt="0"/>
      <dgm:spPr/>
    </dgm:pt>
  </dgm:ptLst>
  <dgm:cxnLst>
    <dgm:cxn modelId="{EDEB387D-C9C6-0B48-A730-6671D441C9D8}" type="presOf" srcId="{BE09ABA9-4D72-8C42-B06E-0597E679B66A}" destId="{F57BA2B6-F481-A140-9192-BAAE259F4779}" srcOrd="0" destOrd="0" presId="urn:microsoft.com/office/officeart/2005/8/layout/hierarchy2"/>
    <dgm:cxn modelId="{3D6F5DAC-4CA2-114E-8077-86D5233B2E61}" type="presOf" srcId="{E44E0BA5-E1DF-A343-AF1B-05C295ED1A49}" destId="{A806266D-9215-904E-8273-20C85FBE4E27}" srcOrd="1" destOrd="0" presId="urn:microsoft.com/office/officeart/2005/8/layout/hierarchy2"/>
    <dgm:cxn modelId="{B4298E27-CB8D-F94A-97E4-33ABB9A23692}" type="presOf" srcId="{488E14DA-41BB-B649-A44F-6C9F9D0612B4}" destId="{A1C4C865-0674-F644-8392-C4C11405F883}" srcOrd="0" destOrd="0" presId="urn:microsoft.com/office/officeart/2005/8/layout/hierarchy2"/>
    <dgm:cxn modelId="{E8AEA18D-67CB-FE40-BFEB-077134A562F1}" type="presOf" srcId="{C58786F6-E49A-AE4C-B0B2-527A05100C97}" destId="{29DA508E-2FF2-2649-84EB-04E7DC219455}" srcOrd="1" destOrd="0" presId="urn:microsoft.com/office/officeart/2005/8/layout/hierarchy2"/>
    <dgm:cxn modelId="{D4422DE0-D04B-7349-A591-A2C288DC879F}" type="presOf" srcId="{0E298A2E-3CAE-5C40-9E85-A261B4B1B17D}" destId="{7DFC8756-04AD-5F4C-9ADB-2E2DC2606F57}" srcOrd="0" destOrd="0" presId="urn:microsoft.com/office/officeart/2005/8/layout/hierarchy2"/>
    <dgm:cxn modelId="{43F6E21C-ECC8-C648-B7E1-97544DF29BDF}" srcId="{488E14DA-41BB-B649-A44F-6C9F9D0612B4}" destId="{7F0AA470-8A1E-1441-9585-791DDA2921D7}" srcOrd="0" destOrd="0" parTransId="{0E298A2E-3CAE-5C40-9E85-A261B4B1B17D}" sibTransId="{E43B922E-F797-044D-AB8C-6BF9D21220BB}"/>
    <dgm:cxn modelId="{BA76044C-4999-734E-A542-C39D1A7225AF}" srcId="{B63D1038-0932-D74A-BC60-F06A7F0B6400}" destId="{488E14DA-41BB-B649-A44F-6C9F9D0612B4}" srcOrd="0" destOrd="0" parTransId="{C2A4D256-A2A9-414E-824F-2F3934CEB2B5}" sibTransId="{6559C481-3A46-CA4A-92E3-8A22F9ABFE0E}"/>
    <dgm:cxn modelId="{3963415F-3192-8849-A227-547EB7BEF2BF}" type="presOf" srcId="{9A6301B5-CC64-5048-BC29-B1BF13F72131}" destId="{55BB6384-B921-5441-B6EE-ED95F246DAA0}" srcOrd="1" destOrd="0" presId="urn:microsoft.com/office/officeart/2005/8/layout/hierarchy2"/>
    <dgm:cxn modelId="{60526D2A-9575-FD4E-9215-FEDCB5913BDB}" type="presOf" srcId="{C58786F6-E49A-AE4C-B0B2-527A05100C97}" destId="{681E7845-CBF2-BB4A-BBA0-EFD42E96F068}" srcOrd="0" destOrd="0" presId="urn:microsoft.com/office/officeart/2005/8/layout/hierarchy2"/>
    <dgm:cxn modelId="{7C46522A-7DD1-7649-9858-A652C4729B1A}" type="presOf" srcId="{0E298A2E-3CAE-5C40-9E85-A261B4B1B17D}" destId="{1D9FE8B3-1CE5-5649-ABF6-F9D15D217E0D}" srcOrd="1" destOrd="0" presId="urn:microsoft.com/office/officeart/2005/8/layout/hierarchy2"/>
    <dgm:cxn modelId="{44273A0F-6038-0943-A451-320E7790AF95}" type="presOf" srcId="{D4BD44CD-B628-6F4B-A604-0B74545E1679}" destId="{1D4112EC-9147-FD47-80FB-E337DA8134A3}" srcOrd="0" destOrd="0" presId="urn:microsoft.com/office/officeart/2005/8/layout/hierarchy2"/>
    <dgm:cxn modelId="{5BB9FCCB-069D-BC4E-A76E-78DFBFD98F96}" srcId="{488E14DA-41BB-B649-A44F-6C9F9D0612B4}" destId="{BE09ABA9-4D72-8C42-B06E-0597E679B66A}" srcOrd="1" destOrd="0" parTransId="{545BC9FD-FD05-7B4D-BB06-B46DCD44BF1F}" sibTransId="{B54A52CA-B53D-8646-A393-763320C04BC6}"/>
    <dgm:cxn modelId="{16912052-AAC8-9146-A37A-3AC3AEB84B6B}" type="presOf" srcId="{545BC9FD-FD05-7B4D-BB06-B46DCD44BF1F}" destId="{A307C96A-C93C-B548-A2D7-23124B5C299D}" srcOrd="0" destOrd="0" presId="urn:microsoft.com/office/officeart/2005/8/layout/hierarchy2"/>
    <dgm:cxn modelId="{8420A0B9-23BA-6C44-BE58-52AFF845AAEC}" srcId="{CF36A0BF-0CFA-474A-AE97-E1B588447316}" destId="{D4BD44CD-B628-6F4B-A604-0B74545E1679}" srcOrd="0" destOrd="0" parTransId="{E44E0BA5-E1DF-A343-AF1B-05C295ED1A49}" sibTransId="{4339BDC9-973C-5641-B65E-1804925B3A42}"/>
    <dgm:cxn modelId="{23354B68-51E0-6741-8AFD-B16579372081}" type="presOf" srcId="{545BC9FD-FD05-7B4D-BB06-B46DCD44BF1F}" destId="{06742FA9-DE99-BC4D-8BCA-E7D93673FDB1}" srcOrd="1" destOrd="0" presId="urn:microsoft.com/office/officeart/2005/8/layout/hierarchy2"/>
    <dgm:cxn modelId="{FEDE3CFA-8009-0F40-A4A5-D5FB8DF857A1}" type="presOf" srcId="{7F0AA470-8A1E-1441-9585-791DDA2921D7}" destId="{6D3F4B09-3B27-C94D-89C4-BAFCBB37EB53}" srcOrd="0" destOrd="0" presId="urn:microsoft.com/office/officeart/2005/8/layout/hierarchy2"/>
    <dgm:cxn modelId="{77AE85BD-D020-F446-A332-ADDA735A7EB7}" type="presOf" srcId="{E44E0BA5-E1DF-A343-AF1B-05C295ED1A49}" destId="{70EEA71D-D1C7-8C4F-809F-5AFFEB320F30}" srcOrd="0" destOrd="0" presId="urn:microsoft.com/office/officeart/2005/8/layout/hierarchy2"/>
    <dgm:cxn modelId="{2207AC28-4942-7849-B540-7E17FBE7207F}" srcId="{BE09ABA9-4D72-8C42-B06E-0597E679B66A}" destId="{675BE730-A7F4-4046-AE11-DCCF3BCC133B}" srcOrd="0" destOrd="0" parTransId="{C58786F6-E49A-AE4C-B0B2-527A05100C97}" sibTransId="{9ABE9E6D-616E-B445-8D2F-D55A55D5009F}"/>
    <dgm:cxn modelId="{C3B4DD4E-C144-0C4D-8E4D-41A2C8A7F540}" srcId="{BE09ABA9-4D72-8C42-B06E-0597E679B66A}" destId="{CF36A0BF-0CFA-474A-AE97-E1B588447316}" srcOrd="1" destOrd="0" parTransId="{9A6301B5-CC64-5048-BC29-B1BF13F72131}" sibTransId="{FDDB742E-2644-8F48-B08A-1152C56ECB83}"/>
    <dgm:cxn modelId="{61A772B3-42B7-C841-A6A4-B1EF87DAF92B}" type="presOf" srcId="{675BE730-A7F4-4046-AE11-DCCF3BCC133B}" destId="{35A465BC-292B-FA46-9984-3F760685DE17}" srcOrd="0" destOrd="0" presId="urn:microsoft.com/office/officeart/2005/8/layout/hierarchy2"/>
    <dgm:cxn modelId="{37B3D799-349B-7048-AB52-56E583E48152}" type="presOf" srcId="{9A6301B5-CC64-5048-BC29-B1BF13F72131}" destId="{B23410C6-956A-7547-B08B-F046CB971968}" srcOrd="0" destOrd="0" presId="urn:microsoft.com/office/officeart/2005/8/layout/hierarchy2"/>
    <dgm:cxn modelId="{C592DEEC-50DA-B047-A10D-701B35D1DD5B}" type="presOf" srcId="{B63D1038-0932-D74A-BC60-F06A7F0B6400}" destId="{799C8807-4786-7E4B-A345-0C8601B63D94}" srcOrd="0" destOrd="0" presId="urn:microsoft.com/office/officeart/2005/8/layout/hierarchy2"/>
    <dgm:cxn modelId="{617470D3-7E1B-6C40-8B04-31EF15811453}" type="presOf" srcId="{CF36A0BF-0CFA-474A-AE97-E1B588447316}" destId="{96472C30-0355-EE42-94F7-4AF4AA1C3D78}" srcOrd="0" destOrd="0" presId="urn:microsoft.com/office/officeart/2005/8/layout/hierarchy2"/>
    <dgm:cxn modelId="{E9E94308-5861-5D4B-84BE-09C1DFD295F6}" type="presParOf" srcId="{799C8807-4786-7E4B-A345-0C8601B63D94}" destId="{F7CA81A9-85B9-F043-A7D5-786D711DEAFA}" srcOrd="0" destOrd="0" presId="urn:microsoft.com/office/officeart/2005/8/layout/hierarchy2"/>
    <dgm:cxn modelId="{284FCF90-2DD0-5B41-A873-94EB6D82B688}" type="presParOf" srcId="{F7CA81A9-85B9-F043-A7D5-786D711DEAFA}" destId="{A1C4C865-0674-F644-8392-C4C11405F883}" srcOrd="0" destOrd="0" presId="urn:microsoft.com/office/officeart/2005/8/layout/hierarchy2"/>
    <dgm:cxn modelId="{AC75E0B8-C5F4-C44C-9A01-69FD375FD979}" type="presParOf" srcId="{F7CA81A9-85B9-F043-A7D5-786D711DEAFA}" destId="{63DCAF1D-28A2-5044-A8DE-B7CF515FA567}" srcOrd="1" destOrd="0" presId="urn:microsoft.com/office/officeart/2005/8/layout/hierarchy2"/>
    <dgm:cxn modelId="{8DB42F04-C866-7E49-A960-1AEC97F71D58}" type="presParOf" srcId="{63DCAF1D-28A2-5044-A8DE-B7CF515FA567}" destId="{7DFC8756-04AD-5F4C-9ADB-2E2DC2606F57}" srcOrd="0" destOrd="0" presId="urn:microsoft.com/office/officeart/2005/8/layout/hierarchy2"/>
    <dgm:cxn modelId="{D1E22A5E-1108-B649-BE27-BAE17BF5E379}" type="presParOf" srcId="{7DFC8756-04AD-5F4C-9ADB-2E2DC2606F57}" destId="{1D9FE8B3-1CE5-5649-ABF6-F9D15D217E0D}" srcOrd="0" destOrd="0" presId="urn:microsoft.com/office/officeart/2005/8/layout/hierarchy2"/>
    <dgm:cxn modelId="{2C867E2E-A3DD-D04B-9874-2C3C58AD033E}" type="presParOf" srcId="{63DCAF1D-28A2-5044-A8DE-B7CF515FA567}" destId="{093A1948-4956-AD44-8CF0-710B55D18CC7}" srcOrd="1" destOrd="0" presId="urn:microsoft.com/office/officeart/2005/8/layout/hierarchy2"/>
    <dgm:cxn modelId="{6847B854-FCEC-BA41-BC68-AD7FEAFAD409}" type="presParOf" srcId="{093A1948-4956-AD44-8CF0-710B55D18CC7}" destId="{6D3F4B09-3B27-C94D-89C4-BAFCBB37EB53}" srcOrd="0" destOrd="0" presId="urn:microsoft.com/office/officeart/2005/8/layout/hierarchy2"/>
    <dgm:cxn modelId="{37D08ABF-42DC-1C45-BD4A-08526372B1B3}" type="presParOf" srcId="{093A1948-4956-AD44-8CF0-710B55D18CC7}" destId="{0D128734-7CE6-3048-A543-5D47400F043B}" srcOrd="1" destOrd="0" presId="urn:microsoft.com/office/officeart/2005/8/layout/hierarchy2"/>
    <dgm:cxn modelId="{85598FE0-E93E-194A-9E64-DB19DAD8DD5D}" type="presParOf" srcId="{63DCAF1D-28A2-5044-A8DE-B7CF515FA567}" destId="{A307C96A-C93C-B548-A2D7-23124B5C299D}" srcOrd="2" destOrd="0" presId="urn:microsoft.com/office/officeart/2005/8/layout/hierarchy2"/>
    <dgm:cxn modelId="{9BD46DD8-DB3F-874E-AB94-A2DF338C6FFB}" type="presParOf" srcId="{A307C96A-C93C-B548-A2D7-23124B5C299D}" destId="{06742FA9-DE99-BC4D-8BCA-E7D93673FDB1}" srcOrd="0" destOrd="0" presId="urn:microsoft.com/office/officeart/2005/8/layout/hierarchy2"/>
    <dgm:cxn modelId="{ACC291D3-6DD3-2647-910D-C115C6AC17CE}" type="presParOf" srcId="{63DCAF1D-28A2-5044-A8DE-B7CF515FA567}" destId="{1B81EB8A-B18B-1642-BBEA-2420683089A3}" srcOrd="3" destOrd="0" presId="urn:microsoft.com/office/officeart/2005/8/layout/hierarchy2"/>
    <dgm:cxn modelId="{D1BEFEBE-7EF3-2245-ADD5-9EBCF53CFFE2}" type="presParOf" srcId="{1B81EB8A-B18B-1642-BBEA-2420683089A3}" destId="{F57BA2B6-F481-A140-9192-BAAE259F4779}" srcOrd="0" destOrd="0" presId="urn:microsoft.com/office/officeart/2005/8/layout/hierarchy2"/>
    <dgm:cxn modelId="{E36E535C-C1C0-8C4C-A217-5FB1B4972422}" type="presParOf" srcId="{1B81EB8A-B18B-1642-BBEA-2420683089A3}" destId="{6D32D9A1-3142-9140-9419-8525ED0C309A}" srcOrd="1" destOrd="0" presId="urn:microsoft.com/office/officeart/2005/8/layout/hierarchy2"/>
    <dgm:cxn modelId="{820D1785-7D60-8D4D-9C0E-15BA18DE141F}" type="presParOf" srcId="{6D32D9A1-3142-9140-9419-8525ED0C309A}" destId="{681E7845-CBF2-BB4A-BBA0-EFD42E96F068}" srcOrd="0" destOrd="0" presId="urn:microsoft.com/office/officeart/2005/8/layout/hierarchy2"/>
    <dgm:cxn modelId="{D488D069-788C-224D-81BC-9D4B3E4C398C}" type="presParOf" srcId="{681E7845-CBF2-BB4A-BBA0-EFD42E96F068}" destId="{29DA508E-2FF2-2649-84EB-04E7DC219455}" srcOrd="0" destOrd="0" presId="urn:microsoft.com/office/officeart/2005/8/layout/hierarchy2"/>
    <dgm:cxn modelId="{E0D15ECB-8FA7-6145-A618-C8669B0C442D}" type="presParOf" srcId="{6D32D9A1-3142-9140-9419-8525ED0C309A}" destId="{FC5AF7CD-DC32-A948-A32D-2709B468D97F}" srcOrd="1" destOrd="0" presId="urn:microsoft.com/office/officeart/2005/8/layout/hierarchy2"/>
    <dgm:cxn modelId="{71B59B48-B7AD-624C-BF17-2CD8149FB4EE}" type="presParOf" srcId="{FC5AF7CD-DC32-A948-A32D-2709B468D97F}" destId="{35A465BC-292B-FA46-9984-3F760685DE17}" srcOrd="0" destOrd="0" presId="urn:microsoft.com/office/officeart/2005/8/layout/hierarchy2"/>
    <dgm:cxn modelId="{BA890E99-19E6-D847-BDAC-26F89C4E8C34}" type="presParOf" srcId="{FC5AF7CD-DC32-A948-A32D-2709B468D97F}" destId="{820EBB1B-8CFF-9E4A-9066-CCE8840B4831}" srcOrd="1" destOrd="0" presId="urn:microsoft.com/office/officeart/2005/8/layout/hierarchy2"/>
    <dgm:cxn modelId="{7A17398E-528D-EE48-9A46-E1190915242C}" type="presParOf" srcId="{6D32D9A1-3142-9140-9419-8525ED0C309A}" destId="{B23410C6-956A-7547-B08B-F046CB971968}" srcOrd="2" destOrd="0" presId="urn:microsoft.com/office/officeart/2005/8/layout/hierarchy2"/>
    <dgm:cxn modelId="{54D920AB-284A-FF41-9416-874C9E90830E}" type="presParOf" srcId="{B23410C6-956A-7547-B08B-F046CB971968}" destId="{55BB6384-B921-5441-B6EE-ED95F246DAA0}" srcOrd="0" destOrd="0" presId="urn:microsoft.com/office/officeart/2005/8/layout/hierarchy2"/>
    <dgm:cxn modelId="{BC843273-871C-2C46-86CE-EF77C14FD7E6}" type="presParOf" srcId="{6D32D9A1-3142-9140-9419-8525ED0C309A}" destId="{50EB478C-AF5E-1545-96AB-AA374FE7A9C1}" srcOrd="3" destOrd="0" presId="urn:microsoft.com/office/officeart/2005/8/layout/hierarchy2"/>
    <dgm:cxn modelId="{CDB1CD6C-6DE1-5049-ADEC-7F6EE73982C1}" type="presParOf" srcId="{50EB478C-AF5E-1545-96AB-AA374FE7A9C1}" destId="{96472C30-0355-EE42-94F7-4AF4AA1C3D78}" srcOrd="0" destOrd="0" presId="urn:microsoft.com/office/officeart/2005/8/layout/hierarchy2"/>
    <dgm:cxn modelId="{4E615114-8DF3-2E40-858C-8B2B507DEDE7}" type="presParOf" srcId="{50EB478C-AF5E-1545-96AB-AA374FE7A9C1}" destId="{B7198CA0-D68B-554A-97B4-F1A84C817197}" srcOrd="1" destOrd="0" presId="urn:microsoft.com/office/officeart/2005/8/layout/hierarchy2"/>
    <dgm:cxn modelId="{7EF41544-2D61-A343-BD0A-A7879C4F8FC0}" type="presParOf" srcId="{B7198CA0-D68B-554A-97B4-F1A84C817197}" destId="{70EEA71D-D1C7-8C4F-809F-5AFFEB320F30}" srcOrd="0" destOrd="0" presId="urn:microsoft.com/office/officeart/2005/8/layout/hierarchy2"/>
    <dgm:cxn modelId="{9792345B-028F-D540-9B66-F31752DDD4BD}" type="presParOf" srcId="{70EEA71D-D1C7-8C4F-809F-5AFFEB320F30}" destId="{A806266D-9215-904E-8273-20C85FBE4E27}" srcOrd="0" destOrd="0" presId="urn:microsoft.com/office/officeart/2005/8/layout/hierarchy2"/>
    <dgm:cxn modelId="{891A608F-77D0-E542-B20B-AD22B0AAACA2}" type="presParOf" srcId="{B7198CA0-D68B-554A-97B4-F1A84C817197}" destId="{44E93379-285F-C240-B021-9ED48CB577DB}" srcOrd="1" destOrd="0" presId="urn:microsoft.com/office/officeart/2005/8/layout/hierarchy2"/>
    <dgm:cxn modelId="{B3A5CB98-B94D-DF48-8534-4ECE77BE7115}" type="presParOf" srcId="{44E93379-285F-C240-B021-9ED48CB577DB}" destId="{1D4112EC-9147-FD47-80FB-E337DA8134A3}" srcOrd="0" destOrd="0" presId="urn:microsoft.com/office/officeart/2005/8/layout/hierarchy2"/>
    <dgm:cxn modelId="{2FDA6BC6-EC44-6047-B601-2775D266AEC7}" type="presParOf" srcId="{44E93379-285F-C240-B021-9ED48CB577DB}" destId="{1BA9D29E-5A36-A841-98A7-6A3216E7EC4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C4C865-0674-F644-8392-C4C11405F883}">
      <dsp:nvSpPr>
        <dsp:cNvPr id="0" name=""/>
        <dsp:cNvSpPr/>
      </dsp:nvSpPr>
      <dsp:spPr>
        <a:xfrm>
          <a:off x="770" y="1639943"/>
          <a:ext cx="1582319" cy="791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Value added</a:t>
          </a:r>
          <a:endParaRPr lang="en-US" sz="1700" kern="1200" dirty="0"/>
        </a:p>
      </dsp:txBody>
      <dsp:txXfrm>
        <a:off x="23942" y="1663115"/>
        <a:ext cx="1535975" cy="744815"/>
      </dsp:txXfrm>
    </dsp:sp>
    <dsp:sp modelId="{7DFC8756-04AD-5F4C-9ADB-2E2DC2606F57}">
      <dsp:nvSpPr>
        <dsp:cNvPr id="0" name=""/>
        <dsp:cNvSpPr/>
      </dsp:nvSpPr>
      <dsp:spPr>
        <a:xfrm rot="19457599">
          <a:off x="1509826" y="1792332"/>
          <a:ext cx="77945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79452" y="1573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80066" y="1788578"/>
        <a:ext cx="38972" cy="38972"/>
      </dsp:txXfrm>
    </dsp:sp>
    <dsp:sp modelId="{6D3F4B09-3B27-C94D-89C4-BAFCBB37EB53}">
      <dsp:nvSpPr>
        <dsp:cNvPr id="0" name=""/>
        <dsp:cNvSpPr/>
      </dsp:nvSpPr>
      <dsp:spPr>
        <a:xfrm>
          <a:off x="2216017" y="1185026"/>
          <a:ext cx="1582319" cy="7911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Wages of productive workers</a:t>
          </a:r>
          <a:endParaRPr lang="en-US" sz="1700" kern="1200" dirty="0"/>
        </a:p>
      </dsp:txBody>
      <dsp:txXfrm>
        <a:off x="2239189" y="1208198"/>
        <a:ext cx="1535975" cy="744815"/>
      </dsp:txXfrm>
    </dsp:sp>
    <dsp:sp modelId="{A307C96A-C93C-B548-A2D7-23124B5C299D}">
      <dsp:nvSpPr>
        <dsp:cNvPr id="0" name=""/>
        <dsp:cNvSpPr/>
      </dsp:nvSpPr>
      <dsp:spPr>
        <a:xfrm rot="2142401">
          <a:off x="1509826" y="2247249"/>
          <a:ext cx="77945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79452" y="1573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80066" y="2243495"/>
        <a:ext cx="38972" cy="38972"/>
      </dsp:txXfrm>
    </dsp:sp>
    <dsp:sp modelId="{F57BA2B6-F481-A140-9192-BAAE259F4779}">
      <dsp:nvSpPr>
        <dsp:cNvPr id="0" name=""/>
        <dsp:cNvSpPr/>
      </dsp:nvSpPr>
      <dsp:spPr>
        <a:xfrm>
          <a:off x="2216017" y="2094860"/>
          <a:ext cx="1582319" cy="7911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Surplus value</a:t>
          </a:r>
          <a:endParaRPr lang="en-US" sz="1700" kern="1200" dirty="0"/>
        </a:p>
      </dsp:txBody>
      <dsp:txXfrm>
        <a:off x="2239189" y="2118032"/>
        <a:ext cx="1535975" cy="744815"/>
      </dsp:txXfrm>
    </dsp:sp>
    <dsp:sp modelId="{681E7845-CBF2-BB4A-BBA0-EFD42E96F068}">
      <dsp:nvSpPr>
        <dsp:cNvPr id="0" name=""/>
        <dsp:cNvSpPr/>
      </dsp:nvSpPr>
      <dsp:spPr>
        <a:xfrm rot="19423395">
          <a:off x="3724031" y="2247885"/>
          <a:ext cx="766695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66695" y="157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88211" y="2244451"/>
        <a:ext cx="38334" cy="38334"/>
      </dsp:txXfrm>
    </dsp:sp>
    <dsp:sp modelId="{35A465BC-292B-FA46-9984-3F760685DE17}">
      <dsp:nvSpPr>
        <dsp:cNvPr id="0" name=""/>
        <dsp:cNvSpPr/>
      </dsp:nvSpPr>
      <dsp:spPr>
        <a:xfrm>
          <a:off x="4416421" y="1641217"/>
          <a:ext cx="1582319" cy="7911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Extraction by unproductive sector</a:t>
          </a:r>
          <a:endParaRPr lang="en-US" sz="1700" kern="1200" dirty="0"/>
        </a:p>
      </dsp:txBody>
      <dsp:txXfrm>
        <a:off x="4439593" y="1664389"/>
        <a:ext cx="1535975" cy="744815"/>
      </dsp:txXfrm>
    </dsp:sp>
    <dsp:sp modelId="{B23410C6-956A-7547-B08B-F046CB971968}">
      <dsp:nvSpPr>
        <dsp:cNvPr id="0" name=""/>
        <dsp:cNvSpPr/>
      </dsp:nvSpPr>
      <dsp:spPr>
        <a:xfrm rot="2142401">
          <a:off x="3725073" y="2702165"/>
          <a:ext cx="779452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779452" y="1573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095313" y="2698411"/>
        <a:ext cx="38972" cy="38972"/>
      </dsp:txXfrm>
    </dsp:sp>
    <dsp:sp modelId="{96472C30-0355-EE42-94F7-4AF4AA1C3D78}">
      <dsp:nvSpPr>
        <dsp:cNvPr id="0" name=""/>
        <dsp:cNvSpPr/>
      </dsp:nvSpPr>
      <dsp:spPr>
        <a:xfrm>
          <a:off x="4431263" y="2549776"/>
          <a:ext cx="1582319" cy="7911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Net profits</a:t>
          </a:r>
          <a:endParaRPr lang="en-US" sz="1700" kern="1200" dirty="0"/>
        </a:p>
      </dsp:txBody>
      <dsp:txXfrm>
        <a:off x="4454435" y="2572948"/>
        <a:ext cx="1535975" cy="744815"/>
      </dsp:txXfrm>
    </dsp:sp>
    <dsp:sp modelId="{70EEA71D-D1C7-8C4F-809F-5AFFEB320F30}">
      <dsp:nvSpPr>
        <dsp:cNvPr id="0" name=""/>
        <dsp:cNvSpPr/>
      </dsp:nvSpPr>
      <dsp:spPr>
        <a:xfrm>
          <a:off x="6013582" y="2929624"/>
          <a:ext cx="632927" cy="31464"/>
        </a:xfrm>
        <a:custGeom>
          <a:avLst/>
          <a:gdLst/>
          <a:ahLst/>
          <a:cxnLst/>
          <a:rect l="0" t="0" r="0" b="0"/>
          <a:pathLst>
            <a:path>
              <a:moveTo>
                <a:pt x="0" y="15732"/>
              </a:moveTo>
              <a:lnTo>
                <a:pt x="632927" y="1573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14223" y="2929533"/>
        <a:ext cx="31646" cy="31646"/>
      </dsp:txXfrm>
    </dsp:sp>
    <dsp:sp modelId="{1D4112EC-9147-FD47-80FB-E337DA8134A3}">
      <dsp:nvSpPr>
        <dsp:cNvPr id="0" name=""/>
        <dsp:cNvSpPr/>
      </dsp:nvSpPr>
      <dsp:spPr>
        <a:xfrm>
          <a:off x="6646510" y="2549776"/>
          <a:ext cx="1582319" cy="7911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Capital accumulation</a:t>
          </a:r>
          <a:endParaRPr lang="en-US" sz="1700" kern="1200" dirty="0"/>
        </a:p>
      </dsp:txBody>
      <dsp:txXfrm>
        <a:off x="6669682" y="2572948"/>
        <a:ext cx="1535975" cy="744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12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267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8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41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2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0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6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8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4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E6B6D-5F62-BC4E-BC3D-2AE91CAB4D7A}" type="datetimeFigureOut">
              <a:rPr lang="en-US" smtClean="0"/>
              <a:t>8/28/15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120BD-CDC2-6847-84B7-BCDC0D476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1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cs typeface="Cambria"/>
              </a:rPr>
              <a:t>What is China’s “New Normal” and How Is It Different from Others?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Cambria"/>
                <a:cs typeface="Cambria"/>
              </a:rPr>
              <a:t>Hao Qi</a:t>
            </a:r>
          </a:p>
          <a:p>
            <a:r>
              <a:rPr lang="en-US" sz="1500" dirty="0" smtClean="0">
                <a:solidFill>
                  <a:schemeClr val="tx1"/>
                </a:solidFill>
                <a:latin typeface="Cambria"/>
                <a:cs typeface="Cambria"/>
              </a:rPr>
              <a:t>School of Economics, Renmin University of China</a:t>
            </a:r>
          </a:p>
          <a:p>
            <a:r>
              <a:rPr lang="en-US" sz="1500" dirty="0" err="1" smtClean="0">
                <a:solidFill>
                  <a:schemeClr val="tx1"/>
                </a:solidFill>
                <a:latin typeface="Cambria"/>
                <a:cs typeface="Cambria"/>
              </a:rPr>
              <a:t>hq@ruc.edu.cn</a:t>
            </a:r>
            <a:endParaRPr lang="en-US" sz="1500" dirty="0">
              <a:solidFill>
                <a:schemeClr val="tx1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42336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US: Profit Share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6618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679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US: Rate of Surplus Value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78985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694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US: Gross vs. Net Rate of Profit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6950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379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China: Profit Share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77219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785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China: Rate of Surplus Value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10970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031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"/>
                <a:cs typeface="Cambria"/>
              </a:rPr>
              <a:t>China: Gross vs. Net Rate of Profit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70353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581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Key Variables: China vs. US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7588938"/>
              </p:ext>
            </p:extLst>
          </p:nvPr>
        </p:nvGraphicFramePr>
        <p:xfrm>
          <a:off x="819944" y="2218350"/>
          <a:ext cx="7561384" cy="2475552"/>
        </p:xfrm>
        <a:graphic>
          <a:graphicData uri="http://schemas.openxmlformats.org/drawingml/2006/table">
            <a:tbl>
              <a:tblPr/>
              <a:tblGrid>
                <a:gridCol w="2436844"/>
                <a:gridCol w="1281135"/>
                <a:gridCol w="1281135"/>
                <a:gridCol w="1281135"/>
                <a:gridCol w="1281135"/>
              </a:tblGrid>
              <a:tr h="412592">
                <a:tc rowSpan="2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1990-2013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2008-2013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2592"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China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US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China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US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5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Profit Share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56%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29%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56%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30%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25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Rate of Surplus Value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177%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207%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198%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235%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5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Gross Rate of Profit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23%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38%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26%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38%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5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Net Rate of Profit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20%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12%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21%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12%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47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Profit Share Since 2008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7964866"/>
              </p:ext>
            </p:extLst>
          </p:nvPr>
        </p:nvGraphicFramePr>
        <p:xfrm>
          <a:off x="1430886" y="2041526"/>
          <a:ext cx="6656028" cy="2031205"/>
        </p:xfrm>
        <a:graphic>
          <a:graphicData uri="http://schemas.openxmlformats.org/drawingml/2006/table">
            <a:tbl>
              <a:tblPr/>
              <a:tblGrid>
                <a:gridCol w="2218676"/>
                <a:gridCol w="2218676"/>
                <a:gridCol w="2218676"/>
              </a:tblGrid>
              <a:tr h="4062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Falling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Rsing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almost constant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Germany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United States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Italy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62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France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Mexico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United Kingdom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2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Canada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Greek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Japan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62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China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Spain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Australia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98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Net Rate of Profit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177892"/>
              </p:ext>
            </p:extLst>
          </p:nvPr>
        </p:nvGraphicFramePr>
        <p:xfrm>
          <a:off x="1993593" y="1462648"/>
          <a:ext cx="5610999" cy="3989820"/>
        </p:xfrm>
        <a:graphic>
          <a:graphicData uri="http://schemas.openxmlformats.org/drawingml/2006/table">
            <a:tbl>
              <a:tblPr/>
              <a:tblGrid>
                <a:gridCol w="1870333"/>
                <a:gridCol w="1870333"/>
                <a:gridCol w="1870333"/>
              </a:tblGrid>
              <a:tr h="398982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  <a:cs typeface="Cambria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2008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2013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China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22%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18%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Mexico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20%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FF0000"/>
                          </a:solidFill>
                          <a:effectLst/>
                          <a:latin typeface="Cambria"/>
                          <a:cs typeface="Cambria"/>
                        </a:rPr>
                        <a:t>18%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Canada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11%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9%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Italy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11%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9%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Australia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10%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10%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United Kingdom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9%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9%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Germany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8%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7%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France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7%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5%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898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Japan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6%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  <a:cs typeface="Cambria"/>
                        </a:rPr>
                        <a:t>6%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60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Growth Model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Rising wage share and falling profit share: good or bad?</a:t>
            </a:r>
          </a:p>
          <a:p>
            <a:r>
              <a:rPr lang="en-US" sz="2000" dirty="0" smtClean="0">
                <a:latin typeface="Cambria"/>
                <a:cs typeface="Cambria"/>
              </a:rPr>
              <a:t>Down side: falling profitability, lowering growth</a:t>
            </a:r>
          </a:p>
          <a:p>
            <a:r>
              <a:rPr lang="en-US" sz="2000" dirty="0" smtClean="0">
                <a:latin typeface="Cambria"/>
                <a:cs typeface="Cambria"/>
              </a:rPr>
              <a:t>Up side: rising wage share, rising consumption</a:t>
            </a:r>
          </a:p>
          <a:p>
            <a:endParaRPr lang="en-US" sz="2000" dirty="0">
              <a:latin typeface="Cambria"/>
              <a:cs typeface="Cambria"/>
            </a:endParaRPr>
          </a:p>
          <a:p>
            <a:r>
              <a:rPr lang="en-US" sz="2000" dirty="0" smtClean="0">
                <a:latin typeface="Cambria"/>
                <a:cs typeface="Cambria"/>
              </a:rPr>
              <a:t>China’s </a:t>
            </a:r>
            <a:r>
              <a:rPr lang="en-US" sz="2000" dirty="0" smtClean="0">
                <a:latin typeface="Cambria"/>
                <a:cs typeface="Cambria"/>
              </a:rPr>
              <a:t>“New Normal”: </a:t>
            </a:r>
            <a:r>
              <a:rPr lang="en-US" sz="2000" dirty="0" smtClean="0">
                <a:latin typeface="Cambria"/>
                <a:cs typeface="Cambria"/>
              </a:rPr>
              <a:t>PASSIVE or ACTIVE?</a:t>
            </a:r>
          </a:p>
          <a:p>
            <a:endParaRPr lang="en-US" sz="2000" dirty="0">
              <a:latin typeface="Cambria"/>
              <a:cs typeface="Cambria"/>
            </a:endParaRPr>
          </a:p>
          <a:p>
            <a:r>
              <a:rPr lang="en-US" sz="2000" dirty="0" smtClean="0">
                <a:latin typeface="Cambria"/>
                <a:cs typeface="Cambria"/>
              </a:rPr>
              <a:t>Question: how to </a:t>
            </a:r>
            <a:r>
              <a:rPr lang="en-US" sz="2000" dirty="0" smtClean="0">
                <a:latin typeface="Cambria"/>
                <a:cs typeface="Cambria"/>
              </a:rPr>
              <a:t>maintain growth</a:t>
            </a:r>
            <a:r>
              <a:rPr lang="en-US" sz="2000" dirty="0" smtClean="0">
                <a:latin typeface="Cambria"/>
                <a:cs typeface="Cambria"/>
              </a:rPr>
              <a:t>?</a:t>
            </a:r>
            <a:endParaRPr lang="en-US" sz="2000" dirty="0">
              <a:latin typeface="Cambria"/>
              <a:cs typeface="Cambria"/>
            </a:endParaRPr>
          </a:p>
          <a:p>
            <a:endParaRPr lang="en-US" sz="2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13945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3014801"/>
            <a:ext cx="8229600" cy="8271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>
                <a:latin typeface="Cambria"/>
                <a:cs typeface="Cambria"/>
              </a:rPr>
              <a:t>China’s “New Normal” vs. “Secular Stagnation”</a:t>
            </a:r>
            <a:endParaRPr lang="en-US" sz="1500" dirty="0">
              <a:solidFill>
                <a:schemeClr val="tx1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931587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Growth Model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>
                <a:latin typeface="Cambria"/>
                <a:cs typeface="Cambria"/>
              </a:rPr>
              <a:t>Consumption-</a:t>
            </a:r>
            <a:r>
              <a:rPr lang="en-US" altLang="zh-CN" sz="2000" dirty="0" smtClean="0">
                <a:latin typeface="Cambria"/>
                <a:cs typeface="Cambria"/>
              </a:rPr>
              <a:t>led growth? 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Perhaps too early, as profit share is too high</a:t>
            </a:r>
          </a:p>
          <a:p>
            <a:endParaRPr lang="en-US" altLang="zh-CN" sz="2000" dirty="0" smtClean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Investment more? 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Declining rate of profit, declining incentives</a:t>
            </a:r>
          </a:p>
          <a:p>
            <a:pPr marL="0" indent="0">
              <a:buNone/>
            </a:pPr>
            <a:endParaRPr lang="en-US" altLang="zh-CN" sz="2000" dirty="0" smtClean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Bubble-led growth? </a:t>
            </a:r>
            <a:endParaRPr lang="en-US" altLang="zh-CN" sz="2000" dirty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Squeeze net rate of profit</a:t>
            </a:r>
          </a:p>
          <a:p>
            <a:endParaRPr lang="en-US" altLang="zh-CN" sz="2000" dirty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The role of state-owned enterprises in sustaining growth</a:t>
            </a:r>
          </a:p>
          <a:p>
            <a:endParaRPr lang="en-US" altLang="zh-CN" sz="2000" dirty="0">
              <a:latin typeface="Cambria"/>
              <a:cs typeface="Cambria"/>
            </a:endParaRPr>
          </a:p>
          <a:p>
            <a:endParaRPr lang="en-US" altLang="zh-CN" sz="2000" dirty="0" smtClean="0">
              <a:latin typeface="Cambria"/>
              <a:cs typeface="Cambria"/>
            </a:endParaRPr>
          </a:p>
          <a:p>
            <a:endParaRPr lang="en-US" sz="2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22114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Main Findings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000" dirty="0">
                <a:latin typeface="Cambria"/>
                <a:cs typeface="Cambria"/>
              </a:rPr>
              <a:t>Methodology: Marxian key variables of profitability</a:t>
            </a:r>
          </a:p>
          <a:p>
            <a:pPr marL="0" indent="0">
              <a:buNone/>
            </a:pPr>
            <a:endParaRPr lang="en-US" altLang="zh-CN" sz="2000" dirty="0" smtClean="0">
              <a:latin typeface="Cambria"/>
              <a:cs typeface="Cambri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 smtClean="0">
                <a:latin typeface="Cambria"/>
                <a:cs typeface="Cambria"/>
              </a:rPr>
              <a:t>One </a:t>
            </a:r>
            <a:r>
              <a:rPr lang="en-US" altLang="zh-CN" sz="2000" dirty="0" smtClean="0">
                <a:latin typeface="Cambria"/>
                <a:cs typeface="Cambria"/>
              </a:rPr>
              <a:t>way to understand China’s “New Normal”: the falling rate of surplus value </a:t>
            </a:r>
            <a:r>
              <a:rPr lang="en-US" altLang="zh-CN" sz="2000" dirty="0" smtClean="0">
                <a:latin typeface="Cambria"/>
                <a:cs typeface="Cambria"/>
              </a:rPr>
              <a:t>and</a:t>
            </a:r>
            <a:r>
              <a:rPr lang="en-US" altLang="zh-CN" sz="2000" dirty="0" smtClean="0">
                <a:latin typeface="Cambria"/>
                <a:cs typeface="Cambria"/>
              </a:rPr>
              <a:t> </a:t>
            </a:r>
            <a:r>
              <a:rPr lang="en-US" altLang="zh-CN" sz="2000" dirty="0" smtClean="0">
                <a:latin typeface="Cambria"/>
                <a:cs typeface="Cambria"/>
              </a:rPr>
              <a:t>the decline in profitability</a:t>
            </a:r>
            <a:endParaRPr lang="en-US" altLang="zh-CN" sz="2000" dirty="0">
              <a:latin typeface="Cambria"/>
              <a:cs typeface="Cambria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 smtClean="0">
                <a:latin typeface="Cambria"/>
                <a:cs typeface="Cambria"/>
              </a:rPr>
              <a:t>Despite of the “New Normal”, the rate of profit is still higher in China than that in the US (and many other countries)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000" dirty="0" smtClean="0">
                <a:latin typeface="Cambria"/>
                <a:cs typeface="Cambria"/>
              </a:rPr>
              <a:t>Some implications for China’s growth model</a:t>
            </a: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578814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Methodology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3324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90804" y="1674034"/>
            <a:ext cx="702279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zh-CN" sz="2000" dirty="0">
                <a:latin typeface="Cambria"/>
                <a:cs typeface="Cambria"/>
              </a:rPr>
              <a:t>Methodology: Marxian key variables of profitability</a:t>
            </a:r>
          </a:p>
          <a:p>
            <a:endParaRPr lang="en-US" altLang="zh-CN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20144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Methodology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25296"/>
              </p:ext>
            </p:extLst>
          </p:nvPr>
        </p:nvGraphicFramePr>
        <p:xfrm>
          <a:off x="1077183" y="1464337"/>
          <a:ext cx="7009060" cy="40524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504530"/>
                <a:gridCol w="3504530"/>
              </a:tblGrid>
              <a:tr h="10595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Productive</a:t>
                      </a:r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 Sector</a:t>
                      </a:r>
                      <a:endParaRPr lang="en-US" sz="1800" dirty="0">
                        <a:latin typeface="Cambria"/>
                        <a:cs typeface="Cambri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Unproductive Sector</a:t>
                      </a:r>
                      <a:endParaRPr lang="en-US" sz="1800" dirty="0">
                        <a:latin typeface="Cambria"/>
                        <a:cs typeface="Cambria"/>
                      </a:endParaRPr>
                    </a:p>
                  </a:txBody>
                  <a:tcPr anchor="ctr"/>
                </a:tc>
              </a:tr>
              <a:tr h="2992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Agriculture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Mining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Manufacturing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Construction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Transportation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Food and hotel services</a:t>
                      </a:r>
                      <a:endParaRPr lang="en-US" sz="1800" dirty="0" smtClean="0">
                        <a:latin typeface="Cambria"/>
                        <a:cs typeface="Cambria"/>
                      </a:endParaRP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Education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Medical</a:t>
                      </a:r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 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/>
                          <a:cs typeface="Cambria"/>
                        </a:rPr>
                        <a:t>Wholesale</a:t>
                      </a:r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 and retail trade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Finance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Insurance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Real estate</a:t>
                      </a:r>
                    </a:p>
                    <a:p>
                      <a:pPr algn="ctr"/>
                      <a:r>
                        <a:rPr lang="en-US" sz="1800" baseline="0" dirty="0" smtClean="0">
                          <a:latin typeface="Cambria"/>
                          <a:cs typeface="Cambria"/>
                        </a:rPr>
                        <a:t>Some business services</a:t>
                      </a:r>
                      <a:endParaRPr lang="en-US" sz="1800" dirty="0">
                        <a:latin typeface="Cambria"/>
                        <a:cs typeface="Cambria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446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Methodology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>
                <a:latin typeface="Cambria"/>
                <a:cs typeface="Cambria"/>
              </a:rPr>
              <a:t>Net </a:t>
            </a:r>
            <a:r>
              <a:rPr lang="en-US" altLang="zh-CN" sz="2000" dirty="0">
                <a:latin typeface="Cambria"/>
                <a:cs typeface="Cambria"/>
              </a:rPr>
              <a:t>p</a:t>
            </a:r>
            <a:r>
              <a:rPr lang="en-US" altLang="zh-CN" sz="2000" dirty="0" smtClean="0">
                <a:latin typeface="Cambria"/>
                <a:cs typeface="Cambria"/>
              </a:rPr>
              <a:t>rofit rate</a:t>
            </a:r>
          </a:p>
          <a:p>
            <a:pPr marL="0" indent="0" algn="ctr">
              <a:buNone/>
            </a:pPr>
            <a:r>
              <a:rPr lang="en-US" altLang="zh-CN" sz="2000" dirty="0" smtClean="0">
                <a:latin typeface="Cambria"/>
                <a:cs typeface="Cambria"/>
              </a:rPr>
              <a:t>r = P/K = (S–U)/K</a:t>
            </a:r>
          </a:p>
          <a:p>
            <a:pPr marL="0" indent="0" algn="ctr">
              <a:buNone/>
            </a:pPr>
            <a:endParaRPr lang="en-US" altLang="zh-CN" sz="2000" dirty="0" smtClean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r: net rate of profit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P: profits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K: capital stock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S: surplus value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U: extraction of surplus value by the unproductive sector</a:t>
            </a:r>
          </a:p>
          <a:p>
            <a:endParaRPr lang="en-US" altLang="zh-CN" sz="2000" dirty="0" smtClean="0">
              <a:latin typeface="Cambria"/>
              <a:cs typeface="Cambria"/>
            </a:endParaRPr>
          </a:p>
          <a:p>
            <a:endParaRPr lang="en-US" sz="20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7373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Methodology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>
                <a:latin typeface="Cambria"/>
                <a:cs typeface="Cambria"/>
              </a:rPr>
              <a:t>Profit rate</a:t>
            </a:r>
          </a:p>
          <a:p>
            <a:pPr marL="0" indent="0" algn="ctr">
              <a:buNone/>
            </a:pPr>
            <a:r>
              <a:rPr lang="en-US" altLang="zh-CN" sz="2000" dirty="0" smtClean="0">
                <a:latin typeface="Cambria"/>
                <a:cs typeface="Cambria"/>
              </a:rPr>
              <a:t>r = P/K = (S–U)/K</a:t>
            </a:r>
          </a:p>
          <a:p>
            <a:pPr marL="0" indent="0" algn="ctr">
              <a:buNone/>
            </a:pPr>
            <a:endParaRPr lang="en-US" altLang="zh-CN" sz="2000" dirty="0" smtClean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Gross rate of profit</a:t>
            </a:r>
          </a:p>
          <a:p>
            <a:pPr marL="0" indent="0" algn="ctr">
              <a:buNone/>
            </a:pPr>
            <a:r>
              <a:rPr lang="en-US" altLang="zh-CN" sz="2000" dirty="0" smtClean="0">
                <a:latin typeface="Cambria"/>
                <a:cs typeface="Cambria"/>
              </a:rPr>
              <a:t>GROP = S/K</a:t>
            </a:r>
          </a:p>
          <a:p>
            <a:endParaRPr lang="en-US" altLang="zh-CN" sz="2000" dirty="0" smtClean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Net rate of profit</a:t>
            </a:r>
          </a:p>
          <a:p>
            <a:pPr marL="0" indent="0" algn="ctr">
              <a:buNone/>
            </a:pPr>
            <a:r>
              <a:rPr lang="en-US" altLang="zh-CN" sz="2000" dirty="0" smtClean="0">
                <a:latin typeface="Cambria"/>
                <a:cs typeface="Cambria"/>
              </a:rPr>
              <a:t>NROP = (S-U)/K</a:t>
            </a: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81604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Methodology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>
                <a:latin typeface="Cambria"/>
                <a:cs typeface="Cambria"/>
              </a:rPr>
              <a:t>Distribution </a:t>
            </a:r>
            <a:r>
              <a:rPr lang="en-US" altLang="zh-CN" sz="2000" dirty="0">
                <a:latin typeface="Cambria"/>
                <a:cs typeface="Cambria"/>
              </a:rPr>
              <a:t>between capital &amp; </a:t>
            </a:r>
            <a:r>
              <a:rPr lang="en-US" altLang="zh-CN" sz="2000" dirty="0" smtClean="0">
                <a:latin typeface="Cambria"/>
                <a:cs typeface="Cambria"/>
              </a:rPr>
              <a:t>labor</a:t>
            </a:r>
          </a:p>
          <a:p>
            <a:endParaRPr lang="en-US" altLang="zh-CN" sz="2000" dirty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Profit share: z = P/(S+W)</a:t>
            </a:r>
            <a:endParaRPr lang="en-US" altLang="zh-CN" sz="2000" dirty="0">
              <a:latin typeface="Cambria"/>
              <a:cs typeface="Cambria"/>
            </a:endParaRPr>
          </a:p>
          <a:p>
            <a:r>
              <a:rPr lang="en-US" altLang="zh-CN" sz="2000" dirty="0" smtClean="0">
                <a:latin typeface="Cambria"/>
                <a:cs typeface="Cambria"/>
              </a:rPr>
              <a:t>Rate of surplus value: s = S/W</a:t>
            </a:r>
            <a:endParaRPr lang="en-US" altLang="zh-CN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10962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Comparability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>
                <a:latin typeface="Cambria"/>
                <a:cs typeface="Cambria"/>
              </a:rPr>
              <a:t>Same method: Marxian variables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Same sectors: exclude self-employment, household economy</a:t>
            </a:r>
          </a:p>
          <a:p>
            <a:r>
              <a:rPr lang="en-US" altLang="zh-CN" sz="2000" dirty="0" smtClean="0">
                <a:latin typeface="Cambria"/>
                <a:cs typeface="Cambria"/>
              </a:rPr>
              <a:t>Same measure of capital stock</a:t>
            </a:r>
          </a:p>
          <a:p>
            <a:endParaRPr lang="en-US" altLang="zh-CN" sz="2000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altLang="zh-CN" dirty="0" smtClean="0">
              <a:latin typeface="Cambria"/>
              <a:cs typeface="Cambria"/>
            </a:endParaRPr>
          </a:p>
          <a:p>
            <a:endParaRPr lang="en-US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64682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556</Words>
  <Application>Microsoft Macintosh PowerPoint</Application>
  <PresentationFormat>On-screen Show (4:3)</PresentationFormat>
  <Paragraphs>166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What is China’s “New Normal” and How Is It Different from Others?</vt:lpstr>
      <vt:lpstr>PowerPoint Presentation</vt:lpstr>
      <vt:lpstr>Main Findings</vt:lpstr>
      <vt:lpstr>Methodology</vt:lpstr>
      <vt:lpstr>Methodology</vt:lpstr>
      <vt:lpstr>Methodology</vt:lpstr>
      <vt:lpstr>Methodology</vt:lpstr>
      <vt:lpstr>Methodology</vt:lpstr>
      <vt:lpstr>Comparability</vt:lpstr>
      <vt:lpstr>US: Profit Share</vt:lpstr>
      <vt:lpstr>US: Rate of Surplus Value</vt:lpstr>
      <vt:lpstr>US: Gross vs. Net Rate of Profit</vt:lpstr>
      <vt:lpstr>China: Profit Share</vt:lpstr>
      <vt:lpstr>China: Rate of Surplus Value</vt:lpstr>
      <vt:lpstr>China: Gross vs. Net Rate of Profit</vt:lpstr>
      <vt:lpstr>Key Variables: China vs. US</vt:lpstr>
      <vt:lpstr>Profit Share Since 2008</vt:lpstr>
      <vt:lpstr>Net Rate of Profit</vt:lpstr>
      <vt:lpstr>Growth Model</vt:lpstr>
      <vt:lpstr>Growth Model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</dc:creator>
  <cp:lastModifiedBy>Hao</cp:lastModifiedBy>
  <cp:revision>28</cp:revision>
  <dcterms:created xsi:type="dcterms:W3CDTF">2015-08-27T13:49:42Z</dcterms:created>
  <dcterms:modified xsi:type="dcterms:W3CDTF">2015-08-28T06:20:29Z</dcterms:modified>
</cp:coreProperties>
</file>