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rawings/drawing4.xml" ContentType="application/vnd.openxmlformats-officedocument.drawingml.chartshap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Override PartName="/ppt/notesSlides/notesSlide8.xml" ContentType="application/vnd.openxmlformats-officedocument.presentationml.notesSlide+xml"/>
  <Default Extension="vml" ContentType="application/vnd.openxmlformats-officedocument.vmlDrawing"/>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5.xml" ContentType="application/vnd.openxmlformats-officedocument.drawingml.char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rawings/drawing5.xml" ContentType="application/vnd.openxmlformats-officedocument.drawingml.chartshapes+xml"/>
  <Override PartName="/ppt/drawings/drawing6.xml" ContentType="application/vnd.openxmlformats-officedocument.drawingml.chartshape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rawings/drawing3.xml" ContentType="application/vnd.openxmlformats-officedocument.drawingml.chartshapes+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charts/chart8.xml" ContentType="application/vnd.openxmlformats-officedocument.drawingml.char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1"/>
  </p:notesMasterIdLst>
  <p:sldIdLst>
    <p:sldId id="257" r:id="rId2"/>
    <p:sldId id="311" r:id="rId3"/>
    <p:sldId id="324" r:id="rId4"/>
    <p:sldId id="325" r:id="rId5"/>
    <p:sldId id="326" r:id="rId6"/>
    <p:sldId id="299" r:id="rId7"/>
    <p:sldId id="297" r:id="rId8"/>
    <p:sldId id="322" r:id="rId9"/>
    <p:sldId id="308" r:id="rId10"/>
    <p:sldId id="282" r:id="rId11"/>
    <p:sldId id="286" r:id="rId12"/>
    <p:sldId id="310" r:id="rId13"/>
    <p:sldId id="309" r:id="rId14"/>
    <p:sldId id="267" r:id="rId15"/>
    <p:sldId id="289" r:id="rId16"/>
    <p:sldId id="314" r:id="rId17"/>
    <p:sldId id="317" r:id="rId18"/>
    <p:sldId id="316" r:id="rId19"/>
    <p:sldId id="321" r:id="rId2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22" autoAdjust="0"/>
    <p:restoredTop sz="84592" autoAdjust="0"/>
  </p:normalViewPr>
  <p:slideViewPr>
    <p:cSldViewPr>
      <p:cViewPr varScale="1">
        <p:scale>
          <a:sx n="98" d="100"/>
          <a:sy n="98" d="100"/>
        </p:scale>
        <p:origin x="-200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CEVERA\Desktop\clase\weoKflows%20ALCago2013.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C:\Documents%20and%20Settings\cevera\Desktop\Libro%20per%20sesiones%202012\weoKflows%20ALC.xlsx" TargetMode="External"/><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C:\Documents%20and%20Settings\cevera\Desktop\Libro%20per%20sesiones%202012\weoKflows%20ALC.xlsx" TargetMode="External"/><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oleObject" Target="file:///C:\Documents%20and%20Settings\cevera\Desktop\Libro%20per%20sesiones%202012\weoKflows%20ALC.xlsx" TargetMode="External"/><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Users\AKLEIN\Desktop\Constructed%20Graphs%20for%20others\Graph%20Capital%20Flows%20for%20Daniel%20Titelman.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C:\Users\AKLEIN\Desktop\Constructed%20Graphs%20for%20others\Graph%20Capital%20Flows%20for%20Daniel%20Titelman.xlsx" TargetMode="External"/></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C:\Users\AKLEIN\Desktop\Constructed%20Graphs%20for%20others\Graph%20Capital%20Flows%20for%20Daniel%20Titelman.xlsx"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C:\Users\AKLEIN\Desktop\Constructed%20Graphs%20for%20others\Graph%20Capital%20Flows%20for%20Daniel%20Titelma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6.593593794406355E-2"/>
          <c:y val="4.8695261776488474E-2"/>
          <c:w val="0.84305655380694156"/>
          <c:h val="0.90260947644704015"/>
        </c:manualLayout>
      </c:layout>
      <c:lineChart>
        <c:grouping val="standard"/>
        <c:ser>
          <c:idx val="0"/>
          <c:order val="0"/>
          <c:tx>
            <c:strRef>
              <c:f>weoreptc!$C$25</c:f>
              <c:strCache>
                <c:ptCount val="1"/>
                <c:pt idx="0">
                  <c:v>PIB, variación anual (eje izquierdo)</c:v>
                </c:pt>
              </c:strCache>
            </c:strRef>
          </c:tx>
          <c:spPr>
            <a:ln w="44450">
              <a:solidFill>
                <a:schemeClr val="tx1">
                  <a:lumMod val="75000"/>
                  <a:lumOff val="25000"/>
                </a:schemeClr>
              </a:solidFill>
            </a:ln>
          </c:spPr>
          <c:marker>
            <c:symbol val="none"/>
          </c:marker>
          <c:cat>
            <c:numRef>
              <c:f>weoreptc!$G$2:$AN$2</c:f>
              <c:numCache>
                <c:formatCode>General</c:formatCode>
                <c:ptCount val="34"/>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pt idx="31">
                  <c:v>2011</c:v>
                </c:pt>
                <c:pt idx="32">
                  <c:v>2012</c:v>
                </c:pt>
                <c:pt idx="33">
                  <c:v>2013</c:v>
                </c:pt>
              </c:numCache>
            </c:numRef>
          </c:cat>
          <c:val>
            <c:numRef>
              <c:f>weoreptc!$G$11:$AN$11</c:f>
              <c:numCache>
                <c:formatCode>0.000%</c:formatCode>
                <c:ptCount val="34"/>
                <c:pt idx="0">
                  <c:v>6.4850000000000393E-2</c:v>
                </c:pt>
                <c:pt idx="1">
                  <c:v>1.0860000000000078E-2</c:v>
                </c:pt>
                <c:pt idx="2">
                  <c:v>-5.0000000000000417E-3</c:v>
                </c:pt>
                <c:pt idx="3">
                  <c:v>-2.7690000000000277E-2</c:v>
                </c:pt>
                <c:pt idx="4">
                  <c:v>3.9129999999999998E-2</c:v>
                </c:pt>
                <c:pt idx="5">
                  <c:v>3.2070000000000459E-2</c:v>
                </c:pt>
                <c:pt idx="6">
                  <c:v>4.1959999999999976E-2</c:v>
                </c:pt>
                <c:pt idx="7">
                  <c:v>3.322E-2</c:v>
                </c:pt>
                <c:pt idx="8">
                  <c:v>1.0390000000000003E-2</c:v>
                </c:pt>
                <c:pt idx="9">
                  <c:v>1.2040000000000021E-2</c:v>
                </c:pt>
                <c:pt idx="10">
                  <c:v>6.8500000000000453E-3</c:v>
                </c:pt>
                <c:pt idx="11">
                  <c:v>3.8430000000000179E-2</c:v>
                </c:pt>
                <c:pt idx="12">
                  <c:v>3.3580000000000006E-2</c:v>
                </c:pt>
                <c:pt idx="13">
                  <c:v>3.9960000000000002E-2</c:v>
                </c:pt>
                <c:pt idx="14">
                  <c:v>4.8339999999999994E-2</c:v>
                </c:pt>
                <c:pt idx="15">
                  <c:v>1.3970000000000074E-2</c:v>
                </c:pt>
                <c:pt idx="16">
                  <c:v>3.5330000000000125E-2</c:v>
                </c:pt>
                <c:pt idx="17">
                  <c:v>5.4370000000000446E-2</c:v>
                </c:pt>
                <c:pt idx="18">
                  <c:v>2.3559999999999998E-2</c:v>
                </c:pt>
                <c:pt idx="19">
                  <c:v>3.5400000000000657E-3</c:v>
                </c:pt>
                <c:pt idx="20">
                  <c:v>3.9440000000000169E-2</c:v>
                </c:pt>
                <c:pt idx="21">
                  <c:v>4.2700000000000524E-3</c:v>
                </c:pt>
                <c:pt idx="22">
                  <c:v>3.6600000000000855E-3</c:v>
                </c:pt>
                <c:pt idx="23">
                  <c:v>2.0500000000000001E-2</c:v>
                </c:pt>
                <c:pt idx="24">
                  <c:v>6.0270000000000004E-2</c:v>
                </c:pt>
                <c:pt idx="25">
                  <c:v>4.6699999999999998E-2</c:v>
                </c:pt>
                <c:pt idx="26">
                  <c:v>5.6639999999999996E-2</c:v>
                </c:pt>
                <c:pt idx="27">
                  <c:v>5.7870000000000123E-2</c:v>
                </c:pt>
                <c:pt idx="28">
                  <c:v>4.241000000000044E-2</c:v>
                </c:pt>
                <c:pt idx="29">
                  <c:v>-1.5339999999999999E-2</c:v>
                </c:pt>
                <c:pt idx="30">
                  <c:v>6.0640000000000013E-2</c:v>
                </c:pt>
                <c:pt idx="31">
                  <c:v>4.5820000000000013E-2</c:v>
                </c:pt>
                <c:pt idx="32">
                  <c:v>2.9990000000000006E-2</c:v>
                </c:pt>
                <c:pt idx="33">
                  <c:v>3.3780000000000004E-2</c:v>
                </c:pt>
              </c:numCache>
            </c:numRef>
          </c:val>
        </c:ser>
        <c:marker val="1"/>
        <c:axId val="77285248"/>
        <c:axId val="77286784"/>
      </c:lineChart>
      <c:lineChart>
        <c:grouping val="standard"/>
        <c:ser>
          <c:idx val="2"/>
          <c:order val="1"/>
          <c:tx>
            <c:strRef>
              <c:f>weoreptc!$C$26</c:f>
              <c:strCache>
                <c:ptCount val="1"/>
                <c:pt idx="0">
                  <c:v>Flujos de Capital de Portafolio (netos, en % del PIB), eje derecho</c:v>
                </c:pt>
              </c:strCache>
            </c:strRef>
          </c:tx>
          <c:spPr>
            <a:ln w="41275">
              <a:solidFill>
                <a:srgbClr val="00B050"/>
              </a:solidFill>
            </a:ln>
          </c:spPr>
          <c:marker>
            <c:symbol val="none"/>
          </c:marker>
          <c:val>
            <c:numRef>
              <c:f>weoreptc!$G$19:$AN$19</c:f>
              <c:numCache>
                <c:formatCode>0%</c:formatCode>
                <c:ptCount val="34"/>
                <c:pt idx="0">
                  <c:v>-1.0359917407771558E-3</c:v>
                </c:pt>
                <c:pt idx="1">
                  <c:v>1.2933156349443655E-3</c:v>
                </c:pt>
                <c:pt idx="2">
                  <c:v>1.2873548573756821E-3</c:v>
                </c:pt>
                <c:pt idx="3">
                  <c:v>-7.8589494519997545E-4</c:v>
                </c:pt>
                <c:pt idx="4">
                  <c:v>-3.4133447675682406E-4</c:v>
                </c:pt>
                <c:pt idx="5">
                  <c:v>-7.3147166622987002E-4</c:v>
                </c:pt>
                <c:pt idx="6">
                  <c:v>5.278888124340338E-4</c:v>
                </c:pt>
                <c:pt idx="7">
                  <c:v>3.370174817016876E-4</c:v>
                </c:pt>
                <c:pt idx="8">
                  <c:v>1.8987251573409579E-3</c:v>
                </c:pt>
                <c:pt idx="9">
                  <c:v>3.1391323875604869E-3</c:v>
                </c:pt>
                <c:pt idx="10">
                  <c:v>-1.2231020717336236E-2</c:v>
                </c:pt>
                <c:pt idx="11">
                  <c:v>1.0300192380933781E-2</c:v>
                </c:pt>
                <c:pt idx="12">
                  <c:v>6.4492938596264404E-3</c:v>
                </c:pt>
                <c:pt idx="13">
                  <c:v>2.6594287211948182E-2</c:v>
                </c:pt>
                <c:pt idx="14">
                  <c:v>1.6238986523829716E-2</c:v>
                </c:pt>
                <c:pt idx="15">
                  <c:v>2.8490557080157212E-3</c:v>
                </c:pt>
                <c:pt idx="16">
                  <c:v>1.229764961813283E-2</c:v>
                </c:pt>
                <c:pt idx="17">
                  <c:v>1.321390366386363E-2</c:v>
                </c:pt>
                <c:pt idx="18">
                  <c:v>8.1388383531638703E-3</c:v>
                </c:pt>
                <c:pt idx="19">
                  <c:v>-5.364557784296598E-3</c:v>
                </c:pt>
                <c:pt idx="20">
                  <c:v>-1.3237257969834955E-3</c:v>
                </c:pt>
                <c:pt idx="21">
                  <c:v>-3.2269651408800243E-3</c:v>
                </c:pt>
                <c:pt idx="22">
                  <c:v>-6.9194036728156419E-3</c:v>
                </c:pt>
                <c:pt idx="23">
                  <c:v>-3.8450794052381642E-3</c:v>
                </c:pt>
                <c:pt idx="24">
                  <c:v>-7.8513692560407133E-3</c:v>
                </c:pt>
                <c:pt idx="25">
                  <c:v>-2.6605684985687842E-4</c:v>
                </c:pt>
                <c:pt idx="26">
                  <c:v>2.3340240682263951E-3</c:v>
                </c:pt>
                <c:pt idx="27">
                  <c:v>8.9124224217021191E-3</c:v>
                </c:pt>
                <c:pt idx="28">
                  <c:v>-1.1327747640633463E-3</c:v>
                </c:pt>
                <c:pt idx="29">
                  <c:v>7.8678377666618025E-3</c:v>
                </c:pt>
                <c:pt idx="30" formatCode="0.0%">
                  <c:v>1.1602339405584165E-2</c:v>
                </c:pt>
                <c:pt idx="31" formatCode="0.0%">
                  <c:v>8.7450505449260373E-3</c:v>
                </c:pt>
                <c:pt idx="32" formatCode="0.0%">
                  <c:v>4.6621639551939834E-3</c:v>
                </c:pt>
                <c:pt idx="33" formatCode="0.0%">
                  <c:v>6.4153238015672543E-4</c:v>
                </c:pt>
              </c:numCache>
            </c:numRef>
          </c:val>
        </c:ser>
        <c:marker val="1"/>
        <c:axId val="77298304"/>
        <c:axId val="77296768"/>
      </c:lineChart>
      <c:catAx>
        <c:axId val="77285248"/>
        <c:scaling>
          <c:orientation val="minMax"/>
        </c:scaling>
        <c:axPos val="b"/>
        <c:numFmt formatCode="General" sourceLinked="1"/>
        <c:tickLblPos val="low"/>
        <c:txPr>
          <a:bodyPr rot="-5400000" vert="horz"/>
          <a:lstStyle/>
          <a:p>
            <a:pPr>
              <a:defRPr/>
            </a:pPr>
            <a:endParaRPr lang="en-US"/>
          </a:p>
        </c:txPr>
        <c:crossAx val="77286784"/>
        <c:crosses val="autoZero"/>
        <c:auto val="1"/>
        <c:lblAlgn val="ctr"/>
        <c:lblOffset val="100"/>
      </c:catAx>
      <c:valAx>
        <c:axId val="77286784"/>
        <c:scaling>
          <c:orientation val="minMax"/>
        </c:scaling>
        <c:axPos val="l"/>
        <c:majorGridlines/>
        <c:numFmt formatCode="0%" sourceLinked="0"/>
        <c:tickLblPos val="nextTo"/>
        <c:crossAx val="77285248"/>
        <c:crosses val="autoZero"/>
        <c:crossBetween val="between"/>
      </c:valAx>
      <c:valAx>
        <c:axId val="77296768"/>
        <c:scaling>
          <c:orientation val="minMax"/>
        </c:scaling>
        <c:axPos val="r"/>
        <c:numFmt formatCode="0.0%" sourceLinked="0"/>
        <c:tickLblPos val="nextTo"/>
        <c:crossAx val="77298304"/>
        <c:crosses val="max"/>
        <c:crossBetween val="between"/>
      </c:valAx>
      <c:catAx>
        <c:axId val="77298304"/>
        <c:scaling>
          <c:orientation val="minMax"/>
        </c:scaling>
        <c:delete val="1"/>
        <c:axPos val="b"/>
        <c:tickLblPos val="none"/>
        <c:crossAx val="77296768"/>
        <c:crosses val="autoZero"/>
        <c:auto val="1"/>
        <c:lblAlgn val="ctr"/>
        <c:lblOffset val="100"/>
      </c:catAx>
      <c:spPr>
        <a:noFill/>
        <a:ln w="25400">
          <a:noFill/>
        </a:ln>
      </c:spPr>
    </c:plotArea>
    <c:plotVisOnly val="1"/>
  </c:chart>
  <c:txPr>
    <a:bodyPr/>
    <a:lstStyle/>
    <a:p>
      <a:pPr>
        <a:defRPr sz="1100"/>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sz="1000"/>
            </a:pPr>
            <a:r>
              <a:rPr lang="en-US" sz="1000" dirty="0" smtClean="0"/>
              <a:t>Correlation coefficient between GDP growth and Net portfolio</a:t>
            </a:r>
            <a:r>
              <a:rPr lang="en-US" sz="1000" baseline="0" dirty="0" smtClean="0"/>
              <a:t> flows in percent of GDP</a:t>
            </a:r>
            <a:endParaRPr lang="en-US" sz="1000" dirty="0"/>
          </a:p>
          <a:p>
            <a:pPr>
              <a:defRPr sz="1000"/>
            </a:pPr>
            <a:r>
              <a:rPr lang="en-US" sz="1000" dirty="0" smtClean="0"/>
              <a:t>10 yr moving windows</a:t>
            </a:r>
            <a:endParaRPr lang="en-US" sz="1000" dirty="0"/>
          </a:p>
        </c:rich>
      </c:tx>
      <c:layout/>
    </c:title>
    <c:plotArea>
      <c:layout/>
      <c:lineChart>
        <c:grouping val="standard"/>
        <c:ser>
          <c:idx val="1"/>
          <c:order val="0"/>
          <c:tx>
            <c:strRef>
              <c:f>'datos para eviews'!$Q$2</c:f>
              <c:strCache>
                <c:ptCount val="1"/>
                <c:pt idx="0">
                  <c:v>Private portfolio flows</c:v>
                </c:pt>
              </c:strCache>
            </c:strRef>
          </c:tx>
          <c:marker>
            <c:symbol val="none"/>
          </c:marker>
          <c:cat>
            <c:numRef>
              <c:f>'datos para eviews'!$B$12:$B$33</c:f>
              <c:numCache>
                <c:formatCode>General</c:formatCode>
                <c:ptCount val="22"/>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numCache>
            </c:numRef>
          </c:cat>
          <c:val>
            <c:numRef>
              <c:f>'datos para eviews'!$Q$12:$Q$33</c:f>
              <c:numCache>
                <c:formatCode>General</c:formatCode>
                <c:ptCount val="22"/>
                <c:pt idx="0">
                  <c:v>-0.33420766182070416</c:v>
                </c:pt>
                <c:pt idx="1">
                  <c:v>0.11380912066580565</c:v>
                </c:pt>
                <c:pt idx="2">
                  <c:v>0.2975634385256824</c:v>
                </c:pt>
                <c:pt idx="3">
                  <c:v>0.38731742891736765</c:v>
                </c:pt>
                <c:pt idx="4">
                  <c:v>0.54469918489226243</c:v>
                </c:pt>
                <c:pt idx="5">
                  <c:v>0.65766968749548604</c:v>
                </c:pt>
                <c:pt idx="6">
                  <c:v>0.66585778929639761</c:v>
                </c:pt>
                <c:pt idx="7">
                  <c:v>0.77570961790059634</c:v>
                </c:pt>
                <c:pt idx="8">
                  <c:v>0.81160540153506089</c:v>
                </c:pt>
                <c:pt idx="9">
                  <c:v>0.78842038300965656</c:v>
                </c:pt>
                <c:pt idx="10">
                  <c:v>0.81212938711276317</c:v>
                </c:pt>
                <c:pt idx="11">
                  <c:v>0.62938755927454471</c:v>
                </c:pt>
                <c:pt idx="12">
                  <c:v>0.7265318977817331</c:v>
                </c:pt>
                <c:pt idx="13">
                  <c:v>0.78650683592219017</c:v>
                </c:pt>
                <c:pt idx="14">
                  <c:v>0.78418412584250008</c:v>
                </c:pt>
                <c:pt idx="15">
                  <c:v>0.31625732935577638</c:v>
                </c:pt>
                <c:pt idx="16">
                  <c:v>0.32804766091725879</c:v>
                </c:pt>
                <c:pt idx="17">
                  <c:v>0.382035015613232</c:v>
                </c:pt>
                <c:pt idx="18">
                  <c:v>0.37807326390801427</c:v>
                </c:pt>
                <c:pt idx="19">
                  <c:v>0.5149927813801134</c:v>
                </c:pt>
                <c:pt idx="20">
                  <c:v>9.006459269309694E-2</c:v>
                </c:pt>
                <c:pt idx="21">
                  <c:v>0.25333312644310357</c:v>
                </c:pt>
              </c:numCache>
            </c:numRef>
          </c:val>
        </c:ser>
        <c:marker val="1"/>
        <c:axId val="76972032"/>
        <c:axId val="76973568"/>
      </c:lineChart>
      <c:catAx>
        <c:axId val="76972032"/>
        <c:scaling>
          <c:orientation val="minMax"/>
        </c:scaling>
        <c:axPos val="b"/>
        <c:numFmt formatCode="General" sourceLinked="1"/>
        <c:majorTickMark val="none"/>
        <c:tickLblPos val="low"/>
        <c:txPr>
          <a:bodyPr rot="-5400000" vert="horz"/>
          <a:lstStyle/>
          <a:p>
            <a:pPr>
              <a:defRPr sz="1000"/>
            </a:pPr>
            <a:endParaRPr lang="en-US"/>
          </a:p>
        </c:txPr>
        <c:crossAx val="76973568"/>
        <c:crosses val="autoZero"/>
        <c:auto val="1"/>
        <c:lblAlgn val="ctr"/>
        <c:lblOffset val="100"/>
      </c:catAx>
      <c:valAx>
        <c:axId val="76973568"/>
        <c:scaling>
          <c:orientation val="minMax"/>
        </c:scaling>
        <c:axPos val="l"/>
        <c:majorGridlines/>
        <c:numFmt formatCode="General" sourceLinked="1"/>
        <c:majorTickMark val="none"/>
        <c:tickLblPos val="nextTo"/>
        <c:spPr>
          <a:ln w="9525">
            <a:noFill/>
          </a:ln>
        </c:spPr>
        <c:txPr>
          <a:bodyPr/>
          <a:lstStyle/>
          <a:p>
            <a:pPr>
              <a:defRPr sz="1000"/>
            </a:pPr>
            <a:endParaRPr lang="en-US"/>
          </a:p>
        </c:txPr>
        <c:crossAx val="76972032"/>
        <c:crosses val="autoZero"/>
        <c:crossBetween val="between"/>
      </c:valAx>
    </c:plotArea>
    <c:plotVisOnly val="1"/>
  </c:chart>
  <c:txPr>
    <a:bodyPr/>
    <a:lstStyle/>
    <a:p>
      <a:pPr>
        <a:defRPr sz="800"/>
      </a:pPr>
      <a:endParaRPr lang="en-US"/>
    </a:p>
  </c:txPr>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11"/>
  <c:clrMapOvr bg1="lt1" tx1="dk1" bg2="lt2" tx2="dk2" accent1="accent1" accent2="accent2" accent3="accent3" accent4="accent4" accent5="accent5" accent6="accent6" hlink="hlink" folHlink="folHlink"/>
  <c:chart>
    <c:plotArea>
      <c:layout>
        <c:manualLayout>
          <c:layoutTarget val="inner"/>
          <c:xMode val="edge"/>
          <c:yMode val="edge"/>
          <c:x val="6.2862327755905612E-2"/>
          <c:y val="4.1783956692913383E-2"/>
          <c:w val="0.88047061332033694"/>
          <c:h val="0.92523555767650922"/>
        </c:manualLayout>
      </c:layout>
      <c:lineChart>
        <c:grouping val="standard"/>
        <c:ser>
          <c:idx val="4"/>
          <c:order val="1"/>
          <c:tx>
            <c:strRef>
              <c:f>'trend y cycle de eviews'!$F$1</c:f>
              <c:strCache>
                <c:ptCount val="1"/>
                <c:pt idx="0">
                  <c:v>Ciclo Términos de Intercambio</c:v>
                </c:pt>
              </c:strCache>
            </c:strRef>
          </c:tx>
          <c:spPr>
            <a:ln w="44450">
              <a:solidFill>
                <a:srgbClr val="002060"/>
              </a:solidFill>
            </a:ln>
          </c:spPr>
          <c:marker>
            <c:symbol val="none"/>
          </c:marker>
          <c:cat>
            <c:numRef>
              <c:f>'trend y cycle de eviews'!$A$3:$A$33</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'trend y cycle de eviews'!$F$3:$F$33</c:f>
              <c:numCache>
                <c:formatCode>General</c:formatCode>
                <c:ptCount val="31"/>
                <c:pt idx="0">
                  <c:v>0</c:v>
                </c:pt>
                <c:pt idx="1">
                  <c:v>0</c:v>
                </c:pt>
                <c:pt idx="2">
                  <c:v>0</c:v>
                </c:pt>
                <c:pt idx="3">
                  <c:v>0</c:v>
                </c:pt>
                <c:pt idx="4">
                  <c:v>6.5462350000000002</c:v>
                </c:pt>
                <c:pt idx="5">
                  <c:v>4.7261559999999845</c:v>
                </c:pt>
                <c:pt idx="6">
                  <c:v>-6.1593839999999975</c:v>
                </c:pt>
                <c:pt idx="7">
                  <c:v>-1.923111</c:v>
                </c:pt>
                <c:pt idx="8">
                  <c:v>-2.216154</c:v>
                </c:pt>
                <c:pt idx="9">
                  <c:v>2.9588E-2</c:v>
                </c:pt>
                <c:pt idx="10">
                  <c:v>3.9043760000000001</c:v>
                </c:pt>
                <c:pt idx="11">
                  <c:v>-1.6018209999999891</c:v>
                </c:pt>
                <c:pt idx="12">
                  <c:v>-5.7380810000000002</c:v>
                </c:pt>
                <c:pt idx="13">
                  <c:v>-5.1374630000000003</c:v>
                </c:pt>
                <c:pt idx="14">
                  <c:v>-3.7756449999999977</c:v>
                </c:pt>
                <c:pt idx="15">
                  <c:v>5.2230699999999999</c:v>
                </c:pt>
                <c:pt idx="16">
                  <c:v>6.9721339999999996</c:v>
                </c:pt>
                <c:pt idx="17">
                  <c:v>3.0327699999999767</c:v>
                </c:pt>
                <c:pt idx="18">
                  <c:v>-1.6035209999999998</c:v>
                </c:pt>
                <c:pt idx="19">
                  <c:v>-0.57556599999999958</c:v>
                </c:pt>
                <c:pt idx="20">
                  <c:v>2.8938449999999967</c:v>
                </c:pt>
                <c:pt idx="21">
                  <c:v>-1.6123259999999999</c:v>
                </c:pt>
                <c:pt idx="22">
                  <c:v>-2.9400519999999997</c:v>
                </c:pt>
                <c:pt idx="23">
                  <c:v>-3.9191849999999997</c:v>
                </c:pt>
                <c:pt idx="24">
                  <c:v>-3.0501740000000002</c:v>
                </c:pt>
                <c:pt idx="25">
                  <c:v>-1.594279</c:v>
                </c:pt>
                <c:pt idx="26">
                  <c:v>3.1177429999999977</c:v>
                </c:pt>
                <c:pt idx="27">
                  <c:v>3.5710799999999967</c:v>
                </c:pt>
                <c:pt idx="28">
                  <c:v>4.8197380000000001</c:v>
                </c:pt>
                <c:pt idx="29">
                  <c:v>-4.6179849999999005</c:v>
                </c:pt>
                <c:pt idx="30">
                  <c:v>1.6280130000000061</c:v>
                </c:pt>
              </c:numCache>
            </c:numRef>
          </c:val>
        </c:ser>
        <c:marker val="1"/>
        <c:axId val="93717632"/>
        <c:axId val="93719168"/>
      </c:lineChart>
      <c:lineChart>
        <c:grouping val="standard"/>
        <c:ser>
          <c:idx val="3"/>
          <c:order val="0"/>
          <c:tx>
            <c:strRef>
              <c:f>'trend y cycle de eviews'!$E$1</c:f>
              <c:strCache>
                <c:ptCount val="1"/>
                <c:pt idx="0">
                  <c:v>Ciclo PIB real</c:v>
                </c:pt>
              </c:strCache>
            </c:strRef>
          </c:tx>
          <c:spPr>
            <a:ln w="44450">
              <a:solidFill>
                <a:srgbClr val="FF0000"/>
              </a:solidFill>
            </a:ln>
          </c:spPr>
          <c:marker>
            <c:symbol val="none"/>
          </c:marker>
          <c:cat>
            <c:numRef>
              <c:f>'trend y cycle de eviews'!$A$3:$A$33</c:f>
              <c:numCache>
                <c:formatCode>General</c:formatCode>
                <c:ptCount val="31"/>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numCache>
            </c:numRef>
          </c:cat>
          <c:val>
            <c:numRef>
              <c:f>'trend y cycle de eviews'!$E$3:$E$33</c:f>
              <c:numCache>
                <c:formatCode>General</c:formatCode>
                <c:ptCount val="31"/>
                <c:pt idx="0">
                  <c:v>3.2859600000000002</c:v>
                </c:pt>
                <c:pt idx="1">
                  <c:v>2.7148419999999978</c:v>
                </c:pt>
                <c:pt idx="2">
                  <c:v>0.41086500000000031</c:v>
                </c:pt>
                <c:pt idx="3">
                  <c:v>-3.8859789999999967</c:v>
                </c:pt>
                <c:pt idx="4">
                  <c:v>-2.2398079999999987</c:v>
                </c:pt>
                <c:pt idx="5">
                  <c:v>-1.175878</c:v>
                </c:pt>
                <c:pt idx="6">
                  <c:v>0.90295199999999998</c:v>
                </c:pt>
                <c:pt idx="7">
                  <c:v>2.005582</c:v>
                </c:pt>
                <c:pt idx="8">
                  <c:v>0.43188300000000351</c:v>
                </c:pt>
                <c:pt idx="9">
                  <c:v>-0.73833199999999999</c:v>
                </c:pt>
                <c:pt idx="10">
                  <c:v>-3.0295649999999998</c:v>
                </c:pt>
                <c:pt idx="11">
                  <c:v>-1.9589380000000001</c:v>
                </c:pt>
                <c:pt idx="12">
                  <c:v>-1.4132769999999877</c:v>
                </c:pt>
                <c:pt idx="13">
                  <c:v>-5.9816000000000931E-2</c:v>
                </c:pt>
                <c:pt idx="14">
                  <c:v>2.54834</c:v>
                </c:pt>
                <c:pt idx="15">
                  <c:v>0.25868800000000008</c:v>
                </c:pt>
                <c:pt idx="16">
                  <c:v>1.0932379999999999</c:v>
                </c:pt>
                <c:pt idx="17">
                  <c:v>4.7714160000000003</c:v>
                </c:pt>
                <c:pt idx="18">
                  <c:v>4.1017139999999985</c:v>
                </c:pt>
                <c:pt idx="19">
                  <c:v>0.44491000000000008</c:v>
                </c:pt>
                <c:pt idx="20">
                  <c:v>2.2207659999999998</c:v>
                </c:pt>
                <c:pt idx="21">
                  <c:v>-1.7554069999999891</c:v>
                </c:pt>
                <c:pt idx="22">
                  <c:v>-6.2905039999999985</c:v>
                </c:pt>
                <c:pt idx="23">
                  <c:v>-8.3738670000000006</c:v>
                </c:pt>
                <c:pt idx="24">
                  <c:v>-4.3319330000000003</c:v>
                </c:pt>
                <c:pt idx="25">
                  <c:v>-2.6073980000000012</c:v>
                </c:pt>
                <c:pt idx="26">
                  <c:v>1.1003580000000108</c:v>
                </c:pt>
                <c:pt idx="27">
                  <c:v>5.4180299999999999</c:v>
                </c:pt>
                <c:pt idx="28">
                  <c:v>7.2613110000000001</c:v>
                </c:pt>
                <c:pt idx="29">
                  <c:v>-3.5082870000000002</c:v>
                </c:pt>
                <c:pt idx="30">
                  <c:v>2.3981330000000001</c:v>
                </c:pt>
              </c:numCache>
            </c:numRef>
          </c:val>
        </c:ser>
        <c:marker val="1"/>
        <c:axId val="93730688"/>
        <c:axId val="93729152"/>
      </c:lineChart>
      <c:catAx>
        <c:axId val="93717632"/>
        <c:scaling>
          <c:orientation val="minMax"/>
        </c:scaling>
        <c:axPos val="b"/>
        <c:numFmt formatCode="General" sourceLinked="1"/>
        <c:tickLblPos val="low"/>
        <c:crossAx val="93719168"/>
        <c:crosses val="autoZero"/>
        <c:auto val="1"/>
        <c:lblAlgn val="ctr"/>
        <c:lblOffset val="100"/>
      </c:catAx>
      <c:valAx>
        <c:axId val="93719168"/>
        <c:scaling>
          <c:orientation val="minMax"/>
        </c:scaling>
        <c:axPos val="l"/>
        <c:majorGridlines/>
        <c:numFmt formatCode="General" sourceLinked="1"/>
        <c:tickLblPos val="nextTo"/>
        <c:crossAx val="93717632"/>
        <c:crosses val="autoZero"/>
        <c:crossBetween val="between"/>
      </c:valAx>
      <c:valAx>
        <c:axId val="93729152"/>
        <c:scaling>
          <c:orientation val="minMax"/>
        </c:scaling>
        <c:axPos val="r"/>
        <c:numFmt formatCode="General" sourceLinked="1"/>
        <c:tickLblPos val="nextTo"/>
        <c:crossAx val="93730688"/>
        <c:crosses val="max"/>
        <c:crossBetween val="between"/>
      </c:valAx>
      <c:catAx>
        <c:axId val="93730688"/>
        <c:scaling>
          <c:orientation val="minMax"/>
        </c:scaling>
        <c:delete val="1"/>
        <c:axPos val="b"/>
        <c:numFmt formatCode="General" sourceLinked="1"/>
        <c:tickLblPos val="none"/>
        <c:crossAx val="93729152"/>
        <c:crosses val="autoZero"/>
        <c:auto val="1"/>
        <c:lblAlgn val="ctr"/>
        <c:lblOffset val="100"/>
      </c:catAx>
    </c:plotArea>
    <c:plotVisOnly val="1"/>
  </c:chart>
  <c:txPr>
    <a:bodyPr/>
    <a:lstStyle/>
    <a:p>
      <a:pPr>
        <a:defRPr sz="1400">
          <a:solidFill>
            <a:schemeClr val="tx2">
              <a:lumMod val="75000"/>
            </a:schemeClr>
          </a:solidFill>
        </a:defRPr>
      </a:pPr>
      <a:endParaRPr lang="en-US"/>
    </a:p>
  </c:txPr>
  <c:externalData r:id="rId2"/>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sz="1200"/>
            </a:pPr>
            <a:r>
              <a:rPr lang="en-US" sz="1200" b="1" i="0" baseline="0" dirty="0" smtClean="0"/>
              <a:t>Correlation coefficient between cyclical component of GDP and Terms of  Trade</a:t>
            </a:r>
            <a:endParaRPr lang="en-US" sz="1200" dirty="0"/>
          </a:p>
          <a:p>
            <a:pPr>
              <a:defRPr sz="1200"/>
            </a:pPr>
            <a:r>
              <a:rPr lang="en-US" sz="1100" b="1" i="0" baseline="0" dirty="0" smtClean="0"/>
              <a:t>10 yr moving windows</a:t>
            </a:r>
            <a:endParaRPr lang="en-US" sz="1100" dirty="0"/>
          </a:p>
        </c:rich>
      </c:tx>
      <c:layout/>
    </c:title>
    <c:plotArea>
      <c:layout/>
      <c:lineChart>
        <c:grouping val="standard"/>
        <c:ser>
          <c:idx val="1"/>
          <c:order val="0"/>
          <c:marker>
            <c:symbol val="none"/>
          </c:marker>
          <c:cat>
            <c:numRef>
              <c:f>Sheet2!$A$13:$A$30</c:f>
              <c:numCache>
                <c:formatCode>General</c:formatCode>
                <c:ptCount val="18"/>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numCache>
            </c:numRef>
          </c:cat>
          <c:val>
            <c:numRef>
              <c:f>Sheet2!$D$13:$D$30</c:f>
              <c:numCache>
                <c:formatCode>General</c:formatCode>
                <c:ptCount val="18"/>
                <c:pt idx="0">
                  <c:v>-0.57747896289077461</c:v>
                </c:pt>
                <c:pt idx="1">
                  <c:v>-0.50703048481353286</c:v>
                </c:pt>
                <c:pt idx="2">
                  <c:v>-0.3438930728166813</c:v>
                </c:pt>
                <c:pt idx="3">
                  <c:v>-8.8613882939322708E-2</c:v>
                </c:pt>
                <c:pt idx="4">
                  <c:v>0.13631575632881435</c:v>
                </c:pt>
                <c:pt idx="5">
                  <c:v>6.0156977022882009E-2</c:v>
                </c:pt>
                <c:pt idx="6">
                  <c:v>6.1207546294410359E-2</c:v>
                </c:pt>
                <c:pt idx="7">
                  <c:v>0.29123512464973123</c:v>
                </c:pt>
                <c:pt idx="8">
                  <c:v>0.29207760264034388</c:v>
                </c:pt>
                <c:pt idx="9">
                  <c:v>0.28867379612447353</c:v>
                </c:pt>
                <c:pt idx="10">
                  <c:v>0.45343882627233839</c:v>
                </c:pt>
                <c:pt idx="11">
                  <c:v>0.62818623132436269</c:v>
                </c:pt>
                <c:pt idx="12">
                  <c:v>0.6667344218766007</c:v>
                </c:pt>
                <c:pt idx="13">
                  <c:v>0.77825253294996155</c:v>
                </c:pt>
                <c:pt idx="14">
                  <c:v>0.7896192704450804</c:v>
                </c:pt>
                <c:pt idx="15">
                  <c:v>0.94719351488061199</c:v>
                </c:pt>
                <c:pt idx="16">
                  <c:v>0.92687151614860408</c:v>
                </c:pt>
                <c:pt idx="17">
                  <c:v>0.92877630750355733</c:v>
                </c:pt>
              </c:numCache>
            </c:numRef>
          </c:val>
        </c:ser>
        <c:marker val="1"/>
        <c:axId val="93756800"/>
        <c:axId val="93767936"/>
      </c:lineChart>
      <c:catAx>
        <c:axId val="93756800"/>
        <c:scaling>
          <c:orientation val="minMax"/>
        </c:scaling>
        <c:axPos val="b"/>
        <c:numFmt formatCode="General" sourceLinked="1"/>
        <c:majorTickMark val="none"/>
        <c:tickLblPos val="low"/>
        <c:txPr>
          <a:bodyPr rot="-5400000" vert="horz"/>
          <a:lstStyle/>
          <a:p>
            <a:pPr>
              <a:defRPr/>
            </a:pPr>
            <a:endParaRPr lang="en-US"/>
          </a:p>
        </c:txPr>
        <c:crossAx val="93767936"/>
        <c:crosses val="autoZero"/>
        <c:auto val="1"/>
        <c:lblAlgn val="ctr"/>
        <c:lblOffset val="100"/>
      </c:catAx>
      <c:valAx>
        <c:axId val="93767936"/>
        <c:scaling>
          <c:orientation val="minMax"/>
          <c:max val="1"/>
        </c:scaling>
        <c:axPos val="l"/>
        <c:majorGridlines/>
        <c:numFmt formatCode="General" sourceLinked="1"/>
        <c:majorTickMark val="none"/>
        <c:tickLblPos val="nextTo"/>
        <c:crossAx val="93756800"/>
        <c:crosses val="autoZero"/>
        <c:crossBetween val="between"/>
      </c:valAx>
    </c:plotArea>
    <c:plotVisOnly val="1"/>
  </c:chart>
  <c:externalData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177423372925842"/>
          <c:y val="4.3032954214056639E-2"/>
          <c:w val="0.87136054681371633"/>
          <c:h val="0.72401155953990171"/>
        </c:manualLayout>
      </c:layout>
      <c:lineChart>
        <c:grouping val="standard"/>
        <c:ser>
          <c:idx val="0"/>
          <c:order val="0"/>
          <c:tx>
            <c:strRef>
              <c:f>'Desde 1990'!$A$80</c:f>
              <c:strCache>
                <c:ptCount val="1"/>
                <c:pt idx="0">
                  <c:v>avg Direct Investment</c:v>
                </c:pt>
              </c:strCache>
            </c:strRef>
          </c:tx>
          <c:spPr>
            <a:ln>
              <a:solidFill>
                <a:schemeClr val="accent2"/>
              </a:solidFill>
            </a:ln>
          </c:spPr>
          <c:marker>
            <c:symbol val="none"/>
          </c:marker>
          <c:dPt>
            <c:idx val="10"/>
            <c:spPr>
              <a:ln>
                <a:noFill/>
              </a:ln>
            </c:spPr>
          </c:dPt>
          <c:cat>
            <c:strRef>
              <c:f>'Desde 1990'!$B$79:$Z$79</c:f>
              <c:strCache>
                <c:ptCount val="25"/>
                <c:pt idx="0">
                  <c:v>90</c:v>
                </c:pt>
                <c:pt idx="1">
                  <c:v>91</c:v>
                </c:pt>
                <c:pt idx="2">
                  <c:v>92</c:v>
                </c:pt>
                <c:pt idx="3">
                  <c:v>93</c:v>
                </c:pt>
                <c:pt idx="4">
                  <c:v>94</c:v>
                </c:pt>
                <c:pt idx="5">
                  <c:v>95</c:v>
                </c:pt>
                <c:pt idx="6">
                  <c:v>96</c:v>
                </c:pt>
                <c:pt idx="7">
                  <c:v>97</c:v>
                </c:pt>
                <c:pt idx="8">
                  <c:v>98</c:v>
                </c:pt>
                <c:pt idx="9">
                  <c:v>99</c:v>
                </c:pt>
                <c:pt idx="10">
                  <c:v>00</c:v>
                </c:pt>
                <c:pt idx="11">
                  <c:v>01</c:v>
                </c:pt>
                <c:pt idx="12">
                  <c:v>02</c:v>
                </c:pt>
                <c:pt idx="13">
                  <c:v>03</c:v>
                </c:pt>
                <c:pt idx="14">
                  <c:v>04</c:v>
                </c:pt>
                <c:pt idx="15">
                  <c:v>05</c:v>
                </c:pt>
                <c:pt idx="16">
                  <c:v>06</c:v>
                </c:pt>
                <c:pt idx="17">
                  <c:v>07</c:v>
                </c:pt>
                <c:pt idx="18">
                  <c:v>08</c:v>
                </c:pt>
                <c:pt idx="19">
                  <c:v>09</c:v>
                </c:pt>
                <c:pt idx="20">
                  <c:v>10</c:v>
                </c:pt>
                <c:pt idx="21">
                  <c:v>11</c:v>
                </c:pt>
                <c:pt idx="22">
                  <c:v>12</c:v>
                </c:pt>
                <c:pt idx="23">
                  <c:v>13</c:v>
                </c:pt>
                <c:pt idx="24">
                  <c:v>14</c:v>
                </c:pt>
              </c:strCache>
            </c:strRef>
          </c:cat>
          <c:val>
            <c:numRef>
              <c:f>'Desde 1990'!$B$80:$Z$80</c:f>
              <c:numCache>
                <c:formatCode>General</c:formatCode>
                <c:ptCount val="25"/>
                <c:pt idx="0" formatCode="#,##0">
                  <c:v>9500.1</c:v>
                </c:pt>
                <c:pt idx="1">
                  <c:v>9500.1</c:v>
                </c:pt>
                <c:pt idx="2">
                  <c:v>9500.1</c:v>
                </c:pt>
                <c:pt idx="3">
                  <c:v>9500.1</c:v>
                </c:pt>
                <c:pt idx="4">
                  <c:v>9500.1</c:v>
                </c:pt>
                <c:pt idx="5">
                  <c:v>9500.1</c:v>
                </c:pt>
                <c:pt idx="6">
                  <c:v>9500.1</c:v>
                </c:pt>
                <c:pt idx="7">
                  <c:v>9500.1</c:v>
                </c:pt>
                <c:pt idx="8">
                  <c:v>9500.1</c:v>
                </c:pt>
                <c:pt idx="9">
                  <c:v>9500.1</c:v>
                </c:pt>
                <c:pt idx="10" formatCode="#,##0">
                  <c:v>32340.155646666652</c:v>
                </c:pt>
                <c:pt idx="11">
                  <c:v>32340.155646666652</c:v>
                </c:pt>
                <c:pt idx="12">
                  <c:v>32340.155646666652</c:v>
                </c:pt>
                <c:pt idx="13">
                  <c:v>32340.155646666652</c:v>
                </c:pt>
                <c:pt idx="14">
                  <c:v>32340.155646666652</c:v>
                </c:pt>
                <c:pt idx="15">
                  <c:v>32340.155646666652</c:v>
                </c:pt>
                <c:pt idx="16">
                  <c:v>32340.155646666652</c:v>
                </c:pt>
                <c:pt idx="17">
                  <c:v>32340.155646666652</c:v>
                </c:pt>
                <c:pt idx="18">
                  <c:v>32340.155646666652</c:v>
                </c:pt>
                <c:pt idx="19">
                  <c:v>32340.155646666652</c:v>
                </c:pt>
                <c:pt idx="20">
                  <c:v>32340.155646666652</c:v>
                </c:pt>
                <c:pt idx="21">
                  <c:v>32340.155646666652</c:v>
                </c:pt>
                <c:pt idx="22">
                  <c:v>32340.155646666652</c:v>
                </c:pt>
                <c:pt idx="23">
                  <c:v>32340.155646666652</c:v>
                </c:pt>
                <c:pt idx="24">
                  <c:v>32340.155646666652</c:v>
                </c:pt>
              </c:numCache>
            </c:numRef>
          </c:val>
        </c:ser>
        <c:ser>
          <c:idx val="1"/>
          <c:order val="1"/>
          <c:tx>
            <c:strRef>
              <c:f>'Desde 1990'!$A$81</c:f>
              <c:strCache>
                <c:ptCount val="1"/>
                <c:pt idx="0">
                  <c:v>Direct investment (net)</c:v>
                </c:pt>
              </c:strCache>
            </c:strRef>
          </c:tx>
          <c:marker>
            <c:symbol val="none"/>
          </c:marker>
          <c:cat>
            <c:strRef>
              <c:f>'Desde 1990'!$B$79:$Z$79</c:f>
              <c:strCache>
                <c:ptCount val="25"/>
                <c:pt idx="0">
                  <c:v>90</c:v>
                </c:pt>
                <c:pt idx="1">
                  <c:v>91</c:v>
                </c:pt>
                <c:pt idx="2">
                  <c:v>92</c:v>
                </c:pt>
                <c:pt idx="3">
                  <c:v>93</c:v>
                </c:pt>
                <c:pt idx="4">
                  <c:v>94</c:v>
                </c:pt>
                <c:pt idx="5">
                  <c:v>95</c:v>
                </c:pt>
                <c:pt idx="6">
                  <c:v>96</c:v>
                </c:pt>
                <c:pt idx="7">
                  <c:v>97</c:v>
                </c:pt>
                <c:pt idx="8">
                  <c:v>98</c:v>
                </c:pt>
                <c:pt idx="9">
                  <c:v>99</c:v>
                </c:pt>
                <c:pt idx="10">
                  <c:v>00</c:v>
                </c:pt>
                <c:pt idx="11">
                  <c:v>01</c:v>
                </c:pt>
                <c:pt idx="12">
                  <c:v>02</c:v>
                </c:pt>
                <c:pt idx="13">
                  <c:v>03</c:v>
                </c:pt>
                <c:pt idx="14">
                  <c:v>04</c:v>
                </c:pt>
                <c:pt idx="15">
                  <c:v>05</c:v>
                </c:pt>
                <c:pt idx="16">
                  <c:v>06</c:v>
                </c:pt>
                <c:pt idx="17">
                  <c:v>07</c:v>
                </c:pt>
                <c:pt idx="18">
                  <c:v>08</c:v>
                </c:pt>
                <c:pt idx="19">
                  <c:v>09</c:v>
                </c:pt>
                <c:pt idx="20">
                  <c:v>10</c:v>
                </c:pt>
                <c:pt idx="21">
                  <c:v>11</c:v>
                </c:pt>
                <c:pt idx="22">
                  <c:v>12</c:v>
                </c:pt>
                <c:pt idx="23">
                  <c:v>13</c:v>
                </c:pt>
                <c:pt idx="24">
                  <c:v>14</c:v>
                </c:pt>
              </c:strCache>
            </c:strRef>
          </c:cat>
          <c:val>
            <c:numRef>
              <c:f>'Desde 1990'!$B$81:$Z$81</c:f>
              <c:numCache>
                <c:formatCode>#,##0</c:formatCode>
                <c:ptCount val="25"/>
                <c:pt idx="0">
                  <c:v>324</c:v>
                </c:pt>
                <c:pt idx="1">
                  <c:v>89</c:v>
                </c:pt>
                <c:pt idx="2">
                  <c:v>1924</c:v>
                </c:pt>
                <c:pt idx="3">
                  <c:v>801</c:v>
                </c:pt>
                <c:pt idx="4">
                  <c:v>2035</c:v>
                </c:pt>
                <c:pt idx="5">
                  <c:v>3475</c:v>
                </c:pt>
                <c:pt idx="6">
                  <c:v>11667</c:v>
                </c:pt>
                <c:pt idx="7">
                  <c:v>18608</c:v>
                </c:pt>
                <c:pt idx="8">
                  <c:v>29192</c:v>
                </c:pt>
                <c:pt idx="9">
                  <c:v>26886</c:v>
                </c:pt>
                <c:pt idx="10">
                  <c:v>30497.609999999971</c:v>
                </c:pt>
                <c:pt idx="11">
                  <c:v>24714.939299999976</c:v>
                </c:pt>
                <c:pt idx="12">
                  <c:v>14108.096099999988</c:v>
                </c:pt>
                <c:pt idx="13">
                  <c:v>9894.2246000000068</c:v>
                </c:pt>
                <c:pt idx="14">
                  <c:v>8338.8963999999814</c:v>
                </c:pt>
                <c:pt idx="15">
                  <c:v>12549.590700000002</c:v>
                </c:pt>
                <c:pt idx="16">
                  <c:v>-9380.2831000000006</c:v>
                </c:pt>
                <c:pt idx="17">
                  <c:v>27518.241299999998</c:v>
                </c:pt>
                <c:pt idx="18">
                  <c:v>24601.090300000003</c:v>
                </c:pt>
                <c:pt idx="19">
                  <c:v>36032.805800000002</c:v>
                </c:pt>
                <c:pt idx="20">
                  <c:v>36918.923600000002</c:v>
                </c:pt>
                <c:pt idx="21">
                  <c:v>67689.141200000013</c:v>
                </c:pt>
                <c:pt idx="22">
                  <c:v>68093.253799999991</c:v>
                </c:pt>
                <c:pt idx="23">
                  <c:v>67490.983799999973</c:v>
                </c:pt>
                <c:pt idx="24">
                  <c:v>66034.820900000006</c:v>
                </c:pt>
              </c:numCache>
            </c:numRef>
          </c:val>
        </c:ser>
        <c:ser>
          <c:idx val="2"/>
          <c:order val="2"/>
          <c:tx>
            <c:strRef>
              <c:f>'Desde 1990'!$A$82</c:f>
              <c:strCache>
                <c:ptCount val="1"/>
                <c:pt idx="0">
                  <c:v>Portfolio + Foreign Loans and Deposits (net)</c:v>
                </c:pt>
              </c:strCache>
            </c:strRef>
          </c:tx>
          <c:marker>
            <c:symbol val="none"/>
          </c:marker>
          <c:cat>
            <c:strRef>
              <c:f>'Desde 1990'!$B$79:$Z$79</c:f>
              <c:strCache>
                <c:ptCount val="25"/>
                <c:pt idx="0">
                  <c:v>90</c:v>
                </c:pt>
                <c:pt idx="1">
                  <c:v>91</c:v>
                </c:pt>
                <c:pt idx="2">
                  <c:v>92</c:v>
                </c:pt>
                <c:pt idx="3">
                  <c:v>93</c:v>
                </c:pt>
                <c:pt idx="4">
                  <c:v>94</c:v>
                </c:pt>
                <c:pt idx="5">
                  <c:v>95</c:v>
                </c:pt>
                <c:pt idx="6">
                  <c:v>96</c:v>
                </c:pt>
                <c:pt idx="7">
                  <c:v>97</c:v>
                </c:pt>
                <c:pt idx="8">
                  <c:v>98</c:v>
                </c:pt>
                <c:pt idx="9">
                  <c:v>99</c:v>
                </c:pt>
                <c:pt idx="10">
                  <c:v>00</c:v>
                </c:pt>
                <c:pt idx="11">
                  <c:v>01</c:v>
                </c:pt>
                <c:pt idx="12">
                  <c:v>02</c:v>
                </c:pt>
                <c:pt idx="13">
                  <c:v>03</c:v>
                </c:pt>
                <c:pt idx="14">
                  <c:v>04</c:v>
                </c:pt>
                <c:pt idx="15">
                  <c:v>05</c:v>
                </c:pt>
                <c:pt idx="16">
                  <c:v>06</c:v>
                </c:pt>
                <c:pt idx="17">
                  <c:v>07</c:v>
                </c:pt>
                <c:pt idx="18">
                  <c:v>08</c:v>
                </c:pt>
                <c:pt idx="19">
                  <c:v>09</c:v>
                </c:pt>
                <c:pt idx="20">
                  <c:v>10</c:v>
                </c:pt>
                <c:pt idx="21">
                  <c:v>11</c:v>
                </c:pt>
                <c:pt idx="22">
                  <c:v>12</c:v>
                </c:pt>
                <c:pt idx="23">
                  <c:v>13</c:v>
                </c:pt>
                <c:pt idx="24">
                  <c:v>14</c:v>
                </c:pt>
              </c:strCache>
            </c:strRef>
          </c:cat>
          <c:val>
            <c:numRef>
              <c:f>'Desde 1990'!$B$82:$Z$82</c:f>
              <c:numCache>
                <c:formatCode>#,##0</c:formatCode>
                <c:ptCount val="25"/>
                <c:pt idx="0">
                  <c:v>-5738.8130000000001</c:v>
                </c:pt>
                <c:pt idx="1">
                  <c:v>-4980.9839999999995</c:v>
                </c:pt>
                <c:pt idx="2">
                  <c:v>3955.2839999999997</c:v>
                </c:pt>
                <c:pt idx="3">
                  <c:v>7792.3670000000002</c:v>
                </c:pt>
                <c:pt idx="4">
                  <c:v>5866.2860000000001</c:v>
                </c:pt>
                <c:pt idx="5">
                  <c:v>25318.5789</c:v>
                </c:pt>
                <c:pt idx="6">
                  <c:v>21863.559699999976</c:v>
                </c:pt>
                <c:pt idx="7">
                  <c:v>6455.6780000000008</c:v>
                </c:pt>
                <c:pt idx="8">
                  <c:v>-8142.2963000000018</c:v>
                </c:pt>
                <c:pt idx="9">
                  <c:v>-18847.937999999998</c:v>
                </c:pt>
                <c:pt idx="10">
                  <c:v>-1202.6815999999999</c:v>
                </c:pt>
                <c:pt idx="11">
                  <c:v>-4383.5081</c:v>
                </c:pt>
                <c:pt idx="12">
                  <c:v>-18016.999899999999</c:v>
                </c:pt>
                <c:pt idx="13">
                  <c:v>-10050.780000000002</c:v>
                </c:pt>
                <c:pt idx="14">
                  <c:v>-11870.921599999991</c:v>
                </c:pt>
                <c:pt idx="15">
                  <c:v>594.51359999999931</c:v>
                </c:pt>
                <c:pt idx="16">
                  <c:v>25532.367699999999</c:v>
                </c:pt>
                <c:pt idx="17">
                  <c:v>60811.494399999996</c:v>
                </c:pt>
                <c:pt idx="18">
                  <c:v>3700.8783000000012</c:v>
                </c:pt>
                <c:pt idx="19">
                  <c:v>34139.266499999998</c:v>
                </c:pt>
                <c:pt idx="20">
                  <c:v>61874.310300000012</c:v>
                </c:pt>
                <c:pt idx="21">
                  <c:v>43118.670600000005</c:v>
                </c:pt>
                <c:pt idx="22">
                  <c:v>3793.2250999999997</c:v>
                </c:pt>
                <c:pt idx="23">
                  <c:v>5668.3687</c:v>
                </c:pt>
                <c:pt idx="24">
                  <c:v>32444.120600000002</c:v>
                </c:pt>
              </c:numCache>
            </c:numRef>
          </c:val>
        </c:ser>
        <c:ser>
          <c:idx val="3"/>
          <c:order val="3"/>
          <c:tx>
            <c:strRef>
              <c:f>'Desde 1990'!$A$83</c:f>
              <c:strCache>
                <c:ptCount val="1"/>
                <c:pt idx="0">
                  <c:v>avg Portfolio + Foreign Loans and Deposits (net)</c:v>
                </c:pt>
              </c:strCache>
            </c:strRef>
          </c:tx>
          <c:spPr>
            <a:ln>
              <a:solidFill>
                <a:schemeClr val="accent3"/>
              </a:solidFill>
            </a:ln>
          </c:spPr>
          <c:marker>
            <c:symbol val="none"/>
          </c:marker>
          <c:dPt>
            <c:idx val="10"/>
            <c:spPr>
              <a:ln>
                <a:noFill/>
              </a:ln>
            </c:spPr>
          </c:dPt>
          <c:cat>
            <c:strRef>
              <c:f>'Desde 1990'!$B$79:$Z$79</c:f>
              <c:strCache>
                <c:ptCount val="25"/>
                <c:pt idx="0">
                  <c:v>90</c:v>
                </c:pt>
                <c:pt idx="1">
                  <c:v>91</c:v>
                </c:pt>
                <c:pt idx="2">
                  <c:v>92</c:v>
                </c:pt>
                <c:pt idx="3">
                  <c:v>93</c:v>
                </c:pt>
                <c:pt idx="4">
                  <c:v>94</c:v>
                </c:pt>
                <c:pt idx="5">
                  <c:v>95</c:v>
                </c:pt>
                <c:pt idx="6">
                  <c:v>96</c:v>
                </c:pt>
                <c:pt idx="7">
                  <c:v>97</c:v>
                </c:pt>
                <c:pt idx="8">
                  <c:v>98</c:v>
                </c:pt>
                <c:pt idx="9">
                  <c:v>99</c:v>
                </c:pt>
                <c:pt idx="10">
                  <c:v>00</c:v>
                </c:pt>
                <c:pt idx="11">
                  <c:v>01</c:v>
                </c:pt>
                <c:pt idx="12">
                  <c:v>02</c:v>
                </c:pt>
                <c:pt idx="13">
                  <c:v>03</c:v>
                </c:pt>
                <c:pt idx="14">
                  <c:v>04</c:v>
                </c:pt>
                <c:pt idx="15">
                  <c:v>05</c:v>
                </c:pt>
                <c:pt idx="16">
                  <c:v>06</c:v>
                </c:pt>
                <c:pt idx="17">
                  <c:v>07</c:v>
                </c:pt>
                <c:pt idx="18">
                  <c:v>08</c:v>
                </c:pt>
                <c:pt idx="19">
                  <c:v>09</c:v>
                </c:pt>
                <c:pt idx="20">
                  <c:v>10</c:v>
                </c:pt>
                <c:pt idx="21">
                  <c:v>11</c:v>
                </c:pt>
                <c:pt idx="22">
                  <c:v>12</c:v>
                </c:pt>
                <c:pt idx="23">
                  <c:v>13</c:v>
                </c:pt>
                <c:pt idx="24">
                  <c:v>14</c:v>
                </c:pt>
              </c:strCache>
            </c:strRef>
          </c:cat>
          <c:val>
            <c:numRef>
              <c:f>'Desde 1990'!$B$83:$Z$83</c:f>
              <c:numCache>
                <c:formatCode>#,##0</c:formatCode>
                <c:ptCount val="25"/>
                <c:pt idx="0">
                  <c:v>3354.1722299999988</c:v>
                </c:pt>
                <c:pt idx="1">
                  <c:v>3354.1722299999988</c:v>
                </c:pt>
                <c:pt idx="2">
                  <c:v>3354.1722299999988</c:v>
                </c:pt>
                <c:pt idx="3">
                  <c:v>3354.1722299999988</c:v>
                </c:pt>
                <c:pt idx="4" formatCode="General">
                  <c:v>3354.1722299999988</c:v>
                </c:pt>
                <c:pt idx="5" formatCode="General">
                  <c:v>3354.1722299999988</c:v>
                </c:pt>
                <c:pt idx="6" formatCode="General">
                  <c:v>3354.1722299999988</c:v>
                </c:pt>
                <c:pt idx="7" formatCode="General">
                  <c:v>3354.1722299999988</c:v>
                </c:pt>
                <c:pt idx="8" formatCode="General">
                  <c:v>3354.1722299999988</c:v>
                </c:pt>
                <c:pt idx="9" formatCode="General">
                  <c:v>3354.1722299999988</c:v>
                </c:pt>
                <c:pt idx="10">
                  <c:v>15076.821639999986</c:v>
                </c:pt>
                <c:pt idx="11" formatCode="General">
                  <c:v>15076.821639999986</c:v>
                </c:pt>
                <c:pt idx="12" formatCode="General">
                  <c:v>15076.821639999986</c:v>
                </c:pt>
                <c:pt idx="13" formatCode="General">
                  <c:v>15076.821639999986</c:v>
                </c:pt>
                <c:pt idx="14" formatCode="General">
                  <c:v>15076.821639999986</c:v>
                </c:pt>
                <c:pt idx="15" formatCode="General">
                  <c:v>15076.821639999986</c:v>
                </c:pt>
                <c:pt idx="16" formatCode="General">
                  <c:v>15076.821639999986</c:v>
                </c:pt>
                <c:pt idx="17" formatCode="General">
                  <c:v>15076.821639999986</c:v>
                </c:pt>
                <c:pt idx="18" formatCode="General">
                  <c:v>15076.821639999986</c:v>
                </c:pt>
                <c:pt idx="19" formatCode="General">
                  <c:v>15076.821639999986</c:v>
                </c:pt>
                <c:pt idx="20" formatCode="General">
                  <c:v>15076.821639999986</c:v>
                </c:pt>
                <c:pt idx="21" formatCode="General">
                  <c:v>15076.821639999986</c:v>
                </c:pt>
                <c:pt idx="22" formatCode="General">
                  <c:v>15076.821639999986</c:v>
                </c:pt>
                <c:pt idx="23" formatCode="General">
                  <c:v>15076.821639999986</c:v>
                </c:pt>
                <c:pt idx="24" formatCode="General">
                  <c:v>15076.821639999986</c:v>
                </c:pt>
              </c:numCache>
            </c:numRef>
          </c:val>
        </c:ser>
        <c:marker val="1"/>
        <c:axId val="93818240"/>
        <c:axId val="93828224"/>
      </c:lineChart>
      <c:catAx>
        <c:axId val="93818240"/>
        <c:scaling>
          <c:orientation val="minMax"/>
        </c:scaling>
        <c:axPos val="b"/>
        <c:tickLblPos val="low"/>
        <c:crossAx val="93828224"/>
        <c:crosses val="autoZero"/>
        <c:auto val="1"/>
        <c:lblAlgn val="ctr"/>
        <c:lblOffset val="100"/>
      </c:catAx>
      <c:valAx>
        <c:axId val="93828224"/>
        <c:scaling>
          <c:orientation val="minMax"/>
        </c:scaling>
        <c:axPos val="l"/>
        <c:majorGridlines/>
        <c:numFmt formatCode="#,##0" sourceLinked="1"/>
        <c:tickLblPos val="nextTo"/>
        <c:crossAx val="93818240"/>
        <c:crosses val="autoZero"/>
        <c:crossBetween val="between"/>
      </c:valAx>
    </c:plotArea>
    <c:legend>
      <c:legendPos val="r"/>
      <c:legendEntry>
        <c:idx val="0"/>
        <c:delete val="1"/>
      </c:legendEntry>
      <c:legendEntry>
        <c:idx val="3"/>
        <c:delete val="1"/>
      </c:legendEntry>
      <c:layout>
        <c:manualLayout>
          <c:xMode val="edge"/>
          <c:yMode val="edge"/>
          <c:x val="6.0764748156480503E-2"/>
          <c:y val="0.85917927323790455"/>
          <c:w val="0.93923532579429159"/>
          <c:h val="0.11884999119514372"/>
        </c:manualLayout>
      </c:layout>
      <c:txPr>
        <a:bodyPr/>
        <a:lstStyle/>
        <a:p>
          <a:pPr>
            <a:defRPr sz="700"/>
          </a:pPr>
          <a:endParaRPr lang="en-US"/>
        </a:p>
      </c:txPr>
    </c:legend>
    <c:plotVisOnly val="1"/>
  </c:chart>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0.1229521752258845"/>
          <c:y val="4.4221157137966462E-2"/>
          <c:w val="0.87136054681371633"/>
          <c:h val="0.72401155953990171"/>
        </c:manualLayout>
      </c:layout>
      <c:lineChart>
        <c:grouping val="standard"/>
        <c:ser>
          <c:idx val="0"/>
          <c:order val="0"/>
          <c:tx>
            <c:strRef>
              <c:f>'Desde 1990'!$A$85</c:f>
              <c:strCache>
                <c:ptCount val="1"/>
                <c:pt idx="0">
                  <c:v>avg Direct Investment</c:v>
                </c:pt>
              </c:strCache>
            </c:strRef>
          </c:tx>
          <c:spPr>
            <a:ln>
              <a:solidFill>
                <a:schemeClr val="accent2"/>
              </a:solidFill>
            </a:ln>
          </c:spPr>
          <c:marker>
            <c:symbol val="none"/>
          </c:marker>
          <c:dPt>
            <c:idx val="10"/>
            <c:spPr>
              <a:ln>
                <a:noFill/>
              </a:ln>
            </c:spPr>
          </c:dPt>
          <c:cat>
            <c:strRef>
              <c:f>'Desde 1990'!$B$79:$Z$79</c:f>
              <c:strCache>
                <c:ptCount val="25"/>
                <c:pt idx="0">
                  <c:v>90</c:v>
                </c:pt>
                <c:pt idx="1">
                  <c:v>91</c:v>
                </c:pt>
                <c:pt idx="2">
                  <c:v>92</c:v>
                </c:pt>
                <c:pt idx="3">
                  <c:v>93</c:v>
                </c:pt>
                <c:pt idx="4">
                  <c:v>94</c:v>
                </c:pt>
                <c:pt idx="5">
                  <c:v>95</c:v>
                </c:pt>
                <c:pt idx="6">
                  <c:v>96</c:v>
                </c:pt>
                <c:pt idx="7">
                  <c:v>97</c:v>
                </c:pt>
                <c:pt idx="8">
                  <c:v>98</c:v>
                </c:pt>
                <c:pt idx="9">
                  <c:v>99</c:v>
                </c:pt>
                <c:pt idx="10">
                  <c:v>00</c:v>
                </c:pt>
                <c:pt idx="11">
                  <c:v>01</c:v>
                </c:pt>
                <c:pt idx="12">
                  <c:v>02</c:v>
                </c:pt>
                <c:pt idx="13">
                  <c:v>03</c:v>
                </c:pt>
                <c:pt idx="14">
                  <c:v>04</c:v>
                </c:pt>
                <c:pt idx="15">
                  <c:v>05</c:v>
                </c:pt>
                <c:pt idx="16">
                  <c:v>06</c:v>
                </c:pt>
                <c:pt idx="17">
                  <c:v>07</c:v>
                </c:pt>
                <c:pt idx="18">
                  <c:v>08</c:v>
                </c:pt>
                <c:pt idx="19">
                  <c:v>09</c:v>
                </c:pt>
                <c:pt idx="20">
                  <c:v>10</c:v>
                </c:pt>
                <c:pt idx="21">
                  <c:v>11</c:v>
                </c:pt>
                <c:pt idx="22">
                  <c:v>12</c:v>
                </c:pt>
                <c:pt idx="23">
                  <c:v>13</c:v>
                </c:pt>
                <c:pt idx="24">
                  <c:v>14</c:v>
                </c:pt>
              </c:strCache>
            </c:strRef>
          </c:cat>
          <c:val>
            <c:numRef>
              <c:f>'Desde 1990'!$B$85:$Z$85</c:f>
              <c:numCache>
                <c:formatCode>General</c:formatCode>
                <c:ptCount val="25"/>
                <c:pt idx="0" formatCode="#,##0">
                  <c:v>2320.3200000000002</c:v>
                </c:pt>
                <c:pt idx="1">
                  <c:v>2320.3200000000002</c:v>
                </c:pt>
                <c:pt idx="2">
                  <c:v>2320.3200000000002</c:v>
                </c:pt>
                <c:pt idx="3">
                  <c:v>2320.3200000000002</c:v>
                </c:pt>
                <c:pt idx="4">
                  <c:v>2320.3200000000002</c:v>
                </c:pt>
                <c:pt idx="5">
                  <c:v>2320.3200000000002</c:v>
                </c:pt>
                <c:pt idx="6">
                  <c:v>2320.3200000000002</c:v>
                </c:pt>
                <c:pt idx="7">
                  <c:v>2320.3200000000002</c:v>
                </c:pt>
                <c:pt idx="8">
                  <c:v>2320.3200000000002</c:v>
                </c:pt>
                <c:pt idx="9">
                  <c:v>2320.3200000000002</c:v>
                </c:pt>
                <c:pt idx="10" formatCode="#,##0">
                  <c:v>5544.9695133333335</c:v>
                </c:pt>
                <c:pt idx="11">
                  <c:v>5544.9695133333335</c:v>
                </c:pt>
                <c:pt idx="12">
                  <c:v>5544.9695133333335</c:v>
                </c:pt>
                <c:pt idx="13">
                  <c:v>5544.9695133333335</c:v>
                </c:pt>
                <c:pt idx="14">
                  <c:v>5544.9695133333335</c:v>
                </c:pt>
                <c:pt idx="15">
                  <c:v>5544.9695133333335</c:v>
                </c:pt>
                <c:pt idx="16">
                  <c:v>5544.9695133333335</c:v>
                </c:pt>
                <c:pt idx="17">
                  <c:v>5544.9695133333335</c:v>
                </c:pt>
                <c:pt idx="18">
                  <c:v>5544.9695133333335</c:v>
                </c:pt>
                <c:pt idx="19">
                  <c:v>5544.9695133333335</c:v>
                </c:pt>
                <c:pt idx="20">
                  <c:v>5544.9695133333335</c:v>
                </c:pt>
                <c:pt idx="21">
                  <c:v>5544.9695133333335</c:v>
                </c:pt>
                <c:pt idx="22">
                  <c:v>5544.9695133333335</c:v>
                </c:pt>
                <c:pt idx="23">
                  <c:v>5544.9695133333335</c:v>
                </c:pt>
                <c:pt idx="24">
                  <c:v>5544.9695133333335</c:v>
                </c:pt>
              </c:numCache>
            </c:numRef>
          </c:val>
        </c:ser>
        <c:ser>
          <c:idx val="1"/>
          <c:order val="1"/>
          <c:tx>
            <c:strRef>
              <c:f>'Desde 1990'!$A$86</c:f>
              <c:strCache>
                <c:ptCount val="1"/>
                <c:pt idx="0">
                  <c:v>Direct investment (net)</c:v>
                </c:pt>
              </c:strCache>
            </c:strRef>
          </c:tx>
          <c:marker>
            <c:symbol val="none"/>
          </c:marker>
          <c:cat>
            <c:strRef>
              <c:f>'Desde 1990'!$B$79:$Z$79</c:f>
              <c:strCache>
                <c:ptCount val="25"/>
                <c:pt idx="0">
                  <c:v>90</c:v>
                </c:pt>
                <c:pt idx="1">
                  <c:v>91</c:v>
                </c:pt>
                <c:pt idx="2">
                  <c:v>92</c:v>
                </c:pt>
                <c:pt idx="3">
                  <c:v>93</c:v>
                </c:pt>
                <c:pt idx="4">
                  <c:v>94</c:v>
                </c:pt>
                <c:pt idx="5">
                  <c:v>95</c:v>
                </c:pt>
                <c:pt idx="6">
                  <c:v>96</c:v>
                </c:pt>
                <c:pt idx="7">
                  <c:v>97</c:v>
                </c:pt>
                <c:pt idx="8">
                  <c:v>98</c:v>
                </c:pt>
                <c:pt idx="9">
                  <c:v>99</c:v>
                </c:pt>
                <c:pt idx="10">
                  <c:v>00</c:v>
                </c:pt>
                <c:pt idx="11">
                  <c:v>01</c:v>
                </c:pt>
                <c:pt idx="12">
                  <c:v>02</c:v>
                </c:pt>
                <c:pt idx="13">
                  <c:v>03</c:v>
                </c:pt>
                <c:pt idx="14">
                  <c:v>04</c:v>
                </c:pt>
                <c:pt idx="15">
                  <c:v>05</c:v>
                </c:pt>
                <c:pt idx="16">
                  <c:v>06</c:v>
                </c:pt>
                <c:pt idx="17">
                  <c:v>07</c:v>
                </c:pt>
                <c:pt idx="18">
                  <c:v>08</c:v>
                </c:pt>
                <c:pt idx="19">
                  <c:v>09</c:v>
                </c:pt>
                <c:pt idx="20">
                  <c:v>10</c:v>
                </c:pt>
                <c:pt idx="21">
                  <c:v>11</c:v>
                </c:pt>
                <c:pt idx="22">
                  <c:v>12</c:v>
                </c:pt>
                <c:pt idx="23">
                  <c:v>13</c:v>
                </c:pt>
                <c:pt idx="24">
                  <c:v>14</c:v>
                </c:pt>
              </c:strCache>
            </c:strRef>
          </c:cat>
          <c:val>
            <c:numRef>
              <c:f>'Desde 1990'!$B$86:$Z$86</c:f>
              <c:numCache>
                <c:formatCode>#,##0</c:formatCode>
                <c:ptCount val="25"/>
                <c:pt idx="0">
                  <c:v>653.70000000000005</c:v>
                </c:pt>
                <c:pt idx="1">
                  <c:v>697.40000000000009</c:v>
                </c:pt>
                <c:pt idx="2">
                  <c:v>538.29999999999995</c:v>
                </c:pt>
                <c:pt idx="3">
                  <c:v>600.09999999999991</c:v>
                </c:pt>
                <c:pt idx="4">
                  <c:v>1671.3999999999999</c:v>
                </c:pt>
                <c:pt idx="5">
                  <c:v>2205</c:v>
                </c:pt>
                <c:pt idx="6">
                  <c:v>3681.1638000000003</c:v>
                </c:pt>
                <c:pt idx="7">
                  <c:v>3808.7071999999998</c:v>
                </c:pt>
                <c:pt idx="8">
                  <c:v>3144.3366999999998</c:v>
                </c:pt>
                <c:pt idx="9">
                  <c:v>6203.0923000000003</c:v>
                </c:pt>
                <c:pt idx="10">
                  <c:v>873.3614999999985</c:v>
                </c:pt>
                <c:pt idx="11">
                  <c:v>2590.0470000000005</c:v>
                </c:pt>
                <c:pt idx="12">
                  <c:v>2206.7696999999966</c:v>
                </c:pt>
                <c:pt idx="13">
                  <c:v>2624.5482999999963</c:v>
                </c:pt>
                <c:pt idx="14">
                  <c:v>5096.4471999999996</c:v>
                </c:pt>
                <c:pt idx="15">
                  <c:v>5346.3838000000005</c:v>
                </c:pt>
                <c:pt idx="16">
                  <c:v>6585.7425000000003</c:v>
                </c:pt>
                <c:pt idx="17">
                  <c:v>8326.1669999999795</c:v>
                </c:pt>
                <c:pt idx="18">
                  <c:v>7452.8274000000001</c:v>
                </c:pt>
                <c:pt idx="19">
                  <c:v>6158.7948999999999</c:v>
                </c:pt>
                <c:pt idx="20">
                  <c:v>6048.8528000000024</c:v>
                </c:pt>
                <c:pt idx="21">
                  <c:v>3057.099000000002</c:v>
                </c:pt>
                <c:pt idx="22">
                  <c:v>7901.6803</c:v>
                </c:pt>
                <c:pt idx="23">
                  <c:v>8955.646099999989</c:v>
                </c:pt>
                <c:pt idx="24">
                  <c:v>9950.1752000000015</c:v>
                </c:pt>
              </c:numCache>
            </c:numRef>
          </c:val>
        </c:ser>
        <c:ser>
          <c:idx val="2"/>
          <c:order val="2"/>
          <c:tx>
            <c:strRef>
              <c:f>'Desde 1990'!$A$87</c:f>
              <c:strCache>
                <c:ptCount val="1"/>
                <c:pt idx="0">
                  <c:v>Portfolio + Foreign Loans and Deposits (net)</c:v>
                </c:pt>
              </c:strCache>
            </c:strRef>
          </c:tx>
          <c:marker>
            <c:symbol val="none"/>
          </c:marker>
          <c:cat>
            <c:strRef>
              <c:f>'Desde 1990'!$B$79:$Z$79</c:f>
              <c:strCache>
                <c:ptCount val="25"/>
                <c:pt idx="0">
                  <c:v>90</c:v>
                </c:pt>
                <c:pt idx="1">
                  <c:v>91</c:v>
                </c:pt>
                <c:pt idx="2">
                  <c:v>92</c:v>
                </c:pt>
                <c:pt idx="3">
                  <c:v>93</c:v>
                </c:pt>
                <c:pt idx="4">
                  <c:v>94</c:v>
                </c:pt>
                <c:pt idx="5">
                  <c:v>95</c:v>
                </c:pt>
                <c:pt idx="6">
                  <c:v>96</c:v>
                </c:pt>
                <c:pt idx="7">
                  <c:v>97</c:v>
                </c:pt>
                <c:pt idx="8">
                  <c:v>98</c:v>
                </c:pt>
                <c:pt idx="9">
                  <c:v>99</c:v>
                </c:pt>
                <c:pt idx="10">
                  <c:v>00</c:v>
                </c:pt>
                <c:pt idx="11">
                  <c:v>01</c:v>
                </c:pt>
                <c:pt idx="12">
                  <c:v>02</c:v>
                </c:pt>
                <c:pt idx="13">
                  <c:v>03</c:v>
                </c:pt>
                <c:pt idx="14">
                  <c:v>04</c:v>
                </c:pt>
                <c:pt idx="15">
                  <c:v>05</c:v>
                </c:pt>
                <c:pt idx="16">
                  <c:v>06</c:v>
                </c:pt>
                <c:pt idx="17">
                  <c:v>07</c:v>
                </c:pt>
                <c:pt idx="18">
                  <c:v>08</c:v>
                </c:pt>
                <c:pt idx="19">
                  <c:v>09</c:v>
                </c:pt>
                <c:pt idx="20">
                  <c:v>10</c:v>
                </c:pt>
                <c:pt idx="21">
                  <c:v>11</c:v>
                </c:pt>
                <c:pt idx="22">
                  <c:v>12</c:v>
                </c:pt>
                <c:pt idx="23">
                  <c:v>13</c:v>
                </c:pt>
                <c:pt idx="24">
                  <c:v>14</c:v>
                </c:pt>
              </c:strCache>
            </c:strRef>
          </c:cat>
          <c:val>
            <c:numRef>
              <c:f>'Desde 1990'!$B$87:$Z$87</c:f>
              <c:numCache>
                <c:formatCode>#,##0</c:formatCode>
                <c:ptCount val="25"/>
                <c:pt idx="0">
                  <c:v>2203.3300000000022</c:v>
                </c:pt>
                <c:pt idx="1">
                  <c:v>267.46000000000015</c:v>
                </c:pt>
                <c:pt idx="2">
                  <c:v>2594.6999999999998</c:v>
                </c:pt>
                <c:pt idx="3">
                  <c:v>2394.75</c:v>
                </c:pt>
                <c:pt idx="4">
                  <c:v>3621.2000000000007</c:v>
                </c:pt>
                <c:pt idx="5">
                  <c:v>151.60000000000002</c:v>
                </c:pt>
                <c:pt idx="6">
                  <c:v>1975.9141</c:v>
                </c:pt>
                <c:pt idx="7">
                  <c:v>2932.9928999999997</c:v>
                </c:pt>
                <c:pt idx="8">
                  <c:v>-1178.1366</c:v>
                </c:pt>
                <c:pt idx="9">
                  <c:v>-5965.9506000000001</c:v>
                </c:pt>
                <c:pt idx="10">
                  <c:v>-85.951600000000127</c:v>
                </c:pt>
                <c:pt idx="11">
                  <c:v>-1228.2068000000011</c:v>
                </c:pt>
                <c:pt idx="12">
                  <c:v>-572.46999999999946</c:v>
                </c:pt>
                <c:pt idx="13">
                  <c:v>-1280.7004999999997</c:v>
                </c:pt>
                <c:pt idx="14">
                  <c:v>-7289.8099000000002</c:v>
                </c:pt>
                <c:pt idx="15">
                  <c:v>-4191.7287000000006</c:v>
                </c:pt>
                <c:pt idx="16">
                  <c:v>-11074.9</c:v>
                </c:pt>
                <c:pt idx="17">
                  <c:v>-19099.339899999992</c:v>
                </c:pt>
                <c:pt idx="18">
                  <c:v>3515.9979000000012</c:v>
                </c:pt>
                <c:pt idx="19">
                  <c:v>-8689.2792000000009</c:v>
                </c:pt>
                <c:pt idx="20">
                  <c:v>-12179.619200000006</c:v>
                </c:pt>
                <c:pt idx="21">
                  <c:v>14770.82889999999</c:v>
                </c:pt>
                <c:pt idx="22">
                  <c:v>1052.7366000000011</c:v>
                </c:pt>
                <c:pt idx="23">
                  <c:v>2607.3153000000029</c:v>
                </c:pt>
                <c:pt idx="24">
                  <c:v>-6167.0519000000004</c:v>
                </c:pt>
              </c:numCache>
            </c:numRef>
          </c:val>
        </c:ser>
        <c:ser>
          <c:idx val="3"/>
          <c:order val="3"/>
          <c:tx>
            <c:strRef>
              <c:f>'Desde 1990'!$A$88</c:f>
              <c:strCache>
                <c:ptCount val="1"/>
                <c:pt idx="0">
                  <c:v>avg Portfolio + Foreign Loans and Deposits (net)</c:v>
                </c:pt>
              </c:strCache>
            </c:strRef>
          </c:tx>
          <c:spPr>
            <a:ln>
              <a:solidFill>
                <a:schemeClr val="accent3"/>
              </a:solidFill>
            </a:ln>
          </c:spPr>
          <c:marker>
            <c:symbol val="none"/>
          </c:marker>
          <c:dPt>
            <c:idx val="10"/>
            <c:spPr>
              <a:ln>
                <a:noFill/>
              </a:ln>
            </c:spPr>
          </c:dPt>
          <c:cat>
            <c:strRef>
              <c:f>'Desde 1990'!$B$79:$Z$79</c:f>
              <c:strCache>
                <c:ptCount val="25"/>
                <c:pt idx="0">
                  <c:v>90</c:v>
                </c:pt>
                <c:pt idx="1">
                  <c:v>91</c:v>
                </c:pt>
                <c:pt idx="2">
                  <c:v>92</c:v>
                </c:pt>
                <c:pt idx="3">
                  <c:v>93</c:v>
                </c:pt>
                <c:pt idx="4">
                  <c:v>94</c:v>
                </c:pt>
                <c:pt idx="5">
                  <c:v>95</c:v>
                </c:pt>
                <c:pt idx="6">
                  <c:v>96</c:v>
                </c:pt>
                <c:pt idx="7">
                  <c:v>97</c:v>
                </c:pt>
                <c:pt idx="8">
                  <c:v>98</c:v>
                </c:pt>
                <c:pt idx="9">
                  <c:v>99</c:v>
                </c:pt>
                <c:pt idx="10">
                  <c:v>00</c:v>
                </c:pt>
                <c:pt idx="11">
                  <c:v>01</c:v>
                </c:pt>
                <c:pt idx="12">
                  <c:v>02</c:v>
                </c:pt>
                <c:pt idx="13">
                  <c:v>03</c:v>
                </c:pt>
                <c:pt idx="14">
                  <c:v>04</c:v>
                </c:pt>
                <c:pt idx="15">
                  <c:v>05</c:v>
                </c:pt>
                <c:pt idx="16">
                  <c:v>06</c:v>
                </c:pt>
                <c:pt idx="17">
                  <c:v>07</c:v>
                </c:pt>
                <c:pt idx="18">
                  <c:v>08</c:v>
                </c:pt>
                <c:pt idx="19">
                  <c:v>09</c:v>
                </c:pt>
                <c:pt idx="20">
                  <c:v>10</c:v>
                </c:pt>
                <c:pt idx="21">
                  <c:v>11</c:v>
                </c:pt>
                <c:pt idx="22">
                  <c:v>12</c:v>
                </c:pt>
                <c:pt idx="23">
                  <c:v>13</c:v>
                </c:pt>
                <c:pt idx="24">
                  <c:v>14</c:v>
                </c:pt>
              </c:strCache>
            </c:strRef>
          </c:cat>
          <c:val>
            <c:numRef>
              <c:f>'Desde 1990'!$B$88:$Z$88</c:f>
              <c:numCache>
                <c:formatCode>General</c:formatCode>
                <c:ptCount val="25"/>
                <c:pt idx="0" formatCode="#,##0">
                  <c:v>899.78598000000068</c:v>
                </c:pt>
                <c:pt idx="1">
                  <c:v>899.78598000000068</c:v>
                </c:pt>
                <c:pt idx="2">
                  <c:v>899.78598000000068</c:v>
                </c:pt>
                <c:pt idx="3">
                  <c:v>899.78598000000068</c:v>
                </c:pt>
                <c:pt idx="4">
                  <c:v>899.78598000000068</c:v>
                </c:pt>
                <c:pt idx="5">
                  <c:v>899.78598000000068</c:v>
                </c:pt>
                <c:pt idx="6">
                  <c:v>899.78598000000068</c:v>
                </c:pt>
                <c:pt idx="7">
                  <c:v>899.78598000000068</c:v>
                </c:pt>
                <c:pt idx="8">
                  <c:v>899.78598000000068</c:v>
                </c:pt>
                <c:pt idx="9">
                  <c:v>899.78598000000068</c:v>
                </c:pt>
                <c:pt idx="10" formatCode="#,##0">
                  <c:v>-3327.4785999999999</c:v>
                </c:pt>
                <c:pt idx="11" formatCode="#,##0">
                  <c:v>-3327.4785999999999</c:v>
                </c:pt>
                <c:pt idx="12" formatCode="#,##0">
                  <c:v>-3327.4785999999999</c:v>
                </c:pt>
                <c:pt idx="13" formatCode="#,##0">
                  <c:v>-3327.4785999999999</c:v>
                </c:pt>
                <c:pt idx="14" formatCode="#,##0">
                  <c:v>-3327.4785999999999</c:v>
                </c:pt>
                <c:pt idx="15" formatCode="#,##0">
                  <c:v>-3327.4785999999999</c:v>
                </c:pt>
                <c:pt idx="16" formatCode="#,##0">
                  <c:v>-3327.4785999999999</c:v>
                </c:pt>
                <c:pt idx="17" formatCode="#,##0">
                  <c:v>-3327.4785999999999</c:v>
                </c:pt>
                <c:pt idx="18" formatCode="#,##0">
                  <c:v>-3327.4785999999999</c:v>
                </c:pt>
                <c:pt idx="19" formatCode="#,##0">
                  <c:v>-3327.4785999999999</c:v>
                </c:pt>
                <c:pt idx="20" formatCode="#,##0">
                  <c:v>-3327.4785999999999</c:v>
                </c:pt>
                <c:pt idx="21" formatCode="#,##0">
                  <c:v>-3327.4785999999999</c:v>
                </c:pt>
                <c:pt idx="22" formatCode="#,##0">
                  <c:v>-3327.4785999999999</c:v>
                </c:pt>
                <c:pt idx="23" formatCode="#,##0">
                  <c:v>-3327.4785999999999</c:v>
                </c:pt>
                <c:pt idx="24" formatCode="#,##0">
                  <c:v>-3327.4785999999999</c:v>
                </c:pt>
              </c:numCache>
            </c:numRef>
          </c:val>
        </c:ser>
        <c:marker val="1"/>
        <c:axId val="94007680"/>
        <c:axId val="94009216"/>
      </c:lineChart>
      <c:catAx>
        <c:axId val="94007680"/>
        <c:scaling>
          <c:orientation val="minMax"/>
        </c:scaling>
        <c:axPos val="b"/>
        <c:tickLblPos val="low"/>
        <c:crossAx val="94009216"/>
        <c:crosses val="autoZero"/>
        <c:auto val="1"/>
        <c:lblAlgn val="ctr"/>
        <c:lblOffset val="100"/>
      </c:catAx>
      <c:valAx>
        <c:axId val="94009216"/>
        <c:scaling>
          <c:orientation val="minMax"/>
        </c:scaling>
        <c:axPos val="l"/>
        <c:majorGridlines/>
        <c:numFmt formatCode="#,##0" sourceLinked="1"/>
        <c:tickLblPos val="nextTo"/>
        <c:crossAx val="94007680"/>
        <c:crosses val="autoZero"/>
        <c:crossBetween val="between"/>
      </c:valAx>
    </c:plotArea>
    <c:legend>
      <c:legendPos val="r"/>
      <c:legendEntry>
        <c:idx val="0"/>
        <c:delete val="1"/>
      </c:legendEntry>
      <c:legendEntry>
        <c:idx val="3"/>
        <c:delete val="1"/>
      </c:legendEntry>
      <c:layout>
        <c:manualLayout>
          <c:xMode val="edge"/>
          <c:yMode val="edge"/>
          <c:x val="5.1915081411283794E-2"/>
          <c:y val="0.87917952755905593"/>
          <c:w val="0.93708131394722649"/>
          <c:h val="0.11884999119514365"/>
        </c:manualLayout>
      </c:layout>
      <c:txPr>
        <a:bodyPr/>
        <a:lstStyle/>
        <a:p>
          <a:pPr>
            <a:defRPr sz="800"/>
          </a:pPr>
          <a:endParaRPr lang="en-US"/>
        </a:p>
      </c:txPr>
    </c:legend>
    <c:plotVisOnly val="1"/>
  </c:chart>
  <c:externalData r:id="rId1"/>
  <c:userShapes r:id="rId2"/>
</c:chartSpace>
</file>

<file path=ppt/charts/chart7.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0.1005511387005542"/>
          <c:y val="0.11354583080961032"/>
          <c:w val="0.87136054681371633"/>
          <c:h val="0.65349888956188273"/>
        </c:manualLayout>
      </c:layout>
      <c:lineChart>
        <c:grouping val="standard"/>
        <c:ser>
          <c:idx val="0"/>
          <c:order val="0"/>
          <c:tx>
            <c:strRef>
              <c:f>'Desde 1990'!$A$90</c:f>
              <c:strCache>
                <c:ptCount val="1"/>
                <c:pt idx="0">
                  <c:v>avg Direct Investment</c:v>
                </c:pt>
              </c:strCache>
            </c:strRef>
          </c:tx>
          <c:spPr>
            <a:ln>
              <a:solidFill>
                <a:schemeClr val="accent2"/>
              </a:solidFill>
            </a:ln>
          </c:spPr>
          <c:marker>
            <c:symbol val="none"/>
          </c:marker>
          <c:dPt>
            <c:idx val="10"/>
            <c:spPr>
              <a:ln>
                <a:noFill/>
              </a:ln>
            </c:spPr>
          </c:dPt>
          <c:cat>
            <c:strRef>
              <c:f>'Desde 1990'!$B$79:$Z$79</c:f>
              <c:strCache>
                <c:ptCount val="25"/>
                <c:pt idx="0">
                  <c:v>90</c:v>
                </c:pt>
                <c:pt idx="1">
                  <c:v>91</c:v>
                </c:pt>
                <c:pt idx="2">
                  <c:v>92</c:v>
                </c:pt>
                <c:pt idx="3">
                  <c:v>93</c:v>
                </c:pt>
                <c:pt idx="4">
                  <c:v>94</c:v>
                </c:pt>
                <c:pt idx="5">
                  <c:v>95</c:v>
                </c:pt>
                <c:pt idx="6">
                  <c:v>96</c:v>
                </c:pt>
                <c:pt idx="7">
                  <c:v>97</c:v>
                </c:pt>
                <c:pt idx="8">
                  <c:v>98</c:v>
                </c:pt>
                <c:pt idx="9">
                  <c:v>99</c:v>
                </c:pt>
                <c:pt idx="10">
                  <c:v>00</c:v>
                </c:pt>
                <c:pt idx="11">
                  <c:v>01</c:v>
                </c:pt>
                <c:pt idx="12">
                  <c:v>02</c:v>
                </c:pt>
                <c:pt idx="13">
                  <c:v>03</c:v>
                </c:pt>
                <c:pt idx="14">
                  <c:v>04</c:v>
                </c:pt>
                <c:pt idx="15">
                  <c:v>05</c:v>
                </c:pt>
                <c:pt idx="16">
                  <c:v>06</c:v>
                </c:pt>
                <c:pt idx="17">
                  <c:v>07</c:v>
                </c:pt>
                <c:pt idx="18">
                  <c:v>08</c:v>
                </c:pt>
                <c:pt idx="19">
                  <c:v>09</c:v>
                </c:pt>
                <c:pt idx="20">
                  <c:v>10</c:v>
                </c:pt>
                <c:pt idx="21">
                  <c:v>11</c:v>
                </c:pt>
                <c:pt idx="22">
                  <c:v>12</c:v>
                </c:pt>
                <c:pt idx="23">
                  <c:v>13</c:v>
                </c:pt>
                <c:pt idx="24">
                  <c:v>14</c:v>
                </c:pt>
              </c:strCache>
            </c:strRef>
          </c:cat>
          <c:val>
            <c:numRef>
              <c:f>'Desde 1990'!$B$90:$Z$90</c:f>
              <c:numCache>
                <c:formatCode>General</c:formatCode>
                <c:ptCount val="25"/>
                <c:pt idx="0" formatCode="#,##0">
                  <c:v>1528.58546</c:v>
                </c:pt>
                <c:pt idx="1">
                  <c:v>1528.58546</c:v>
                </c:pt>
                <c:pt idx="2">
                  <c:v>1528.58546</c:v>
                </c:pt>
                <c:pt idx="3">
                  <c:v>1528.58546</c:v>
                </c:pt>
                <c:pt idx="4">
                  <c:v>1528.58546</c:v>
                </c:pt>
                <c:pt idx="5">
                  <c:v>1528.58546</c:v>
                </c:pt>
                <c:pt idx="6">
                  <c:v>1528.58546</c:v>
                </c:pt>
                <c:pt idx="7">
                  <c:v>1528.58546</c:v>
                </c:pt>
                <c:pt idx="8">
                  <c:v>1528.58546</c:v>
                </c:pt>
                <c:pt idx="9">
                  <c:v>1528.58546</c:v>
                </c:pt>
                <c:pt idx="10" formatCode="#,##0">
                  <c:v>5618.4157999999998</c:v>
                </c:pt>
                <c:pt idx="11">
                  <c:v>5618.4157999999998</c:v>
                </c:pt>
                <c:pt idx="12">
                  <c:v>5618.4157999999998</c:v>
                </c:pt>
                <c:pt idx="13">
                  <c:v>5618.4157999999998</c:v>
                </c:pt>
                <c:pt idx="14">
                  <c:v>5618.4157999999998</c:v>
                </c:pt>
                <c:pt idx="15">
                  <c:v>5618.4157999999998</c:v>
                </c:pt>
                <c:pt idx="16">
                  <c:v>5618.4157999999998</c:v>
                </c:pt>
                <c:pt idx="17">
                  <c:v>5618.4157999999998</c:v>
                </c:pt>
                <c:pt idx="18">
                  <c:v>5618.4157999999998</c:v>
                </c:pt>
                <c:pt idx="19">
                  <c:v>5618.4157999999998</c:v>
                </c:pt>
                <c:pt idx="20">
                  <c:v>5618.4157999999998</c:v>
                </c:pt>
                <c:pt idx="21">
                  <c:v>5618.4157999999998</c:v>
                </c:pt>
                <c:pt idx="22">
                  <c:v>5618.4157999999998</c:v>
                </c:pt>
                <c:pt idx="23">
                  <c:v>5618.4157999999998</c:v>
                </c:pt>
                <c:pt idx="24">
                  <c:v>5618.4157999999998</c:v>
                </c:pt>
              </c:numCache>
            </c:numRef>
          </c:val>
        </c:ser>
        <c:ser>
          <c:idx val="1"/>
          <c:order val="1"/>
          <c:tx>
            <c:strRef>
              <c:f>'Desde 1990'!$A$91</c:f>
              <c:strCache>
                <c:ptCount val="1"/>
                <c:pt idx="0">
                  <c:v>Direct investment (net)</c:v>
                </c:pt>
              </c:strCache>
            </c:strRef>
          </c:tx>
          <c:marker>
            <c:symbol val="none"/>
          </c:marker>
          <c:cat>
            <c:strRef>
              <c:f>'Desde 1990'!$B$79:$Z$79</c:f>
              <c:strCache>
                <c:ptCount val="25"/>
                <c:pt idx="0">
                  <c:v>90</c:v>
                </c:pt>
                <c:pt idx="1">
                  <c:v>91</c:v>
                </c:pt>
                <c:pt idx="2">
                  <c:v>92</c:v>
                </c:pt>
                <c:pt idx="3">
                  <c:v>93</c:v>
                </c:pt>
                <c:pt idx="4">
                  <c:v>94</c:v>
                </c:pt>
                <c:pt idx="5">
                  <c:v>95</c:v>
                </c:pt>
                <c:pt idx="6">
                  <c:v>96</c:v>
                </c:pt>
                <c:pt idx="7">
                  <c:v>97</c:v>
                </c:pt>
                <c:pt idx="8">
                  <c:v>98</c:v>
                </c:pt>
                <c:pt idx="9">
                  <c:v>99</c:v>
                </c:pt>
                <c:pt idx="10">
                  <c:v>00</c:v>
                </c:pt>
                <c:pt idx="11">
                  <c:v>01</c:v>
                </c:pt>
                <c:pt idx="12">
                  <c:v>02</c:v>
                </c:pt>
                <c:pt idx="13">
                  <c:v>03</c:v>
                </c:pt>
                <c:pt idx="14">
                  <c:v>04</c:v>
                </c:pt>
                <c:pt idx="15">
                  <c:v>05</c:v>
                </c:pt>
                <c:pt idx="16">
                  <c:v>06</c:v>
                </c:pt>
                <c:pt idx="17">
                  <c:v>07</c:v>
                </c:pt>
                <c:pt idx="18">
                  <c:v>08</c:v>
                </c:pt>
                <c:pt idx="19">
                  <c:v>09</c:v>
                </c:pt>
                <c:pt idx="20">
                  <c:v>10</c:v>
                </c:pt>
                <c:pt idx="21">
                  <c:v>11</c:v>
                </c:pt>
                <c:pt idx="22">
                  <c:v>12</c:v>
                </c:pt>
                <c:pt idx="23">
                  <c:v>13</c:v>
                </c:pt>
                <c:pt idx="24">
                  <c:v>14</c:v>
                </c:pt>
              </c:strCache>
            </c:strRef>
          </c:cat>
          <c:val>
            <c:numRef>
              <c:f>'Desde 1990'!$B$91:$Z$91</c:f>
              <c:numCache>
                <c:formatCode>#,##0</c:formatCode>
                <c:ptCount val="25"/>
                <c:pt idx="0">
                  <c:v>484</c:v>
                </c:pt>
                <c:pt idx="1">
                  <c:v>432.59999999999962</c:v>
                </c:pt>
                <c:pt idx="2">
                  <c:v>678.7</c:v>
                </c:pt>
                <c:pt idx="3">
                  <c:v>719.1</c:v>
                </c:pt>
                <c:pt idx="4">
                  <c:v>1297.538</c:v>
                </c:pt>
                <c:pt idx="5">
                  <c:v>712.16789999999946</c:v>
                </c:pt>
                <c:pt idx="6">
                  <c:v>2783.7492999999972</c:v>
                </c:pt>
                <c:pt idx="7">
                  <c:v>4752.8003000000017</c:v>
                </c:pt>
                <c:pt idx="8">
                  <c:v>2032.828</c:v>
                </c:pt>
                <c:pt idx="9">
                  <c:v>1392.3710999999998</c:v>
                </c:pt>
                <c:pt idx="10">
                  <c:v>2111.1134000000002</c:v>
                </c:pt>
                <c:pt idx="11">
                  <c:v>2525.8232000000012</c:v>
                </c:pt>
                <c:pt idx="12">
                  <c:v>1276.9307000000001</c:v>
                </c:pt>
                <c:pt idx="13">
                  <c:v>782.80630000000008</c:v>
                </c:pt>
                <c:pt idx="14">
                  <c:v>2873.1867999999972</c:v>
                </c:pt>
                <c:pt idx="15">
                  <c:v>5590.0358999999999</c:v>
                </c:pt>
                <c:pt idx="16">
                  <c:v>5557.6986000000024</c:v>
                </c:pt>
                <c:pt idx="17">
                  <c:v>8135.9916000000003</c:v>
                </c:pt>
                <c:pt idx="18">
                  <c:v>8110.3677000000016</c:v>
                </c:pt>
                <c:pt idx="19">
                  <c:v>3789.3028000000004</c:v>
                </c:pt>
                <c:pt idx="20">
                  <c:v>947.27999999999975</c:v>
                </c:pt>
                <c:pt idx="21">
                  <c:v>6227.9400000000005</c:v>
                </c:pt>
                <c:pt idx="22">
                  <c:v>15645.570000000002</c:v>
                </c:pt>
                <c:pt idx="23">
                  <c:v>8547.2900000000009</c:v>
                </c:pt>
                <c:pt idx="24">
                  <c:v>12154.900000000001</c:v>
                </c:pt>
              </c:numCache>
            </c:numRef>
          </c:val>
        </c:ser>
        <c:ser>
          <c:idx val="2"/>
          <c:order val="2"/>
          <c:tx>
            <c:strRef>
              <c:f>'Desde 1990'!$A$92</c:f>
              <c:strCache>
                <c:ptCount val="1"/>
                <c:pt idx="0">
                  <c:v>Portfolio + Foreign Loans and Deposits (net)</c:v>
                </c:pt>
              </c:strCache>
            </c:strRef>
          </c:tx>
          <c:marker>
            <c:symbol val="none"/>
          </c:marker>
          <c:cat>
            <c:strRef>
              <c:f>'Desde 1990'!$B$79:$Z$79</c:f>
              <c:strCache>
                <c:ptCount val="25"/>
                <c:pt idx="0">
                  <c:v>90</c:v>
                </c:pt>
                <c:pt idx="1">
                  <c:v>91</c:v>
                </c:pt>
                <c:pt idx="2">
                  <c:v>92</c:v>
                </c:pt>
                <c:pt idx="3">
                  <c:v>93</c:v>
                </c:pt>
                <c:pt idx="4">
                  <c:v>94</c:v>
                </c:pt>
                <c:pt idx="5">
                  <c:v>95</c:v>
                </c:pt>
                <c:pt idx="6">
                  <c:v>96</c:v>
                </c:pt>
                <c:pt idx="7">
                  <c:v>97</c:v>
                </c:pt>
                <c:pt idx="8">
                  <c:v>98</c:v>
                </c:pt>
                <c:pt idx="9">
                  <c:v>99</c:v>
                </c:pt>
                <c:pt idx="10">
                  <c:v>00</c:v>
                </c:pt>
                <c:pt idx="11">
                  <c:v>01</c:v>
                </c:pt>
                <c:pt idx="12">
                  <c:v>02</c:v>
                </c:pt>
                <c:pt idx="13">
                  <c:v>03</c:v>
                </c:pt>
                <c:pt idx="14">
                  <c:v>04</c:v>
                </c:pt>
                <c:pt idx="15">
                  <c:v>05</c:v>
                </c:pt>
                <c:pt idx="16">
                  <c:v>06</c:v>
                </c:pt>
                <c:pt idx="17">
                  <c:v>07</c:v>
                </c:pt>
                <c:pt idx="18">
                  <c:v>08</c:v>
                </c:pt>
                <c:pt idx="19">
                  <c:v>09</c:v>
                </c:pt>
                <c:pt idx="20">
                  <c:v>10</c:v>
                </c:pt>
                <c:pt idx="21">
                  <c:v>11</c:v>
                </c:pt>
                <c:pt idx="22">
                  <c:v>12</c:v>
                </c:pt>
                <c:pt idx="23">
                  <c:v>13</c:v>
                </c:pt>
                <c:pt idx="24">
                  <c:v>14</c:v>
                </c:pt>
              </c:strCache>
            </c:strRef>
          </c:cat>
          <c:val>
            <c:numRef>
              <c:f>'Desde 1990'!$B$92:$Z$92</c:f>
              <c:numCache>
                <c:formatCode>#,##0</c:formatCode>
                <c:ptCount val="25"/>
                <c:pt idx="0">
                  <c:v>-486</c:v>
                </c:pt>
                <c:pt idx="1">
                  <c:v>-1209.9000000000001</c:v>
                </c:pt>
                <c:pt idx="2">
                  <c:v>-495.70000000000005</c:v>
                </c:pt>
                <c:pt idx="3">
                  <c:v>1982.3000000000002</c:v>
                </c:pt>
                <c:pt idx="4">
                  <c:v>2095.0855999999999</c:v>
                </c:pt>
                <c:pt idx="5">
                  <c:v>3847.4839999999999</c:v>
                </c:pt>
                <c:pt idx="6">
                  <c:v>3899.6965</c:v>
                </c:pt>
                <c:pt idx="7">
                  <c:v>1834.6967</c:v>
                </c:pt>
                <c:pt idx="8">
                  <c:v>1281.0646999999999</c:v>
                </c:pt>
                <c:pt idx="9">
                  <c:v>-1947.6329999999998</c:v>
                </c:pt>
                <c:pt idx="10">
                  <c:v>-2052.4687000000004</c:v>
                </c:pt>
                <c:pt idx="11">
                  <c:v>-79.147800000000046</c:v>
                </c:pt>
                <c:pt idx="12">
                  <c:v>27.047300000000178</c:v>
                </c:pt>
                <c:pt idx="13">
                  <c:v>-126.07780000000001</c:v>
                </c:pt>
                <c:pt idx="14">
                  <c:v>332.11640000000011</c:v>
                </c:pt>
                <c:pt idx="15">
                  <c:v>-2354.6743999999999</c:v>
                </c:pt>
                <c:pt idx="16">
                  <c:v>-2667.3220000000001</c:v>
                </c:pt>
                <c:pt idx="17">
                  <c:v>2210.6207999999997</c:v>
                </c:pt>
                <c:pt idx="18">
                  <c:v>1381.8241999999998</c:v>
                </c:pt>
                <c:pt idx="19">
                  <c:v>2466.1640999999963</c:v>
                </c:pt>
                <c:pt idx="20">
                  <c:v>11469.789999999988</c:v>
                </c:pt>
                <c:pt idx="21">
                  <c:v>6435.5200000000013</c:v>
                </c:pt>
                <c:pt idx="22">
                  <c:v>1508.369999999999</c:v>
                </c:pt>
                <c:pt idx="23">
                  <c:v>10234.51</c:v>
                </c:pt>
                <c:pt idx="24">
                  <c:v>11794.189999999988</c:v>
                </c:pt>
              </c:numCache>
            </c:numRef>
          </c:val>
        </c:ser>
        <c:ser>
          <c:idx val="3"/>
          <c:order val="3"/>
          <c:tx>
            <c:strRef>
              <c:f>'Desde 1990'!$A$93</c:f>
              <c:strCache>
                <c:ptCount val="1"/>
                <c:pt idx="0">
                  <c:v>avg Portfolio + Foreign Loans and Deposits (net)</c:v>
                </c:pt>
              </c:strCache>
            </c:strRef>
          </c:tx>
          <c:spPr>
            <a:ln>
              <a:solidFill>
                <a:schemeClr val="accent3"/>
              </a:solidFill>
            </a:ln>
          </c:spPr>
          <c:marker>
            <c:symbol val="none"/>
          </c:marker>
          <c:dPt>
            <c:idx val="10"/>
            <c:spPr>
              <a:ln>
                <a:noFill/>
              </a:ln>
            </c:spPr>
          </c:dPt>
          <c:cat>
            <c:strRef>
              <c:f>'Desde 1990'!$B$79:$Z$79</c:f>
              <c:strCache>
                <c:ptCount val="25"/>
                <c:pt idx="0">
                  <c:v>90</c:v>
                </c:pt>
                <c:pt idx="1">
                  <c:v>91</c:v>
                </c:pt>
                <c:pt idx="2">
                  <c:v>92</c:v>
                </c:pt>
                <c:pt idx="3">
                  <c:v>93</c:v>
                </c:pt>
                <c:pt idx="4">
                  <c:v>94</c:v>
                </c:pt>
                <c:pt idx="5">
                  <c:v>95</c:v>
                </c:pt>
                <c:pt idx="6">
                  <c:v>96</c:v>
                </c:pt>
                <c:pt idx="7">
                  <c:v>97</c:v>
                </c:pt>
                <c:pt idx="8">
                  <c:v>98</c:v>
                </c:pt>
                <c:pt idx="9">
                  <c:v>99</c:v>
                </c:pt>
                <c:pt idx="10">
                  <c:v>00</c:v>
                </c:pt>
                <c:pt idx="11">
                  <c:v>01</c:v>
                </c:pt>
                <c:pt idx="12">
                  <c:v>02</c:v>
                </c:pt>
                <c:pt idx="13">
                  <c:v>03</c:v>
                </c:pt>
                <c:pt idx="14">
                  <c:v>04</c:v>
                </c:pt>
                <c:pt idx="15">
                  <c:v>05</c:v>
                </c:pt>
                <c:pt idx="16">
                  <c:v>06</c:v>
                </c:pt>
                <c:pt idx="17">
                  <c:v>07</c:v>
                </c:pt>
                <c:pt idx="18">
                  <c:v>08</c:v>
                </c:pt>
                <c:pt idx="19">
                  <c:v>09</c:v>
                </c:pt>
                <c:pt idx="20">
                  <c:v>10</c:v>
                </c:pt>
                <c:pt idx="21">
                  <c:v>11</c:v>
                </c:pt>
                <c:pt idx="22">
                  <c:v>12</c:v>
                </c:pt>
                <c:pt idx="23">
                  <c:v>13</c:v>
                </c:pt>
                <c:pt idx="24">
                  <c:v>14</c:v>
                </c:pt>
              </c:strCache>
            </c:strRef>
          </c:cat>
          <c:val>
            <c:numRef>
              <c:f>'Desde 1990'!$B$93:$Z$93</c:f>
              <c:numCache>
                <c:formatCode>General</c:formatCode>
                <c:ptCount val="25"/>
                <c:pt idx="0" formatCode="#,##0">
                  <c:v>1080.1094500000002</c:v>
                </c:pt>
                <c:pt idx="1">
                  <c:v>1080.1094500000002</c:v>
                </c:pt>
                <c:pt idx="2">
                  <c:v>1080.1094500000002</c:v>
                </c:pt>
                <c:pt idx="3">
                  <c:v>1080.1094500000002</c:v>
                </c:pt>
                <c:pt idx="4">
                  <c:v>1080.1094500000002</c:v>
                </c:pt>
                <c:pt idx="5">
                  <c:v>1080.1094500000002</c:v>
                </c:pt>
                <c:pt idx="6">
                  <c:v>1080.1094500000002</c:v>
                </c:pt>
                <c:pt idx="7">
                  <c:v>1080.1094500000002</c:v>
                </c:pt>
                <c:pt idx="8">
                  <c:v>1080.1094500000002</c:v>
                </c:pt>
                <c:pt idx="9">
                  <c:v>1080.1094500000002</c:v>
                </c:pt>
                <c:pt idx="10" formatCode="#,##0">
                  <c:v>2705.3641399999992</c:v>
                </c:pt>
                <c:pt idx="11">
                  <c:v>2705.3641399999992</c:v>
                </c:pt>
                <c:pt idx="12">
                  <c:v>2705.3641399999992</c:v>
                </c:pt>
                <c:pt idx="13">
                  <c:v>2705.3641399999992</c:v>
                </c:pt>
                <c:pt idx="14">
                  <c:v>2705.3641399999992</c:v>
                </c:pt>
                <c:pt idx="15">
                  <c:v>2705.3641399999992</c:v>
                </c:pt>
                <c:pt idx="16">
                  <c:v>2705.3641399999992</c:v>
                </c:pt>
                <c:pt idx="17">
                  <c:v>2705.3641399999992</c:v>
                </c:pt>
                <c:pt idx="18">
                  <c:v>2705.3641399999992</c:v>
                </c:pt>
                <c:pt idx="19">
                  <c:v>2705.3641399999992</c:v>
                </c:pt>
                <c:pt idx="20">
                  <c:v>2705.3641399999992</c:v>
                </c:pt>
                <c:pt idx="21">
                  <c:v>2705.3641399999992</c:v>
                </c:pt>
                <c:pt idx="22">
                  <c:v>2705.3641399999992</c:v>
                </c:pt>
                <c:pt idx="23">
                  <c:v>2705.3641399999992</c:v>
                </c:pt>
                <c:pt idx="24">
                  <c:v>2705.3641399999992</c:v>
                </c:pt>
              </c:numCache>
            </c:numRef>
          </c:val>
        </c:ser>
        <c:marker val="1"/>
        <c:axId val="94205056"/>
        <c:axId val="94206592"/>
      </c:lineChart>
      <c:catAx>
        <c:axId val="94205056"/>
        <c:scaling>
          <c:orientation val="minMax"/>
        </c:scaling>
        <c:axPos val="b"/>
        <c:tickLblPos val="low"/>
        <c:crossAx val="94206592"/>
        <c:crosses val="autoZero"/>
        <c:auto val="1"/>
        <c:lblAlgn val="ctr"/>
        <c:lblOffset val="100"/>
      </c:catAx>
      <c:valAx>
        <c:axId val="94206592"/>
        <c:scaling>
          <c:orientation val="minMax"/>
        </c:scaling>
        <c:axPos val="l"/>
        <c:majorGridlines/>
        <c:numFmt formatCode="#,##0" sourceLinked="1"/>
        <c:tickLblPos val="nextTo"/>
        <c:crossAx val="94205056"/>
        <c:crosses val="autoZero"/>
        <c:crossBetween val="between"/>
      </c:valAx>
    </c:plotArea>
    <c:legend>
      <c:legendPos val="r"/>
      <c:legendEntry>
        <c:idx val="0"/>
        <c:delete val="1"/>
      </c:legendEntry>
      <c:legendEntry>
        <c:idx val="3"/>
        <c:delete val="1"/>
      </c:legendEntry>
      <c:layout>
        <c:manualLayout>
          <c:xMode val="edge"/>
          <c:yMode val="edge"/>
          <c:x val="6.0764674205708427E-2"/>
          <c:y val="0.85917937521230081"/>
          <c:w val="0.93708131394722649"/>
          <c:h val="0.1188499911951436"/>
        </c:manualLayout>
      </c:layout>
      <c:txPr>
        <a:bodyPr/>
        <a:lstStyle/>
        <a:p>
          <a:pPr>
            <a:defRPr sz="800"/>
          </a:pPr>
          <a:endParaRPr lang="en-US"/>
        </a:p>
      </c:txPr>
    </c:legend>
    <c:plotVisOnly val="1"/>
  </c:chart>
  <c:externalData r:id="rId1"/>
  <c:userShapes r:id="rId2"/>
</c:chartSpace>
</file>

<file path=ppt/charts/chart8.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0.1005511387005542"/>
          <c:y val="4.3033008901602623E-2"/>
          <c:w val="0.87136054681371633"/>
          <c:h val="0.72401155953990171"/>
        </c:manualLayout>
      </c:layout>
      <c:lineChart>
        <c:grouping val="standard"/>
        <c:ser>
          <c:idx val="0"/>
          <c:order val="0"/>
          <c:tx>
            <c:strRef>
              <c:f>'Desde 1990'!$A$95</c:f>
              <c:strCache>
                <c:ptCount val="1"/>
                <c:pt idx="0">
                  <c:v>avg Direct Investment</c:v>
                </c:pt>
              </c:strCache>
            </c:strRef>
          </c:tx>
          <c:spPr>
            <a:ln>
              <a:solidFill>
                <a:schemeClr val="accent2"/>
              </a:solidFill>
            </a:ln>
          </c:spPr>
          <c:marker>
            <c:symbol val="none"/>
          </c:marker>
          <c:dPt>
            <c:idx val="10"/>
            <c:spPr>
              <a:ln>
                <a:noFill/>
              </a:ln>
            </c:spPr>
          </c:dPt>
          <c:cat>
            <c:strRef>
              <c:f>'Desde 1990'!$B$79:$Z$79</c:f>
              <c:strCache>
                <c:ptCount val="25"/>
                <c:pt idx="0">
                  <c:v>90</c:v>
                </c:pt>
                <c:pt idx="1">
                  <c:v>91</c:v>
                </c:pt>
                <c:pt idx="2">
                  <c:v>92</c:v>
                </c:pt>
                <c:pt idx="3">
                  <c:v>93</c:v>
                </c:pt>
                <c:pt idx="4">
                  <c:v>94</c:v>
                </c:pt>
                <c:pt idx="5">
                  <c:v>95</c:v>
                </c:pt>
                <c:pt idx="6">
                  <c:v>96</c:v>
                </c:pt>
                <c:pt idx="7">
                  <c:v>97</c:v>
                </c:pt>
                <c:pt idx="8">
                  <c:v>98</c:v>
                </c:pt>
                <c:pt idx="9">
                  <c:v>99</c:v>
                </c:pt>
                <c:pt idx="10">
                  <c:v>00</c:v>
                </c:pt>
                <c:pt idx="11">
                  <c:v>01</c:v>
                </c:pt>
                <c:pt idx="12">
                  <c:v>02</c:v>
                </c:pt>
                <c:pt idx="13">
                  <c:v>03</c:v>
                </c:pt>
                <c:pt idx="14">
                  <c:v>04</c:v>
                </c:pt>
                <c:pt idx="15">
                  <c:v>05</c:v>
                </c:pt>
                <c:pt idx="16">
                  <c:v>06</c:v>
                </c:pt>
                <c:pt idx="17">
                  <c:v>07</c:v>
                </c:pt>
                <c:pt idx="18">
                  <c:v>08</c:v>
                </c:pt>
                <c:pt idx="19">
                  <c:v>09</c:v>
                </c:pt>
                <c:pt idx="20">
                  <c:v>10</c:v>
                </c:pt>
                <c:pt idx="21">
                  <c:v>11</c:v>
                </c:pt>
                <c:pt idx="22">
                  <c:v>12</c:v>
                </c:pt>
                <c:pt idx="23">
                  <c:v>13</c:v>
                </c:pt>
                <c:pt idx="24">
                  <c:v>14</c:v>
                </c:pt>
              </c:strCache>
            </c:strRef>
          </c:cat>
          <c:val>
            <c:numRef>
              <c:f>'Desde 1990'!$B$95:$Z$95</c:f>
              <c:numCache>
                <c:formatCode>General</c:formatCode>
                <c:ptCount val="25"/>
                <c:pt idx="0" formatCode="#,##0">
                  <c:v>1549.00973</c:v>
                </c:pt>
                <c:pt idx="1">
                  <c:v>1549.00973</c:v>
                </c:pt>
                <c:pt idx="2">
                  <c:v>1549.00973</c:v>
                </c:pt>
                <c:pt idx="3">
                  <c:v>1549.00973</c:v>
                </c:pt>
                <c:pt idx="4">
                  <c:v>1549.00973</c:v>
                </c:pt>
                <c:pt idx="5">
                  <c:v>1549.00973</c:v>
                </c:pt>
                <c:pt idx="6">
                  <c:v>1549.00973</c:v>
                </c:pt>
                <c:pt idx="7">
                  <c:v>1549.00973</c:v>
                </c:pt>
                <c:pt idx="8">
                  <c:v>1549.00973</c:v>
                </c:pt>
                <c:pt idx="9">
                  <c:v>1549.00973</c:v>
                </c:pt>
                <c:pt idx="10" formatCode="#,##0">
                  <c:v>5005.5972600000014</c:v>
                </c:pt>
                <c:pt idx="11">
                  <c:v>5005.5972600000014</c:v>
                </c:pt>
                <c:pt idx="12">
                  <c:v>5005.5972600000014</c:v>
                </c:pt>
                <c:pt idx="13">
                  <c:v>5005.5972600000014</c:v>
                </c:pt>
                <c:pt idx="14">
                  <c:v>5005.5972600000014</c:v>
                </c:pt>
                <c:pt idx="15">
                  <c:v>5005.5972600000014</c:v>
                </c:pt>
                <c:pt idx="16">
                  <c:v>5005.5972600000014</c:v>
                </c:pt>
                <c:pt idx="17">
                  <c:v>5005.5972600000014</c:v>
                </c:pt>
                <c:pt idx="18">
                  <c:v>5005.5972600000014</c:v>
                </c:pt>
                <c:pt idx="19">
                  <c:v>5005.5972600000014</c:v>
                </c:pt>
                <c:pt idx="20">
                  <c:v>5005.5972600000014</c:v>
                </c:pt>
                <c:pt idx="21">
                  <c:v>5005.5972600000014</c:v>
                </c:pt>
                <c:pt idx="22">
                  <c:v>5005.5972600000014</c:v>
                </c:pt>
                <c:pt idx="23">
                  <c:v>5005.5972600000014</c:v>
                </c:pt>
                <c:pt idx="24">
                  <c:v>5005.5972600000014</c:v>
                </c:pt>
              </c:numCache>
            </c:numRef>
          </c:val>
        </c:ser>
        <c:ser>
          <c:idx val="1"/>
          <c:order val="1"/>
          <c:tx>
            <c:strRef>
              <c:f>'Desde 1990'!$A$96</c:f>
              <c:strCache>
                <c:ptCount val="1"/>
                <c:pt idx="0">
                  <c:v>Direct investment (net)</c:v>
                </c:pt>
              </c:strCache>
            </c:strRef>
          </c:tx>
          <c:marker>
            <c:symbol val="none"/>
          </c:marker>
          <c:cat>
            <c:strRef>
              <c:f>'Desde 1990'!$B$79:$Z$79</c:f>
              <c:strCache>
                <c:ptCount val="25"/>
                <c:pt idx="0">
                  <c:v>90</c:v>
                </c:pt>
                <c:pt idx="1">
                  <c:v>91</c:v>
                </c:pt>
                <c:pt idx="2">
                  <c:v>92</c:v>
                </c:pt>
                <c:pt idx="3">
                  <c:v>93</c:v>
                </c:pt>
                <c:pt idx="4">
                  <c:v>94</c:v>
                </c:pt>
                <c:pt idx="5">
                  <c:v>95</c:v>
                </c:pt>
                <c:pt idx="6">
                  <c:v>96</c:v>
                </c:pt>
                <c:pt idx="7">
                  <c:v>97</c:v>
                </c:pt>
                <c:pt idx="8">
                  <c:v>98</c:v>
                </c:pt>
                <c:pt idx="9">
                  <c:v>99</c:v>
                </c:pt>
                <c:pt idx="10">
                  <c:v>00</c:v>
                </c:pt>
                <c:pt idx="11">
                  <c:v>01</c:v>
                </c:pt>
                <c:pt idx="12">
                  <c:v>02</c:v>
                </c:pt>
                <c:pt idx="13">
                  <c:v>03</c:v>
                </c:pt>
                <c:pt idx="14">
                  <c:v>04</c:v>
                </c:pt>
                <c:pt idx="15">
                  <c:v>05</c:v>
                </c:pt>
                <c:pt idx="16">
                  <c:v>06</c:v>
                </c:pt>
                <c:pt idx="17">
                  <c:v>07</c:v>
                </c:pt>
                <c:pt idx="18">
                  <c:v>08</c:v>
                </c:pt>
                <c:pt idx="19">
                  <c:v>09</c:v>
                </c:pt>
                <c:pt idx="20">
                  <c:v>10</c:v>
                </c:pt>
                <c:pt idx="21">
                  <c:v>11</c:v>
                </c:pt>
                <c:pt idx="22">
                  <c:v>12</c:v>
                </c:pt>
                <c:pt idx="23">
                  <c:v>13</c:v>
                </c:pt>
                <c:pt idx="24">
                  <c:v>14</c:v>
                </c:pt>
              </c:strCache>
            </c:strRef>
          </c:cat>
          <c:val>
            <c:numRef>
              <c:f>'Desde 1990'!$B$96:$Z$96</c:f>
              <c:numCache>
                <c:formatCode>#,##0</c:formatCode>
                <c:ptCount val="25"/>
                <c:pt idx="0">
                  <c:v>41</c:v>
                </c:pt>
                <c:pt idx="1">
                  <c:v>-7</c:v>
                </c:pt>
                <c:pt idx="2">
                  <c:v>-79</c:v>
                </c:pt>
                <c:pt idx="3">
                  <c:v>760.58900000000051</c:v>
                </c:pt>
                <c:pt idx="4">
                  <c:v>3289.19</c:v>
                </c:pt>
                <c:pt idx="5">
                  <c:v>2548.98</c:v>
                </c:pt>
                <c:pt idx="6">
                  <c:v>3488.1600000000003</c:v>
                </c:pt>
                <c:pt idx="7">
                  <c:v>2054.2599999999998</c:v>
                </c:pt>
                <c:pt idx="8">
                  <c:v>1581.9083000000001</c:v>
                </c:pt>
                <c:pt idx="9">
                  <c:v>1812.01</c:v>
                </c:pt>
                <c:pt idx="10">
                  <c:v>809.697</c:v>
                </c:pt>
                <c:pt idx="11">
                  <c:v>1069.8599999999999</c:v>
                </c:pt>
                <c:pt idx="12">
                  <c:v>2155.84</c:v>
                </c:pt>
                <c:pt idx="13">
                  <c:v>1275.01</c:v>
                </c:pt>
                <c:pt idx="14">
                  <c:v>1599.04</c:v>
                </c:pt>
                <c:pt idx="15">
                  <c:v>2578.7199999999998</c:v>
                </c:pt>
                <c:pt idx="16">
                  <c:v>3466.53</c:v>
                </c:pt>
                <c:pt idx="17">
                  <c:v>5425.3831</c:v>
                </c:pt>
                <c:pt idx="18">
                  <c:v>6187.8503999999994</c:v>
                </c:pt>
                <c:pt idx="19">
                  <c:v>6019.9398999999994</c:v>
                </c:pt>
                <c:pt idx="20">
                  <c:v>8188.7422000000024</c:v>
                </c:pt>
                <c:pt idx="21">
                  <c:v>7517.7446999999993</c:v>
                </c:pt>
                <c:pt idx="22">
                  <c:v>11840.065299999987</c:v>
                </c:pt>
                <c:pt idx="23">
                  <c:v>9160.9491999999882</c:v>
                </c:pt>
                <c:pt idx="24">
                  <c:v>7788.5870999999997</c:v>
                </c:pt>
              </c:numCache>
            </c:numRef>
          </c:val>
        </c:ser>
        <c:ser>
          <c:idx val="2"/>
          <c:order val="2"/>
          <c:tx>
            <c:strRef>
              <c:f>'Desde 1990'!$A$97</c:f>
              <c:strCache>
                <c:ptCount val="1"/>
                <c:pt idx="0">
                  <c:v>Portfolio + Foreign Loans and Deposits (net)</c:v>
                </c:pt>
              </c:strCache>
            </c:strRef>
          </c:tx>
          <c:marker>
            <c:symbol val="none"/>
          </c:marker>
          <c:cat>
            <c:strRef>
              <c:f>'Desde 1990'!$B$79:$Z$79</c:f>
              <c:strCache>
                <c:ptCount val="25"/>
                <c:pt idx="0">
                  <c:v>90</c:v>
                </c:pt>
                <c:pt idx="1">
                  <c:v>91</c:v>
                </c:pt>
                <c:pt idx="2">
                  <c:v>92</c:v>
                </c:pt>
                <c:pt idx="3">
                  <c:v>93</c:v>
                </c:pt>
                <c:pt idx="4">
                  <c:v>94</c:v>
                </c:pt>
                <c:pt idx="5">
                  <c:v>95</c:v>
                </c:pt>
                <c:pt idx="6">
                  <c:v>96</c:v>
                </c:pt>
                <c:pt idx="7">
                  <c:v>97</c:v>
                </c:pt>
                <c:pt idx="8">
                  <c:v>98</c:v>
                </c:pt>
                <c:pt idx="9">
                  <c:v>99</c:v>
                </c:pt>
                <c:pt idx="10">
                  <c:v>00</c:v>
                </c:pt>
                <c:pt idx="11">
                  <c:v>01</c:v>
                </c:pt>
                <c:pt idx="12">
                  <c:v>02</c:v>
                </c:pt>
                <c:pt idx="13">
                  <c:v>03</c:v>
                </c:pt>
                <c:pt idx="14">
                  <c:v>04</c:v>
                </c:pt>
                <c:pt idx="15">
                  <c:v>05</c:v>
                </c:pt>
                <c:pt idx="16">
                  <c:v>06</c:v>
                </c:pt>
                <c:pt idx="17">
                  <c:v>07</c:v>
                </c:pt>
                <c:pt idx="18">
                  <c:v>08</c:v>
                </c:pt>
                <c:pt idx="19">
                  <c:v>09</c:v>
                </c:pt>
                <c:pt idx="20">
                  <c:v>10</c:v>
                </c:pt>
                <c:pt idx="21">
                  <c:v>11</c:v>
                </c:pt>
                <c:pt idx="22">
                  <c:v>12</c:v>
                </c:pt>
                <c:pt idx="23">
                  <c:v>13</c:v>
                </c:pt>
                <c:pt idx="24">
                  <c:v>14</c:v>
                </c:pt>
              </c:strCache>
            </c:strRef>
          </c:cat>
          <c:val>
            <c:numRef>
              <c:f>'Desde 1990'!$B$97:$Z$97</c:f>
              <c:numCache>
                <c:formatCode>#,##0</c:formatCode>
                <c:ptCount val="25"/>
                <c:pt idx="0">
                  <c:v>-624</c:v>
                </c:pt>
                <c:pt idx="1">
                  <c:v>45</c:v>
                </c:pt>
                <c:pt idx="2">
                  <c:v>577</c:v>
                </c:pt>
                <c:pt idx="3">
                  <c:v>117.37639999999998</c:v>
                </c:pt>
                <c:pt idx="4">
                  <c:v>592.88609999999949</c:v>
                </c:pt>
                <c:pt idx="5">
                  <c:v>1168.9110000000001</c:v>
                </c:pt>
                <c:pt idx="6">
                  <c:v>308.399</c:v>
                </c:pt>
                <c:pt idx="7">
                  <c:v>3641.7830000000004</c:v>
                </c:pt>
                <c:pt idx="8">
                  <c:v>190.77599999999995</c:v>
                </c:pt>
                <c:pt idx="9">
                  <c:v>-1267.4680000000001</c:v>
                </c:pt>
                <c:pt idx="10">
                  <c:v>205.63000000000005</c:v>
                </c:pt>
                <c:pt idx="11">
                  <c:v>474.15100000000001</c:v>
                </c:pt>
                <c:pt idx="12">
                  <c:v>-100.9144000000002</c:v>
                </c:pt>
                <c:pt idx="13">
                  <c:v>-638.99580000000014</c:v>
                </c:pt>
                <c:pt idx="14">
                  <c:v>492.09000000000003</c:v>
                </c:pt>
                <c:pt idx="15">
                  <c:v>-2405.6182000000003</c:v>
                </c:pt>
                <c:pt idx="16">
                  <c:v>-3135.4085000000005</c:v>
                </c:pt>
                <c:pt idx="17">
                  <c:v>3164.6320000000001</c:v>
                </c:pt>
                <c:pt idx="18">
                  <c:v>2435.9087</c:v>
                </c:pt>
                <c:pt idx="19">
                  <c:v>-3732.9736000000012</c:v>
                </c:pt>
                <c:pt idx="20">
                  <c:v>5449.6114000000034</c:v>
                </c:pt>
                <c:pt idx="21">
                  <c:v>1198.0676000000001</c:v>
                </c:pt>
                <c:pt idx="22">
                  <c:v>7971.7701999999999</c:v>
                </c:pt>
                <c:pt idx="23">
                  <c:v>2252.9892</c:v>
                </c:pt>
                <c:pt idx="24">
                  <c:v>-960.52040000000056</c:v>
                </c:pt>
              </c:numCache>
            </c:numRef>
          </c:val>
        </c:ser>
        <c:ser>
          <c:idx val="3"/>
          <c:order val="3"/>
          <c:tx>
            <c:strRef>
              <c:f>'Desde 1990'!$A$98</c:f>
              <c:strCache>
                <c:ptCount val="1"/>
                <c:pt idx="0">
                  <c:v>avg Portfolio + Foreign Loans and Deposits (net)</c:v>
                </c:pt>
              </c:strCache>
            </c:strRef>
          </c:tx>
          <c:spPr>
            <a:ln>
              <a:solidFill>
                <a:schemeClr val="accent3"/>
              </a:solidFill>
            </a:ln>
          </c:spPr>
          <c:marker>
            <c:symbol val="none"/>
          </c:marker>
          <c:dPt>
            <c:idx val="10"/>
            <c:spPr>
              <a:ln>
                <a:noFill/>
              </a:ln>
            </c:spPr>
          </c:dPt>
          <c:cat>
            <c:strRef>
              <c:f>'Desde 1990'!$B$79:$Z$79</c:f>
              <c:strCache>
                <c:ptCount val="25"/>
                <c:pt idx="0">
                  <c:v>90</c:v>
                </c:pt>
                <c:pt idx="1">
                  <c:v>91</c:v>
                </c:pt>
                <c:pt idx="2">
                  <c:v>92</c:v>
                </c:pt>
                <c:pt idx="3">
                  <c:v>93</c:v>
                </c:pt>
                <c:pt idx="4">
                  <c:v>94</c:v>
                </c:pt>
                <c:pt idx="5">
                  <c:v>95</c:v>
                </c:pt>
                <c:pt idx="6">
                  <c:v>96</c:v>
                </c:pt>
                <c:pt idx="7">
                  <c:v>97</c:v>
                </c:pt>
                <c:pt idx="8">
                  <c:v>98</c:v>
                </c:pt>
                <c:pt idx="9">
                  <c:v>99</c:v>
                </c:pt>
                <c:pt idx="10">
                  <c:v>00</c:v>
                </c:pt>
                <c:pt idx="11">
                  <c:v>01</c:v>
                </c:pt>
                <c:pt idx="12">
                  <c:v>02</c:v>
                </c:pt>
                <c:pt idx="13">
                  <c:v>03</c:v>
                </c:pt>
                <c:pt idx="14">
                  <c:v>04</c:v>
                </c:pt>
                <c:pt idx="15">
                  <c:v>05</c:v>
                </c:pt>
                <c:pt idx="16">
                  <c:v>06</c:v>
                </c:pt>
                <c:pt idx="17">
                  <c:v>07</c:v>
                </c:pt>
                <c:pt idx="18">
                  <c:v>08</c:v>
                </c:pt>
                <c:pt idx="19">
                  <c:v>09</c:v>
                </c:pt>
                <c:pt idx="20">
                  <c:v>10</c:v>
                </c:pt>
                <c:pt idx="21">
                  <c:v>11</c:v>
                </c:pt>
                <c:pt idx="22">
                  <c:v>12</c:v>
                </c:pt>
                <c:pt idx="23">
                  <c:v>13</c:v>
                </c:pt>
                <c:pt idx="24">
                  <c:v>14</c:v>
                </c:pt>
              </c:strCache>
            </c:strRef>
          </c:cat>
          <c:val>
            <c:numRef>
              <c:f>'Desde 1990'!$B$98:$Z$98</c:f>
              <c:numCache>
                <c:formatCode>#,##0</c:formatCode>
                <c:ptCount val="25"/>
                <c:pt idx="0">
                  <c:v>475.06634999999955</c:v>
                </c:pt>
                <c:pt idx="1">
                  <c:v>475.06634999999955</c:v>
                </c:pt>
                <c:pt idx="2">
                  <c:v>475.06634999999955</c:v>
                </c:pt>
                <c:pt idx="3">
                  <c:v>475.06634999999955</c:v>
                </c:pt>
                <c:pt idx="4">
                  <c:v>475.06634999999955</c:v>
                </c:pt>
                <c:pt idx="5">
                  <c:v>475.06634999999955</c:v>
                </c:pt>
                <c:pt idx="6">
                  <c:v>475.06634999999955</c:v>
                </c:pt>
                <c:pt idx="7">
                  <c:v>475.06634999999955</c:v>
                </c:pt>
                <c:pt idx="8">
                  <c:v>475.06634999999955</c:v>
                </c:pt>
                <c:pt idx="9">
                  <c:v>475.06634999999955</c:v>
                </c:pt>
                <c:pt idx="10">
                  <c:v>844.69461333333311</c:v>
                </c:pt>
                <c:pt idx="11">
                  <c:v>844.69461333333311</c:v>
                </c:pt>
                <c:pt idx="12">
                  <c:v>844.69461333333311</c:v>
                </c:pt>
                <c:pt idx="13">
                  <c:v>844.69461333333311</c:v>
                </c:pt>
                <c:pt idx="14">
                  <c:v>844.69461333333311</c:v>
                </c:pt>
                <c:pt idx="15">
                  <c:v>844.69461333333311</c:v>
                </c:pt>
                <c:pt idx="16">
                  <c:v>844.69461333333311</c:v>
                </c:pt>
                <c:pt idx="17">
                  <c:v>844.69461333333311</c:v>
                </c:pt>
                <c:pt idx="18">
                  <c:v>844.69461333333311</c:v>
                </c:pt>
                <c:pt idx="19">
                  <c:v>844.69461333333311</c:v>
                </c:pt>
                <c:pt idx="20">
                  <c:v>844.69461333333311</c:v>
                </c:pt>
                <c:pt idx="21">
                  <c:v>844.69461333333311</c:v>
                </c:pt>
                <c:pt idx="22">
                  <c:v>844.69461333333311</c:v>
                </c:pt>
                <c:pt idx="23">
                  <c:v>844.69461333333311</c:v>
                </c:pt>
                <c:pt idx="24">
                  <c:v>844.69461333333311</c:v>
                </c:pt>
              </c:numCache>
            </c:numRef>
          </c:val>
        </c:ser>
        <c:marker val="1"/>
        <c:axId val="94215168"/>
        <c:axId val="94237440"/>
      </c:lineChart>
      <c:catAx>
        <c:axId val="94215168"/>
        <c:scaling>
          <c:orientation val="minMax"/>
        </c:scaling>
        <c:axPos val="b"/>
        <c:tickLblPos val="low"/>
        <c:crossAx val="94237440"/>
        <c:crosses val="autoZero"/>
        <c:auto val="1"/>
        <c:lblAlgn val="ctr"/>
        <c:lblOffset val="100"/>
      </c:catAx>
      <c:valAx>
        <c:axId val="94237440"/>
        <c:scaling>
          <c:orientation val="minMax"/>
        </c:scaling>
        <c:axPos val="l"/>
        <c:majorGridlines/>
        <c:numFmt formatCode="#,##0" sourceLinked="1"/>
        <c:tickLblPos val="nextTo"/>
        <c:crossAx val="94215168"/>
        <c:crosses val="autoZero"/>
        <c:crossBetween val="between"/>
      </c:valAx>
    </c:plotArea>
    <c:legend>
      <c:legendPos val="r"/>
      <c:legendEntry>
        <c:idx val="0"/>
        <c:delete val="1"/>
      </c:legendEntry>
      <c:legendEntry>
        <c:idx val="3"/>
        <c:delete val="1"/>
      </c:legendEntry>
      <c:layout>
        <c:manualLayout>
          <c:xMode val="edge"/>
          <c:yMode val="edge"/>
          <c:x val="6.0764674205708476E-2"/>
          <c:y val="0.85917937521230081"/>
          <c:w val="0.93708131394722649"/>
          <c:h val="0.11884999119514354"/>
        </c:manualLayout>
      </c:layout>
      <c:txPr>
        <a:bodyPr/>
        <a:lstStyle/>
        <a:p>
          <a:pPr>
            <a:defRPr sz="800"/>
          </a:pPr>
          <a:endParaRPr lang="en-US"/>
        </a:p>
      </c:txPr>
    </c:legend>
    <c:plotVisOnly val="1"/>
  </c:chart>
  <c:externalData r:id="rId1"/>
  <c:userShapes r:id="rId2"/>
</c:chartSpace>
</file>

<file path=ppt/drawings/_rels/vmlDrawing1.v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image" Target="../media/image6.wmf"/><Relationship Id="rId7" Type="http://schemas.openxmlformats.org/officeDocument/2006/relationships/image" Target="../media/image10.wmf"/><Relationship Id="rId2" Type="http://schemas.openxmlformats.org/officeDocument/2006/relationships/image" Target="../media/image5.wmf"/><Relationship Id="rId1" Type="http://schemas.openxmlformats.org/officeDocument/2006/relationships/image" Target="../media/image4.wmf"/><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image" Target="../media/image7.wmf"/><Relationship Id="rId9" Type="http://schemas.openxmlformats.org/officeDocument/2006/relationships/image" Target="../media/image12.wmf"/></Relationships>
</file>

<file path=ppt/drawings/drawing1.xml><?xml version="1.0" encoding="utf-8"?>
<c:userShapes xmlns:c="http://schemas.openxmlformats.org/drawingml/2006/chart">
  <cdr:relSizeAnchor xmlns:cdr="http://schemas.openxmlformats.org/drawingml/2006/chartDrawing">
    <cdr:from>
      <cdr:x>0.32278</cdr:x>
      <cdr:y>0.73729</cdr:y>
    </cdr:from>
    <cdr:to>
      <cdr:x>0.79845</cdr:x>
      <cdr:y>0.95085</cdr:y>
    </cdr:to>
    <cdr:sp macro="" textlink="">
      <cdr:nvSpPr>
        <cdr:cNvPr id="2" name="TextBox 1"/>
        <cdr:cNvSpPr txBox="1"/>
      </cdr:nvSpPr>
      <cdr:spPr>
        <a:xfrm xmlns:a="http://schemas.openxmlformats.org/drawingml/2006/main">
          <a:off x="1447800" y="2286000"/>
          <a:ext cx="2133600" cy="66213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b="1" dirty="0" smtClean="0">
              <a:solidFill>
                <a:srgbClr val="00B050"/>
              </a:solidFill>
              <a:latin typeface="+mj-lt"/>
              <a:ea typeface="Times New Roman" pitchFamily="18" charset="0"/>
              <a:cs typeface="Arial" pitchFamily="34" charset="0"/>
            </a:rPr>
            <a:t>Net portfolio flows in % of GDP (</a:t>
          </a:r>
          <a:r>
            <a:rPr lang="en-US" b="1" dirty="0" err="1" smtClean="0">
              <a:solidFill>
                <a:srgbClr val="00B050"/>
              </a:solidFill>
              <a:latin typeface="+mj-lt"/>
              <a:ea typeface="Times New Roman" pitchFamily="18" charset="0"/>
              <a:cs typeface="Arial" pitchFamily="34" charset="0"/>
            </a:rPr>
            <a:t>rhs</a:t>
          </a:r>
          <a:r>
            <a:rPr lang="en-US" b="1" dirty="0" smtClean="0">
              <a:solidFill>
                <a:srgbClr val="00B050"/>
              </a:solidFill>
              <a:latin typeface="+mj-lt"/>
              <a:ea typeface="Times New Roman" pitchFamily="18" charset="0"/>
              <a:cs typeface="Arial" pitchFamily="34" charset="0"/>
            </a:rPr>
            <a:t>)</a:t>
          </a:r>
          <a:endParaRPr lang="en-US" sz="1100" b="1" dirty="0">
            <a:solidFill>
              <a:srgbClr val="00B050"/>
            </a:solidFill>
            <a:latin typeface="+mj-lt"/>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0.07813</cdr:x>
      <cdr:y>0.03125</cdr:y>
    </cdr:from>
    <cdr:to>
      <cdr:x>0.51563</cdr:x>
      <cdr:y>0.3028</cdr:y>
    </cdr:to>
    <cdr:sp macro="" textlink="">
      <cdr:nvSpPr>
        <cdr:cNvPr id="2" name="TextBox 1"/>
        <cdr:cNvSpPr txBox="1"/>
      </cdr:nvSpPr>
      <cdr:spPr>
        <a:xfrm xmlns:a="http://schemas.openxmlformats.org/drawingml/2006/main">
          <a:off x="381000" y="76200"/>
          <a:ext cx="2133600" cy="662136"/>
        </a:xfrm>
        <a:prstGeom xmlns:a="http://schemas.openxmlformats.org/drawingml/2006/main" prst="rect">
          <a:avLst/>
        </a:prstGeom>
      </cdr:spPr>
      <cdr:txBody>
        <a:bodyPr xmlns:a="http://schemas.openxmlformats.org/drawingml/2006/main" wrap="none" rtlCol="0"/>
        <a:lstStyle xmlns:a="http://schemas.openxmlformats.org/drawingml/2006/main">
          <a:defPPr>
            <a:defRPr lang="en-U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r>
            <a:rPr lang="en-US" sz="1100" b="1" dirty="0" smtClean="0">
              <a:solidFill>
                <a:srgbClr val="002060"/>
              </a:solidFill>
              <a:latin typeface="Calibri"/>
              <a:ea typeface="Times New Roman" pitchFamily="18" charset="0"/>
              <a:cs typeface="Arial" pitchFamily="34" charset="0"/>
            </a:rPr>
            <a:t>Cycle of Terms of Trade</a:t>
          </a:r>
          <a:endParaRPr lang="en-US" sz="800" b="1" dirty="0">
            <a:solidFill>
              <a:srgbClr val="002060"/>
            </a:solidFill>
            <a:latin typeface="Calibri"/>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0.5614</cdr:x>
      <cdr:y>0.55556</cdr:y>
    </cdr:from>
    <cdr:to>
      <cdr:x>0.94737</cdr:x>
      <cdr:y>0.77778</cdr:y>
    </cdr:to>
    <cdr:sp macro="" textlink="">
      <cdr:nvSpPr>
        <cdr:cNvPr id="3" name="TextBox 2"/>
        <cdr:cNvSpPr txBox="1"/>
      </cdr:nvSpPr>
      <cdr:spPr>
        <a:xfrm xmlns:a="http://schemas.openxmlformats.org/drawingml/2006/main">
          <a:off x="2438400" y="1143000"/>
          <a:ext cx="1676422" cy="45719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800" i="1" dirty="0" smtClean="0"/>
            <a:t>Avg. Portfolio + Foreign Loans and Deposits (net)</a:t>
          </a:r>
        </a:p>
        <a:p xmlns:a="http://schemas.openxmlformats.org/drawingml/2006/main">
          <a:endParaRPr lang="en-US" sz="800" i="1" dirty="0"/>
        </a:p>
      </cdr:txBody>
    </cdr:sp>
  </cdr:relSizeAnchor>
  <cdr:relSizeAnchor xmlns:cdr="http://schemas.openxmlformats.org/drawingml/2006/chartDrawing">
    <cdr:from>
      <cdr:x>0.10526</cdr:x>
      <cdr:y>0.62963</cdr:y>
    </cdr:from>
    <cdr:to>
      <cdr:x>0.47368</cdr:x>
      <cdr:y>0.85185</cdr:y>
    </cdr:to>
    <cdr:sp macro="" textlink="">
      <cdr:nvSpPr>
        <cdr:cNvPr id="4" name="TextBox 1"/>
        <cdr:cNvSpPr txBox="1"/>
      </cdr:nvSpPr>
      <cdr:spPr>
        <a:xfrm xmlns:a="http://schemas.openxmlformats.org/drawingml/2006/main">
          <a:off x="457200" y="1295400"/>
          <a:ext cx="1600195" cy="45719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800" i="1" dirty="0" smtClean="0"/>
            <a:t>Avg. Portfolio + Foreign Loans and Deposits (net)</a:t>
          </a:r>
        </a:p>
        <a:p xmlns:a="http://schemas.openxmlformats.org/drawingml/2006/main">
          <a:endParaRPr lang="en-US" sz="800" i="1" dirty="0"/>
        </a:p>
      </cdr:txBody>
    </cdr:sp>
  </cdr:relSizeAnchor>
  <cdr:relSizeAnchor xmlns:cdr="http://schemas.openxmlformats.org/drawingml/2006/chartDrawing">
    <cdr:from>
      <cdr:x>0.50877</cdr:x>
      <cdr:y>0.07407</cdr:y>
    </cdr:from>
    <cdr:to>
      <cdr:x>0.84211</cdr:x>
      <cdr:y>0.17879</cdr:y>
    </cdr:to>
    <cdr:sp macro="" textlink="">
      <cdr:nvSpPr>
        <cdr:cNvPr id="5" name="TextBox 27"/>
        <cdr:cNvSpPr txBox="1"/>
      </cdr:nvSpPr>
      <cdr:spPr>
        <a:xfrm xmlns:a="http://schemas.openxmlformats.org/drawingml/2006/main">
          <a:off x="2209800" y="152400"/>
          <a:ext cx="1447829" cy="215450"/>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r>
            <a:rPr lang="en-US" sz="800" i="1" dirty="0" smtClean="0"/>
            <a:t>Avg. Direct Investment</a:t>
          </a:r>
          <a:endParaRPr lang="en-US" sz="800" i="1" dirty="0"/>
        </a:p>
      </cdr:txBody>
    </cdr:sp>
  </cdr:relSizeAnchor>
  <cdr:relSizeAnchor xmlns:cdr="http://schemas.openxmlformats.org/drawingml/2006/chartDrawing">
    <cdr:from>
      <cdr:x>0.5614</cdr:x>
      <cdr:y>0.14815</cdr:y>
    </cdr:from>
    <cdr:to>
      <cdr:x>0.5614</cdr:x>
      <cdr:y>0.33333</cdr:y>
    </cdr:to>
    <cdr:sp macro="" textlink="">
      <cdr:nvSpPr>
        <cdr:cNvPr id="7" name="Straight Arrow Connector 6"/>
        <cdr:cNvSpPr/>
      </cdr:nvSpPr>
      <cdr:spPr>
        <a:xfrm xmlns:a="http://schemas.openxmlformats.org/drawingml/2006/main">
          <a:off x="2438400" y="304800"/>
          <a:ext cx="0" cy="381000"/>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0.80702</cdr:x>
      <cdr:y>0.44444</cdr:y>
    </cdr:from>
    <cdr:to>
      <cdr:x>0.80702</cdr:x>
      <cdr:y>0.59259</cdr:y>
    </cdr:to>
    <cdr:sp macro="" textlink="">
      <cdr:nvSpPr>
        <cdr:cNvPr id="9" name="Straight Arrow Connector 8"/>
        <cdr:cNvSpPr/>
      </cdr:nvSpPr>
      <cdr:spPr>
        <a:xfrm xmlns:a="http://schemas.openxmlformats.org/drawingml/2006/main" flipV="1">
          <a:off x="3505200" y="914400"/>
          <a:ext cx="0" cy="304800"/>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4.xml><?xml version="1.0" encoding="utf-8"?>
<c:userShapes xmlns:c="http://schemas.openxmlformats.org/drawingml/2006/chart">
  <cdr:relSizeAnchor xmlns:cdr="http://schemas.openxmlformats.org/drawingml/2006/chartDrawing">
    <cdr:from>
      <cdr:x>0.14159</cdr:x>
      <cdr:y>0.52174</cdr:y>
    </cdr:from>
    <cdr:to>
      <cdr:x>0.51327</cdr:x>
      <cdr:y>0.78516</cdr:y>
    </cdr:to>
    <cdr:sp macro="" textlink="">
      <cdr:nvSpPr>
        <cdr:cNvPr id="2" name="TextBox 26"/>
        <cdr:cNvSpPr txBox="1"/>
      </cdr:nvSpPr>
      <cdr:spPr>
        <a:xfrm xmlns:a="http://schemas.openxmlformats.org/drawingml/2006/main">
          <a:off x="609600" y="914400"/>
          <a:ext cx="1600194" cy="461670"/>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r>
            <a:rPr lang="en-US" sz="800" i="1" dirty="0" smtClean="0"/>
            <a:t>Avg. Portfolio + Foreign Loans and Deposits (net)</a:t>
          </a:r>
        </a:p>
        <a:p xmlns:a="http://schemas.openxmlformats.org/drawingml/2006/main">
          <a:endParaRPr lang="en-US" sz="800" i="1" dirty="0"/>
        </a:p>
      </cdr:txBody>
    </cdr:sp>
  </cdr:relSizeAnchor>
  <cdr:relSizeAnchor xmlns:cdr="http://schemas.openxmlformats.org/drawingml/2006/chartDrawing">
    <cdr:from>
      <cdr:x>0.0708</cdr:x>
      <cdr:y>0.04348</cdr:y>
    </cdr:from>
    <cdr:to>
      <cdr:x>0.49558</cdr:x>
      <cdr:y>0.16641</cdr:y>
    </cdr:to>
    <cdr:sp macro="" textlink="">
      <cdr:nvSpPr>
        <cdr:cNvPr id="3" name="TextBox 26"/>
        <cdr:cNvSpPr txBox="1"/>
      </cdr:nvSpPr>
      <cdr:spPr>
        <a:xfrm xmlns:a="http://schemas.openxmlformats.org/drawingml/2006/main">
          <a:off x="304800" y="76200"/>
          <a:ext cx="1828805" cy="215447"/>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ysClr val="windowText" lastClr="000000"/>
              </a:solidFill>
              <a:latin typeface="Calibri"/>
            </a:defRPr>
          </a:lvl1pPr>
          <a:lvl2pPr marL="457200" algn="l" defTabSz="914400" rtl="0" eaLnBrk="1" latinLnBrk="0" hangingPunct="1">
            <a:defRPr sz="1800" kern="1200">
              <a:solidFill>
                <a:sysClr val="windowText" lastClr="000000"/>
              </a:solidFill>
              <a:latin typeface="Calibri"/>
            </a:defRPr>
          </a:lvl2pPr>
          <a:lvl3pPr marL="914400" algn="l" defTabSz="914400" rtl="0" eaLnBrk="1" latinLnBrk="0" hangingPunct="1">
            <a:defRPr sz="1800" kern="1200">
              <a:solidFill>
                <a:sysClr val="windowText" lastClr="000000"/>
              </a:solidFill>
              <a:latin typeface="Calibri"/>
            </a:defRPr>
          </a:lvl3pPr>
          <a:lvl4pPr marL="1371600" algn="l" defTabSz="914400" rtl="0" eaLnBrk="1" latinLnBrk="0" hangingPunct="1">
            <a:defRPr sz="1800" kern="1200">
              <a:solidFill>
                <a:sysClr val="windowText" lastClr="000000"/>
              </a:solidFill>
              <a:latin typeface="Calibri"/>
            </a:defRPr>
          </a:lvl4pPr>
          <a:lvl5pPr marL="1828800" algn="l" defTabSz="914400" rtl="0" eaLnBrk="1" latinLnBrk="0" hangingPunct="1">
            <a:defRPr sz="1800" kern="1200">
              <a:solidFill>
                <a:sysClr val="windowText" lastClr="000000"/>
              </a:solidFill>
              <a:latin typeface="Calibri"/>
            </a:defRPr>
          </a:lvl5pPr>
          <a:lvl6pPr marL="2286000" algn="l" defTabSz="914400" rtl="0" eaLnBrk="1" latinLnBrk="0" hangingPunct="1">
            <a:defRPr sz="1800" kern="1200">
              <a:solidFill>
                <a:sysClr val="windowText" lastClr="000000"/>
              </a:solidFill>
              <a:latin typeface="Calibri"/>
            </a:defRPr>
          </a:lvl6pPr>
          <a:lvl7pPr marL="2743200" algn="l" defTabSz="914400" rtl="0" eaLnBrk="1" latinLnBrk="0" hangingPunct="1">
            <a:defRPr sz="1800" kern="1200">
              <a:solidFill>
                <a:sysClr val="windowText" lastClr="000000"/>
              </a:solidFill>
              <a:latin typeface="Calibri"/>
            </a:defRPr>
          </a:lvl7pPr>
          <a:lvl8pPr marL="3200400" algn="l" defTabSz="914400" rtl="0" eaLnBrk="1" latinLnBrk="0" hangingPunct="1">
            <a:defRPr sz="1800" kern="1200">
              <a:solidFill>
                <a:sysClr val="windowText" lastClr="000000"/>
              </a:solidFill>
              <a:latin typeface="Calibri"/>
            </a:defRPr>
          </a:lvl8pPr>
          <a:lvl9pPr marL="3657600" algn="l" defTabSz="914400" rtl="0" eaLnBrk="1" latinLnBrk="0" hangingPunct="1">
            <a:defRPr sz="1800" kern="1200">
              <a:solidFill>
                <a:sysClr val="windowText" lastClr="000000"/>
              </a:solidFill>
              <a:latin typeface="Calibri"/>
            </a:defRPr>
          </a:lvl9pPr>
        </a:lstStyle>
        <a:p xmlns:a="http://schemas.openxmlformats.org/drawingml/2006/main">
          <a:r>
            <a:rPr lang="en-US" sz="800" i="1" dirty="0" smtClean="0"/>
            <a:t>Avg. Direct investment</a:t>
          </a:r>
          <a:endParaRPr lang="en-US" sz="800" i="1" dirty="0"/>
        </a:p>
      </cdr:txBody>
    </cdr:sp>
  </cdr:relSizeAnchor>
  <cdr:relSizeAnchor xmlns:cdr="http://schemas.openxmlformats.org/drawingml/2006/chartDrawing">
    <cdr:from>
      <cdr:x>0.54867</cdr:x>
      <cdr:y>0.56522</cdr:y>
    </cdr:from>
    <cdr:to>
      <cdr:x>0.92035</cdr:x>
      <cdr:y>0.82863</cdr:y>
    </cdr:to>
    <cdr:sp macro="" textlink="">
      <cdr:nvSpPr>
        <cdr:cNvPr id="4" name="TextBox 26"/>
        <cdr:cNvSpPr txBox="1"/>
      </cdr:nvSpPr>
      <cdr:spPr>
        <a:xfrm xmlns:a="http://schemas.openxmlformats.org/drawingml/2006/main">
          <a:off x="2362200" y="990600"/>
          <a:ext cx="1600194" cy="461652"/>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800" i="1" dirty="0" smtClean="0"/>
            <a:t>Avg. Portfolio + Foreign Loans and Deposits (net)</a:t>
          </a:r>
        </a:p>
        <a:p xmlns:a="http://schemas.openxmlformats.org/drawingml/2006/main">
          <a:endParaRPr lang="en-US" sz="800" i="1" dirty="0"/>
        </a:p>
      </cdr:txBody>
    </cdr:sp>
  </cdr:relSizeAnchor>
  <cdr:relSizeAnchor xmlns:cdr="http://schemas.openxmlformats.org/drawingml/2006/chartDrawing">
    <cdr:from>
      <cdr:x>0.17699</cdr:x>
      <cdr:y>0.13043</cdr:y>
    </cdr:from>
    <cdr:to>
      <cdr:x>0.17699</cdr:x>
      <cdr:y>0.30435</cdr:y>
    </cdr:to>
    <cdr:sp macro="" textlink="">
      <cdr:nvSpPr>
        <cdr:cNvPr id="6" name="Straight Arrow Connector 5"/>
        <cdr:cNvSpPr/>
      </cdr:nvSpPr>
      <cdr:spPr>
        <a:xfrm xmlns:a="http://schemas.openxmlformats.org/drawingml/2006/main" flipV="1">
          <a:off x="762000" y="228600"/>
          <a:ext cx="0" cy="304800"/>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0.30088</cdr:x>
      <cdr:y>0.30435</cdr:y>
    </cdr:from>
    <cdr:to>
      <cdr:x>0.30088</cdr:x>
      <cdr:y>0.56522</cdr:y>
    </cdr:to>
    <cdr:sp macro="" textlink="">
      <cdr:nvSpPr>
        <cdr:cNvPr id="8" name="Straight Arrow Connector 7"/>
        <cdr:cNvSpPr/>
      </cdr:nvSpPr>
      <cdr:spPr>
        <a:xfrm xmlns:a="http://schemas.openxmlformats.org/drawingml/2006/main">
          <a:off x="1295400" y="533400"/>
          <a:ext cx="0" cy="457200"/>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0.65487</cdr:x>
      <cdr:y>0.3913</cdr:y>
    </cdr:from>
    <cdr:to>
      <cdr:x>0.65487</cdr:x>
      <cdr:y>0.6087</cdr:y>
    </cdr:to>
    <cdr:sp macro="" textlink="">
      <cdr:nvSpPr>
        <cdr:cNvPr id="12" name="Straight Arrow Connector 11"/>
        <cdr:cNvSpPr/>
      </cdr:nvSpPr>
      <cdr:spPr>
        <a:xfrm xmlns:a="http://schemas.openxmlformats.org/drawingml/2006/main">
          <a:off x="2819400" y="685800"/>
          <a:ext cx="0" cy="381000"/>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5.xml><?xml version="1.0" encoding="utf-8"?>
<c:userShapes xmlns:c="http://schemas.openxmlformats.org/drawingml/2006/chart">
  <cdr:relSizeAnchor xmlns:cdr="http://schemas.openxmlformats.org/drawingml/2006/chartDrawing">
    <cdr:from>
      <cdr:x>0.11321</cdr:x>
      <cdr:y>0.34615</cdr:y>
    </cdr:from>
    <cdr:to>
      <cdr:x>0.5283</cdr:x>
      <cdr:y>0.45489</cdr:y>
    </cdr:to>
    <cdr:sp macro="" textlink="">
      <cdr:nvSpPr>
        <cdr:cNvPr id="2" name="TextBox 26"/>
        <cdr:cNvSpPr txBox="1"/>
      </cdr:nvSpPr>
      <cdr:spPr>
        <a:xfrm xmlns:a="http://schemas.openxmlformats.org/drawingml/2006/main">
          <a:off x="457200" y="685800"/>
          <a:ext cx="1676383" cy="215436"/>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800" i="1" dirty="0" smtClean="0"/>
            <a:t>Avg. Direct Investment</a:t>
          </a:r>
          <a:endParaRPr lang="en-US" sz="800" i="1" dirty="0"/>
        </a:p>
      </cdr:txBody>
    </cdr:sp>
  </cdr:relSizeAnchor>
  <cdr:relSizeAnchor xmlns:cdr="http://schemas.openxmlformats.org/drawingml/2006/chartDrawing">
    <cdr:from>
      <cdr:x>0.11321</cdr:x>
      <cdr:y>0.69231</cdr:y>
    </cdr:from>
    <cdr:to>
      <cdr:x>0.56604</cdr:x>
      <cdr:y>0.84766</cdr:y>
    </cdr:to>
    <cdr:sp macro="" textlink="">
      <cdr:nvSpPr>
        <cdr:cNvPr id="3" name="TextBox 26"/>
        <cdr:cNvSpPr txBox="1"/>
      </cdr:nvSpPr>
      <cdr:spPr>
        <a:xfrm xmlns:a="http://schemas.openxmlformats.org/drawingml/2006/main">
          <a:off x="457200" y="1371600"/>
          <a:ext cx="1828800" cy="307777"/>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700" i="1" dirty="0" smtClean="0"/>
            <a:t>Avg. Portfolio + Foreign Loans and Deposits (net)</a:t>
          </a:r>
          <a:endParaRPr lang="en-US" sz="700" i="1" dirty="0"/>
        </a:p>
      </cdr:txBody>
    </cdr:sp>
  </cdr:relSizeAnchor>
  <cdr:relSizeAnchor xmlns:cdr="http://schemas.openxmlformats.org/drawingml/2006/chartDrawing">
    <cdr:from>
      <cdr:x>0.49057</cdr:x>
      <cdr:y>0.26923</cdr:y>
    </cdr:from>
    <cdr:to>
      <cdr:x>0.86792</cdr:x>
      <cdr:y>0.37797</cdr:y>
    </cdr:to>
    <cdr:sp macro="" textlink="">
      <cdr:nvSpPr>
        <cdr:cNvPr id="4" name="TextBox 26"/>
        <cdr:cNvSpPr txBox="1"/>
      </cdr:nvSpPr>
      <cdr:spPr>
        <a:xfrm xmlns:a="http://schemas.openxmlformats.org/drawingml/2006/main">
          <a:off x="1981200" y="533400"/>
          <a:ext cx="1523966" cy="215436"/>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800" i="1" dirty="0" smtClean="0"/>
            <a:t>Avg. Direct Investment</a:t>
          </a:r>
          <a:endParaRPr lang="en-US" sz="800" i="1" dirty="0"/>
        </a:p>
      </cdr:txBody>
    </cdr:sp>
  </cdr:relSizeAnchor>
  <cdr:relSizeAnchor xmlns:cdr="http://schemas.openxmlformats.org/drawingml/2006/chartDrawing">
    <cdr:from>
      <cdr:x>0.60377</cdr:x>
      <cdr:y>0.65385</cdr:y>
    </cdr:from>
    <cdr:to>
      <cdr:x>1</cdr:x>
      <cdr:y>0.82473</cdr:y>
    </cdr:to>
    <cdr:sp macro="" textlink="">
      <cdr:nvSpPr>
        <cdr:cNvPr id="7" name="TextBox 26"/>
        <cdr:cNvSpPr txBox="1"/>
      </cdr:nvSpPr>
      <cdr:spPr>
        <a:xfrm xmlns:a="http://schemas.openxmlformats.org/drawingml/2006/main">
          <a:off x="2666986" y="1295400"/>
          <a:ext cx="1600214" cy="338547"/>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800" i="1" dirty="0" smtClean="0"/>
            <a:t>Avg. Portfolio + Foreign Loans and Deposits (net)</a:t>
          </a:r>
          <a:endParaRPr lang="en-US" sz="800" i="1" dirty="0"/>
        </a:p>
      </cdr:txBody>
    </cdr:sp>
  </cdr:relSizeAnchor>
  <cdr:relSizeAnchor xmlns:cdr="http://schemas.openxmlformats.org/drawingml/2006/chartDrawing">
    <cdr:from>
      <cdr:x>0.35849</cdr:x>
      <cdr:y>0.61538</cdr:y>
    </cdr:from>
    <cdr:to>
      <cdr:x>0.35849</cdr:x>
      <cdr:y>0.73077</cdr:y>
    </cdr:to>
    <cdr:sp macro="" textlink="">
      <cdr:nvSpPr>
        <cdr:cNvPr id="10" name="Straight Arrow Connector 9"/>
        <cdr:cNvSpPr/>
      </cdr:nvSpPr>
      <cdr:spPr>
        <a:xfrm xmlns:a="http://schemas.openxmlformats.org/drawingml/2006/main" flipV="1">
          <a:off x="1447800" y="1219200"/>
          <a:ext cx="0" cy="228600"/>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0.20755</cdr:x>
      <cdr:y>0.42308</cdr:y>
    </cdr:from>
    <cdr:to>
      <cdr:x>0.20755</cdr:x>
      <cdr:y>0.57692</cdr:y>
    </cdr:to>
    <cdr:sp macro="" textlink="">
      <cdr:nvSpPr>
        <cdr:cNvPr id="12" name="Straight Arrow Connector 11"/>
        <cdr:cNvSpPr/>
      </cdr:nvSpPr>
      <cdr:spPr>
        <a:xfrm xmlns:a="http://schemas.openxmlformats.org/drawingml/2006/main">
          <a:off x="838200" y="838200"/>
          <a:ext cx="0" cy="304800"/>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0.58491</cdr:x>
      <cdr:y>0.34615</cdr:y>
    </cdr:from>
    <cdr:to>
      <cdr:x>0.58491</cdr:x>
      <cdr:y>0.5</cdr:y>
    </cdr:to>
    <cdr:sp macro="" textlink="">
      <cdr:nvSpPr>
        <cdr:cNvPr id="14" name="Straight Arrow Connector 13"/>
        <cdr:cNvSpPr/>
      </cdr:nvSpPr>
      <cdr:spPr>
        <a:xfrm xmlns:a="http://schemas.openxmlformats.org/drawingml/2006/main">
          <a:off x="2362200" y="685800"/>
          <a:ext cx="0" cy="304800"/>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0.9434</cdr:x>
      <cdr:y>0.57692</cdr:y>
    </cdr:from>
    <cdr:to>
      <cdr:x>0.9434</cdr:x>
      <cdr:y>0.69231</cdr:y>
    </cdr:to>
    <cdr:sp macro="" textlink="">
      <cdr:nvSpPr>
        <cdr:cNvPr id="16" name="Straight Arrow Connector 15"/>
        <cdr:cNvSpPr/>
      </cdr:nvSpPr>
      <cdr:spPr>
        <a:xfrm xmlns:a="http://schemas.openxmlformats.org/drawingml/2006/main" flipV="1">
          <a:off x="3810000" y="1143000"/>
          <a:ext cx="0" cy="228600"/>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6.xml><?xml version="1.0" encoding="utf-8"?>
<c:userShapes xmlns:c="http://schemas.openxmlformats.org/drawingml/2006/chart">
  <cdr:relSizeAnchor xmlns:cdr="http://schemas.openxmlformats.org/drawingml/2006/chartDrawing">
    <cdr:from>
      <cdr:x>0.46296</cdr:x>
      <cdr:y>0.11111</cdr:y>
    </cdr:from>
    <cdr:to>
      <cdr:x>0.81481</cdr:x>
      <cdr:y>0.22222</cdr:y>
    </cdr:to>
    <cdr:sp macro="" textlink="">
      <cdr:nvSpPr>
        <cdr:cNvPr id="2" name="TextBox 1"/>
        <cdr:cNvSpPr txBox="1"/>
      </cdr:nvSpPr>
      <cdr:spPr>
        <a:xfrm xmlns:a="http://schemas.openxmlformats.org/drawingml/2006/main">
          <a:off x="1905000" y="228600"/>
          <a:ext cx="1447792" cy="22859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800" i="1" dirty="0" smtClean="0"/>
            <a:t>Avg. Direct Investment</a:t>
          </a:r>
          <a:endParaRPr lang="en-US" sz="800" i="1" dirty="0"/>
        </a:p>
      </cdr:txBody>
    </cdr:sp>
  </cdr:relSizeAnchor>
  <cdr:relSizeAnchor xmlns:cdr="http://schemas.openxmlformats.org/drawingml/2006/chartDrawing">
    <cdr:from>
      <cdr:x>0.11111</cdr:x>
      <cdr:y>0.14815</cdr:y>
    </cdr:from>
    <cdr:to>
      <cdr:x>0.46296</cdr:x>
      <cdr:y>0.25926</cdr:y>
    </cdr:to>
    <cdr:sp macro="" textlink="">
      <cdr:nvSpPr>
        <cdr:cNvPr id="3" name="TextBox 1"/>
        <cdr:cNvSpPr txBox="1"/>
      </cdr:nvSpPr>
      <cdr:spPr>
        <a:xfrm xmlns:a="http://schemas.openxmlformats.org/drawingml/2006/main">
          <a:off x="457200" y="304800"/>
          <a:ext cx="1447792" cy="22859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800" i="1" dirty="0" smtClean="0"/>
            <a:t>Avg. Direct Investment</a:t>
          </a:r>
          <a:endParaRPr lang="en-US" sz="800" i="1" dirty="0"/>
        </a:p>
      </cdr:txBody>
    </cdr:sp>
  </cdr:relSizeAnchor>
  <cdr:relSizeAnchor xmlns:cdr="http://schemas.openxmlformats.org/drawingml/2006/chartDrawing">
    <cdr:from>
      <cdr:x>0.59259</cdr:x>
      <cdr:y>0.62963</cdr:y>
    </cdr:from>
    <cdr:to>
      <cdr:x>0.96296</cdr:x>
      <cdr:y>0.81482</cdr:y>
    </cdr:to>
    <cdr:sp macro="" textlink="">
      <cdr:nvSpPr>
        <cdr:cNvPr id="4" name="TextBox 1"/>
        <cdr:cNvSpPr txBox="1"/>
      </cdr:nvSpPr>
      <cdr:spPr>
        <a:xfrm xmlns:a="http://schemas.openxmlformats.org/drawingml/2006/main">
          <a:off x="2438400" y="1295400"/>
          <a:ext cx="1523999" cy="381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800" i="1" dirty="0" smtClean="0"/>
            <a:t>Avg. Portfolio + Foreign Loans and Deposits (net)</a:t>
          </a:r>
        </a:p>
      </cdr:txBody>
    </cdr:sp>
  </cdr:relSizeAnchor>
  <cdr:relSizeAnchor xmlns:cdr="http://schemas.openxmlformats.org/drawingml/2006/chartDrawing">
    <cdr:from>
      <cdr:x>0.11111</cdr:x>
      <cdr:y>0.62963</cdr:y>
    </cdr:from>
    <cdr:to>
      <cdr:x>0.48148</cdr:x>
      <cdr:y>0.81481</cdr:y>
    </cdr:to>
    <cdr:sp macro="" textlink="">
      <cdr:nvSpPr>
        <cdr:cNvPr id="5" name="TextBox 1"/>
        <cdr:cNvSpPr txBox="1"/>
      </cdr:nvSpPr>
      <cdr:spPr>
        <a:xfrm xmlns:a="http://schemas.openxmlformats.org/drawingml/2006/main">
          <a:off x="457200" y="1295400"/>
          <a:ext cx="1523999" cy="38098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800" i="1" dirty="0" smtClean="0"/>
            <a:t>Avg. Portfolio + Foreign Loans and Deposits (net)</a:t>
          </a:r>
        </a:p>
        <a:p xmlns:a="http://schemas.openxmlformats.org/drawingml/2006/main">
          <a:endParaRPr lang="en-US" sz="800" i="1" dirty="0"/>
        </a:p>
      </cdr:txBody>
    </cdr:sp>
  </cdr:relSizeAnchor>
  <cdr:relSizeAnchor xmlns:cdr="http://schemas.openxmlformats.org/drawingml/2006/chartDrawing">
    <cdr:from>
      <cdr:x>0.74074</cdr:x>
      <cdr:y>0.51852</cdr:y>
    </cdr:from>
    <cdr:to>
      <cdr:x>0.74074</cdr:x>
      <cdr:y>0.66667</cdr:y>
    </cdr:to>
    <cdr:sp macro="" textlink="">
      <cdr:nvSpPr>
        <cdr:cNvPr id="7" name="Straight Arrow Connector 6"/>
        <cdr:cNvSpPr/>
      </cdr:nvSpPr>
      <cdr:spPr>
        <a:xfrm xmlns:a="http://schemas.openxmlformats.org/drawingml/2006/main" flipV="1">
          <a:off x="3048000" y="1066800"/>
          <a:ext cx="0" cy="304800"/>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0.59259</cdr:x>
      <cdr:y>0.18519</cdr:y>
    </cdr:from>
    <cdr:to>
      <cdr:x>0.59259</cdr:x>
      <cdr:y>0.37037</cdr:y>
    </cdr:to>
    <cdr:sp macro="" textlink="">
      <cdr:nvSpPr>
        <cdr:cNvPr id="9" name="Straight Arrow Connector 8"/>
        <cdr:cNvSpPr/>
      </cdr:nvSpPr>
      <cdr:spPr>
        <a:xfrm xmlns:a="http://schemas.openxmlformats.org/drawingml/2006/main">
          <a:off x="2438400" y="381000"/>
          <a:ext cx="0" cy="381000"/>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0.2037</cdr:x>
      <cdr:y>0.22222</cdr:y>
    </cdr:from>
    <cdr:to>
      <cdr:x>0.2037</cdr:x>
      <cdr:y>0.48148</cdr:y>
    </cdr:to>
    <cdr:sp macro="" textlink="">
      <cdr:nvSpPr>
        <cdr:cNvPr id="11" name="Straight Arrow Connector 10"/>
        <cdr:cNvSpPr/>
      </cdr:nvSpPr>
      <cdr:spPr>
        <a:xfrm xmlns:a="http://schemas.openxmlformats.org/drawingml/2006/main">
          <a:off x="838200" y="457200"/>
          <a:ext cx="0" cy="533400"/>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0.2963</cdr:x>
      <cdr:y>0.51852</cdr:y>
    </cdr:from>
    <cdr:to>
      <cdr:x>0.2963</cdr:x>
      <cdr:y>0.66667</cdr:y>
    </cdr:to>
    <cdr:sp macro="" textlink="">
      <cdr:nvSpPr>
        <cdr:cNvPr id="13" name="Straight Arrow Connector 12"/>
        <cdr:cNvSpPr/>
      </cdr:nvSpPr>
      <cdr:spPr>
        <a:xfrm xmlns:a="http://schemas.openxmlformats.org/drawingml/2006/main" flipV="1">
          <a:off x="1219200" y="1066800"/>
          <a:ext cx="0" cy="304800"/>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4EC9F16-CD9B-41AA-9270-4EC178D715A3}" type="datetimeFigureOut">
              <a:rPr lang="en-US" smtClean="0"/>
              <a:pPr/>
              <a:t>8/25/2015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17047C4-851F-4C1B-AC6F-3509CEF33F5C}" type="slidenum">
              <a:rPr lang="en-US" smtClean="0"/>
              <a:pPr/>
              <a:t>‹#›</a:t>
            </a:fld>
            <a:endParaRPr lang="en-US"/>
          </a:p>
        </p:txBody>
      </p:sp>
    </p:spTree>
    <p:extLst>
      <p:ext uri="{BB962C8B-B14F-4D97-AF65-F5344CB8AC3E}">
        <p14:creationId xmlns:p14="http://schemas.microsoft.com/office/powerpoint/2010/main" xmlns="" val="3983893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C849429-D6FE-4E88-908B-0E256A5B454D}"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smtClean="0"/>
              <a:t>The existing empirical literature, both in Chile and Colombia, strongly supports the positive effects of the URR as a </a:t>
            </a:r>
            <a:r>
              <a:rPr lang="en-US" i="1" dirty="0" smtClean="0"/>
              <a:t>liability policy tool. </a:t>
            </a:r>
            <a:r>
              <a:rPr lang="en-US" dirty="0" smtClean="0"/>
              <a:t> By discouraging short-term capital inflows the mechanism was successful in improving the maturity profile of the countries’ external liabilities. </a:t>
            </a:r>
          </a:p>
          <a:p>
            <a:endParaRPr lang="en-US" dirty="0"/>
          </a:p>
        </p:txBody>
      </p:sp>
      <p:sp>
        <p:nvSpPr>
          <p:cNvPr id="4" name="Slide Number Placeholder 3"/>
          <p:cNvSpPr>
            <a:spLocks noGrp="1"/>
          </p:cNvSpPr>
          <p:nvPr>
            <p:ph type="sldNum" sz="quarter" idx="10"/>
          </p:nvPr>
        </p:nvSpPr>
        <p:spPr/>
        <p:txBody>
          <a:bodyPr/>
          <a:lstStyle/>
          <a:p>
            <a:fld id="{317047C4-851F-4C1B-AC6F-3509CEF33F5C}"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smtClean="0"/>
              <a:t>The empirical literature is, however, less conclusive on the effectiveness of the URR mechanism as a </a:t>
            </a:r>
            <a:r>
              <a:rPr lang="en-US" i="1" dirty="0" smtClean="0"/>
              <a:t>macroeconomic policy tool.</a:t>
            </a:r>
            <a:r>
              <a:rPr lang="en-US" dirty="0" smtClean="0"/>
              <a:t> There are contradicting empirical findings regarding the ability of the mechanism to reduce the volume of capital inflows and/or ease pressures on the exchange rate for a given level of domestic interest rate. Also, the ability of the URR mechanism to allow for a higher domestic interest rate, at given levels of capital inflows, has been subject to some controversy. </a:t>
            </a:r>
          </a:p>
          <a:p>
            <a:endParaRPr lang="en-US" dirty="0"/>
          </a:p>
        </p:txBody>
      </p:sp>
      <p:sp>
        <p:nvSpPr>
          <p:cNvPr id="4" name="Slide Number Placeholder 3"/>
          <p:cNvSpPr>
            <a:spLocks noGrp="1"/>
          </p:cNvSpPr>
          <p:nvPr>
            <p:ph type="sldNum" sz="quarter" idx="10"/>
          </p:nvPr>
        </p:nvSpPr>
        <p:spPr/>
        <p:txBody>
          <a:bodyPr/>
          <a:lstStyle/>
          <a:p>
            <a:fld id="{317047C4-851F-4C1B-AC6F-3509CEF33F5C}"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17047C4-851F-4C1B-AC6F-3509CEF33F5C}"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Long position limits offer the </a:t>
            </a:r>
            <a:r>
              <a:rPr lang="en-US" dirty="0" err="1" smtClean="0"/>
              <a:t>macroprudential</a:t>
            </a:r>
            <a:r>
              <a:rPr lang="en-US" dirty="0" smtClean="0"/>
              <a:t> benefit of protecting banks against sudden exchange rate</a:t>
            </a:r>
          </a:p>
          <a:p>
            <a:r>
              <a:rPr lang="en-US" dirty="0" smtClean="0"/>
              <a:t>appreciation, while reducing the scope for speculative attacks against the domestic currency</a:t>
            </a:r>
          </a:p>
          <a:p>
            <a:r>
              <a:rPr lang="en-US" dirty="0" smtClean="0"/>
              <a:t>in the face of depreciation pressures. In contrast, short position limits will protect banks from an abrupt depreciation and reduce their ability to take speculative short net open FX positions that could lead to sharp currency appreciations.</a:t>
            </a:r>
            <a:endParaRPr lang="en-US" dirty="0"/>
          </a:p>
        </p:txBody>
      </p:sp>
      <p:sp>
        <p:nvSpPr>
          <p:cNvPr id="4" name="Slide Number Placeholder 3"/>
          <p:cNvSpPr>
            <a:spLocks noGrp="1"/>
          </p:cNvSpPr>
          <p:nvPr>
            <p:ph type="sldNum" sz="quarter" idx="10"/>
          </p:nvPr>
        </p:nvSpPr>
        <p:spPr/>
        <p:txBody>
          <a:bodyPr/>
          <a:lstStyle/>
          <a:p>
            <a:fld id="{317047C4-851F-4C1B-AC6F-3509CEF33F5C}"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931774">
              <a:defRPr/>
            </a:pPr>
            <a:r>
              <a:rPr lang="en-US" dirty="0" smtClean="0"/>
              <a:t>As a link to the next slide:</a:t>
            </a:r>
            <a:r>
              <a:rPr lang="en-US" baseline="0" dirty="0" smtClean="0"/>
              <a:t> ‘</a:t>
            </a:r>
            <a:r>
              <a:rPr lang="en-US" dirty="0" smtClean="0"/>
              <a:t>Indeed, the Latin American experience with capital flows has been that they are volatile and </a:t>
            </a:r>
            <a:r>
              <a:rPr lang="en-US" dirty="0" err="1" smtClean="0"/>
              <a:t>procyclical</a:t>
            </a:r>
            <a:r>
              <a:rPr lang="en-US" dirty="0" smtClean="0"/>
              <a:t> and that they have been a source of macroeconomic instability’</a:t>
            </a:r>
            <a:endParaRPr lang="en-US" sz="2000" dirty="0" smtClean="0"/>
          </a:p>
        </p:txBody>
      </p:sp>
      <p:sp>
        <p:nvSpPr>
          <p:cNvPr id="4" name="Slide Number Placeholder 3"/>
          <p:cNvSpPr>
            <a:spLocks noGrp="1"/>
          </p:cNvSpPr>
          <p:nvPr>
            <p:ph type="sldNum" sz="quarter" idx="10"/>
          </p:nvPr>
        </p:nvSpPr>
        <p:spPr/>
        <p:txBody>
          <a:bodyPr/>
          <a:lstStyle/>
          <a:p>
            <a:fld id="{317047C4-851F-4C1B-AC6F-3509CEF33F5C}" type="slidenum">
              <a:rPr lang="en-US" smtClean="0"/>
              <a:pPr/>
              <a:t>2</a:t>
            </a:fld>
            <a:endParaRPr lang="en-US"/>
          </a:p>
        </p:txBody>
      </p:sp>
    </p:spTree>
    <p:extLst>
      <p:ext uri="{BB962C8B-B14F-4D97-AF65-F5344CB8AC3E}">
        <p14:creationId xmlns:p14="http://schemas.microsoft.com/office/powerpoint/2010/main" xmlns="" val="20838495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p:txBody>
          <a:bodyPr/>
          <a:lstStyle/>
          <a:p>
            <a:pPr>
              <a:defRPr/>
            </a:pPr>
            <a:fld id="{4B874604-24F9-4166-931A-504313560DBC}" type="slidenum">
              <a:rPr lang="es-ES_tradnl" smtClean="0"/>
              <a:pPr>
                <a:defRPr/>
              </a:pPr>
              <a:t>3</a:t>
            </a:fld>
            <a:endParaRPr lang="es-ES_tradnl"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p:txBody>
          <a:bodyPr/>
          <a:lstStyle/>
          <a:p>
            <a:pPr>
              <a:defRPr/>
            </a:pPr>
            <a:fld id="{277B29CA-0EA0-4855-8F43-254FCBB2D928}" type="slidenum">
              <a:rPr lang="es-ES_tradnl" smtClean="0"/>
              <a:pPr>
                <a:defRPr/>
              </a:pPr>
              <a:t>4</a:t>
            </a:fld>
            <a:endParaRPr lang="es-ES_tradnl"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Because the capital flows in balance-of-payments statistics are, for most of the countries, quarterly, a monthly proxy like the one utilized by </a:t>
            </a:r>
            <a:r>
              <a:rPr lang="en-CA" dirty="0" err="1" smtClean="0"/>
              <a:t>Calvo</a:t>
            </a:r>
            <a:r>
              <a:rPr lang="en-CA" dirty="0" smtClean="0"/>
              <a:t>, </a:t>
            </a:r>
            <a:r>
              <a:rPr lang="en-CA" dirty="0" err="1" smtClean="0"/>
              <a:t>Izquierdo</a:t>
            </a:r>
            <a:r>
              <a:rPr lang="en-CA" dirty="0" smtClean="0"/>
              <a:t> and </a:t>
            </a:r>
            <a:r>
              <a:rPr lang="en-CA" dirty="0" err="1" smtClean="0"/>
              <a:t>Mejía</a:t>
            </a:r>
            <a:r>
              <a:rPr lang="en-CA" dirty="0" smtClean="0"/>
              <a:t> (2004, 2008) was used for these flows. This proxy was obtained by netting out changes in international reserves from the trade balance; both variables are recorded monthly. While this proxy implicitly includes the portion of the current account corresponding to net factor payments and current transfers, any problem that this could cause would be minor since what is relevant for such an exercise is not so much the level of the respective accounts but rather their volatility. Because these categories do in fact include low-volatility elements such as interest payments on long-term debt, they should not introduce spurious volatility into the proxy (</a:t>
            </a:r>
            <a:r>
              <a:rPr lang="en-CA" dirty="0" err="1" smtClean="0"/>
              <a:t>Calvo</a:t>
            </a:r>
            <a:r>
              <a:rPr lang="en-CA" dirty="0" smtClean="0"/>
              <a:t>, </a:t>
            </a:r>
            <a:r>
              <a:rPr lang="en-CA" dirty="0" err="1" smtClean="0"/>
              <a:t>Izquierdo</a:t>
            </a:r>
            <a:r>
              <a:rPr lang="en-CA" dirty="0" smtClean="0"/>
              <a:t> and </a:t>
            </a:r>
            <a:r>
              <a:rPr lang="en-CA" dirty="0" err="1" smtClean="0"/>
              <a:t>Mejía</a:t>
            </a:r>
            <a:r>
              <a:rPr lang="en-CA" dirty="0" smtClean="0"/>
              <a:t>, 2008). Capital flows were taken as cumulative over 12 months; changes in them were measured on a half-yearly basis in order to avoid the extreme volatility of monthly variations.</a:t>
            </a:r>
            <a:endParaRPr lang="en-US" dirty="0" smtClean="0"/>
          </a:p>
          <a:p>
            <a:r>
              <a:rPr lang="en-CA" dirty="0" smtClean="0"/>
              <a:t> </a:t>
            </a:r>
            <a:endParaRPr lang="en-US" dirty="0" smtClean="0"/>
          </a:p>
          <a:p>
            <a:r>
              <a:rPr lang="en-CA" dirty="0" smtClean="0"/>
              <a:t> </a:t>
            </a:r>
            <a:endParaRPr lang="en-US" dirty="0" smtClean="0"/>
          </a:p>
          <a:p>
            <a:r>
              <a:rPr lang="en-CA"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317047C4-851F-4C1B-AC6F-3509CEF33F5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p:txBody>
      </p:sp>
      <p:sp>
        <p:nvSpPr>
          <p:cNvPr id="4" name="Slide Number Placeholder 3"/>
          <p:cNvSpPr>
            <a:spLocks noGrp="1"/>
          </p:cNvSpPr>
          <p:nvPr>
            <p:ph type="sldNum" sz="quarter" idx="10"/>
          </p:nvPr>
        </p:nvSpPr>
        <p:spPr/>
        <p:txBody>
          <a:bodyPr/>
          <a:lstStyle/>
          <a:p>
            <a:fld id="{0C849429-D6FE-4E88-908B-0E256A5B454D}"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p:txBody>
      </p:sp>
      <p:sp>
        <p:nvSpPr>
          <p:cNvPr id="4" name="Slide Number Placeholder 3"/>
          <p:cNvSpPr>
            <a:spLocks noGrp="1"/>
          </p:cNvSpPr>
          <p:nvPr>
            <p:ph type="sldNum" sz="quarter" idx="10"/>
          </p:nvPr>
        </p:nvSpPr>
        <p:spPr/>
        <p:txBody>
          <a:bodyPr/>
          <a:lstStyle/>
          <a:p>
            <a:fld id="{0C849429-D6FE-4E88-908B-0E256A5B454D}"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p:txBody>
      </p:sp>
      <p:sp>
        <p:nvSpPr>
          <p:cNvPr id="4" name="Slide Number Placeholder 3"/>
          <p:cNvSpPr>
            <a:spLocks noGrp="1"/>
          </p:cNvSpPr>
          <p:nvPr>
            <p:ph type="sldNum" sz="quarter" idx="10"/>
          </p:nvPr>
        </p:nvSpPr>
        <p:spPr/>
        <p:txBody>
          <a:bodyPr/>
          <a:lstStyle/>
          <a:p>
            <a:fld id="{0C849429-D6FE-4E88-908B-0E256A5B454D}"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GB" dirty="0" smtClean="0"/>
              <a:t>A </a:t>
            </a:r>
            <a:r>
              <a:rPr lang="en-GB" dirty="0" err="1" smtClean="0"/>
              <a:t>contractionary</a:t>
            </a:r>
            <a:r>
              <a:rPr lang="en-GB" dirty="0" smtClean="0"/>
              <a:t> monetary policy of high domestic interest rates would induce a p</a:t>
            </a:r>
            <a:r>
              <a:rPr lang="en-US" dirty="0" err="1" smtClean="0"/>
              <a:t>ositive</a:t>
            </a:r>
            <a:r>
              <a:rPr lang="en-US" dirty="0" smtClean="0"/>
              <a:t> interest-rate differential in favor of domestic assets and hence provide endogenous incentives for more interest-rate arbitraging capital to flow into the economy. Moreover, as capital inflows themselves induce appreciation pressures, the positive interest-rate differential is reinforced by expectations of a strengthening domestic currency. In this scenario, the boom in economic activity cannot be avoided, and neither can the real exchange rate appreciation and further deterioration of the current account balance. </a:t>
            </a:r>
          </a:p>
          <a:p>
            <a:r>
              <a:rPr lang="en-US" dirty="0" smtClean="0"/>
              <a:t> </a:t>
            </a:r>
          </a:p>
          <a:p>
            <a:r>
              <a:rPr lang="en-US" dirty="0" smtClean="0"/>
              <a:t>The authorities’ ability to contain the appreciation pressures in this context is, in turn, also very limited. Interventions in the foreign exchange market fuel monetary expansion and thus lead to a reduction in domestic interest rates. This leads to a pro-cyclical intensification of the activity boom and to inflationary pressures. Again in this case, policy results in real exchange rate appreciation –this time occurring through higher domestic inflation- and in a further deterioration of the current account balance.</a:t>
            </a:r>
          </a:p>
          <a:p>
            <a:r>
              <a:rPr lang="en-US" dirty="0" smtClean="0"/>
              <a:t>Countries do, in theory, have the option to sterilize the monetary (and thus inflationary) impact of interventions in the foreign exchange market but the effectiveness of this policy has also proved to be limited. As the objective of sterilization is to prevent monetary expansion, it in fact prevents the decline of domestic interest rates and hence perpetuates the problem by maintaining the incentives for continuing interest-arbitraging capital inflows. Besides, if prolonged in time, sterilization may imply non-negligible quasi-fiscal costs for the Central Bank given the difference between the interest it earns on its reserves and the one it pays on its sterilization instruments. </a:t>
            </a:r>
          </a:p>
          <a:p>
            <a:r>
              <a:rPr lang="en-US" dirty="0" smtClean="0"/>
              <a:t> </a:t>
            </a:r>
          </a:p>
          <a:p>
            <a:r>
              <a:rPr lang="en-US" dirty="0" smtClean="0"/>
              <a:t> In view of the above, capital-account regulations of the URR type can be conceived as a </a:t>
            </a:r>
            <a:r>
              <a:rPr lang="en-US" b="1" i="1" dirty="0" smtClean="0"/>
              <a:t>macroeconomic policy tool</a:t>
            </a:r>
            <a:r>
              <a:rPr lang="en-US" b="1" dirty="0" smtClean="0"/>
              <a:t> </a:t>
            </a:r>
            <a:r>
              <a:rPr lang="en-US" dirty="0" smtClean="0"/>
              <a:t>that enables the authorities to undertake a counter-cyclical monetary policy during a boom of capital inflows and activity without at the same time inducing a larger volume of interest-rate arbitraging capital and real exchange rate appreciation (</a:t>
            </a:r>
            <a:r>
              <a:rPr lang="en-US" dirty="0" err="1" smtClean="0"/>
              <a:t>Ocampo</a:t>
            </a:r>
            <a:r>
              <a:rPr lang="en-US" dirty="0" smtClean="0"/>
              <a:t>, 2003). </a:t>
            </a:r>
          </a:p>
          <a:p>
            <a:r>
              <a:rPr lang="en-US" dirty="0" smtClean="0"/>
              <a:t>Because the reserve requirement acts as a tax, it reduces the returns to foreign investors or creditors. The smaller effective differential in favor of domestic assets should reduce the volume of interest-arbitraging capital inflows for every given level of domestic interest rate or, alternatively, should allow the authorities to maintain higher domestic interest rates at every given level of capital inflow (</a:t>
            </a:r>
            <a:r>
              <a:rPr lang="en-US" dirty="0" err="1" smtClean="0"/>
              <a:t>Stiglitz</a:t>
            </a:r>
            <a:r>
              <a:rPr lang="en-US" dirty="0" smtClean="0"/>
              <a:t> et al., 2006).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C849429-D6FE-4E88-908B-0E256A5B454D}"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CEDB080-CEC5-487F-88E8-4856FEC51A13}" type="datetimeFigureOut">
              <a:rPr lang="en-US" smtClean="0"/>
              <a:pPr/>
              <a:t>8/25/2015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C07E08-3D60-4BEA-9606-22E75E1516B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EDB080-CEC5-487F-88E8-4856FEC51A13}" type="datetimeFigureOut">
              <a:rPr lang="en-US" smtClean="0"/>
              <a:pPr/>
              <a:t>8/25/2015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C07E08-3D60-4BEA-9606-22E75E1516B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EDB080-CEC5-487F-88E8-4856FEC51A13}" type="datetimeFigureOut">
              <a:rPr lang="en-US" smtClean="0"/>
              <a:pPr/>
              <a:t>8/25/2015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C07E08-3D60-4BEA-9606-22E75E1516B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EDB080-CEC5-487F-88E8-4856FEC51A13}" type="datetimeFigureOut">
              <a:rPr lang="en-US" smtClean="0"/>
              <a:pPr/>
              <a:t>8/25/2015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C07E08-3D60-4BEA-9606-22E75E1516B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EDB080-CEC5-487F-88E8-4856FEC51A13}" type="datetimeFigureOut">
              <a:rPr lang="en-US" smtClean="0"/>
              <a:pPr/>
              <a:t>8/25/2015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C07E08-3D60-4BEA-9606-22E75E1516B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CEDB080-CEC5-487F-88E8-4856FEC51A13}" type="datetimeFigureOut">
              <a:rPr lang="en-US" smtClean="0"/>
              <a:pPr/>
              <a:t>8/25/2015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C07E08-3D60-4BEA-9606-22E75E1516B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EDB080-CEC5-487F-88E8-4856FEC51A13}" type="datetimeFigureOut">
              <a:rPr lang="en-US" smtClean="0"/>
              <a:pPr/>
              <a:t>8/25/2015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C07E08-3D60-4BEA-9606-22E75E1516B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EDB080-CEC5-487F-88E8-4856FEC51A13}" type="datetimeFigureOut">
              <a:rPr lang="en-US" smtClean="0"/>
              <a:pPr/>
              <a:t>8/25/2015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C07E08-3D60-4BEA-9606-22E75E1516B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EDB080-CEC5-487F-88E8-4856FEC51A13}" type="datetimeFigureOut">
              <a:rPr lang="en-US" smtClean="0"/>
              <a:pPr/>
              <a:t>8/25/2015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C07E08-3D60-4BEA-9606-22E75E1516B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EDB080-CEC5-487F-88E8-4856FEC51A13}" type="datetimeFigureOut">
              <a:rPr lang="en-US" smtClean="0"/>
              <a:pPr/>
              <a:t>8/25/2015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C07E08-3D60-4BEA-9606-22E75E1516B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EDB080-CEC5-487F-88E8-4856FEC51A13}" type="datetimeFigureOut">
              <a:rPr lang="en-US" smtClean="0"/>
              <a:pPr/>
              <a:t>8/25/2015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C07E08-3D60-4BEA-9606-22E75E1516B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EDB080-CEC5-487F-88E8-4856FEC51A13}" type="datetimeFigureOut">
              <a:rPr lang="en-US" smtClean="0"/>
              <a:pPr/>
              <a:t>8/25/2015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C07E08-3D60-4BEA-9606-22E75E1516B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9.xml"/><Relationship Id="rId7" Type="http://schemas.openxmlformats.org/officeDocument/2006/relationships/oleObject" Target="../embeddings/oleObject4.bin"/><Relationship Id="rId12"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11" Type="http://schemas.openxmlformats.org/officeDocument/2006/relationships/oleObject" Target="../embeddings/oleObject8.bin"/><Relationship Id="rId5" Type="http://schemas.openxmlformats.org/officeDocument/2006/relationships/oleObject" Target="../embeddings/oleObject2.bin"/><Relationship Id="rId10" Type="http://schemas.openxmlformats.org/officeDocument/2006/relationships/oleObject" Target="../embeddings/oleObject7.bin"/><Relationship Id="rId4" Type="http://schemas.openxmlformats.org/officeDocument/2006/relationships/oleObject" Target="../embeddings/oleObject1.bin"/><Relationship Id="rId9"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chart" Target="../charts/chart8.xml"/><Relationship Id="rId5" Type="http://schemas.openxmlformats.org/officeDocument/2006/relationships/chart" Target="../charts/chart7.xml"/><Relationship Id="rId4" Type="http://schemas.openxmlformats.org/officeDocument/2006/relationships/chart" Target="../charts/char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subTitle" idx="1"/>
          </p:nvPr>
        </p:nvSpPr>
        <p:spPr>
          <a:xfrm>
            <a:off x="152400" y="3048000"/>
            <a:ext cx="8991600" cy="1752600"/>
          </a:xfrm>
        </p:spPr>
        <p:txBody>
          <a:bodyPr>
            <a:normAutofit fontScale="85000" lnSpcReduction="10000"/>
          </a:bodyPr>
          <a:lstStyle/>
          <a:p>
            <a:pPr eaLnBrk="1" hangingPunct="1">
              <a:spcBef>
                <a:spcPct val="0"/>
              </a:spcBef>
              <a:defRPr/>
            </a:pPr>
            <a:endParaRPr lang="es-ES_tradnl" sz="2000" b="1" dirty="0" smtClean="0">
              <a:latin typeface="+mj-lt"/>
            </a:endParaRPr>
          </a:p>
          <a:p>
            <a:pPr eaLnBrk="1" hangingPunct="1">
              <a:spcBef>
                <a:spcPct val="0"/>
              </a:spcBef>
              <a:defRPr/>
            </a:pPr>
            <a:endParaRPr lang="es-ES_tradnl" sz="2000" b="1" dirty="0" smtClean="0">
              <a:latin typeface="+mj-lt"/>
            </a:endParaRPr>
          </a:p>
          <a:p>
            <a:r>
              <a:rPr lang="es-ES" sz="2400" b="1" dirty="0" err="1" smtClean="0">
                <a:solidFill>
                  <a:schemeClr val="tx1">
                    <a:lumMod val="75000"/>
                    <a:lumOff val="25000"/>
                  </a:schemeClr>
                </a:solidFill>
                <a:effectLst>
                  <a:outerShdw blurRad="38100" dist="38100" dir="2700000" algn="tl">
                    <a:srgbClr val="C0C0C0"/>
                  </a:outerShdw>
                </a:effectLst>
              </a:rPr>
              <a:t>Exploring</a:t>
            </a:r>
            <a:r>
              <a:rPr lang="es-ES" sz="2400" b="1" dirty="0" smtClean="0">
                <a:solidFill>
                  <a:schemeClr val="tx1">
                    <a:lumMod val="75000"/>
                    <a:lumOff val="25000"/>
                  </a:schemeClr>
                </a:solidFill>
                <a:effectLst>
                  <a:outerShdw blurRad="38100" dist="38100" dir="2700000" algn="tl">
                    <a:srgbClr val="C0C0C0"/>
                  </a:outerShdw>
                </a:effectLst>
              </a:rPr>
              <a:t> New </a:t>
            </a:r>
            <a:r>
              <a:rPr lang="es-ES" sz="2400" b="1" dirty="0" err="1" smtClean="0">
                <a:solidFill>
                  <a:schemeClr val="tx1">
                    <a:lumMod val="75000"/>
                    <a:lumOff val="25000"/>
                  </a:schemeClr>
                </a:solidFill>
                <a:effectLst>
                  <a:outerShdw blurRad="38100" dist="38100" dir="2700000" algn="tl">
                    <a:srgbClr val="C0C0C0"/>
                  </a:outerShdw>
                </a:effectLst>
              </a:rPr>
              <a:t>Path</a:t>
            </a:r>
            <a:r>
              <a:rPr lang="es-ES" sz="2400" b="1" dirty="0" smtClean="0">
                <a:solidFill>
                  <a:schemeClr val="tx1">
                    <a:lumMod val="75000"/>
                    <a:lumOff val="25000"/>
                  </a:schemeClr>
                </a:solidFill>
                <a:effectLst>
                  <a:outerShdw blurRad="38100" dist="38100" dir="2700000" algn="tl">
                    <a:srgbClr val="C0C0C0"/>
                  </a:outerShdw>
                </a:effectLst>
              </a:rPr>
              <a:t> </a:t>
            </a:r>
            <a:r>
              <a:rPr lang="es-ES" sz="2400" b="1" dirty="0" err="1" smtClean="0">
                <a:solidFill>
                  <a:schemeClr val="tx1">
                    <a:lumMod val="75000"/>
                    <a:lumOff val="25000"/>
                  </a:schemeClr>
                </a:solidFill>
                <a:effectLst>
                  <a:outerShdw blurRad="38100" dist="38100" dir="2700000" algn="tl">
                    <a:srgbClr val="C0C0C0"/>
                  </a:outerShdw>
                </a:effectLst>
              </a:rPr>
              <a:t>for</a:t>
            </a:r>
            <a:r>
              <a:rPr lang="es-ES" sz="2400" b="1" dirty="0" smtClean="0">
                <a:solidFill>
                  <a:schemeClr val="tx1">
                    <a:lumMod val="75000"/>
                    <a:lumOff val="25000"/>
                  </a:schemeClr>
                </a:solidFill>
                <a:effectLst>
                  <a:outerShdw blurRad="38100" dist="38100" dir="2700000" algn="tl">
                    <a:srgbClr val="C0C0C0"/>
                  </a:outerShdw>
                </a:effectLst>
              </a:rPr>
              <a:t> </a:t>
            </a:r>
            <a:r>
              <a:rPr lang="es-ES" sz="2400" b="1" dirty="0" err="1" smtClean="0">
                <a:solidFill>
                  <a:schemeClr val="tx1">
                    <a:lumMod val="75000"/>
                    <a:lumOff val="25000"/>
                  </a:schemeClr>
                </a:solidFill>
                <a:effectLst>
                  <a:outerShdw blurRad="38100" dist="38100" dir="2700000" algn="tl">
                    <a:srgbClr val="C0C0C0"/>
                  </a:outerShdw>
                </a:effectLst>
              </a:rPr>
              <a:t>Development</a:t>
            </a:r>
            <a:r>
              <a:rPr lang="es-ES" sz="2400" b="1" dirty="0" smtClean="0">
                <a:solidFill>
                  <a:schemeClr val="tx1">
                    <a:lumMod val="75000"/>
                    <a:lumOff val="25000"/>
                  </a:schemeClr>
                </a:solidFill>
                <a:effectLst>
                  <a:outerShdw blurRad="38100" dist="38100" dir="2700000" algn="tl">
                    <a:srgbClr val="C0C0C0"/>
                  </a:outerShdw>
                </a:effectLst>
              </a:rPr>
              <a:t>: </a:t>
            </a:r>
            <a:r>
              <a:rPr lang="es-ES" sz="2400" b="1" dirty="0" err="1" smtClean="0">
                <a:solidFill>
                  <a:schemeClr val="tx1">
                    <a:lumMod val="75000"/>
                    <a:lumOff val="25000"/>
                  </a:schemeClr>
                </a:solidFill>
                <a:effectLst>
                  <a:outerShdw blurRad="38100" dist="38100" dir="2700000" algn="tl">
                    <a:srgbClr val="C0C0C0"/>
                  </a:outerShdw>
                </a:effectLst>
              </a:rPr>
              <a:t>Experience</a:t>
            </a:r>
            <a:r>
              <a:rPr lang="es-ES" sz="2400" b="1" dirty="0" smtClean="0">
                <a:solidFill>
                  <a:schemeClr val="tx1">
                    <a:lumMod val="75000"/>
                    <a:lumOff val="25000"/>
                  </a:schemeClr>
                </a:solidFill>
                <a:effectLst>
                  <a:outerShdw blurRad="38100" dist="38100" dir="2700000" algn="tl">
                    <a:srgbClr val="C0C0C0"/>
                  </a:outerShdw>
                </a:effectLst>
              </a:rPr>
              <a:t> </a:t>
            </a:r>
            <a:r>
              <a:rPr lang="es-ES" sz="2400" b="1" dirty="0" err="1" smtClean="0">
                <a:solidFill>
                  <a:schemeClr val="tx1">
                    <a:lumMod val="75000"/>
                    <a:lumOff val="25000"/>
                  </a:schemeClr>
                </a:solidFill>
                <a:effectLst>
                  <a:outerShdw blurRad="38100" dist="38100" dir="2700000" algn="tl">
                    <a:srgbClr val="C0C0C0"/>
                  </a:outerShdw>
                </a:effectLst>
              </a:rPr>
              <a:t>from</a:t>
            </a:r>
            <a:r>
              <a:rPr lang="es-ES" sz="2400" b="1" dirty="0" smtClean="0">
                <a:solidFill>
                  <a:schemeClr val="tx1">
                    <a:lumMod val="75000"/>
                    <a:lumOff val="25000"/>
                  </a:schemeClr>
                </a:solidFill>
                <a:effectLst>
                  <a:outerShdw blurRad="38100" dist="38100" dir="2700000" algn="tl">
                    <a:srgbClr val="C0C0C0"/>
                  </a:outerShdw>
                </a:effectLst>
              </a:rPr>
              <a:t> </a:t>
            </a:r>
            <a:r>
              <a:rPr lang="es-ES" sz="2400" b="1" dirty="0" err="1" smtClean="0">
                <a:solidFill>
                  <a:schemeClr val="tx1">
                    <a:lumMod val="75000"/>
                    <a:lumOff val="25000"/>
                  </a:schemeClr>
                </a:solidFill>
                <a:effectLst>
                  <a:outerShdw blurRad="38100" dist="38100" dir="2700000" algn="tl">
                    <a:srgbClr val="C0C0C0"/>
                  </a:outerShdw>
                </a:effectLst>
              </a:rPr>
              <a:t>Latin</a:t>
            </a:r>
            <a:r>
              <a:rPr lang="es-ES" sz="2400" b="1" dirty="0" smtClean="0">
                <a:solidFill>
                  <a:schemeClr val="tx1">
                    <a:lumMod val="75000"/>
                    <a:lumOff val="25000"/>
                  </a:schemeClr>
                </a:solidFill>
                <a:effectLst>
                  <a:outerShdw blurRad="38100" dist="38100" dir="2700000" algn="tl">
                    <a:srgbClr val="C0C0C0"/>
                  </a:outerShdw>
                </a:effectLst>
              </a:rPr>
              <a:t> </a:t>
            </a:r>
            <a:r>
              <a:rPr lang="es-ES" sz="2400" b="1" dirty="0" err="1" smtClean="0">
                <a:solidFill>
                  <a:schemeClr val="tx1">
                    <a:lumMod val="75000"/>
                    <a:lumOff val="25000"/>
                  </a:schemeClr>
                </a:solidFill>
                <a:effectLst>
                  <a:outerShdw blurRad="38100" dist="38100" dir="2700000" algn="tl">
                    <a:srgbClr val="C0C0C0"/>
                  </a:outerShdw>
                </a:effectLst>
              </a:rPr>
              <a:t>America</a:t>
            </a:r>
            <a:r>
              <a:rPr lang="es-ES" sz="2400" b="1" dirty="0" smtClean="0">
                <a:solidFill>
                  <a:schemeClr val="tx1">
                    <a:lumMod val="75000"/>
                    <a:lumOff val="25000"/>
                  </a:schemeClr>
                </a:solidFill>
                <a:effectLst>
                  <a:outerShdw blurRad="38100" dist="38100" dir="2700000" algn="tl">
                    <a:srgbClr val="C0C0C0"/>
                  </a:outerShdw>
                </a:effectLst>
              </a:rPr>
              <a:t> and China </a:t>
            </a:r>
            <a:endParaRPr lang="es-ES_tradnl" sz="2000" b="1" dirty="0" smtClean="0">
              <a:solidFill>
                <a:schemeClr val="tx1">
                  <a:lumMod val="75000"/>
                  <a:lumOff val="25000"/>
                </a:schemeClr>
              </a:solidFill>
              <a:effectLst>
                <a:outerShdw blurRad="38100" dist="38100" dir="2700000" algn="tl">
                  <a:srgbClr val="C0C0C0"/>
                </a:outerShdw>
              </a:effectLst>
            </a:endParaRPr>
          </a:p>
          <a:p>
            <a:pPr eaLnBrk="1" hangingPunct="1">
              <a:spcBef>
                <a:spcPct val="0"/>
              </a:spcBef>
              <a:defRPr/>
            </a:pPr>
            <a:endParaRPr lang="es-ES_tradnl" sz="2000" b="1" dirty="0" smtClean="0">
              <a:solidFill>
                <a:schemeClr val="tx1">
                  <a:lumMod val="75000"/>
                  <a:lumOff val="25000"/>
                </a:schemeClr>
              </a:solidFill>
              <a:effectLst>
                <a:outerShdw blurRad="38100" dist="38100" dir="2700000" algn="tl">
                  <a:srgbClr val="C0C0C0"/>
                </a:outerShdw>
              </a:effectLst>
              <a:latin typeface="+mj-lt"/>
            </a:endParaRPr>
          </a:p>
          <a:p>
            <a:pPr>
              <a:spcBef>
                <a:spcPct val="0"/>
              </a:spcBef>
              <a:defRPr/>
            </a:pPr>
            <a:r>
              <a:rPr lang="es-ES_tradnl" sz="1800" b="1" dirty="0" err="1" smtClean="0">
                <a:latin typeface="+mj-lt"/>
              </a:rPr>
              <a:t>August</a:t>
            </a:r>
            <a:r>
              <a:rPr lang="es-ES_tradnl" sz="1800" b="1" dirty="0" smtClean="0">
                <a:latin typeface="+mj-lt"/>
              </a:rPr>
              <a:t> 28</a:t>
            </a:r>
            <a:r>
              <a:rPr lang="es-ES_tradnl" sz="1800" b="1" baseline="30000" dirty="0" smtClean="0">
                <a:latin typeface="+mj-lt"/>
              </a:rPr>
              <a:t>th</a:t>
            </a:r>
            <a:r>
              <a:rPr lang="es-ES_tradnl" sz="1800" b="1" dirty="0" smtClean="0">
                <a:latin typeface="+mj-lt"/>
              </a:rPr>
              <a:t>, 29</a:t>
            </a:r>
            <a:r>
              <a:rPr lang="es-ES_tradnl" sz="1800" b="1" baseline="30000" dirty="0" smtClean="0">
                <a:latin typeface="+mj-lt"/>
              </a:rPr>
              <a:t>th</a:t>
            </a:r>
            <a:r>
              <a:rPr lang="es-ES_tradnl" sz="1800" b="1" dirty="0" smtClean="0">
                <a:latin typeface="+mj-lt"/>
              </a:rPr>
              <a:t> 2015</a:t>
            </a:r>
          </a:p>
          <a:p>
            <a:pPr>
              <a:spcBef>
                <a:spcPct val="0"/>
              </a:spcBef>
              <a:defRPr/>
            </a:pPr>
            <a:r>
              <a:rPr lang="es-ES_tradnl" sz="1800" b="1" dirty="0" smtClean="0">
                <a:latin typeface="+mj-lt"/>
              </a:rPr>
              <a:t>Beijing, China</a:t>
            </a:r>
            <a:endParaRPr lang="es-ES_tradnl" sz="2000" b="1" dirty="0" smtClean="0">
              <a:latin typeface="+mj-lt"/>
            </a:endParaRPr>
          </a:p>
          <a:p>
            <a:pPr eaLnBrk="1" hangingPunct="1">
              <a:spcBef>
                <a:spcPct val="0"/>
              </a:spcBef>
              <a:defRPr/>
            </a:pPr>
            <a:endParaRPr lang="es-ES_tradnl" sz="2000" b="1" dirty="0" smtClean="0">
              <a:latin typeface="+mj-lt"/>
            </a:endParaRPr>
          </a:p>
        </p:txBody>
      </p:sp>
      <p:sp>
        <p:nvSpPr>
          <p:cNvPr id="2050" name="Rectangle 2"/>
          <p:cNvSpPr>
            <a:spLocks noGrp="1" noChangeArrowheads="1"/>
          </p:cNvSpPr>
          <p:nvPr>
            <p:ph type="ctrTitle"/>
          </p:nvPr>
        </p:nvSpPr>
        <p:spPr>
          <a:xfrm>
            <a:off x="0" y="1124744"/>
            <a:ext cx="9144000" cy="1080120"/>
          </a:xfrm>
        </p:spPr>
        <p:txBody>
          <a:bodyPr>
            <a:normAutofit/>
          </a:bodyPr>
          <a:lstStyle/>
          <a:p>
            <a:pPr>
              <a:defRPr/>
            </a:pPr>
            <a:r>
              <a:rPr lang="es-ES" sz="3000" b="1" dirty="0" smtClean="0">
                <a:solidFill>
                  <a:schemeClr val="tx1">
                    <a:lumMod val="75000"/>
                    <a:lumOff val="25000"/>
                  </a:schemeClr>
                </a:solidFill>
                <a:effectLst>
                  <a:outerShdw blurRad="38100" dist="38100" dir="2700000" algn="tl">
                    <a:srgbClr val="C0C0C0"/>
                  </a:outerShdw>
                </a:effectLst>
              </a:rPr>
              <a:t>Capital </a:t>
            </a:r>
            <a:r>
              <a:rPr lang="es-ES" sz="3000" b="1" dirty="0" err="1" smtClean="0">
                <a:solidFill>
                  <a:schemeClr val="tx1">
                    <a:lumMod val="75000"/>
                    <a:lumOff val="25000"/>
                  </a:schemeClr>
                </a:solidFill>
                <a:effectLst>
                  <a:outerShdw blurRad="38100" dist="38100" dir="2700000" algn="tl">
                    <a:srgbClr val="C0C0C0"/>
                  </a:outerShdw>
                </a:effectLst>
              </a:rPr>
              <a:t>flow</a:t>
            </a:r>
            <a:r>
              <a:rPr lang="es-ES" sz="3000" b="1" dirty="0" smtClean="0">
                <a:solidFill>
                  <a:schemeClr val="tx1">
                    <a:lumMod val="75000"/>
                    <a:lumOff val="25000"/>
                  </a:schemeClr>
                </a:solidFill>
                <a:effectLst>
                  <a:outerShdw blurRad="38100" dist="38100" dir="2700000" algn="tl">
                    <a:srgbClr val="C0C0C0"/>
                  </a:outerShdw>
                </a:effectLst>
              </a:rPr>
              <a:t> </a:t>
            </a:r>
            <a:r>
              <a:rPr lang="es-ES" sz="3000" b="1" dirty="0" err="1" smtClean="0">
                <a:solidFill>
                  <a:schemeClr val="tx1">
                    <a:lumMod val="75000"/>
                    <a:lumOff val="25000"/>
                  </a:schemeClr>
                </a:solidFill>
                <a:effectLst>
                  <a:outerShdw blurRad="38100" dist="38100" dir="2700000" algn="tl">
                    <a:srgbClr val="C0C0C0"/>
                  </a:outerShdw>
                </a:effectLst>
              </a:rPr>
              <a:t>management</a:t>
            </a:r>
            <a:r>
              <a:rPr lang="es-ES" sz="3000" b="1" dirty="0" smtClean="0">
                <a:solidFill>
                  <a:schemeClr val="tx1">
                    <a:lumMod val="75000"/>
                    <a:lumOff val="25000"/>
                  </a:schemeClr>
                </a:solidFill>
                <a:effectLst>
                  <a:outerShdw blurRad="38100" dist="38100" dir="2700000" algn="tl">
                    <a:srgbClr val="C0C0C0"/>
                  </a:outerShdw>
                </a:effectLst>
              </a:rPr>
              <a:t> </a:t>
            </a:r>
            <a:r>
              <a:rPr lang="es-ES" sz="3000" b="1" dirty="0" err="1" smtClean="0">
                <a:solidFill>
                  <a:schemeClr val="tx1">
                    <a:lumMod val="75000"/>
                    <a:lumOff val="25000"/>
                  </a:schemeClr>
                </a:solidFill>
                <a:effectLst>
                  <a:outerShdw blurRad="38100" dist="38100" dir="2700000" algn="tl">
                    <a:srgbClr val="C0C0C0"/>
                  </a:outerShdw>
                </a:effectLst>
              </a:rPr>
              <a:t>measures</a:t>
            </a:r>
            <a:r>
              <a:rPr lang="es-ES" sz="3000" b="1" dirty="0" smtClean="0">
                <a:solidFill>
                  <a:schemeClr val="tx1">
                    <a:lumMod val="75000"/>
                    <a:lumOff val="25000"/>
                  </a:schemeClr>
                </a:solidFill>
                <a:effectLst>
                  <a:outerShdw blurRad="38100" dist="38100" dir="2700000" algn="tl">
                    <a:srgbClr val="C0C0C0"/>
                  </a:outerShdw>
                </a:effectLst>
              </a:rPr>
              <a:t>: </a:t>
            </a:r>
            <a:r>
              <a:rPr lang="es-ES" sz="3000" b="1" dirty="0" err="1" smtClean="0">
                <a:solidFill>
                  <a:schemeClr val="tx1">
                    <a:lumMod val="75000"/>
                    <a:lumOff val="25000"/>
                  </a:schemeClr>
                </a:solidFill>
                <a:effectLst>
                  <a:outerShdw blurRad="38100" dist="38100" dir="2700000" algn="tl">
                    <a:srgbClr val="C0C0C0"/>
                  </a:outerShdw>
                </a:effectLst>
              </a:rPr>
              <a:t>building</a:t>
            </a:r>
            <a:r>
              <a:rPr lang="es-ES" sz="3000" b="1" dirty="0" smtClean="0">
                <a:solidFill>
                  <a:schemeClr val="tx1">
                    <a:lumMod val="75000"/>
                    <a:lumOff val="25000"/>
                  </a:schemeClr>
                </a:solidFill>
                <a:effectLst>
                  <a:outerShdw blurRad="38100" dist="38100" dir="2700000" algn="tl">
                    <a:srgbClr val="C0C0C0"/>
                  </a:outerShdw>
                </a:effectLst>
              </a:rPr>
              <a:t> </a:t>
            </a:r>
            <a:r>
              <a:rPr lang="es-ES" sz="3000" b="1" dirty="0" err="1" smtClean="0">
                <a:solidFill>
                  <a:schemeClr val="tx1">
                    <a:lumMod val="75000"/>
                    <a:lumOff val="25000"/>
                  </a:schemeClr>
                </a:solidFill>
                <a:effectLst>
                  <a:outerShdw blurRad="38100" dist="38100" dir="2700000" algn="tl">
                    <a:srgbClr val="C0C0C0"/>
                  </a:outerShdw>
                </a:effectLst>
              </a:rPr>
              <a:t>resilience</a:t>
            </a:r>
            <a:r>
              <a:rPr lang="es-ES" sz="3000" b="1" dirty="0" smtClean="0">
                <a:solidFill>
                  <a:schemeClr val="tx1">
                    <a:lumMod val="75000"/>
                    <a:lumOff val="25000"/>
                  </a:schemeClr>
                </a:solidFill>
                <a:effectLst>
                  <a:outerShdw blurRad="38100" dist="38100" dir="2700000" algn="tl">
                    <a:srgbClr val="C0C0C0"/>
                  </a:outerShdw>
                </a:effectLst>
              </a:rPr>
              <a:t> </a:t>
            </a:r>
            <a:r>
              <a:rPr lang="es-ES" sz="3000" b="1" dirty="0" err="1" smtClean="0">
                <a:solidFill>
                  <a:schemeClr val="tx1">
                    <a:lumMod val="75000"/>
                    <a:lumOff val="25000"/>
                  </a:schemeClr>
                </a:solidFill>
                <a:effectLst>
                  <a:outerShdw blurRad="38100" dist="38100" dir="2700000" algn="tl">
                    <a:srgbClr val="C0C0C0"/>
                  </a:outerShdw>
                </a:effectLst>
              </a:rPr>
              <a:t>to</a:t>
            </a:r>
            <a:r>
              <a:rPr lang="es-ES" sz="3000" b="1" dirty="0" smtClean="0">
                <a:solidFill>
                  <a:schemeClr val="tx1">
                    <a:lumMod val="75000"/>
                    <a:lumOff val="25000"/>
                  </a:schemeClr>
                </a:solidFill>
                <a:effectLst>
                  <a:outerShdw blurRad="38100" dist="38100" dir="2700000" algn="tl">
                    <a:srgbClr val="C0C0C0"/>
                  </a:outerShdw>
                </a:effectLst>
              </a:rPr>
              <a:t> </a:t>
            </a:r>
            <a:r>
              <a:rPr lang="es-ES" sz="3000" b="1" dirty="0" err="1" smtClean="0">
                <a:solidFill>
                  <a:schemeClr val="tx1">
                    <a:lumMod val="75000"/>
                    <a:lumOff val="25000"/>
                  </a:schemeClr>
                </a:solidFill>
                <a:effectLst>
                  <a:outerShdw blurRad="38100" dist="38100" dir="2700000" algn="tl">
                    <a:srgbClr val="C0C0C0"/>
                  </a:outerShdw>
                </a:effectLst>
              </a:rPr>
              <a:t>take</a:t>
            </a:r>
            <a:r>
              <a:rPr lang="es-ES" sz="3000" b="1" dirty="0" smtClean="0">
                <a:solidFill>
                  <a:schemeClr val="tx1">
                    <a:lumMod val="75000"/>
                    <a:lumOff val="25000"/>
                  </a:schemeClr>
                </a:solidFill>
                <a:effectLst>
                  <a:outerShdw blurRad="38100" dist="38100" dir="2700000" algn="tl">
                    <a:srgbClr val="C0C0C0"/>
                  </a:outerShdw>
                </a:effectLst>
              </a:rPr>
              <a:t> </a:t>
            </a:r>
            <a:r>
              <a:rPr lang="es-ES" sz="3000" b="1" dirty="0" err="1" smtClean="0">
                <a:solidFill>
                  <a:schemeClr val="tx1">
                    <a:lumMod val="75000"/>
                    <a:lumOff val="25000"/>
                  </a:schemeClr>
                </a:solidFill>
                <a:effectLst>
                  <a:outerShdw blurRad="38100" dist="38100" dir="2700000" algn="tl">
                    <a:srgbClr val="C0C0C0"/>
                  </a:outerShdw>
                </a:effectLst>
              </a:rPr>
              <a:t>advantage</a:t>
            </a:r>
            <a:r>
              <a:rPr lang="es-ES" sz="3000" b="1" dirty="0" smtClean="0">
                <a:solidFill>
                  <a:schemeClr val="tx1">
                    <a:lumMod val="75000"/>
                    <a:lumOff val="25000"/>
                  </a:schemeClr>
                </a:solidFill>
                <a:effectLst>
                  <a:outerShdw blurRad="38100" dist="38100" dir="2700000" algn="tl">
                    <a:srgbClr val="C0C0C0"/>
                  </a:outerShdw>
                </a:effectLst>
              </a:rPr>
              <a:t> of </a:t>
            </a:r>
            <a:r>
              <a:rPr lang="es-ES" sz="3000" b="1" dirty="0" err="1" smtClean="0">
                <a:solidFill>
                  <a:schemeClr val="tx1">
                    <a:lumMod val="75000"/>
                    <a:lumOff val="25000"/>
                  </a:schemeClr>
                </a:solidFill>
                <a:effectLst>
                  <a:outerShdw blurRad="38100" dist="38100" dir="2700000" algn="tl">
                    <a:srgbClr val="C0C0C0"/>
                  </a:outerShdw>
                </a:effectLst>
              </a:rPr>
              <a:t>foreign</a:t>
            </a:r>
            <a:r>
              <a:rPr lang="es-ES" sz="3000" b="1" dirty="0" smtClean="0">
                <a:solidFill>
                  <a:schemeClr val="tx1">
                    <a:lumMod val="75000"/>
                    <a:lumOff val="25000"/>
                  </a:schemeClr>
                </a:solidFill>
                <a:effectLst>
                  <a:outerShdw blurRad="38100" dist="38100" dir="2700000" algn="tl">
                    <a:srgbClr val="C0C0C0"/>
                  </a:outerShdw>
                </a:effectLst>
              </a:rPr>
              <a:t> </a:t>
            </a:r>
            <a:r>
              <a:rPr lang="es-ES" sz="3000" b="1" dirty="0" err="1" smtClean="0">
                <a:solidFill>
                  <a:schemeClr val="tx1">
                    <a:lumMod val="75000"/>
                    <a:lumOff val="25000"/>
                  </a:schemeClr>
                </a:solidFill>
                <a:effectLst>
                  <a:outerShdw blurRad="38100" dist="38100" dir="2700000" algn="tl">
                    <a:srgbClr val="C0C0C0"/>
                  </a:outerShdw>
                </a:effectLst>
              </a:rPr>
              <a:t>financing</a:t>
            </a:r>
            <a:endParaRPr lang="es-ES_tradnl" sz="3000" b="1" dirty="0" smtClean="0">
              <a:solidFill>
                <a:schemeClr val="tx1">
                  <a:lumMod val="75000"/>
                  <a:lumOff val="25000"/>
                </a:schemeClr>
              </a:solidFill>
              <a:effectLst>
                <a:outerShdw blurRad="38100" dist="38100" dir="2700000" algn="tl">
                  <a:srgbClr val="C0C0C0"/>
                </a:outerShdw>
              </a:effectLst>
            </a:endParaRPr>
          </a:p>
        </p:txBody>
      </p:sp>
      <p:sp>
        <p:nvSpPr>
          <p:cNvPr id="6148" name="Text Box 5"/>
          <p:cNvSpPr txBox="1">
            <a:spLocks noChangeArrowheads="1"/>
          </p:cNvSpPr>
          <p:nvPr/>
        </p:nvSpPr>
        <p:spPr bwMode="auto">
          <a:xfrm>
            <a:off x="0" y="5867400"/>
            <a:ext cx="9144000" cy="646331"/>
          </a:xfrm>
          <a:prstGeom prst="rect">
            <a:avLst/>
          </a:prstGeom>
          <a:noFill/>
          <a:ln w="9525">
            <a:noFill/>
            <a:miter lim="800000"/>
            <a:headEnd/>
            <a:tailEnd/>
          </a:ln>
        </p:spPr>
        <p:txBody>
          <a:bodyPr>
            <a:spAutoFit/>
          </a:bodyPr>
          <a:lstStyle/>
          <a:p>
            <a:pPr algn="r">
              <a:defRPr/>
            </a:pPr>
            <a:r>
              <a:rPr lang="es-ES_tradnl" b="1" dirty="0">
                <a:solidFill>
                  <a:schemeClr val="tx1">
                    <a:lumMod val="75000"/>
                    <a:lumOff val="25000"/>
                  </a:schemeClr>
                </a:solidFill>
              </a:rPr>
              <a:t>Daniel </a:t>
            </a:r>
            <a:r>
              <a:rPr lang="es-ES_tradnl" b="1" dirty="0" err="1" smtClean="0">
                <a:solidFill>
                  <a:schemeClr val="tx1">
                    <a:lumMod val="75000"/>
                    <a:lumOff val="25000"/>
                  </a:schemeClr>
                </a:solidFill>
              </a:rPr>
              <a:t>Titelman</a:t>
            </a:r>
            <a:r>
              <a:rPr lang="es-ES_tradnl" b="1" dirty="0" smtClean="0">
                <a:solidFill>
                  <a:schemeClr val="tx1">
                    <a:lumMod val="75000"/>
                    <a:lumOff val="25000"/>
                  </a:schemeClr>
                </a:solidFill>
              </a:rPr>
              <a:t>, Director</a:t>
            </a:r>
            <a:r>
              <a:rPr lang="es-ES_tradnl" b="1" dirty="0">
                <a:solidFill>
                  <a:schemeClr val="tx1">
                    <a:lumMod val="75000"/>
                    <a:lumOff val="25000"/>
                  </a:schemeClr>
                </a:solidFill>
              </a:rPr>
              <a:t/>
            </a:r>
            <a:br>
              <a:rPr lang="es-ES_tradnl" b="1" dirty="0">
                <a:solidFill>
                  <a:schemeClr val="tx1">
                    <a:lumMod val="75000"/>
                    <a:lumOff val="25000"/>
                  </a:schemeClr>
                </a:solidFill>
              </a:rPr>
            </a:br>
            <a:r>
              <a:rPr lang="es-ES_tradnl" b="1" dirty="0" smtClean="0">
                <a:solidFill>
                  <a:schemeClr val="tx1">
                    <a:lumMod val="75000"/>
                    <a:lumOff val="25000"/>
                  </a:schemeClr>
                </a:solidFill>
              </a:rPr>
              <a:t> </a:t>
            </a:r>
            <a:r>
              <a:rPr lang="es-ES_tradnl" b="1" dirty="0" err="1" smtClean="0">
                <a:solidFill>
                  <a:schemeClr val="tx1">
                    <a:lumMod val="75000"/>
                    <a:lumOff val="25000"/>
                  </a:schemeClr>
                </a:solidFill>
              </a:rPr>
              <a:t>Economic</a:t>
            </a:r>
            <a:r>
              <a:rPr lang="es-ES_tradnl" b="1" dirty="0" smtClean="0">
                <a:solidFill>
                  <a:schemeClr val="tx1">
                    <a:lumMod val="75000"/>
                    <a:lumOff val="25000"/>
                  </a:schemeClr>
                </a:solidFill>
              </a:rPr>
              <a:t> </a:t>
            </a:r>
            <a:r>
              <a:rPr lang="es-ES_tradnl" b="1" dirty="0" err="1" smtClean="0">
                <a:solidFill>
                  <a:schemeClr val="tx1">
                    <a:lumMod val="75000"/>
                    <a:lumOff val="25000"/>
                  </a:schemeClr>
                </a:solidFill>
              </a:rPr>
              <a:t>Development</a:t>
            </a:r>
            <a:r>
              <a:rPr lang="es-ES_tradnl" b="1" dirty="0" smtClean="0">
                <a:solidFill>
                  <a:schemeClr val="tx1">
                    <a:lumMod val="75000"/>
                    <a:lumOff val="25000"/>
                  </a:schemeClr>
                </a:solidFill>
              </a:rPr>
              <a:t> </a:t>
            </a:r>
            <a:r>
              <a:rPr lang="es-ES_tradnl" b="1" dirty="0" err="1" smtClean="0">
                <a:solidFill>
                  <a:schemeClr val="tx1">
                    <a:lumMod val="75000"/>
                    <a:lumOff val="25000"/>
                  </a:schemeClr>
                </a:solidFill>
              </a:rPr>
              <a:t>Division</a:t>
            </a:r>
            <a:r>
              <a:rPr lang="es-ES_tradnl" b="1" dirty="0" smtClean="0">
                <a:solidFill>
                  <a:schemeClr val="tx1">
                    <a:lumMod val="75000"/>
                    <a:lumOff val="25000"/>
                  </a:schemeClr>
                </a:solidFill>
              </a:rPr>
              <a:t>, (ECLAC)</a:t>
            </a:r>
            <a:endParaRPr lang="es-ES_tradnl" b="1" dirty="0">
              <a:solidFill>
                <a:schemeClr val="tx1">
                  <a:lumMod val="75000"/>
                  <a:lumOff val="25000"/>
                </a:schemeClr>
              </a:solidFill>
            </a:endParaRPr>
          </a:p>
        </p:txBody>
      </p:sp>
      <p:pic>
        <p:nvPicPr>
          <p:cNvPr id="6149" name="Picture 6" descr="cepal"/>
          <p:cNvPicPr>
            <a:picLocks noChangeAspect="1" noChangeArrowheads="1"/>
          </p:cNvPicPr>
          <p:nvPr/>
        </p:nvPicPr>
        <p:blipFill>
          <a:blip r:embed="rId3" cstate="print"/>
          <a:srcRect/>
          <a:stretch>
            <a:fillRect/>
          </a:stretch>
        </p:blipFill>
        <p:spPr bwMode="auto">
          <a:xfrm>
            <a:off x="179513" y="5517232"/>
            <a:ext cx="1008112" cy="112055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DB89FFA-41DF-4ADB-A7CC-C358B026D85B}" type="slidenum">
              <a:rPr lang="en-US" smtClean="0"/>
              <a:pPr>
                <a:defRPr/>
              </a:pPr>
              <a:t>10</a:t>
            </a:fld>
            <a:endParaRPr lang="en-US"/>
          </a:p>
        </p:txBody>
      </p:sp>
      <p:sp>
        <p:nvSpPr>
          <p:cNvPr id="9" name="Line 9"/>
          <p:cNvSpPr>
            <a:spLocks noChangeShapeType="1"/>
          </p:cNvSpPr>
          <p:nvPr/>
        </p:nvSpPr>
        <p:spPr bwMode="auto">
          <a:xfrm>
            <a:off x="304800" y="762000"/>
            <a:ext cx="8305800" cy="0"/>
          </a:xfrm>
          <a:prstGeom prst="line">
            <a:avLst/>
          </a:prstGeom>
          <a:noFill/>
          <a:ln w="38100">
            <a:solidFill>
              <a:schemeClr val="accent1"/>
            </a:solidFill>
            <a:round/>
            <a:headEnd/>
            <a:tailEnd/>
          </a:ln>
        </p:spPr>
        <p:txBody>
          <a:bodyPr/>
          <a:lstStyle/>
          <a:p>
            <a:endParaRPr lang="en-US"/>
          </a:p>
        </p:txBody>
      </p:sp>
      <p:sp>
        <p:nvSpPr>
          <p:cNvPr id="10" name="TextBox 9"/>
          <p:cNvSpPr txBox="1"/>
          <p:nvPr/>
        </p:nvSpPr>
        <p:spPr>
          <a:xfrm>
            <a:off x="323528" y="939998"/>
            <a:ext cx="8668072" cy="6401753"/>
          </a:xfrm>
          <a:prstGeom prst="rect">
            <a:avLst/>
          </a:prstGeom>
          <a:noFill/>
        </p:spPr>
        <p:txBody>
          <a:bodyPr wrap="square" rtlCol="0">
            <a:spAutoFit/>
          </a:bodyPr>
          <a:lstStyle/>
          <a:p>
            <a:pPr marL="0" lvl="1" indent="282575">
              <a:spcBef>
                <a:spcPts val="1200"/>
              </a:spcBef>
              <a:buFont typeface="Arial" pitchFamily="34" charset="0"/>
              <a:buChar char="•"/>
              <a:tabLst>
                <a:tab pos="282575" algn="l"/>
              </a:tabLst>
            </a:pPr>
            <a:r>
              <a:rPr lang="en-US" sz="2000" dirty="0" smtClean="0"/>
              <a:t>The URR mechanism can be thought of as equivalent to a tax on capital inflows whose rate is higher for shorter term flows (</a:t>
            </a:r>
            <a:r>
              <a:rPr lang="en-US" sz="2000" i="1" dirty="0" smtClean="0"/>
              <a:t>URR as a liability policy tool</a:t>
            </a:r>
            <a:r>
              <a:rPr lang="en-US" sz="2000" dirty="0" smtClean="0"/>
              <a:t>) </a:t>
            </a:r>
            <a:endParaRPr lang="en-US" sz="2100" dirty="0" smtClean="0"/>
          </a:p>
          <a:p>
            <a:pPr marL="228600" lvl="1" indent="-228600">
              <a:spcBef>
                <a:spcPts val="1200"/>
              </a:spcBef>
              <a:buFont typeface="Wingdings" pitchFamily="2" charset="2"/>
              <a:buChar char="Ø"/>
            </a:pPr>
            <a:r>
              <a:rPr lang="en-US" sz="1600" dirty="0" smtClean="0"/>
              <a:t>The rate         for funds that enter Chile or Colombia and stay for </a:t>
            </a:r>
            <a:r>
              <a:rPr lang="en-US" sz="1600" i="1" dirty="0" smtClean="0"/>
              <a:t>k</a:t>
            </a:r>
            <a:r>
              <a:rPr lang="en-US" sz="1600" dirty="0" smtClean="0"/>
              <a:t> months is given by the following expression:</a:t>
            </a:r>
          </a:p>
          <a:p>
            <a:pPr marL="228600" indent="-228600">
              <a:buFont typeface="Wingdings" pitchFamily="2" charset="2"/>
              <a:buChar char="Ø"/>
            </a:pPr>
            <a:endParaRPr lang="en-US" sz="1600" dirty="0" smtClean="0"/>
          </a:p>
          <a:p>
            <a:r>
              <a:rPr lang="en-US" sz="1600" dirty="0" smtClean="0"/>
              <a:t> </a:t>
            </a:r>
          </a:p>
          <a:p>
            <a:r>
              <a:rPr lang="en-US" sz="1600" dirty="0" smtClean="0"/>
              <a:t>where </a:t>
            </a:r>
            <a:r>
              <a:rPr lang="en-US" sz="1600" i="1" dirty="0" smtClean="0"/>
              <a:t>r</a:t>
            </a:r>
            <a:r>
              <a:rPr lang="en-US" sz="1600" dirty="0" smtClean="0"/>
              <a:t>*  is an international interest rate that captures the opportunity cost of the deposited funds,    is the fraction of the funds that has to be deposited at the Central Bank and       is the holding period of the reserve requirement deposit.</a:t>
            </a:r>
          </a:p>
          <a:p>
            <a:pPr marL="282575" lvl="1" indent="-282575">
              <a:spcBef>
                <a:spcPts val="1200"/>
              </a:spcBef>
              <a:buFont typeface="Arial" pitchFamily="34" charset="0"/>
              <a:buChar char="•"/>
              <a:tabLst>
                <a:tab pos="282575" algn="l"/>
              </a:tabLst>
            </a:pPr>
            <a:r>
              <a:rPr lang="en-US" sz="2000" dirty="0" smtClean="0"/>
              <a:t>In turn, with the URR in place, monetary policy can target a higher domestic interest rate) during periods of financial euphoria without attracting further inflows of capital (</a:t>
            </a:r>
            <a:r>
              <a:rPr lang="en-US" sz="2000" i="1" dirty="0" smtClean="0"/>
              <a:t>URR as a macroeconomic policy tool</a:t>
            </a:r>
            <a:r>
              <a:rPr lang="en-US" sz="2000" dirty="0" smtClean="0"/>
              <a:t>)</a:t>
            </a:r>
            <a:endParaRPr lang="en-US" sz="1600" dirty="0" smtClean="0"/>
          </a:p>
          <a:p>
            <a:pPr marL="228600" lvl="1" indent="-228600">
              <a:spcBef>
                <a:spcPts val="1200"/>
              </a:spcBef>
              <a:buFont typeface="Wingdings" pitchFamily="2" charset="2"/>
              <a:buChar char="Ø"/>
              <a:tabLst>
                <a:tab pos="914400" algn="l"/>
              </a:tabLst>
            </a:pPr>
            <a:r>
              <a:rPr lang="en-US" sz="1600" dirty="0" smtClean="0"/>
              <a:t>In analytical terms, the interest rate parity after the implementation of the URR becomes:</a:t>
            </a:r>
          </a:p>
          <a:p>
            <a:pPr marL="739775" indent="-392113"/>
            <a:r>
              <a:rPr lang="en-US" sz="1600" dirty="0" smtClean="0"/>
              <a:t> </a:t>
            </a:r>
          </a:p>
          <a:p>
            <a:pPr marL="739775" indent="-392113"/>
            <a:r>
              <a:rPr lang="en-US" sz="1200" dirty="0" smtClean="0"/>
              <a:t>	 			</a:t>
            </a:r>
          </a:p>
          <a:p>
            <a:endParaRPr lang="en-US" sz="1600" dirty="0" smtClean="0"/>
          </a:p>
          <a:p>
            <a:r>
              <a:rPr lang="en-US" sz="1600" dirty="0" smtClean="0"/>
              <a:t>where r is the domestic interest rate,       is the country risk premium and      is the expected depreciation of the exchange rate. In this context,  can be expressed as:</a:t>
            </a:r>
          </a:p>
          <a:p>
            <a:r>
              <a:rPr lang="en-US" sz="1600" dirty="0" smtClean="0"/>
              <a:t>where           is the domestic interest rate consistent with the objectives of domestic monetary policy . </a:t>
            </a:r>
            <a:endParaRPr lang="en-US" sz="1400" dirty="0" smtClean="0"/>
          </a:p>
          <a:p>
            <a:endParaRPr lang="en-US" sz="1600" dirty="0" smtClean="0"/>
          </a:p>
          <a:p>
            <a:endParaRPr lang="es-AR" sz="1600" dirty="0" smtClean="0"/>
          </a:p>
          <a:p>
            <a:pPr marL="287338" indent="-287338">
              <a:spcBef>
                <a:spcPts val="1200"/>
              </a:spcBef>
              <a:buFont typeface="Arial" pitchFamily="34" charset="0"/>
              <a:buChar char="•"/>
            </a:pPr>
            <a:endParaRPr lang="en-US" dirty="0" smtClean="0"/>
          </a:p>
        </p:txBody>
      </p:sp>
      <p:sp>
        <p:nvSpPr>
          <p:cNvPr id="6" name="Rectangle 5"/>
          <p:cNvSpPr/>
          <p:nvPr/>
        </p:nvSpPr>
        <p:spPr>
          <a:xfrm>
            <a:off x="304800" y="0"/>
            <a:ext cx="8676456" cy="738664"/>
          </a:xfrm>
          <a:prstGeom prst="rect">
            <a:avLst/>
          </a:prstGeom>
        </p:spPr>
        <p:txBody>
          <a:bodyPr wrap="square">
            <a:spAutoFit/>
          </a:bodyPr>
          <a:lstStyle/>
          <a:p>
            <a:pPr marL="55563" lvl="1" indent="-1588" fontAlgn="base">
              <a:spcBef>
                <a:spcPts val="1200"/>
              </a:spcBef>
              <a:spcAft>
                <a:spcPct val="0"/>
              </a:spcAft>
              <a:tabLst>
                <a:tab pos="119063" algn="l"/>
              </a:tabLst>
            </a:pPr>
            <a:r>
              <a:rPr lang="en-US" sz="2100" dirty="0" smtClean="0"/>
              <a:t>The URRs were intended to provide both a liability policy tool and a macroeconomic policy tool </a:t>
            </a:r>
          </a:p>
        </p:txBody>
      </p:sp>
      <p:graphicFrame>
        <p:nvGraphicFramePr>
          <p:cNvPr id="24577" name="Object 1"/>
          <p:cNvGraphicFramePr>
            <a:graphicFrameLocks noChangeAspect="1"/>
          </p:cNvGraphicFramePr>
          <p:nvPr/>
        </p:nvGraphicFramePr>
        <p:xfrm>
          <a:off x="3276600" y="2133600"/>
          <a:ext cx="2022475" cy="620713"/>
        </p:xfrm>
        <a:graphic>
          <a:graphicData uri="http://schemas.openxmlformats.org/presentationml/2006/ole">
            <p:oleObj spid="_x0000_s24612" name="Equation" r:id="rId4" imgW="1485720" imgH="457200" progId="Equation.3">
              <p:embed/>
            </p:oleObj>
          </a:graphicData>
        </a:graphic>
      </p:graphicFrame>
      <p:graphicFrame>
        <p:nvGraphicFramePr>
          <p:cNvPr id="24580" name="Object 4"/>
          <p:cNvGraphicFramePr>
            <a:graphicFrameLocks noChangeAspect="1"/>
          </p:cNvGraphicFramePr>
          <p:nvPr/>
        </p:nvGraphicFramePr>
        <p:xfrm>
          <a:off x="8686800" y="2667000"/>
          <a:ext cx="228600" cy="288925"/>
        </p:xfrm>
        <a:graphic>
          <a:graphicData uri="http://schemas.openxmlformats.org/presentationml/2006/ole">
            <p:oleObj spid="_x0000_s24613" name="Equation" r:id="rId5" imgW="139579" imgH="177646" progId="Equation.3">
              <p:embed/>
            </p:oleObj>
          </a:graphicData>
        </a:graphic>
      </p:graphicFrame>
      <p:graphicFrame>
        <p:nvGraphicFramePr>
          <p:cNvPr id="24581" name="Object 5"/>
          <p:cNvGraphicFramePr>
            <a:graphicFrameLocks noChangeAspect="1"/>
          </p:cNvGraphicFramePr>
          <p:nvPr/>
        </p:nvGraphicFramePr>
        <p:xfrm>
          <a:off x="6629400" y="2971800"/>
          <a:ext cx="228600" cy="304800"/>
        </p:xfrm>
        <a:graphic>
          <a:graphicData uri="http://schemas.openxmlformats.org/presentationml/2006/ole">
            <p:oleObj spid="_x0000_s24614" name="Equation" r:id="rId6" imgW="152268" imgH="164957" progId="Equation.3">
              <p:embed/>
            </p:oleObj>
          </a:graphicData>
        </a:graphic>
      </p:graphicFrame>
      <p:graphicFrame>
        <p:nvGraphicFramePr>
          <p:cNvPr id="24583" name="Object 7"/>
          <p:cNvGraphicFramePr>
            <a:graphicFrameLocks noChangeAspect="1"/>
          </p:cNvGraphicFramePr>
          <p:nvPr/>
        </p:nvGraphicFramePr>
        <p:xfrm>
          <a:off x="1846263" y="5029200"/>
          <a:ext cx="2479675" cy="384175"/>
        </p:xfrm>
        <a:graphic>
          <a:graphicData uri="http://schemas.openxmlformats.org/presentationml/2006/ole">
            <p:oleObj spid="_x0000_s24615" name="Equation" r:id="rId7" imgW="1600200" imgH="241200" progId="Equation.3">
              <p:embed/>
            </p:oleObj>
          </a:graphicData>
        </a:graphic>
      </p:graphicFrame>
      <p:graphicFrame>
        <p:nvGraphicFramePr>
          <p:cNvPr id="24584" name="Object 8"/>
          <p:cNvGraphicFramePr>
            <a:graphicFrameLocks noChangeAspect="1"/>
          </p:cNvGraphicFramePr>
          <p:nvPr/>
        </p:nvGraphicFramePr>
        <p:xfrm>
          <a:off x="4343400" y="5029200"/>
          <a:ext cx="2362200" cy="342900"/>
        </p:xfrm>
        <a:graphic>
          <a:graphicData uri="http://schemas.openxmlformats.org/presentationml/2006/ole">
            <p:oleObj spid="_x0000_s24616" name="Equation" r:id="rId8" imgW="1777229" imgH="253890" progId="Equation.3">
              <p:embed/>
            </p:oleObj>
          </a:graphicData>
        </a:graphic>
      </p:graphicFrame>
      <p:graphicFrame>
        <p:nvGraphicFramePr>
          <p:cNvPr id="24585" name="Object 9"/>
          <p:cNvGraphicFramePr>
            <a:graphicFrameLocks noChangeAspect="1"/>
          </p:cNvGraphicFramePr>
          <p:nvPr/>
        </p:nvGraphicFramePr>
        <p:xfrm>
          <a:off x="990600" y="6096000"/>
          <a:ext cx="390525" cy="257175"/>
        </p:xfrm>
        <a:graphic>
          <a:graphicData uri="http://schemas.openxmlformats.org/presentationml/2006/ole">
            <p:oleObj spid="_x0000_s24617" name="Equation" r:id="rId9" imgW="393529" imgH="253890" progId="Equation.3">
              <p:embed/>
            </p:oleObj>
          </a:graphicData>
        </a:graphic>
      </p:graphicFrame>
      <p:sp>
        <p:nvSpPr>
          <p:cNvPr id="245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586" name="Object 10"/>
          <p:cNvGraphicFramePr>
            <a:graphicFrameLocks noChangeAspect="1"/>
          </p:cNvGraphicFramePr>
          <p:nvPr/>
        </p:nvGraphicFramePr>
        <p:xfrm>
          <a:off x="1371600" y="1752600"/>
          <a:ext cx="381000" cy="250031"/>
        </p:xfrm>
        <a:graphic>
          <a:graphicData uri="http://schemas.openxmlformats.org/presentationml/2006/ole">
            <p:oleObj spid="_x0000_s24618" name="Equation" r:id="rId10" imgW="304536" imgH="203024" progId="Equation.3">
              <p:embed/>
            </p:oleObj>
          </a:graphicData>
        </a:graphic>
      </p:graphicFrame>
      <p:sp>
        <p:nvSpPr>
          <p:cNvPr id="24588" name="Rectangle 12"/>
          <p:cNvSpPr>
            <a:spLocks noChangeArrowheads="1"/>
          </p:cNvSpPr>
          <p:nvPr/>
        </p:nvSpPr>
        <p:spPr bwMode="auto">
          <a:xfrm>
            <a:off x="0" y="200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en-US" sz="9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59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589" name="Object 13"/>
          <p:cNvGraphicFramePr>
            <a:graphicFrameLocks noChangeAspect="1"/>
          </p:cNvGraphicFramePr>
          <p:nvPr/>
        </p:nvGraphicFramePr>
        <p:xfrm>
          <a:off x="3505200" y="5486400"/>
          <a:ext cx="228600" cy="342900"/>
        </p:xfrm>
        <a:graphic>
          <a:graphicData uri="http://schemas.openxmlformats.org/presentationml/2006/ole">
            <p:oleObj spid="_x0000_s24619" name="Equation" r:id="rId11" imgW="152334" imgH="228501" progId="Equation.3">
              <p:embed/>
            </p:oleObj>
          </a:graphicData>
        </a:graphic>
      </p:graphicFrame>
      <p:sp>
        <p:nvSpPr>
          <p:cNvPr id="24592"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591" name="Object 15"/>
          <p:cNvGraphicFramePr>
            <a:graphicFrameLocks noChangeAspect="1"/>
          </p:cNvGraphicFramePr>
          <p:nvPr/>
        </p:nvGraphicFramePr>
        <p:xfrm>
          <a:off x="6400800" y="5562600"/>
          <a:ext cx="234462" cy="304800"/>
        </p:xfrm>
        <a:graphic>
          <a:graphicData uri="http://schemas.openxmlformats.org/presentationml/2006/ole">
            <p:oleObj spid="_x0000_s24620" name="Equation" r:id="rId12" imgW="190417" imgH="241195" progId="Equation.3">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322913" y="-975211"/>
            <a:ext cx="9578387" cy="3292482"/>
          </a:xfrm>
          <a:prstGeom prst="rect">
            <a:avLst/>
          </a:prstGeom>
          <a:noFill/>
          <a:ln w="9525">
            <a:noFill/>
            <a:miter lim="800000"/>
            <a:headEnd/>
            <a:tailEnd/>
          </a:ln>
          <a:effectLst/>
        </p:spPr>
        <p:txBody>
          <a:bodyPr vert="horz" wrap="none" lIns="914112" tIns="1142640" rIns="914112" bIns="114264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143500" algn="l"/>
              </a:tabLst>
            </a:pPr>
            <a:r>
              <a:rPr lang="en-US" sz="2000" dirty="0" smtClean="0"/>
              <a:t>Specific operational features of the URR mechanism in Chile and Colombia</a:t>
            </a:r>
          </a:p>
          <a:p>
            <a:pPr marL="0" marR="0" lvl="0" indent="0" algn="l" defTabSz="914400" rtl="0" eaLnBrk="0" fontAlgn="base" latinLnBrk="0" hangingPunct="0">
              <a:lnSpc>
                <a:spcPct val="100000"/>
              </a:lnSpc>
              <a:spcBef>
                <a:spcPct val="0"/>
              </a:spcBef>
              <a:spcAft>
                <a:spcPct val="0"/>
              </a:spcAft>
              <a:buClrTx/>
              <a:buSzTx/>
              <a:buFontTx/>
              <a:buNone/>
              <a:tabLst>
                <a:tab pos="5143500" algn="l"/>
              </a:tabLst>
            </a:pPr>
            <a:r>
              <a:rPr lang="en-US" sz="2200" dirty="0" smtClean="0"/>
              <a:t/>
            </a:r>
            <a:br>
              <a:rPr lang="en-US" sz="2200" dirty="0" smtClean="0"/>
            </a:br>
            <a:endParaRPr lang="en-US" sz="2200" dirty="0" smtClean="0"/>
          </a:p>
        </p:txBody>
      </p:sp>
      <p:sp>
        <p:nvSpPr>
          <p:cNvPr id="5" name="Line 9"/>
          <p:cNvSpPr>
            <a:spLocks noChangeShapeType="1"/>
          </p:cNvSpPr>
          <p:nvPr/>
        </p:nvSpPr>
        <p:spPr bwMode="auto">
          <a:xfrm>
            <a:off x="228600" y="533400"/>
            <a:ext cx="8305800" cy="0"/>
          </a:xfrm>
          <a:prstGeom prst="line">
            <a:avLst/>
          </a:prstGeom>
          <a:noFill/>
          <a:ln w="38100">
            <a:solidFill>
              <a:schemeClr val="accent1"/>
            </a:solidFill>
            <a:round/>
            <a:headEnd/>
            <a:tailEnd/>
          </a:ln>
        </p:spPr>
        <p:txBody>
          <a:bodyPr/>
          <a:lstStyle/>
          <a:p>
            <a:endParaRPr lang="en-US"/>
          </a:p>
        </p:txBody>
      </p:sp>
      <p:graphicFrame>
        <p:nvGraphicFramePr>
          <p:cNvPr id="6" name="Content Placeholder 5"/>
          <p:cNvGraphicFramePr>
            <a:graphicFrameLocks noGrp="1"/>
          </p:cNvGraphicFramePr>
          <p:nvPr>
            <p:ph idx="1"/>
          </p:nvPr>
        </p:nvGraphicFramePr>
        <p:xfrm>
          <a:off x="304800" y="609600"/>
          <a:ext cx="8458200" cy="5887720"/>
        </p:xfrm>
        <a:graphic>
          <a:graphicData uri="http://schemas.openxmlformats.org/drawingml/2006/table">
            <a:tbl>
              <a:tblPr firstRow="1" bandRow="1">
                <a:tableStyleId>{616DA210-FB5B-4158-B5E0-FEB733F419BA}</a:tableStyleId>
              </a:tblPr>
              <a:tblGrid>
                <a:gridCol w="1981200"/>
                <a:gridCol w="3352800"/>
                <a:gridCol w="3124200"/>
              </a:tblGrid>
              <a:tr h="370840">
                <a:tc>
                  <a:txBody>
                    <a:bodyPr/>
                    <a:lstStyle/>
                    <a:p>
                      <a:r>
                        <a:rPr lang="en-US" dirty="0" smtClean="0"/>
                        <a:t>Features</a:t>
                      </a:r>
                      <a:r>
                        <a:rPr lang="en-US" baseline="0" dirty="0" smtClean="0"/>
                        <a:t> URR</a:t>
                      </a:r>
                      <a:endParaRPr lang="en-US" dirty="0"/>
                    </a:p>
                  </a:txBody>
                  <a:tcPr/>
                </a:tc>
                <a:tc>
                  <a:txBody>
                    <a:bodyPr/>
                    <a:lstStyle/>
                    <a:p>
                      <a:r>
                        <a:rPr lang="en-US" dirty="0" smtClean="0"/>
                        <a:t>Chile</a:t>
                      </a:r>
                      <a:endParaRPr lang="en-US" dirty="0"/>
                    </a:p>
                  </a:txBody>
                  <a:tcPr/>
                </a:tc>
                <a:tc>
                  <a:txBody>
                    <a:bodyPr/>
                    <a:lstStyle/>
                    <a:p>
                      <a:r>
                        <a:rPr lang="en-US" dirty="0" smtClean="0"/>
                        <a:t>Colombia</a:t>
                      </a:r>
                      <a:endParaRPr lang="en-US" dirty="0"/>
                    </a:p>
                  </a:txBody>
                  <a:tcPr/>
                </a:tc>
              </a:tr>
              <a:tr h="370840">
                <a:tc>
                  <a:txBody>
                    <a:bodyPr/>
                    <a:lstStyle/>
                    <a:p>
                      <a:r>
                        <a:rPr lang="en-US" sz="1400" dirty="0" smtClean="0"/>
                        <a:t>URR</a:t>
                      </a:r>
                      <a:r>
                        <a:rPr lang="en-US" sz="1400" baseline="0" dirty="0" smtClean="0"/>
                        <a:t> percentage and holding period</a:t>
                      </a:r>
                      <a:endParaRPr lang="en-US" sz="1400" dirty="0"/>
                    </a:p>
                  </a:txBody>
                  <a:tcPr/>
                </a:tc>
                <a:tc>
                  <a:txBody>
                    <a:bodyPr/>
                    <a:lstStyle/>
                    <a:p>
                      <a:pPr algn="just"/>
                      <a:r>
                        <a:rPr lang="en-US" sz="1400" i="1" dirty="0" smtClean="0"/>
                        <a:t>June</a:t>
                      </a:r>
                      <a:r>
                        <a:rPr lang="en-US" sz="1400" i="1" baseline="0" dirty="0" smtClean="0"/>
                        <a:t> 1991</a:t>
                      </a:r>
                      <a:r>
                        <a:rPr lang="en-US" sz="1400" i="0" baseline="0" dirty="0" smtClean="0"/>
                        <a:t>: set at 20% with a holding period related to maturity of product </a:t>
                      </a:r>
                      <a:r>
                        <a:rPr lang="en-US" sz="1400" i="0" baseline="0" dirty="0" smtClean="0">
                          <a:sym typeface="Wingdings" pitchFamily="2" charset="2"/>
                        </a:rPr>
                        <a:t> for maturities &lt; 1 year the holding period was matched with maturity of the product (min of 90 days),  for maturities &gt; 1 year the holding period was fixed at 1 year</a:t>
                      </a:r>
                      <a:r>
                        <a:rPr lang="en-US" sz="1400" i="0" baseline="0" dirty="0" smtClean="0"/>
                        <a:t>; </a:t>
                      </a:r>
                      <a:r>
                        <a:rPr lang="en-US" sz="1400" i="1" baseline="0" dirty="0" smtClean="0"/>
                        <a:t>mid-1992: </a:t>
                      </a:r>
                      <a:r>
                        <a:rPr lang="en-US" sz="1400" i="0" baseline="0" dirty="0" smtClean="0"/>
                        <a:t>increased to 30% and holding period for all maturities fixed at 1 year;  </a:t>
                      </a:r>
                      <a:r>
                        <a:rPr lang="en-US" sz="1400" i="1" baseline="0" dirty="0" smtClean="0">
                          <a:solidFill>
                            <a:srgbClr val="FF0000"/>
                          </a:solidFill>
                        </a:rPr>
                        <a:t>June 1998</a:t>
                      </a:r>
                      <a:r>
                        <a:rPr lang="en-US" sz="1400" i="0" baseline="0" dirty="0" smtClean="0">
                          <a:solidFill>
                            <a:srgbClr val="FF0000"/>
                          </a:solidFill>
                        </a:rPr>
                        <a:t>: reduced to 10% (reduced in </a:t>
                      </a:r>
                      <a:r>
                        <a:rPr lang="en-US" sz="1400" i="1" baseline="0" dirty="0" smtClean="0">
                          <a:solidFill>
                            <a:srgbClr val="FF0000"/>
                          </a:solidFill>
                        </a:rPr>
                        <a:t>June 1998</a:t>
                      </a:r>
                      <a:r>
                        <a:rPr lang="en-US" sz="1400" i="0" baseline="0" dirty="0" smtClean="0">
                          <a:solidFill>
                            <a:srgbClr val="FF0000"/>
                          </a:solidFill>
                        </a:rPr>
                        <a:t>); </a:t>
                      </a:r>
                      <a:r>
                        <a:rPr lang="en-US" sz="1400" i="1" baseline="0" dirty="0" smtClean="0">
                          <a:solidFill>
                            <a:srgbClr val="FF0000"/>
                          </a:solidFill>
                        </a:rPr>
                        <a:t>September 1998</a:t>
                      </a:r>
                      <a:r>
                        <a:rPr lang="en-US" sz="1400" i="0" baseline="0" dirty="0" smtClean="0">
                          <a:solidFill>
                            <a:srgbClr val="FF0000"/>
                          </a:solidFill>
                        </a:rPr>
                        <a:t>: reduced to 0%.</a:t>
                      </a:r>
                      <a:endParaRPr lang="en-US" sz="1400" dirty="0"/>
                    </a:p>
                  </a:txBody>
                  <a:tcPr/>
                </a:tc>
                <a:tc>
                  <a:txBody>
                    <a:bodyPr/>
                    <a:lstStyle/>
                    <a:p>
                      <a:pPr algn="just"/>
                      <a:r>
                        <a:rPr lang="en-US" sz="1400" i="1" dirty="0" smtClean="0"/>
                        <a:t>September</a:t>
                      </a:r>
                      <a:r>
                        <a:rPr lang="en-US" sz="1400" i="1" baseline="0" dirty="0" smtClean="0"/>
                        <a:t> 1993</a:t>
                      </a:r>
                      <a:r>
                        <a:rPr lang="en-US" sz="1400" dirty="0" smtClean="0"/>
                        <a:t>: introduced</a:t>
                      </a:r>
                      <a:r>
                        <a:rPr lang="en-US" sz="1400" baseline="0" dirty="0" smtClean="0"/>
                        <a:t> at </a:t>
                      </a:r>
                      <a:r>
                        <a:rPr lang="en-US" sz="1400" dirty="0" smtClean="0"/>
                        <a:t>47%;</a:t>
                      </a:r>
                      <a:r>
                        <a:rPr lang="en-US" sz="1400" i="0" baseline="0" dirty="0" smtClean="0"/>
                        <a:t> </a:t>
                      </a:r>
                      <a:r>
                        <a:rPr lang="en-US" sz="1400" i="1" baseline="0" dirty="0" smtClean="0"/>
                        <a:t>March 1994</a:t>
                      </a:r>
                      <a:r>
                        <a:rPr lang="en-US" sz="1400" i="0" baseline="0" dirty="0" smtClean="0"/>
                        <a:t>: URR percentage became related to holding period of deposits </a:t>
                      </a:r>
                      <a:r>
                        <a:rPr lang="en-US" sz="1400" i="0" baseline="0" dirty="0" smtClean="0">
                          <a:sym typeface="Wingdings" pitchFamily="2" charset="2"/>
                        </a:rPr>
                        <a:t>93% and holding period of 1 year, 64% deposit and holding period of 2 years, 50% and holding period of 3 years. </a:t>
                      </a:r>
                      <a:r>
                        <a:rPr lang="en-US" sz="1400" i="1" baseline="0" dirty="0" smtClean="0">
                          <a:sym typeface="Wingdings" pitchFamily="2" charset="2"/>
                        </a:rPr>
                        <a:t>August 1994</a:t>
                      </a:r>
                      <a:r>
                        <a:rPr lang="en-US" sz="1400" i="0" baseline="0" dirty="0" smtClean="0">
                          <a:sym typeface="Wingdings" pitchFamily="2" charset="2"/>
                        </a:rPr>
                        <a:t>: URR percentage and holding period became inversely related to maturity of product (ceiling 140%, floor 42%); </a:t>
                      </a:r>
                      <a:r>
                        <a:rPr lang="en-US" sz="1400" i="1" baseline="0" dirty="0" smtClean="0">
                          <a:solidFill>
                            <a:srgbClr val="FF0000"/>
                          </a:solidFill>
                          <a:sym typeface="Wingdings" pitchFamily="2" charset="2"/>
                        </a:rPr>
                        <a:t>May 1997</a:t>
                      </a:r>
                      <a:r>
                        <a:rPr lang="en-US" sz="1400" i="0" baseline="0" dirty="0" smtClean="0">
                          <a:solidFill>
                            <a:srgbClr val="FF0000"/>
                          </a:solidFill>
                          <a:sym typeface="Wingdings" pitchFamily="2" charset="2"/>
                        </a:rPr>
                        <a:t>: simpler system introduced  holding period of 18 months at 30%; Between</a:t>
                      </a:r>
                      <a:r>
                        <a:rPr lang="en-US" sz="1400" i="1" baseline="0" dirty="0" smtClean="0">
                          <a:solidFill>
                            <a:srgbClr val="FF0000"/>
                          </a:solidFill>
                          <a:sym typeface="Wingdings" pitchFamily="2" charset="2"/>
                        </a:rPr>
                        <a:t> January 1998 </a:t>
                      </a:r>
                      <a:r>
                        <a:rPr lang="en-US" sz="1400" i="0" baseline="0" dirty="0" smtClean="0">
                          <a:solidFill>
                            <a:srgbClr val="FF0000"/>
                          </a:solidFill>
                          <a:sym typeface="Wingdings" pitchFamily="2" charset="2"/>
                        </a:rPr>
                        <a:t>and </a:t>
                      </a:r>
                      <a:r>
                        <a:rPr lang="en-US" sz="1400" i="1" baseline="0" dirty="0" smtClean="0">
                          <a:solidFill>
                            <a:srgbClr val="FF0000"/>
                          </a:solidFill>
                          <a:sym typeface="Wingdings" pitchFamily="2" charset="2"/>
                        </a:rPr>
                        <a:t>May 2000</a:t>
                      </a:r>
                      <a:r>
                        <a:rPr lang="en-US" sz="1400" i="0" baseline="0" dirty="0" smtClean="0">
                          <a:solidFill>
                            <a:srgbClr val="FF0000"/>
                          </a:solidFill>
                          <a:sym typeface="Wingdings" pitchFamily="2" charset="2"/>
                        </a:rPr>
                        <a:t>: gradually reduced to 0%.</a:t>
                      </a:r>
                      <a:endParaRPr lang="en-US" sz="1400" dirty="0">
                        <a:solidFill>
                          <a:srgbClr val="FF0000"/>
                        </a:solidFill>
                      </a:endParaRPr>
                    </a:p>
                  </a:txBody>
                  <a:tcPr/>
                </a:tc>
              </a:tr>
              <a:tr h="370840">
                <a:tc>
                  <a:txBody>
                    <a:bodyPr/>
                    <a:lstStyle/>
                    <a:p>
                      <a:r>
                        <a:rPr lang="en-US" sz="1400" dirty="0" smtClean="0"/>
                        <a:t>Products</a:t>
                      </a:r>
                      <a:r>
                        <a:rPr lang="en-US" sz="1400" baseline="0" dirty="0" smtClean="0"/>
                        <a:t> subject to URR</a:t>
                      </a:r>
                      <a:endParaRPr lang="en-US" sz="1400" dirty="0"/>
                    </a:p>
                  </a:txBody>
                  <a:tcPr/>
                </a:tc>
                <a:tc>
                  <a:txBody>
                    <a:bodyPr/>
                    <a:lstStyle/>
                    <a:p>
                      <a:pPr algn="just"/>
                      <a:r>
                        <a:rPr lang="en-US" sz="1400" i="1" dirty="0" smtClean="0"/>
                        <a:t>June</a:t>
                      </a:r>
                      <a:r>
                        <a:rPr lang="en-US" sz="1400" i="1" baseline="0" dirty="0" smtClean="0"/>
                        <a:t> 1991</a:t>
                      </a:r>
                      <a:r>
                        <a:rPr lang="en-US" sz="1400" i="0" baseline="0" dirty="0" smtClean="0"/>
                        <a:t>:  new foreign borrowing (except for direct trade credit); </a:t>
                      </a:r>
                      <a:r>
                        <a:rPr lang="en-US" sz="1400" i="1" baseline="0" dirty="0" smtClean="0">
                          <a:solidFill>
                            <a:schemeClr val="tx1"/>
                          </a:solidFill>
                        </a:rPr>
                        <a:t>July 1991:</a:t>
                      </a:r>
                      <a:r>
                        <a:rPr lang="en-US" sz="1400" i="0" baseline="0" dirty="0" smtClean="0">
                          <a:solidFill>
                            <a:srgbClr val="FF0000"/>
                          </a:solidFill>
                        </a:rPr>
                        <a:t> </a:t>
                      </a:r>
                      <a:r>
                        <a:rPr lang="en-US" sz="1400" i="0" baseline="0" dirty="0" smtClean="0">
                          <a:solidFill>
                            <a:schemeClr val="tx1"/>
                          </a:solidFill>
                        </a:rPr>
                        <a:t>extended to borrowing renewals and to foreign currency denominated deposits; </a:t>
                      </a:r>
                      <a:r>
                        <a:rPr lang="en-US" sz="1400" i="1" dirty="0" smtClean="0"/>
                        <a:t>June</a:t>
                      </a:r>
                      <a:r>
                        <a:rPr lang="en-US" sz="1400" i="1" baseline="0" dirty="0" smtClean="0"/>
                        <a:t> 1995</a:t>
                      </a:r>
                      <a:r>
                        <a:rPr lang="en-US" sz="1400" i="0" baseline="0" dirty="0" smtClean="0"/>
                        <a:t>: extended to several types of portfolio flows; </a:t>
                      </a:r>
                      <a:r>
                        <a:rPr lang="en-US" sz="1400" i="1" baseline="0" dirty="0" smtClean="0"/>
                        <a:t>1996</a:t>
                      </a:r>
                      <a:r>
                        <a:rPr lang="en-US" sz="1400" i="0" baseline="0" dirty="0" smtClean="0"/>
                        <a:t>: FDI application judged by a committee as non-productive became subject to URR. </a:t>
                      </a:r>
                      <a:endParaRPr lang="en-US" sz="1400" dirty="0"/>
                    </a:p>
                  </a:txBody>
                  <a:tcPr/>
                </a:tc>
                <a:tc>
                  <a:txBody>
                    <a:bodyPr/>
                    <a:lstStyle/>
                    <a:p>
                      <a:r>
                        <a:rPr lang="en-US" sz="1400" i="1" dirty="0" smtClean="0"/>
                        <a:t>September</a:t>
                      </a:r>
                      <a:r>
                        <a:rPr lang="en-US" sz="1400" i="1" baseline="0" dirty="0" smtClean="0"/>
                        <a:t> 1993</a:t>
                      </a:r>
                      <a:r>
                        <a:rPr lang="en-US" sz="1400" dirty="0" smtClean="0"/>
                        <a:t>:  All foreign</a:t>
                      </a:r>
                      <a:r>
                        <a:rPr lang="en-US" sz="1400" baseline="0" dirty="0" smtClean="0"/>
                        <a:t> loans with a maturity of less than 18 months (</a:t>
                      </a:r>
                      <a:r>
                        <a:rPr lang="en-US" sz="1400" i="0" baseline="0" dirty="0" smtClean="0"/>
                        <a:t>except for direct trade credit); </a:t>
                      </a:r>
                      <a:r>
                        <a:rPr lang="en-US" sz="1400" i="1" baseline="0" dirty="0" smtClean="0"/>
                        <a:t>March 1994</a:t>
                      </a:r>
                      <a:r>
                        <a:rPr lang="en-US" sz="1400" i="0" baseline="0" dirty="0" smtClean="0"/>
                        <a:t>: extended to foreign loans with a maturity below 3 years; </a:t>
                      </a:r>
                      <a:r>
                        <a:rPr lang="en-US" sz="1400" i="1" baseline="0" dirty="0" smtClean="0">
                          <a:sym typeface="Wingdings" pitchFamily="2" charset="2"/>
                        </a:rPr>
                        <a:t>August 1994</a:t>
                      </a:r>
                      <a:r>
                        <a:rPr lang="en-US" sz="1400" i="0" baseline="0" dirty="0" smtClean="0">
                          <a:sym typeface="Wingdings" pitchFamily="2" charset="2"/>
                        </a:rPr>
                        <a:t>: </a:t>
                      </a:r>
                      <a:r>
                        <a:rPr lang="en-US" sz="1400" i="0" baseline="0" dirty="0" smtClean="0"/>
                        <a:t>extended to foreign loans with a maturity below 5 years; </a:t>
                      </a:r>
                      <a:r>
                        <a:rPr lang="en-US" sz="1400" i="0" baseline="0" dirty="0" smtClean="0">
                          <a:solidFill>
                            <a:srgbClr val="FF0000"/>
                          </a:solidFill>
                          <a:sym typeface="Wingdings" pitchFamily="2" charset="2"/>
                        </a:rPr>
                        <a:t>In</a:t>
                      </a:r>
                      <a:r>
                        <a:rPr lang="en-US" sz="1400" i="1" baseline="0" dirty="0" smtClean="0">
                          <a:solidFill>
                            <a:srgbClr val="FF0000"/>
                          </a:solidFill>
                          <a:sym typeface="Wingdings" pitchFamily="2" charset="2"/>
                        </a:rPr>
                        <a:t> February 1996 </a:t>
                      </a:r>
                      <a:r>
                        <a:rPr lang="en-US" sz="1400" i="0" baseline="0" dirty="0" smtClean="0">
                          <a:solidFill>
                            <a:srgbClr val="FF0000"/>
                          </a:solidFill>
                          <a:sym typeface="Wingdings" pitchFamily="2" charset="2"/>
                        </a:rPr>
                        <a:t>and </a:t>
                      </a:r>
                      <a:r>
                        <a:rPr lang="en-US" sz="1400" i="1" baseline="0" dirty="0" smtClean="0">
                          <a:solidFill>
                            <a:srgbClr val="FF0000"/>
                          </a:solidFill>
                          <a:sym typeface="Wingdings" pitchFamily="2" charset="2"/>
                        </a:rPr>
                        <a:t>March 1996</a:t>
                      </a:r>
                      <a:r>
                        <a:rPr lang="en-US" sz="1400" i="0" baseline="0" dirty="0" smtClean="0">
                          <a:solidFill>
                            <a:srgbClr val="FF0000"/>
                          </a:solidFill>
                          <a:sym typeface="Wingdings" pitchFamily="2" charset="2"/>
                        </a:rPr>
                        <a:t>: conditions were in two steps relaxed to foreign loans with a maturity of below 3 years; </a:t>
                      </a:r>
                      <a:r>
                        <a:rPr lang="en-US" sz="1400" i="1" baseline="0" dirty="0" smtClean="0">
                          <a:solidFill>
                            <a:schemeClr val="tx1"/>
                          </a:solidFill>
                          <a:sym typeface="Wingdings" pitchFamily="2" charset="2"/>
                        </a:rPr>
                        <a:t>January 1997</a:t>
                      </a:r>
                      <a:r>
                        <a:rPr lang="en-US" sz="1400" i="0" baseline="0" dirty="0" smtClean="0">
                          <a:solidFill>
                            <a:schemeClr val="tx1"/>
                          </a:solidFill>
                          <a:sym typeface="Wingdings" pitchFamily="2" charset="2"/>
                        </a:rPr>
                        <a:t>: </a:t>
                      </a:r>
                      <a:r>
                        <a:rPr lang="en-US" sz="1400" i="0" baseline="0" dirty="0" smtClean="0"/>
                        <a:t>extended to foreign loans with a maturity below 5 years.</a:t>
                      </a:r>
                      <a:endParaRPr lang="en-US" sz="1400" dirty="0"/>
                    </a:p>
                  </a:txBody>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DB89FFA-41DF-4ADB-A7CC-C358B026D85B}" type="slidenum">
              <a:rPr lang="en-US" smtClean="0"/>
              <a:pPr>
                <a:defRPr/>
              </a:pPr>
              <a:t>12</a:t>
            </a:fld>
            <a:endParaRPr lang="en-US" dirty="0"/>
          </a:p>
        </p:txBody>
      </p:sp>
      <p:sp>
        <p:nvSpPr>
          <p:cNvPr id="8" name="Rectangle 7"/>
          <p:cNvSpPr/>
          <p:nvPr/>
        </p:nvSpPr>
        <p:spPr>
          <a:xfrm>
            <a:off x="467544" y="116632"/>
            <a:ext cx="8676456" cy="1200329"/>
          </a:xfrm>
          <a:prstGeom prst="rect">
            <a:avLst/>
          </a:prstGeom>
        </p:spPr>
        <p:txBody>
          <a:bodyPr wrap="square">
            <a:spAutoFit/>
          </a:bodyPr>
          <a:lstStyle/>
          <a:p>
            <a:r>
              <a:rPr lang="es-AR" sz="2400" dirty="0" err="1" smtClean="0"/>
              <a:t>Effectiveness</a:t>
            </a:r>
            <a:r>
              <a:rPr lang="es-AR" sz="2400" dirty="0" smtClean="0"/>
              <a:t> of </a:t>
            </a:r>
            <a:r>
              <a:rPr lang="es-AR" sz="2400" dirty="0" err="1" smtClean="0"/>
              <a:t>URRs</a:t>
            </a:r>
            <a:r>
              <a:rPr lang="es-AR" sz="2400" dirty="0" smtClean="0"/>
              <a:t> as a </a:t>
            </a:r>
            <a:r>
              <a:rPr lang="es-AR" sz="2400" i="1" dirty="0" err="1" smtClean="0"/>
              <a:t>liability</a:t>
            </a:r>
            <a:r>
              <a:rPr lang="es-AR" sz="2400" i="1" dirty="0" smtClean="0"/>
              <a:t> </a:t>
            </a:r>
            <a:r>
              <a:rPr lang="es-AR" sz="2400" i="1" dirty="0" err="1" smtClean="0"/>
              <a:t>policy</a:t>
            </a:r>
            <a:r>
              <a:rPr lang="es-AR" sz="2400" i="1" dirty="0" smtClean="0"/>
              <a:t> </a:t>
            </a:r>
            <a:r>
              <a:rPr lang="es-AR" sz="2400" i="1" dirty="0" err="1" smtClean="0"/>
              <a:t>tool</a:t>
            </a:r>
            <a:r>
              <a:rPr lang="es-AR" sz="2400" dirty="0" smtClean="0"/>
              <a:t>: </a:t>
            </a:r>
            <a:r>
              <a:rPr lang="en-US" sz="2400" dirty="0" smtClean="0"/>
              <a:t>Summary of results obtained by empirical studies</a:t>
            </a:r>
          </a:p>
          <a:p>
            <a:endParaRPr lang="en-US" sz="2400" dirty="0" smtClean="0"/>
          </a:p>
        </p:txBody>
      </p:sp>
      <p:sp>
        <p:nvSpPr>
          <p:cNvPr id="9" name="Line 9"/>
          <p:cNvSpPr>
            <a:spLocks noChangeShapeType="1"/>
          </p:cNvSpPr>
          <p:nvPr/>
        </p:nvSpPr>
        <p:spPr bwMode="auto">
          <a:xfrm>
            <a:off x="395536" y="948829"/>
            <a:ext cx="8305800" cy="0"/>
          </a:xfrm>
          <a:prstGeom prst="line">
            <a:avLst/>
          </a:prstGeom>
          <a:noFill/>
          <a:ln w="38100">
            <a:solidFill>
              <a:schemeClr val="accent1"/>
            </a:solidFill>
            <a:round/>
            <a:headEnd/>
            <a:tailEnd/>
          </a:ln>
        </p:spPr>
        <p:txBody>
          <a:bodyPr/>
          <a:lstStyle/>
          <a:p>
            <a:endParaRPr lang="en-US" dirty="0"/>
          </a:p>
        </p:txBody>
      </p:sp>
      <p:graphicFrame>
        <p:nvGraphicFramePr>
          <p:cNvPr id="6" name="Table 5"/>
          <p:cNvGraphicFramePr>
            <a:graphicFrameLocks noGrp="1"/>
          </p:cNvGraphicFramePr>
          <p:nvPr/>
        </p:nvGraphicFramePr>
        <p:xfrm>
          <a:off x="323528" y="1050313"/>
          <a:ext cx="8496944" cy="5616624"/>
        </p:xfrm>
        <a:graphic>
          <a:graphicData uri="http://schemas.openxmlformats.org/drawingml/2006/table">
            <a:tbl>
              <a:tblPr/>
              <a:tblGrid>
                <a:gridCol w="1699196"/>
                <a:gridCol w="6797748"/>
              </a:tblGrid>
              <a:tr h="198109">
                <a:tc gridSpan="2">
                  <a:txBody>
                    <a:bodyPr/>
                    <a:lstStyle/>
                    <a:p>
                      <a:pPr marL="0" marR="0" algn="ctr">
                        <a:spcBef>
                          <a:spcPts val="0"/>
                        </a:spcBef>
                        <a:spcAft>
                          <a:spcPts val="0"/>
                        </a:spcAft>
                      </a:pPr>
                      <a:r>
                        <a:rPr lang="es-AR" sz="1400" b="1" dirty="0" smtClean="0">
                          <a:latin typeface="+mn-lt"/>
                          <a:ea typeface="Times New Roman"/>
                        </a:rPr>
                        <a:t>Chile</a:t>
                      </a:r>
                      <a:endParaRPr lang="en-US" sz="1400" b="1" dirty="0">
                        <a:latin typeface="+mn-lt"/>
                        <a:ea typeface="Times New Roman"/>
                      </a:endParaRP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98109">
                <a:tc>
                  <a:txBody>
                    <a:bodyPr/>
                    <a:lstStyle/>
                    <a:p>
                      <a:pPr marL="0" marR="0">
                        <a:spcBef>
                          <a:spcPts val="0"/>
                        </a:spcBef>
                        <a:spcAft>
                          <a:spcPts val="0"/>
                        </a:spcAft>
                      </a:pPr>
                      <a:r>
                        <a:rPr lang="en-US" sz="1200" b="1">
                          <a:latin typeface="+mn-lt"/>
                          <a:ea typeface="Times New Roman"/>
                        </a:rPr>
                        <a:t>Study</a:t>
                      </a:r>
                      <a:endParaRPr lang="en-US" sz="1200">
                        <a:latin typeface="+mn-lt"/>
                        <a:ea typeface="Times New Roman"/>
                      </a:endParaRP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338388" marR="0" indent="0" algn="l">
                        <a:spcBef>
                          <a:spcPts val="0"/>
                        </a:spcBef>
                        <a:spcAft>
                          <a:spcPts val="0"/>
                        </a:spcAft>
                        <a:tabLst>
                          <a:tab pos="2286000" algn="l"/>
                        </a:tabLst>
                      </a:pPr>
                      <a:r>
                        <a:rPr lang="en-US" sz="1200" b="1" dirty="0">
                          <a:latin typeface="+mn-lt"/>
                          <a:ea typeface="Times New Roman"/>
                        </a:rPr>
                        <a:t>Results</a:t>
                      </a:r>
                      <a:endParaRPr lang="en-US" sz="1200" dirty="0">
                        <a:latin typeface="+mn-lt"/>
                        <a:ea typeface="Times New Roman"/>
                      </a:endParaRP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18">
                <a:tc>
                  <a:txBody>
                    <a:bodyPr/>
                    <a:lstStyle/>
                    <a:p>
                      <a:pPr marL="0" marR="0">
                        <a:spcBef>
                          <a:spcPts val="0"/>
                        </a:spcBef>
                        <a:spcAft>
                          <a:spcPts val="0"/>
                        </a:spcAft>
                      </a:pPr>
                      <a:r>
                        <a:rPr lang="en-US" sz="1200">
                          <a:latin typeface="+mn-lt"/>
                          <a:ea typeface="Times New Roman"/>
                        </a:rPr>
                        <a:t>Chumacero, Labán and Larraín (1997)</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0"/>
                        </a:spcBef>
                        <a:spcAft>
                          <a:spcPts val="0"/>
                        </a:spcAft>
                        <a:tabLst>
                          <a:tab pos="228600" algn="l"/>
                        </a:tabLst>
                      </a:pPr>
                      <a:r>
                        <a:rPr lang="en-US" sz="1200" dirty="0">
                          <a:latin typeface="+mn-lt"/>
                          <a:ea typeface="Times New Roman"/>
                        </a:rPr>
                        <a:t>In the long-run, the URR is effective in reducing the total magnitude of short-term inflows. In this way it reduces the relative share of short-term flows in the total. </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4327">
                <a:tc>
                  <a:txBody>
                    <a:bodyPr/>
                    <a:lstStyle/>
                    <a:p>
                      <a:pPr marL="0" marR="0">
                        <a:spcBef>
                          <a:spcPts val="0"/>
                        </a:spcBef>
                        <a:spcAft>
                          <a:spcPts val="0"/>
                        </a:spcAft>
                      </a:pPr>
                      <a:r>
                        <a:rPr lang="en-US" sz="1200">
                          <a:latin typeface="+mn-lt"/>
                          <a:ea typeface="Times New Roman"/>
                        </a:rPr>
                        <a:t>Gallego, Hernández and Schmidt-Hebbel (1999)</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mn-lt"/>
                          <a:ea typeface="Times New Roman"/>
                        </a:rPr>
                        <a:t>URR mechanism has significant effect in changing the composition of net foreign liability </a:t>
                      </a:r>
                      <a:r>
                        <a:rPr lang="en-US" sz="1200" i="1">
                          <a:latin typeface="+mn-lt"/>
                          <a:ea typeface="Times New Roman"/>
                        </a:rPr>
                        <a:t>flows</a:t>
                      </a:r>
                      <a:r>
                        <a:rPr lang="en-US" sz="1200">
                          <a:latin typeface="+mn-lt"/>
                          <a:ea typeface="Times New Roman"/>
                        </a:rPr>
                        <a:t> and </a:t>
                      </a:r>
                      <a:r>
                        <a:rPr lang="en-US" sz="1200" i="1">
                          <a:latin typeface="+mn-lt"/>
                          <a:ea typeface="Times New Roman"/>
                        </a:rPr>
                        <a:t>stocks</a:t>
                      </a:r>
                      <a:r>
                        <a:rPr lang="en-US" sz="1200">
                          <a:latin typeface="+mn-lt"/>
                          <a:ea typeface="Times New Roman"/>
                        </a:rPr>
                        <a:t> away from the short-term and toward the medium and long-term.</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4327">
                <a:tc>
                  <a:txBody>
                    <a:bodyPr/>
                    <a:lstStyle/>
                    <a:p>
                      <a:pPr marL="0" marR="0">
                        <a:spcBef>
                          <a:spcPts val="0"/>
                        </a:spcBef>
                        <a:spcAft>
                          <a:spcPts val="0"/>
                        </a:spcAft>
                      </a:pPr>
                      <a:r>
                        <a:rPr lang="en-US" sz="1200" dirty="0">
                          <a:latin typeface="+mn-lt"/>
                          <a:ea typeface="Times New Roman"/>
                        </a:rPr>
                        <a:t>De Gregorio, Edwards and </a:t>
                      </a:r>
                      <a:r>
                        <a:rPr lang="en-US" sz="1200" dirty="0" err="1">
                          <a:latin typeface="+mn-lt"/>
                          <a:ea typeface="Times New Roman"/>
                        </a:rPr>
                        <a:t>Valdés</a:t>
                      </a:r>
                      <a:r>
                        <a:rPr lang="en-US" sz="1200" dirty="0">
                          <a:latin typeface="+mn-lt"/>
                          <a:ea typeface="Times New Roman"/>
                        </a:rPr>
                        <a:t> (2000)</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latin typeface="+mn-lt"/>
                          <a:ea typeface="Times New Roman"/>
                        </a:rPr>
                        <a:t>URR has a clear impact on the maturity composition of capital with a change from short-run flows to long-run flows.</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4327">
                <a:tc>
                  <a:txBody>
                    <a:bodyPr/>
                    <a:lstStyle/>
                    <a:p>
                      <a:pPr marL="0" marR="0">
                        <a:spcBef>
                          <a:spcPts val="0"/>
                        </a:spcBef>
                        <a:spcAft>
                          <a:spcPts val="0"/>
                        </a:spcAft>
                      </a:pPr>
                      <a:r>
                        <a:rPr lang="en-US" sz="1200">
                          <a:latin typeface="+mn-lt"/>
                          <a:ea typeface="Times New Roman"/>
                        </a:rPr>
                        <a:t>Gallego, Hernández and Schmidt-Hebbel (2002)</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mn-lt"/>
                          <a:ea typeface="Times New Roman"/>
                        </a:rPr>
                        <a:t>URR mechanism led to a distribution of external liabilities that was skewed toward long-term liabilities</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4327">
                <a:tc>
                  <a:txBody>
                    <a:bodyPr/>
                    <a:lstStyle/>
                    <a:p>
                      <a:pPr marL="0" marR="0">
                        <a:spcBef>
                          <a:spcPts val="0"/>
                        </a:spcBef>
                        <a:spcAft>
                          <a:spcPts val="0"/>
                        </a:spcAft>
                      </a:pPr>
                      <a:r>
                        <a:rPr lang="en-US" sz="1200">
                          <a:latin typeface="+mn-lt"/>
                          <a:ea typeface="Times New Roman"/>
                        </a:rPr>
                        <a:t>Le Fort and Lehmann (2003)</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mn-lt"/>
                          <a:ea typeface="Times New Roman"/>
                        </a:rPr>
                        <a:t>URR mechanism has a much larger and significant negative effect on the volume of short-term flows than it does on the other types. Hence the URR has important effects regarding the composition of flows by reducing their short-term component.</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4327">
                <a:tc>
                  <a:txBody>
                    <a:bodyPr/>
                    <a:lstStyle/>
                    <a:p>
                      <a:pPr marL="0" marR="0">
                        <a:spcBef>
                          <a:spcPts val="0"/>
                        </a:spcBef>
                        <a:spcAft>
                          <a:spcPts val="0"/>
                        </a:spcAft>
                      </a:pPr>
                      <a:r>
                        <a:rPr lang="en-US" sz="1200">
                          <a:latin typeface="+mn-lt"/>
                          <a:ea typeface="Times New Roman"/>
                        </a:rPr>
                        <a:t>Ffrench-Davis and Tapia (2004)</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1">
                        <a:spcBef>
                          <a:spcPts val="0"/>
                        </a:spcBef>
                        <a:spcAft>
                          <a:spcPts val="0"/>
                        </a:spcAft>
                      </a:pPr>
                      <a:r>
                        <a:rPr lang="en-US" sz="1200" kern="1200" dirty="0">
                          <a:solidFill>
                            <a:schemeClr val="tx1"/>
                          </a:solidFill>
                          <a:latin typeface="+mn-lt"/>
                          <a:ea typeface="Times New Roman"/>
                          <a:cs typeface="+mn-cs"/>
                        </a:rPr>
                        <a:t>URR was very successful in improving the profile of foreign liabilities.</a:t>
                      </a:r>
                    </a:p>
                    <a:p>
                      <a:pPr marL="0" marR="0" algn="l" defTabSz="914400" rtl="0" eaLnBrk="1" latinLnBrk="0" hangingPunct="1">
                        <a:spcBef>
                          <a:spcPts val="0"/>
                        </a:spcBef>
                        <a:spcAft>
                          <a:spcPts val="0"/>
                        </a:spcAft>
                      </a:pPr>
                      <a:r>
                        <a:rPr lang="en-US" sz="1200" kern="1200" dirty="0">
                          <a:solidFill>
                            <a:schemeClr val="tx1"/>
                          </a:solidFill>
                          <a:latin typeface="+mn-lt"/>
                          <a:ea typeface="Times New Roman"/>
                          <a:cs typeface="+mn-cs"/>
                        </a:rPr>
                        <a:t>URR leads to quarterly short-term flows 0.5 – 1.0 percentage points of GDP smaller than they would otherwise have been</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8109">
                <a:tc gridSpan="2">
                  <a:txBody>
                    <a:bodyPr/>
                    <a:lstStyle/>
                    <a:p>
                      <a:pPr marL="0" marR="0" algn="ctr">
                        <a:spcBef>
                          <a:spcPts val="0"/>
                        </a:spcBef>
                        <a:spcAft>
                          <a:spcPts val="0"/>
                        </a:spcAft>
                      </a:pPr>
                      <a:r>
                        <a:rPr lang="es-AR" sz="1400" b="1" dirty="0" smtClean="0">
                          <a:latin typeface="+mn-lt"/>
                          <a:ea typeface="Times New Roman"/>
                        </a:rPr>
                        <a:t>Colombia</a:t>
                      </a:r>
                      <a:endParaRPr lang="en-US" sz="1400" b="1" dirty="0">
                        <a:latin typeface="+mn-lt"/>
                        <a:ea typeface="Times New Roman"/>
                      </a:endParaRP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198109">
                <a:tc>
                  <a:txBody>
                    <a:bodyPr/>
                    <a:lstStyle/>
                    <a:p>
                      <a:pPr marL="0" marR="0">
                        <a:spcBef>
                          <a:spcPts val="0"/>
                        </a:spcBef>
                        <a:spcAft>
                          <a:spcPts val="0"/>
                        </a:spcAft>
                      </a:pPr>
                      <a:r>
                        <a:rPr lang="en-US" sz="1200" b="1">
                          <a:latin typeface="+mn-lt"/>
                          <a:ea typeface="Times New Roman"/>
                        </a:rPr>
                        <a:t>Study</a:t>
                      </a:r>
                      <a:endParaRPr lang="en-US" sz="1200">
                        <a:latin typeface="+mn-lt"/>
                        <a:ea typeface="Times New Roman"/>
                      </a:endParaRP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68525" marR="0" indent="0" algn="l">
                        <a:spcBef>
                          <a:spcPts val="0"/>
                        </a:spcBef>
                        <a:spcAft>
                          <a:spcPts val="0"/>
                        </a:spcAft>
                      </a:pPr>
                      <a:r>
                        <a:rPr lang="en-US" sz="1200" b="1" dirty="0">
                          <a:latin typeface="+mn-lt"/>
                          <a:ea typeface="Times New Roman"/>
                        </a:rPr>
                        <a:t>Results</a:t>
                      </a:r>
                      <a:endParaRPr lang="en-US" sz="1200" dirty="0">
                        <a:latin typeface="+mn-lt"/>
                        <a:ea typeface="Times New Roman"/>
                      </a:endParaRP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18">
                <a:tc>
                  <a:txBody>
                    <a:bodyPr/>
                    <a:lstStyle/>
                    <a:p>
                      <a:pPr marL="0" marR="0" algn="l" defTabSz="914400" rtl="0" eaLnBrk="1" latinLnBrk="0" hangingPunct="1">
                        <a:spcBef>
                          <a:spcPts val="0"/>
                        </a:spcBef>
                        <a:spcAft>
                          <a:spcPts val="0"/>
                        </a:spcAft>
                      </a:pPr>
                      <a:r>
                        <a:rPr lang="en-US" sz="1200" kern="1200" dirty="0">
                          <a:solidFill>
                            <a:schemeClr val="tx1"/>
                          </a:solidFill>
                          <a:latin typeface="+mn-lt"/>
                          <a:ea typeface="Times New Roman"/>
                          <a:cs typeface="+mn-cs"/>
                        </a:rPr>
                        <a:t>Cárdenas and Barrera (1997)</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kern="1200" dirty="0">
                          <a:solidFill>
                            <a:schemeClr val="tx1"/>
                          </a:solidFill>
                          <a:latin typeface="+mn-lt"/>
                          <a:ea typeface="Times New Roman"/>
                          <a:cs typeface="+mn-cs"/>
                        </a:rPr>
                        <a:t>Evidence suggests that URR mechanism was successful in inducing a </a:t>
                      </a:r>
                      <a:r>
                        <a:rPr lang="en-US" sz="1200" kern="1200" dirty="0" err="1">
                          <a:solidFill>
                            <a:schemeClr val="tx1"/>
                          </a:solidFill>
                          <a:latin typeface="+mn-lt"/>
                          <a:ea typeface="Times New Roman"/>
                          <a:cs typeface="+mn-cs"/>
                        </a:rPr>
                        <a:t>recomposition</a:t>
                      </a:r>
                      <a:r>
                        <a:rPr lang="en-US" sz="1200" kern="1200" dirty="0">
                          <a:solidFill>
                            <a:schemeClr val="tx1"/>
                          </a:solidFill>
                          <a:latin typeface="+mn-lt"/>
                          <a:ea typeface="Times New Roman"/>
                          <a:cs typeface="+mn-cs"/>
                        </a:rPr>
                        <a:t> of foreign liabilities in favor of long-term maturities.</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18">
                <a:tc>
                  <a:txBody>
                    <a:bodyPr/>
                    <a:lstStyle/>
                    <a:p>
                      <a:pPr marL="0" marR="0" algn="l" defTabSz="914400" rtl="0" eaLnBrk="1" latinLnBrk="0" hangingPunct="1">
                        <a:spcBef>
                          <a:spcPts val="0"/>
                        </a:spcBef>
                        <a:spcAft>
                          <a:spcPts val="0"/>
                        </a:spcAft>
                      </a:pPr>
                      <a:r>
                        <a:rPr lang="en-US" sz="1200" kern="1200" dirty="0" err="1">
                          <a:solidFill>
                            <a:schemeClr val="tx1"/>
                          </a:solidFill>
                          <a:latin typeface="+mn-lt"/>
                          <a:ea typeface="Times New Roman"/>
                          <a:cs typeface="+mn-cs"/>
                        </a:rPr>
                        <a:t>Ocampo</a:t>
                      </a:r>
                      <a:r>
                        <a:rPr lang="en-US" sz="1200" kern="1200" dirty="0">
                          <a:solidFill>
                            <a:schemeClr val="tx1"/>
                          </a:solidFill>
                          <a:latin typeface="+mn-lt"/>
                          <a:ea typeface="Times New Roman"/>
                          <a:cs typeface="+mn-cs"/>
                        </a:rPr>
                        <a:t> and Tovar (1999)</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kern="1200" dirty="0">
                          <a:solidFill>
                            <a:schemeClr val="tx1"/>
                          </a:solidFill>
                          <a:latin typeface="+mn-lt"/>
                          <a:ea typeface="Times New Roman"/>
                          <a:cs typeface="+mn-cs"/>
                        </a:rPr>
                        <a:t>The tax effect of the URR together with the increases in the </a:t>
                      </a:r>
                      <a:r>
                        <a:rPr lang="en-US" sz="1200" i="1" dirty="0">
                          <a:latin typeface="+mn-lt"/>
                          <a:ea typeface="Times New Roman"/>
                        </a:rPr>
                        <a:t>minimum maturity </a:t>
                      </a:r>
                      <a:r>
                        <a:rPr lang="en-US" sz="1200" kern="1200" dirty="0">
                          <a:solidFill>
                            <a:schemeClr val="tx1"/>
                          </a:solidFill>
                          <a:latin typeface="+mn-lt"/>
                          <a:ea typeface="Times New Roman"/>
                          <a:cs typeface="+mn-cs"/>
                        </a:rPr>
                        <a:t>were important determinants of a longer term structure of private foreign borrowing.</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218">
                <a:tc>
                  <a:txBody>
                    <a:bodyPr/>
                    <a:lstStyle/>
                    <a:p>
                      <a:pPr marL="0" marR="0">
                        <a:spcBef>
                          <a:spcPts val="0"/>
                        </a:spcBef>
                        <a:spcAft>
                          <a:spcPts val="0"/>
                        </a:spcAft>
                      </a:pPr>
                      <a:r>
                        <a:rPr lang="en-US" sz="1200" kern="1200" dirty="0" err="1">
                          <a:solidFill>
                            <a:schemeClr val="tx1"/>
                          </a:solidFill>
                          <a:latin typeface="+mn-lt"/>
                          <a:ea typeface="Times New Roman"/>
                          <a:cs typeface="+mn-cs"/>
                        </a:rPr>
                        <a:t>Ocampo</a:t>
                      </a:r>
                      <a:r>
                        <a:rPr lang="en-US" sz="1200" kern="1200" dirty="0">
                          <a:solidFill>
                            <a:schemeClr val="tx1"/>
                          </a:solidFill>
                          <a:latin typeface="+mn-lt"/>
                          <a:ea typeface="Times New Roman"/>
                          <a:cs typeface="+mn-cs"/>
                        </a:rPr>
                        <a:t> and Tovar (2003)</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kern="1200" dirty="0">
                          <a:solidFill>
                            <a:schemeClr val="tx1"/>
                          </a:solidFill>
                          <a:latin typeface="+mn-lt"/>
                          <a:ea typeface="Times New Roman"/>
                          <a:cs typeface="+mn-cs"/>
                        </a:rPr>
                        <a:t>Similar results as </a:t>
                      </a:r>
                      <a:r>
                        <a:rPr lang="en-US" sz="1200" kern="1200" dirty="0" err="1">
                          <a:solidFill>
                            <a:schemeClr val="tx1"/>
                          </a:solidFill>
                          <a:latin typeface="+mn-lt"/>
                          <a:ea typeface="Times New Roman"/>
                          <a:cs typeface="+mn-cs"/>
                        </a:rPr>
                        <a:t>Ocampo</a:t>
                      </a:r>
                      <a:r>
                        <a:rPr lang="en-US" sz="1200" kern="1200" dirty="0">
                          <a:solidFill>
                            <a:schemeClr val="tx1"/>
                          </a:solidFill>
                          <a:latin typeface="+mn-lt"/>
                          <a:ea typeface="Times New Roman"/>
                          <a:cs typeface="+mn-cs"/>
                        </a:rPr>
                        <a:t> and Tovar (1999) regarding the effect of the URR on the term structure of private foreign borrowing.</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7179">
                <a:tc>
                  <a:txBody>
                    <a:bodyPr/>
                    <a:lstStyle/>
                    <a:p>
                      <a:pPr marL="0" marR="0">
                        <a:spcBef>
                          <a:spcPts val="0"/>
                        </a:spcBef>
                        <a:spcAft>
                          <a:spcPts val="0"/>
                        </a:spcAft>
                      </a:pPr>
                      <a:r>
                        <a:rPr lang="en-US" sz="1200">
                          <a:latin typeface="+mn-lt"/>
                          <a:ea typeface="Times New Roman"/>
                        </a:rPr>
                        <a:t>Rincón (2000)</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latin typeface="+mn-lt"/>
                          <a:ea typeface="Times New Roman"/>
                        </a:rPr>
                        <a:t>URR mechanism has a significant effect in reducing short-term flows. </a:t>
                      </a:r>
                    </a:p>
                  </a:txBody>
                  <a:tcPr marL="47256" marR="472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DB89FFA-41DF-4ADB-A7CC-C358B026D85B}" type="slidenum">
              <a:rPr lang="en-US" smtClean="0"/>
              <a:pPr>
                <a:defRPr/>
              </a:pPr>
              <a:t>13</a:t>
            </a:fld>
            <a:endParaRPr lang="en-US" dirty="0"/>
          </a:p>
        </p:txBody>
      </p:sp>
      <p:sp>
        <p:nvSpPr>
          <p:cNvPr id="8" name="Rectangle 7"/>
          <p:cNvSpPr/>
          <p:nvPr/>
        </p:nvSpPr>
        <p:spPr>
          <a:xfrm>
            <a:off x="467544" y="116632"/>
            <a:ext cx="8676456" cy="1200329"/>
          </a:xfrm>
          <a:prstGeom prst="rect">
            <a:avLst/>
          </a:prstGeom>
        </p:spPr>
        <p:txBody>
          <a:bodyPr wrap="square">
            <a:spAutoFit/>
          </a:bodyPr>
          <a:lstStyle/>
          <a:p>
            <a:r>
              <a:rPr lang="es-AR" sz="2400" dirty="0" err="1" smtClean="0"/>
              <a:t>Effectiveness</a:t>
            </a:r>
            <a:r>
              <a:rPr lang="es-AR" sz="2400" dirty="0" smtClean="0"/>
              <a:t> of </a:t>
            </a:r>
            <a:r>
              <a:rPr lang="es-AR" sz="2400" dirty="0" err="1" smtClean="0"/>
              <a:t>URRs</a:t>
            </a:r>
            <a:r>
              <a:rPr lang="es-AR" sz="2400" dirty="0" smtClean="0"/>
              <a:t> as a </a:t>
            </a:r>
            <a:r>
              <a:rPr lang="es-AR" sz="2400" i="1" dirty="0" err="1" smtClean="0"/>
              <a:t>macroeconomic</a:t>
            </a:r>
            <a:r>
              <a:rPr lang="es-AR" sz="2400" i="1" dirty="0" smtClean="0"/>
              <a:t> </a:t>
            </a:r>
            <a:r>
              <a:rPr lang="es-AR" sz="2400" i="1" dirty="0" err="1" smtClean="0"/>
              <a:t>policy</a:t>
            </a:r>
            <a:r>
              <a:rPr lang="es-AR" sz="2400" i="1" dirty="0" smtClean="0"/>
              <a:t> </a:t>
            </a:r>
            <a:r>
              <a:rPr lang="es-AR" sz="2400" i="1" dirty="0" err="1" smtClean="0"/>
              <a:t>tool</a:t>
            </a:r>
            <a:r>
              <a:rPr lang="es-AR" sz="2400" dirty="0" smtClean="0"/>
              <a:t>: </a:t>
            </a:r>
            <a:r>
              <a:rPr lang="en-US" sz="2400" dirty="0" smtClean="0"/>
              <a:t>Summary of results obtained by empirical studies</a:t>
            </a:r>
          </a:p>
          <a:p>
            <a:endParaRPr lang="en-US" sz="2400" dirty="0" smtClean="0"/>
          </a:p>
        </p:txBody>
      </p:sp>
      <p:sp>
        <p:nvSpPr>
          <p:cNvPr id="9" name="Line 9"/>
          <p:cNvSpPr>
            <a:spLocks noChangeShapeType="1"/>
          </p:cNvSpPr>
          <p:nvPr/>
        </p:nvSpPr>
        <p:spPr bwMode="auto">
          <a:xfrm>
            <a:off x="395536" y="929986"/>
            <a:ext cx="8305800" cy="0"/>
          </a:xfrm>
          <a:prstGeom prst="line">
            <a:avLst/>
          </a:prstGeom>
          <a:noFill/>
          <a:ln w="38100">
            <a:solidFill>
              <a:schemeClr val="accent1"/>
            </a:solidFill>
            <a:round/>
            <a:headEnd/>
            <a:tailEnd/>
          </a:ln>
        </p:spPr>
        <p:txBody>
          <a:bodyPr/>
          <a:lstStyle/>
          <a:p>
            <a:endParaRPr lang="en-US" dirty="0"/>
          </a:p>
        </p:txBody>
      </p:sp>
      <p:graphicFrame>
        <p:nvGraphicFramePr>
          <p:cNvPr id="7" name="Table 6"/>
          <p:cNvGraphicFramePr>
            <a:graphicFrameLocks noGrp="1"/>
          </p:cNvGraphicFramePr>
          <p:nvPr/>
        </p:nvGraphicFramePr>
        <p:xfrm>
          <a:off x="395536" y="996801"/>
          <a:ext cx="8496944" cy="5829300"/>
        </p:xfrm>
        <a:graphic>
          <a:graphicData uri="http://schemas.openxmlformats.org/drawingml/2006/table">
            <a:tbl>
              <a:tblPr/>
              <a:tblGrid>
                <a:gridCol w="1699196"/>
                <a:gridCol w="6797748"/>
              </a:tblGrid>
              <a:tr h="93965">
                <a:tc gridSpan="2">
                  <a:txBody>
                    <a:bodyPr/>
                    <a:lstStyle/>
                    <a:p>
                      <a:pPr marL="0" marR="0" algn="ctr">
                        <a:spcBef>
                          <a:spcPts val="0"/>
                        </a:spcBef>
                        <a:spcAft>
                          <a:spcPts val="0"/>
                        </a:spcAft>
                      </a:pPr>
                      <a:r>
                        <a:rPr lang="es-AR" sz="1400" b="1" dirty="0" smtClean="0">
                          <a:latin typeface="+mn-lt"/>
                          <a:ea typeface="Times New Roman"/>
                        </a:rPr>
                        <a:t>Chile</a:t>
                      </a:r>
                      <a:endParaRPr lang="en-US" sz="1400" b="1" dirty="0">
                        <a:latin typeface="+mn-lt"/>
                        <a:ea typeface="Times New Roman"/>
                      </a:endParaRP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86135">
                <a:tc>
                  <a:txBody>
                    <a:bodyPr/>
                    <a:lstStyle/>
                    <a:p>
                      <a:pPr marL="0" marR="0">
                        <a:spcBef>
                          <a:spcPts val="0"/>
                        </a:spcBef>
                        <a:spcAft>
                          <a:spcPts val="0"/>
                        </a:spcAft>
                      </a:pPr>
                      <a:r>
                        <a:rPr lang="en-US" sz="1050" b="1">
                          <a:latin typeface="+mn-lt"/>
                          <a:ea typeface="Times New Roman"/>
                        </a:rPr>
                        <a:t>Study</a:t>
                      </a:r>
                      <a:endParaRPr lang="en-US" sz="1050">
                        <a:latin typeface="+mn-lt"/>
                        <a:ea typeface="Times New Roman"/>
                      </a:endParaRP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338388" marR="0" indent="0" algn="l">
                        <a:spcBef>
                          <a:spcPts val="0"/>
                        </a:spcBef>
                        <a:spcAft>
                          <a:spcPts val="0"/>
                        </a:spcAft>
                      </a:pPr>
                      <a:r>
                        <a:rPr lang="en-US" sz="1000" b="1" dirty="0">
                          <a:latin typeface="+mn-lt"/>
                          <a:ea typeface="Times New Roman"/>
                        </a:rPr>
                        <a:t>Results</a:t>
                      </a:r>
                      <a:endParaRPr lang="en-US" sz="1000" dirty="0">
                        <a:latin typeface="+mn-lt"/>
                        <a:ea typeface="Times New Roman"/>
                      </a:endParaRP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270">
                <a:tc>
                  <a:txBody>
                    <a:bodyPr/>
                    <a:lstStyle/>
                    <a:p>
                      <a:pPr marL="0" marR="0">
                        <a:spcBef>
                          <a:spcPts val="0"/>
                        </a:spcBef>
                        <a:spcAft>
                          <a:spcPts val="0"/>
                        </a:spcAft>
                      </a:pPr>
                      <a:r>
                        <a:rPr lang="en-US" sz="1200" kern="1200" dirty="0" err="1">
                          <a:solidFill>
                            <a:schemeClr val="tx1"/>
                          </a:solidFill>
                          <a:latin typeface="+mn-lt"/>
                          <a:ea typeface="Times New Roman"/>
                          <a:cs typeface="+mn-cs"/>
                        </a:rPr>
                        <a:t>Valdés-Prieto</a:t>
                      </a:r>
                      <a:r>
                        <a:rPr lang="en-US" sz="1200" kern="1200" dirty="0">
                          <a:solidFill>
                            <a:schemeClr val="tx1"/>
                          </a:solidFill>
                          <a:latin typeface="+mn-lt"/>
                          <a:ea typeface="Times New Roman"/>
                          <a:cs typeface="+mn-cs"/>
                        </a:rPr>
                        <a:t> and Soto (1998)</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tabLst>
                          <a:tab pos="247015" algn="l"/>
                        </a:tabLst>
                      </a:pPr>
                      <a:r>
                        <a:rPr lang="en-US" sz="1100" kern="1200" dirty="0">
                          <a:solidFill>
                            <a:schemeClr val="tx1"/>
                          </a:solidFill>
                          <a:latin typeface="+mn-lt"/>
                          <a:ea typeface="Times New Roman"/>
                          <a:cs typeface="+mn-cs"/>
                        </a:rPr>
                        <a:t>The URR did not contribute to monetary autonomy</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270">
                <a:tc>
                  <a:txBody>
                    <a:bodyPr/>
                    <a:lstStyle/>
                    <a:p>
                      <a:pPr marL="0" marR="0">
                        <a:spcBef>
                          <a:spcPts val="0"/>
                        </a:spcBef>
                        <a:spcAft>
                          <a:spcPts val="0"/>
                        </a:spcAft>
                      </a:pPr>
                      <a:r>
                        <a:rPr lang="en-US" sz="1200" kern="1200" dirty="0">
                          <a:solidFill>
                            <a:schemeClr val="tx1"/>
                          </a:solidFill>
                          <a:latin typeface="+mn-lt"/>
                          <a:ea typeface="Times New Roman"/>
                          <a:cs typeface="+mn-cs"/>
                        </a:rPr>
                        <a:t>Laurens and Cardoso (1998)</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tabLst>
                          <a:tab pos="247015" algn="l"/>
                        </a:tabLst>
                      </a:pPr>
                      <a:r>
                        <a:rPr lang="en-US" sz="1100" kern="1200">
                          <a:solidFill>
                            <a:schemeClr val="tx1"/>
                          </a:solidFill>
                          <a:latin typeface="+mn-lt"/>
                          <a:ea typeface="Times New Roman"/>
                          <a:cs typeface="+mn-cs"/>
                        </a:rPr>
                        <a:t>URR has no effect on the exchange rate nor on the interest rate.</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6809">
                <a:tc>
                  <a:txBody>
                    <a:bodyPr/>
                    <a:lstStyle/>
                    <a:p>
                      <a:pPr marL="0" marR="0">
                        <a:spcBef>
                          <a:spcPts val="0"/>
                        </a:spcBef>
                        <a:spcAft>
                          <a:spcPts val="0"/>
                        </a:spcAft>
                      </a:pPr>
                      <a:r>
                        <a:rPr lang="en-US" sz="1200" kern="1200" dirty="0">
                          <a:solidFill>
                            <a:schemeClr val="tx1"/>
                          </a:solidFill>
                          <a:latin typeface="+mn-lt"/>
                          <a:ea typeface="Times New Roman"/>
                          <a:cs typeface="+mn-cs"/>
                        </a:rPr>
                        <a:t>Gregorio, Edwards and </a:t>
                      </a:r>
                      <a:r>
                        <a:rPr lang="en-US" sz="1200" kern="1200" dirty="0" err="1">
                          <a:solidFill>
                            <a:schemeClr val="tx1"/>
                          </a:solidFill>
                          <a:latin typeface="+mn-lt"/>
                          <a:ea typeface="Times New Roman"/>
                          <a:cs typeface="+mn-cs"/>
                        </a:rPr>
                        <a:t>Valdés</a:t>
                      </a:r>
                      <a:r>
                        <a:rPr lang="en-US" sz="1200" kern="1200" dirty="0">
                          <a:solidFill>
                            <a:schemeClr val="tx1"/>
                          </a:solidFill>
                          <a:latin typeface="+mn-lt"/>
                          <a:ea typeface="Times New Roman"/>
                          <a:cs typeface="+mn-cs"/>
                        </a:rPr>
                        <a:t> (2000)</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tabLst>
                          <a:tab pos="247015" algn="l"/>
                        </a:tabLst>
                      </a:pPr>
                      <a:r>
                        <a:rPr lang="en-US" sz="1100" kern="1200" dirty="0">
                          <a:solidFill>
                            <a:schemeClr val="tx1"/>
                          </a:solidFill>
                          <a:latin typeface="+mn-lt"/>
                          <a:ea typeface="Times New Roman"/>
                          <a:cs typeface="+mn-cs"/>
                        </a:rPr>
                        <a:t>The URR was not effective in reducing the volume of capital inflows.</a:t>
                      </a:r>
                    </a:p>
                    <a:p>
                      <a:pPr marL="342900" marR="0" lvl="0" indent="-342900">
                        <a:spcBef>
                          <a:spcPts val="0"/>
                        </a:spcBef>
                        <a:spcAft>
                          <a:spcPts val="0"/>
                        </a:spcAft>
                        <a:buFont typeface="Symbol"/>
                        <a:buChar char=""/>
                        <a:tabLst>
                          <a:tab pos="247015" algn="l"/>
                        </a:tabLst>
                      </a:pPr>
                      <a:r>
                        <a:rPr lang="en-US" sz="1100" kern="1200" dirty="0">
                          <a:solidFill>
                            <a:schemeClr val="tx1"/>
                          </a:solidFill>
                          <a:latin typeface="+mn-lt"/>
                          <a:ea typeface="Times New Roman"/>
                          <a:cs typeface="+mn-cs"/>
                        </a:rPr>
                        <a:t>Positive effect of the URR on monetary policy autonomy (URR allowed the authorities to target the domestic interest rate at higher levels without causing increases in the volume of capital inflows).</a:t>
                      </a:r>
                    </a:p>
                    <a:p>
                      <a:pPr marL="342900" marR="0" lvl="0" indent="-342900">
                        <a:spcBef>
                          <a:spcPts val="0"/>
                        </a:spcBef>
                        <a:spcAft>
                          <a:spcPts val="0"/>
                        </a:spcAft>
                        <a:buFont typeface="Symbol"/>
                        <a:buChar char=""/>
                        <a:tabLst>
                          <a:tab pos="247015" algn="l"/>
                        </a:tabLst>
                      </a:pPr>
                      <a:r>
                        <a:rPr lang="en-US" sz="1100" kern="1200" dirty="0">
                          <a:solidFill>
                            <a:schemeClr val="tx1"/>
                          </a:solidFill>
                          <a:latin typeface="+mn-lt"/>
                          <a:ea typeface="Times New Roman"/>
                          <a:cs typeface="+mn-cs"/>
                        </a:rPr>
                        <a:t>Effect of URR on real exchange rate trajectory is not conclusive.</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539">
                <a:tc>
                  <a:txBody>
                    <a:bodyPr/>
                    <a:lstStyle/>
                    <a:p>
                      <a:pPr marL="0" marR="0">
                        <a:spcBef>
                          <a:spcPts val="0"/>
                        </a:spcBef>
                        <a:spcAft>
                          <a:spcPts val="0"/>
                        </a:spcAft>
                      </a:pPr>
                      <a:r>
                        <a:rPr lang="en-US" sz="1200" kern="1200">
                          <a:solidFill>
                            <a:schemeClr val="tx1"/>
                          </a:solidFill>
                          <a:latin typeface="+mn-lt"/>
                          <a:ea typeface="Times New Roman"/>
                          <a:cs typeface="+mn-cs"/>
                        </a:rPr>
                        <a:t>Le Fort and Lehmann (2000)</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tabLst>
                          <a:tab pos="247015" algn="l"/>
                        </a:tabLst>
                      </a:pPr>
                      <a:r>
                        <a:rPr lang="en-US" sz="1100" kern="1200" dirty="0">
                          <a:solidFill>
                            <a:schemeClr val="tx1"/>
                          </a:solidFill>
                          <a:latin typeface="+mn-lt"/>
                          <a:ea typeface="Times New Roman"/>
                          <a:cs typeface="+mn-cs"/>
                        </a:rPr>
                        <a:t>The URR was effective in reducing the volume of capital inflows (if the URR had been eliminated in 1996, capital inflows would have been almost 6 points of GDP larger in 1996 and 1997 than they actually were).</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6809">
                <a:tc>
                  <a:txBody>
                    <a:bodyPr/>
                    <a:lstStyle/>
                    <a:p>
                      <a:pPr marL="0" marR="0">
                        <a:spcBef>
                          <a:spcPts val="0"/>
                        </a:spcBef>
                        <a:spcAft>
                          <a:spcPts val="0"/>
                        </a:spcAft>
                      </a:pPr>
                      <a:r>
                        <a:rPr lang="en-US" sz="1200" kern="1200" dirty="0" err="1">
                          <a:solidFill>
                            <a:schemeClr val="tx1"/>
                          </a:solidFill>
                          <a:latin typeface="+mn-lt"/>
                          <a:ea typeface="Times New Roman"/>
                          <a:cs typeface="+mn-cs"/>
                        </a:rPr>
                        <a:t>Gallego</a:t>
                      </a:r>
                      <a:r>
                        <a:rPr lang="en-US" sz="1200" kern="1200" dirty="0">
                          <a:solidFill>
                            <a:schemeClr val="tx1"/>
                          </a:solidFill>
                          <a:latin typeface="+mn-lt"/>
                          <a:ea typeface="Times New Roman"/>
                          <a:cs typeface="+mn-cs"/>
                        </a:rPr>
                        <a:t>, </a:t>
                      </a:r>
                      <a:r>
                        <a:rPr lang="en-US" sz="1200" kern="1200" dirty="0" err="1">
                          <a:solidFill>
                            <a:schemeClr val="tx1"/>
                          </a:solidFill>
                          <a:latin typeface="+mn-lt"/>
                          <a:ea typeface="Times New Roman"/>
                          <a:cs typeface="+mn-cs"/>
                        </a:rPr>
                        <a:t>Hernández</a:t>
                      </a:r>
                      <a:r>
                        <a:rPr lang="en-US" sz="1200" kern="1200" dirty="0">
                          <a:solidFill>
                            <a:schemeClr val="tx1"/>
                          </a:solidFill>
                          <a:latin typeface="+mn-lt"/>
                          <a:ea typeface="Times New Roman"/>
                          <a:cs typeface="+mn-cs"/>
                        </a:rPr>
                        <a:t> and Schmidt-Hebbel (2002)</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tabLst>
                          <a:tab pos="247015" algn="l"/>
                        </a:tabLst>
                      </a:pPr>
                      <a:r>
                        <a:rPr lang="en-US" sz="1100" kern="1200" dirty="0">
                          <a:solidFill>
                            <a:schemeClr val="tx1"/>
                          </a:solidFill>
                          <a:latin typeface="+mn-lt"/>
                          <a:ea typeface="Times New Roman"/>
                          <a:cs typeface="+mn-cs"/>
                        </a:rPr>
                        <a:t>Positive effect of the URR on monetary policy autonomy (although the interest rate differential supported by the URR mechanism was rather small and only temporary).</a:t>
                      </a:r>
                    </a:p>
                    <a:p>
                      <a:pPr marL="342900" marR="0" lvl="0" indent="-342900">
                        <a:spcBef>
                          <a:spcPts val="0"/>
                        </a:spcBef>
                        <a:spcAft>
                          <a:spcPts val="0"/>
                        </a:spcAft>
                        <a:buFont typeface="Symbol"/>
                        <a:buChar char=""/>
                        <a:tabLst>
                          <a:tab pos="247015" algn="l"/>
                        </a:tabLst>
                      </a:pPr>
                      <a:r>
                        <a:rPr lang="en-US" sz="1100" kern="1200" dirty="0">
                          <a:solidFill>
                            <a:schemeClr val="tx1"/>
                          </a:solidFill>
                          <a:latin typeface="+mn-lt"/>
                          <a:ea typeface="Times New Roman"/>
                          <a:cs typeface="+mn-cs"/>
                        </a:rPr>
                        <a:t>The URR was effective in reducing the volume of capital inflows (however this effect is only temporary due to loss of power of URR mechanism)</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405">
                <a:tc>
                  <a:txBody>
                    <a:bodyPr/>
                    <a:lstStyle/>
                    <a:p>
                      <a:pPr marL="0" marR="0">
                        <a:spcBef>
                          <a:spcPts val="0"/>
                        </a:spcBef>
                        <a:spcAft>
                          <a:spcPts val="0"/>
                        </a:spcAft>
                      </a:pPr>
                      <a:r>
                        <a:rPr lang="en-US" sz="1200" kern="1200">
                          <a:solidFill>
                            <a:schemeClr val="tx1"/>
                          </a:solidFill>
                          <a:latin typeface="+mn-lt"/>
                          <a:ea typeface="Times New Roman"/>
                          <a:cs typeface="+mn-cs"/>
                        </a:rPr>
                        <a:t>Le Fort and Lehmann (2003)</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tabLst>
                          <a:tab pos="247015" algn="l"/>
                        </a:tabLst>
                      </a:pPr>
                      <a:r>
                        <a:rPr lang="en-US" sz="1100" kern="1200" dirty="0">
                          <a:solidFill>
                            <a:schemeClr val="tx1"/>
                          </a:solidFill>
                          <a:latin typeface="+mn-lt"/>
                          <a:ea typeface="Times New Roman"/>
                          <a:cs typeface="+mn-cs"/>
                        </a:rPr>
                        <a:t>The URR was effective in reducing the total volume of capital inflows (however the negative effect of the URR is stronger on short-term flows)</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0674">
                <a:tc>
                  <a:txBody>
                    <a:bodyPr/>
                    <a:lstStyle/>
                    <a:p>
                      <a:pPr marL="0" marR="0">
                        <a:spcBef>
                          <a:spcPts val="0"/>
                        </a:spcBef>
                        <a:spcAft>
                          <a:spcPts val="0"/>
                        </a:spcAft>
                      </a:pPr>
                      <a:r>
                        <a:rPr lang="en-US" sz="1200" kern="1200">
                          <a:solidFill>
                            <a:schemeClr val="tx1"/>
                          </a:solidFill>
                          <a:latin typeface="+mn-lt"/>
                          <a:ea typeface="Times New Roman"/>
                          <a:cs typeface="+mn-cs"/>
                        </a:rPr>
                        <a:t>Ffrench-Davis and Tapia (2004)</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tabLst>
                          <a:tab pos="247015" algn="l"/>
                        </a:tabLst>
                      </a:pPr>
                      <a:r>
                        <a:rPr lang="en-US" sz="1100" kern="1200" dirty="0">
                          <a:solidFill>
                            <a:schemeClr val="tx1"/>
                          </a:solidFill>
                          <a:latin typeface="+mn-lt"/>
                          <a:ea typeface="Times New Roman"/>
                          <a:cs typeface="+mn-cs"/>
                        </a:rPr>
                        <a:t>The URR was effective in reducing the total volume of capital inflows (however the negative effect of the URR is stronger on short-term flows)</a:t>
                      </a:r>
                    </a:p>
                    <a:p>
                      <a:pPr marL="342900" marR="0" lvl="0" indent="-342900">
                        <a:spcBef>
                          <a:spcPts val="0"/>
                        </a:spcBef>
                        <a:spcAft>
                          <a:spcPts val="0"/>
                        </a:spcAft>
                        <a:buFont typeface="Symbol"/>
                        <a:buChar char=""/>
                        <a:tabLst>
                          <a:tab pos="247015" algn="l"/>
                        </a:tabLst>
                      </a:pPr>
                      <a:r>
                        <a:rPr lang="en-US" sz="1100" kern="1200" dirty="0">
                          <a:solidFill>
                            <a:schemeClr val="tx1"/>
                          </a:solidFill>
                          <a:latin typeface="+mn-lt"/>
                          <a:ea typeface="Times New Roman"/>
                          <a:cs typeface="+mn-cs"/>
                        </a:rPr>
                        <a:t>Positive effect of the URR mechanism on monetary policy autonomy</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3965">
                <a:tc gridSpan="2">
                  <a:txBody>
                    <a:bodyPr/>
                    <a:lstStyle/>
                    <a:p>
                      <a:pPr marL="0" marR="0" algn="ctr">
                        <a:spcBef>
                          <a:spcPts val="0"/>
                        </a:spcBef>
                        <a:spcAft>
                          <a:spcPts val="0"/>
                        </a:spcAft>
                      </a:pPr>
                      <a:r>
                        <a:rPr lang="es-AR" sz="1400" b="1" kern="1200" dirty="0" smtClean="0">
                          <a:solidFill>
                            <a:schemeClr val="tx1"/>
                          </a:solidFill>
                          <a:latin typeface="+mn-lt"/>
                          <a:ea typeface="Times New Roman"/>
                          <a:cs typeface="+mn-cs"/>
                        </a:rPr>
                        <a:t>Colombia</a:t>
                      </a:r>
                      <a:endParaRPr lang="en-US" sz="1400" b="1" kern="1200" dirty="0">
                        <a:solidFill>
                          <a:schemeClr val="tx1"/>
                        </a:solidFill>
                        <a:latin typeface="+mn-lt"/>
                        <a:ea typeface="Times New Roman"/>
                        <a:cs typeface="+mn-cs"/>
                      </a:endParaRP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86135">
                <a:tc>
                  <a:txBody>
                    <a:bodyPr/>
                    <a:lstStyle/>
                    <a:p>
                      <a:pPr marL="0" marR="0">
                        <a:spcBef>
                          <a:spcPts val="0"/>
                        </a:spcBef>
                        <a:spcAft>
                          <a:spcPts val="0"/>
                        </a:spcAft>
                      </a:pPr>
                      <a:r>
                        <a:rPr lang="en-US" sz="1200" b="1" kern="1200" dirty="0">
                          <a:solidFill>
                            <a:schemeClr val="tx1"/>
                          </a:solidFill>
                          <a:latin typeface="+mn-lt"/>
                          <a:ea typeface="Times New Roman"/>
                          <a:cs typeface="+mn-cs"/>
                        </a:rPr>
                        <a:t>Study</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68525" marR="0" indent="0" algn="l">
                        <a:spcBef>
                          <a:spcPts val="0"/>
                        </a:spcBef>
                        <a:spcAft>
                          <a:spcPts val="0"/>
                        </a:spcAft>
                      </a:pPr>
                      <a:r>
                        <a:rPr lang="en-US" sz="1100" b="1" kern="1200" dirty="0">
                          <a:solidFill>
                            <a:schemeClr val="tx1"/>
                          </a:solidFill>
                          <a:latin typeface="+mn-lt"/>
                          <a:ea typeface="Times New Roman"/>
                          <a:cs typeface="+mn-cs"/>
                        </a:rPr>
                        <a:t>Result</a:t>
                      </a:r>
                      <a:r>
                        <a:rPr lang="en-US" sz="1100" kern="1200" dirty="0">
                          <a:solidFill>
                            <a:schemeClr val="tx1"/>
                          </a:solidFill>
                          <a:latin typeface="+mn-lt"/>
                          <a:ea typeface="Times New Roman"/>
                          <a:cs typeface="+mn-cs"/>
                        </a:rPr>
                        <a:t>s</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270">
                <a:tc>
                  <a:txBody>
                    <a:bodyPr/>
                    <a:lstStyle/>
                    <a:p>
                      <a:pPr marL="0" marR="0">
                        <a:spcBef>
                          <a:spcPts val="0"/>
                        </a:spcBef>
                        <a:spcAft>
                          <a:spcPts val="0"/>
                        </a:spcAft>
                      </a:pPr>
                      <a:r>
                        <a:rPr lang="en-US" sz="1200" kern="1200">
                          <a:solidFill>
                            <a:schemeClr val="tx1"/>
                          </a:solidFill>
                          <a:latin typeface="+mn-lt"/>
                          <a:ea typeface="Times New Roman"/>
                          <a:cs typeface="+mn-cs"/>
                        </a:rPr>
                        <a:t>Cárdenas and Barrera (1997)</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buFont typeface="Arial" pitchFamily="34" charset="0"/>
                        <a:buChar char="•"/>
                      </a:pPr>
                      <a:r>
                        <a:rPr lang="en-US" sz="1100" kern="1200" dirty="0">
                          <a:solidFill>
                            <a:schemeClr val="tx1"/>
                          </a:solidFill>
                          <a:latin typeface="+mn-lt"/>
                          <a:ea typeface="Times New Roman"/>
                          <a:cs typeface="+mn-cs"/>
                        </a:rPr>
                        <a:t>URR mechanism was not effective in reducing the volume of capital flows.</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270">
                <a:tc>
                  <a:txBody>
                    <a:bodyPr/>
                    <a:lstStyle/>
                    <a:p>
                      <a:pPr marL="0" marR="0">
                        <a:spcBef>
                          <a:spcPts val="0"/>
                        </a:spcBef>
                        <a:spcAft>
                          <a:spcPts val="0"/>
                        </a:spcAft>
                      </a:pPr>
                      <a:r>
                        <a:rPr lang="en-US" sz="1200" kern="1200">
                          <a:solidFill>
                            <a:schemeClr val="tx1"/>
                          </a:solidFill>
                          <a:latin typeface="+mn-lt"/>
                          <a:ea typeface="Times New Roman"/>
                          <a:cs typeface="+mn-cs"/>
                        </a:rPr>
                        <a:t>Ocampo and Tovar (1997)</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buFont typeface="Arial" pitchFamily="34" charset="0"/>
                        <a:buChar char="•"/>
                      </a:pPr>
                      <a:r>
                        <a:rPr lang="en-US" sz="1100" kern="1200" dirty="0">
                          <a:solidFill>
                            <a:schemeClr val="tx1"/>
                          </a:solidFill>
                          <a:latin typeface="+mn-lt"/>
                          <a:ea typeface="Times New Roman"/>
                          <a:cs typeface="+mn-cs"/>
                        </a:rPr>
                        <a:t>URR mechanism was effective in reducing the volume of external financing.</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4539">
                <a:tc>
                  <a:txBody>
                    <a:bodyPr/>
                    <a:lstStyle/>
                    <a:p>
                      <a:pPr marL="0" marR="0">
                        <a:spcBef>
                          <a:spcPts val="0"/>
                        </a:spcBef>
                        <a:spcAft>
                          <a:spcPts val="0"/>
                        </a:spcAft>
                      </a:pPr>
                      <a:r>
                        <a:rPr lang="en-US" sz="1200" kern="1200">
                          <a:solidFill>
                            <a:schemeClr val="tx1"/>
                          </a:solidFill>
                          <a:latin typeface="+mn-lt"/>
                          <a:ea typeface="Times New Roman"/>
                          <a:cs typeface="+mn-cs"/>
                        </a:rPr>
                        <a:t>Ocampo and Tovar (1999)</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buFont typeface="Arial" pitchFamily="34" charset="0"/>
                        <a:buChar char="•"/>
                      </a:pPr>
                      <a:r>
                        <a:rPr lang="en-US" sz="1100" kern="1200" dirty="0">
                          <a:solidFill>
                            <a:schemeClr val="tx1"/>
                          </a:solidFill>
                          <a:latin typeface="+mn-lt"/>
                          <a:ea typeface="Times New Roman"/>
                          <a:cs typeface="+mn-cs"/>
                        </a:rPr>
                        <a:t>URR mechanism was effective in reducing the total volume of capital inflows. This effect was due to the additional costs that reserve requirements imposed on the cost of borrowing and to discrete effects of the regulations (e.g. changes in the minimum maturity) </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270">
                <a:tc>
                  <a:txBody>
                    <a:bodyPr/>
                    <a:lstStyle/>
                    <a:p>
                      <a:pPr marL="0" marR="0">
                        <a:spcBef>
                          <a:spcPts val="0"/>
                        </a:spcBef>
                        <a:spcAft>
                          <a:spcPts val="0"/>
                        </a:spcAft>
                      </a:pPr>
                      <a:r>
                        <a:rPr lang="en-US" sz="1200" kern="1200">
                          <a:solidFill>
                            <a:schemeClr val="tx1"/>
                          </a:solidFill>
                          <a:latin typeface="+mn-lt"/>
                          <a:ea typeface="Times New Roman"/>
                          <a:cs typeface="+mn-cs"/>
                        </a:rPr>
                        <a:t>Ocampo and Tovar (2003)</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buFont typeface="Arial" pitchFamily="34" charset="0"/>
                        <a:buChar char="•"/>
                      </a:pPr>
                      <a:r>
                        <a:rPr lang="en-US" sz="1100" kern="1200" dirty="0">
                          <a:solidFill>
                            <a:schemeClr val="tx1"/>
                          </a:solidFill>
                          <a:latin typeface="+mn-lt"/>
                          <a:ea typeface="Times New Roman"/>
                          <a:cs typeface="+mn-cs"/>
                        </a:rPr>
                        <a:t>Similar results to </a:t>
                      </a:r>
                      <a:r>
                        <a:rPr lang="en-US" sz="1100" kern="1200" dirty="0" err="1">
                          <a:solidFill>
                            <a:schemeClr val="tx1"/>
                          </a:solidFill>
                          <a:latin typeface="+mn-lt"/>
                          <a:ea typeface="Times New Roman"/>
                          <a:cs typeface="+mn-cs"/>
                        </a:rPr>
                        <a:t>Ocampo</a:t>
                      </a:r>
                      <a:r>
                        <a:rPr lang="en-US" sz="1100" kern="1200" dirty="0">
                          <a:solidFill>
                            <a:schemeClr val="tx1"/>
                          </a:solidFill>
                          <a:latin typeface="+mn-lt"/>
                          <a:ea typeface="Times New Roman"/>
                          <a:cs typeface="+mn-cs"/>
                        </a:rPr>
                        <a:t> and Tovar (1999)</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270">
                <a:tc>
                  <a:txBody>
                    <a:bodyPr/>
                    <a:lstStyle/>
                    <a:p>
                      <a:pPr marL="0" marR="0">
                        <a:spcBef>
                          <a:spcPts val="0"/>
                        </a:spcBef>
                        <a:spcAft>
                          <a:spcPts val="0"/>
                        </a:spcAft>
                      </a:pPr>
                      <a:r>
                        <a:rPr lang="en-US" sz="1200" kern="1200">
                          <a:solidFill>
                            <a:schemeClr val="tx1"/>
                          </a:solidFill>
                          <a:latin typeface="+mn-lt"/>
                          <a:ea typeface="Times New Roman"/>
                          <a:cs typeface="+mn-cs"/>
                        </a:rPr>
                        <a:t>Rincón (2000)</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buFont typeface="Arial" pitchFamily="34" charset="0"/>
                        <a:buChar char="•"/>
                      </a:pPr>
                      <a:r>
                        <a:rPr lang="en-US" sz="1100" kern="1200" dirty="0">
                          <a:solidFill>
                            <a:schemeClr val="tx1"/>
                          </a:solidFill>
                          <a:latin typeface="+mn-lt"/>
                          <a:ea typeface="Times New Roman"/>
                          <a:cs typeface="+mn-cs"/>
                        </a:rPr>
                        <a:t>URR mechanism was effective in reducing the overall volume of short-term capital flows.</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405">
                <a:tc>
                  <a:txBody>
                    <a:bodyPr/>
                    <a:lstStyle/>
                    <a:p>
                      <a:pPr marL="0" marR="0">
                        <a:spcBef>
                          <a:spcPts val="0"/>
                        </a:spcBef>
                        <a:spcAft>
                          <a:spcPts val="0"/>
                        </a:spcAft>
                      </a:pPr>
                      <a:r>
                        <a:rPr lang="en-US" sz="1200" kern="1200" dirty="0" err="1">
                          <a:solidFill>
                            <a:schemeClr val="tx1"/>
                          </a:solidFill>
                          <a:latin typeface="+mn-lt"/>
                          <a:ea typeface="Times New Roman"/>
                          <a:cs typeface="+mn-cs"/>
                        </a:rPr>
                        <a:t>Villar</a:t>
                      </a:r>
                      <a:r>
                        <a:rPr lang="en-US" sz="1200" kern="1200" dirty="0">
                          <a:solidFill>
                            <a:schemeClr val="tx1"/>
                          </a:solidFill>
                          <a:latin typeface="+mn-lt"/>
                          <a:ea typeface="Times New Roman"/>
                          <a:cs typeface="+mn-cs"/>
                        </a:rPr>
                        <a:t> and </a:t>
                      </a:r>
                      <a:r>
                        <a:rPr lang="en-US" sz="1200" kern="1200" dirty="0" err="1">
                          <a:solidFill>
                            <a:schemeClr val="tx1"/>
                          </a:solidFill>
                          <a:latin typeface="+mn-lt"/>
                          <a:ea typeface="Times New Roman"/>
                          <a:cs typeface="+mn-cs"/>
                        </a:rPr>
                        <a:t>Rincón</a:t>
                      </a:r>
                      <a:r>
                        <a:rPr lang="en-US" sz="1200" kern="1200" dirty="0">
                          <a:solidFill>
                            <a:schemeClr val="tx1"/>
                          </a:solidFill>
                          <a:latin typeface="+mn-lt"/>
                          <a:ea typeface="Times New Roman"/>
                          <a:cs typeface="+mn-cs"/>
                        </a:rPr>
                        <a:t> (2000)</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buFont typeface="Arial" pitchFamily="34" charset="0"/>
                        <a:buChar char="•"/>
                      </a:pPr>
                      <a:r>
                        <a:rPr lang="en-US" sz="1100" kern="1200" dirty="0">
                          <a:solidFill>
                            <a:schemeClr val="tx1"/>
                          </a:solidFill>
                          <a:latin typeface="+mn-lt"/>
                          <a:ea typeface="Times New Roman"/>
                          <a:cs typeface="+mn-cs"/>
                        </a:rPr>
                        <a:t>Positive effect of the URR on monetary policy autonomy (URR allowed to increase the domestic real interest rate without creating additional pressures towards a real appreciation)</a:t>
                      </a:r>
                    </a:p>
                  </a:txBody>
                  <a:tcPr marL="35237" marR="352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DB89FFA-41DF-4ADB-A7CC-C358B026D85B}" type="slidenum">
              <a:rPr lang="en-US" smtClean="0"/>
              <a:pPr>
                <a:defRPr/>
              </a:pPr>
              <a:t>14</a:t>
            </a:fld>
            <a:endParaRPr lang="en-US" dirty="0"/>
          </a:p>
        </p:txBody>
      </p:sp>
      <p:sp>
        <p:nvSpPr>
          <p:cNvPr id="8" name="Rectangle 7"/>
          <p:cNvSpPr/>
          <p:nvPr/>
        </p:nvSpPr>
        <p:spPr>
          <a:xfrm>
            <a:off x="304800" y="76200"/>
            <a:ext cx="8496944" cy="1323439"/>
          </a:xfrm>
          <a:prstGeom prst="rect">
            <a:avLst/>
          </a:prstGeom>
        </p:spPr>
        <p:txBody>
          <a:bodyPr wrap="square">
            <a:spAutoFit/>
          </a:bodyPr>
          <a:lstStyle/>
          <a:p>
            <a:r>
              <a:rPr lang="en-US" sz="2000" dirty="0" smtClean="0"/>
              <a:t>In the aftermath of the global financial crisis (2008-2009) there is a broader approach to the issues of financial volatility and the transmission mechanisms to real variables</a:t>
            </a:r>
          </a:p>
          <a:p>
            <a:endParaRPr lang="en-US" sz="2000" dirty="0" smtClean="0"/>
          </a:p>
        </p:txBody>
      </p:sp>
      <p:sp>
        <p:nvSpPr>
          <p:cNvPr id="9" name="Line 9"/>
          <p:cNvSpPr>
            <a:spLocks noChangeShapeType="1"/>
          </p:cNvSpPr>
          <p:nvPr/>
        </p:nvSpPr>
        <p:spPr bwMode="auto">
          <a:xfrm>
            <a:off x="381000" y="1066800"/>
            <a:ext cx="8305800" cy="0"/>
          </a:xfrm>
          <a:prstGeom prst="line">
            <a:avLst/>
          </a:prstGeom>
          <a:noFill/>
          <a:ln w="38100">
            <a:solidFill>
              <a:schemeClr val="accent1"/>
            </a:solidFill>
            <a:round/>
            <a:headEnd/>
            <a:tailEnd/>
          </a:ln>
        </p:spPr>
        <p:txBody>
          <a:bodyPr/>
          <a:lstStyle/>
          <a:p>
            <a:endParaRPr lang="en-US" dirty="0"/>
          </a:p>
        </p:txBody>
      </p:sp>
      <p:sp>
        <p:nvSpPr>
          <p:cNvPr id="7" name="Rectangle 6"/>
          <p:cNvSpPr/>
          <p:nvPr/>
        </p:nvSpPr>
        <p:spPr>
          <a:xfrm>
            <a:off x="304800" y="1066800"/>
            <a:ext cx="8839200" cy="6986528"/>
          </a:xfrm>
          <a:prstGeom prst="rect">
            <a:avLst/>
          </a:prstGeom>
        </p:spPr>
        <p:txBody>
          <a:bodyPr wrap="square">
            <a:spAutoFit/>
          </a:bodyPr>
          <a:lstStyle/>
          <a:p>
            <a:pPr marL="347663" lvl="1" indent="-347663">
              <a:spcBef>
                <a:spcPts val="600"/>
              </a:spcBef>
              <a:buFont typeface="Arial" pitchFamily="34" charset="0"/>
              <a:buChar char="•"/>
            </a:pPr>
            <a:r>
              <a:rPr lang="en-US" sz="1900" dirty="0" smtClean="0"/>
              <a:t>There is a larger awareness of: </a:t>
            </a:r>
          </a:p>
          <a:p>
            <a:pPr marL="804863" lvl="3" indent="-347663">
              <a:spcBef>
                <a:spcPts val="600"/>
              </a:spcBef>
              <a:buFont typeface="Wingdings" pitchFamily="2" charset="2"/>
              <a:buChar char="Ø"/>
            </a:pPr>
            <a:r>
              <a:rPr lang="en-US" sz="1500" dirty="0" smtClean="0"/>
              <a:t>The importance of systemic risk and the need for macro-prudential policy to address both its across-time dimension (the build up of risk) and its across-sectors dimension (common exposures and interconnectedness). </a:t>
            </a:r>
          </a:p>
          <a:p>
            <a:pPr marL="804863" lvl="3" indent="-347663">
              <a:spcBef>
                <a:spcPts val="600"/>
              </a:spcBef>
              <a:buFont typeface="Wingdings" pitchFamily="2" charset="2"/>
              <a:buChar char="Ø"/>
            </a:pPr>
            <a:r>
              <a:rPr lang="en-US" sz="1500" dirty="0" smtClean="0"/>
              <a:t>The lack of an international lender of last resort and therefore of the need to act upon this reality</a:t>
            </a:r>
          </a:p>
          <a:p>
            <a:pPr marL="804863" lvl="2" indent="-347663">
              <a:spcBef>
                <a:spcPts val="600"/>
              </a:spcBef>
              <a:buFont typeface="Wingdings" pitchFamily="2" charset="2"/>
              <a:buChar char="Ø"/>
            </a:pPr>
            <a:r>
              <a:rPr lang="en-US" sz="1500" dirty="0" smtClean="0"/>
              <a:t>The evolving nature of financial instruments that pose ever increasing challenges for regulators and policy makers to deal with them.</a:t>
            </a:r>
          </a:p>
          <a:p>
            <a:pPr marL="804863" lvl="2" indent="-347663">
              <a:spcBef>
                <a:spcPts val="600"/>
              </a:spcBef>
              <a:spcAft>
                <a:spcPts val="1200"/>
              </a:spcAft>
              <a:buFont typeface="Wingdings" pitchFamily="2" charset="2"/>
              <a:buChar char="Ø"/>
            </a:pPr>
            <a:r>
              <a:rPr lang="en-US" sz="1500" dirty="0" smtClean="0"/>
              <a:t>There is endogenous and compounding risk</a:t>
            </a:r>
          </a:p>
          <a:p>
            <a:pPr marL="804863" lvl="2" indent="-347663">
              <a:spcBef>
                <a:spcPts val="600"/>
              </a:spcBef>
              <a:spcAft>
                <a:spcPts val="1200"/>
              </a:spcAft>
              <a:buFont typeface="Wingdings" pitchFamily="2" charset="2"/>
              <a:buChar char="Ø"/>
            </a:pPr>
            <a:r>
              <a:rPr lang="en-US" sz="1500" dirty="0" smtClean="0"/>
              <a:t>A larger link between financial variables and real variables</a:t>
            </a:r>
          </a:p>
          <a:p>
            <a:pPr marL="804863" lvl="2" indent="-347663">
              <a:spcBef>
                <a:spcPts val="600"/>
              </a:spcBef>
              <a:spcAft>
                <a:spcPts val="1200"/>
              </a:spcAft>
              <a:buFont typeface="Wingdings" pitchFamily="2" charset="2"/>
              <a:buChar char="Ø"/>
            </a:pPr>
            <a:endParaRPr lang="en-US" sz="1500" dirty="0" smtClean="0"/>
          </a:p>
          <a:p>
            <a:pPr marL="347663" lvl="1" indent="-347663">
              <a:spcBef>
                <a:spcPts val="600"/>
              </a:spcBef>
              <a:buFont typeface="Arial" pitchFamily="34" charset="0"/>
              <a:buChar char="•"/>
            </a:pPr>
            <a:r>
              <a:rPr lang="en-US" sz="1900" dirty="0" smtClean="0"/>
              <a:t>This translates into a new strategy whose objective is now to promote macro-financial stability in a broad sense within a more systemic approach, with new combinations of players and instruments. </a:t>
            </a:r>
          </a:p>
          <a:p>
            <a:pPr marL="804863" lvl="2" indent="-347663">
              <a:spcBef>
                <a:spcPts val="600"/>
              </a:spcBef>
              <a:buFont typeface="Wingdings" pitchFamily="2" charset="2"/>
              <a:buChar char="Ø"/>
            </a:pPr>
            <a:r>
              <a:rPr lang="en-US" sz="1500" dirty="0" smtClean="0"/>
              <a:t>Financial stability is now a key part of Central Banks’ objectives and no longer a task exclusively for financial regulatory bodies</a:t>
            </a:r>
          </a:p>
          <a:p>
            <a:pPr marL="804863" lvl="2" indent="-347663">
              <a:spcBef>
                <a:spcPts val="600"/>
              </a:spcBef>
              <a:buFont typeface="Wingdings" pitchFamily="2" charset="2"/>
              <a:buChar char="Ø"/>
            </a:pPr>
            <a:r>
              <a:rPr lang="en-US" sz="1500" dirty="0" smtClean="0"/>
              <a:t>In the aftermath of the global financial crisis, many countries (</a:t>
            </a:r>
            <a:r>
              <a:rPr lang="en-US" sz="1500" dirty="0" err="1" smtClean="0"/>
              <a:t>incluiding</a:t>
            </a:r>
            <a:r>
              <a:rPr lang="en-US" sz="1500" dirty="0" smtClean="0"/>
              <a:t> LAC ones) created Financial Stability Boards  (composed of Central Banks, regulatory agencies and </a:t>
            </a:r>
            <a:r>
              <a:rPr lang="en-US" sz="1500" dirty="0" err="1" smtClean="0"/>
              <a:t>Goverment</a:t>
            </a:r>
            <a:r>
              <a:rPr lang="en-US" sz="1500" dirty="0" smtClean="0"/>
              <a:t> officials (usually the Ministry of Finance)</a:t>
            </a:r>
          </a:p>
          <a:p>
            <a:pPr marL="804863" lvl="2" indent="-347663">
              <a:spcBef>
                <a:spcPts val="600"/>
              </a:spcBef>
              <a:spcAft>
                <a:spcPts val="600"/>
              </a:spcAft>
              <a:buFont typeface="Wingdings" pitchFamily="2" charset="2"/>
              <a:buChar char="Ø"/>
            </a:pPr>
            <a:endParaRPr lang="en-US" sz="1600" dirty="0" smtClean="0"/>
          </a:p>
          <a:p>
            <a:pPr marL="804863" lvl="2" indent="-347663">
              <a:spcBef>
                <a:spcPts val="600"/>
              </a:spcBef>
              <a:buFont typeface="Wingdings" pitchFamily="2" charset="2"/>
              <a:buChar char="Ø"/>
            </a:pPr>
            <a:endParaRPr lang="en-US" sz="1600" dirty="0" smtClean="0"/>
          </a:p>
          <a:p>
            <a:endParaRPr lang="en-US" sz="2000" dirty="0" smtClean="0"/>
          </a:p>
          <a:p>
            <a:endParaRPr lang="en-US" sz="20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914400" y="2819400"/>
            <a:ext cx="8001000" cy="2438400"/>
          </a:xfrm>
          <a:prstGeom prst="rect">
            <a:avLst/>
          </a:prstGeom>
          <a:solidFill>
            <a:schemeClr val="bg1">
              <a:lumMod val="50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a:xfrm>
            <a:off x="6553200" y="6356350"/>
            <a:ext cx="2133600" cy="365125"/>
          </a:xfrm>
        </p:spPr>
        <p:txBody>
          <a:bodyPr/>
          <a:lstStyle/>
          <a:p>
            <a:pPr>
              <a:defRPr/>
            </a:pPr>
            <a:fld id="{3DB89FFA-41DF-4ADB-A7CC-C358B026D85B}" type="slidenum">
              <a:rPr lang="en-US" smtClean="0"/>
              <a:pPr>
                <a:defRPr/>
              </a:pPr>
              <a:t>15</a:t>
            </a:fld>
            <a:endParaRPr lang="en-US" dirty="0"/>
          </a:p>
        </p:txBody>
      </p:sp>
      <p:sp>
        <p:nvSpPr>
          <p:cNvPr id="8" name="Rectangle 7"/>
          <p:cNvSpPr/>
          <p:nvPr/>
        </p:nvSpPr>
        <p:spPr>
          <a:xfrm>
            <a:off x="381000" y="116632"/>
            <a:ext cx="8496944" cy="1107996"/>
          </a:xfrm>
          <a:prstGeom prst="rect">
            <a:avLst/>
          </a:prstGeom>
        </p:spPr>
        <p:txBody>
          <a:bodyPr wrap="square">
            <a:spAutoFit/>
          </a:bodyPr>
          <a:lstStyle/>
          <a:p>
            <a:pPr marL="0" lvl="1"/>
            <a:r>
              <a:rPr lang="en-US" sz="2400" dirty="0" smtClean="0"/>
              <a:t>Policy measures implemented by LAC countries reflected a systemic approach to the issues of volatility and risk:  </a:t>
            </a:r>
            <a:r>
              <a:rPr lang="en-US" i="1" dirty="0" smtClean="0"/>
              <a:t>Regulating not only the financial flows but also the links with domestic markets.</a:t>
            </a:r>
            <a:endParaRPr lang="en-US" sz="2400" i="1" dirty="0" smtClean="0"/>
          </a:p>
        </p:txBody>
      </p:sp>
      <p:sp>
        <p:nvSpPr>
          <p:cNvPr id="9" name="Line 9"/>
          <p:cNvSpPr>
            <a:spLocks noChangeShapeType="1"/>
          </p:cNvSpPr>
          <p:nvPr/>
        </p:nvSpPr>
        <p:spPr bwMode="auto">
          <a:xfrm>
            <a:off x="533400" y="1295400"/>
            <a:ext cx="8305800" cy="0"/>
          </a:xfrm>
          <a:prstGeom prst="line">
            <a:avLst/>
          </a:prstGeom>
          <a:noFill/>
          <a:ln w="38100">
            <a:solidFill>
              <a:schemeClr val="accent1"/>
            </a:solidFill>
            <a:round/>
            <a:headEnd/>
            <a:tailEnd/>
          </a:ln>
        </p:spPr>
        <p:txBody>
          <a:bodyPr/>
          <a:lstStyle/>
          <a:p>
            <a:endParaRPr lang="en-US" dirty="0"/>
          </a:p>
        </p:txBody>
      </p:sp>
      <p:sp>
        <p:nvSpPr>
          <p:cNvPr id="7" name="Rectangle 6"/>
          <p:cNvSpPr/>
          <p:nvPr/>
        </p:nvSpPr>
        <p:spPr>
          <a:xfrm>
            <a:off x="838200" y="2895600"/>
            <a:ext cx="8120744" cy="2723823"/>
          </a:xfrm>
          <a:prstGeom prst="rect">
            <a:avLst/>
          </a:prstGeom>
        </p:spPr>
        <p:txBody>
          <a:bodyPr wrap="square">
            <a:spAutoFit/>
          </a:bodyPr>
          <a:lstStyle/>
          <a:p>
            <a:pPr marL="287338" indent="-287338">
              <a:spcBef>
                <a:spcPts val="600"/>
              </a:spcBef>
              <a:buFont typeface="Arial" pitchFamily="34" charset="0"/>
              <a:buChar char="•"/>
            </a:pPr>
            <a:r>
              <a:rPr lang="en-US" sz="1600" dirty="0" smtClean="0"/>
              <a:t>Quantitative limits on banks’ open FX positions, both in the spot and derivative markets</a:t>
            </a:r>
          </a:p>
          <a:p>
            <a:pPr marL="744538" lvl="1" indent="-287338">
              <a:spcBef>
                <a:spcPts val="600"/>
              </a:spcBef>
              <a:buFont typeface="Wingdings" pitchFamily="2" charset="2"/>
              <a:buChar char="Ø"/>
            </a:pPr>
            <a:r>
              <a:rPr lang="en-US" sz="1600" dirty="0" smtClean="0"/>
              <a:t>Limits normally are expressed as a percent of bank capital</a:t>
            </a:r>
          </a:p>
          <a:p>
            <a:pPr marL="744538" lvl="1" indent="-287338">
              <a:spcBef>
                <a:spcPts val="600"/>
              </a:spcBef>
              <a:buFont typeface="Wingdings" pitchFamily="2" charset="2"/>
              <a:buChar char="Ø"/>
            </a:pPr>
            <a:r>
              <a:rPr lang="en-US" sz="1600" dirty="0" smtClean="0"/>
              <a:t>Sometimes limits are asymmetrical depending on whether positions are  short or long</a:t>
            </a:r>
          </a:p>
          <a:p>
            <a:pPr marL="744538" lvl="1" indent="-287338">
              <a:spcBef>
                <a:spcPts val="600"/>
              </a:spcBef>
              <a:buFont typeface="Wingdings" pitchFamily="2" charset="2"/>
              <a:buChar char="Ø"/>
            </a:pPr>
            <a:r>
              <a:rPr lang="en-US" sz="1600" dirty="0" smtClean="0"/>
              <a:t>An alternative to quantitative limits is to set additional capital requirements if open positions surpass a certain threshold. </a:t>
            </a:r>
          </a:p>
          <a:p>
            <a:pPr marL="287338" indent="-287338">
              <a:spcBef>
                <a:spcPts val="600"/>
              </a:spcBef>
              <a:buFont typeface="Arial" pitchFamily="34" charset="0"/>
              <a:buChar char="•"/>
            </a:pPr>
            <a:r>
              <a:rPr lang="en-US" sz="1600" dirty="0" smtClean="0"/>
              <a:t>Additional capital requirements or larger provisions for banks’ credit to borrowers with currency mismatches in their balance sheets</a:t>
            </a:r>
          </a:p>
          <a:p>
            <a:pPr marL="287338" indent="-287338">
              <a:spcBef>
                <a:spcPts val="600"/>
              </a:spcBef>
              <a:buFont typeface="Arial" pitchFamily="34" charset="0"/>
              <a:buChar char="•"/>
            </a:pPr>
            <a:r>
              <a:rPr lang="en-US" sz="1600" dirty="0" smtClean="0"/>
              <a:t>Additional capital requirements (or larger provisions) for banks’ credit in FX</a:t>
            </a:r>
          </a:p>
          <a:p>
            <a:pPr marL="339725" indent="-339725">
              <a:buFont typeface="Arial" pitchFamily="34" charset="0"/>
              <a:buChar char="•"/>
            </a:pPr>
            <a:endParaRPr lang="en-US" b="1" i="1" dirty="0" smtClean="0"/>
          </a:p>
        </p:txBody>
      </p:sp>
      <p:sp>
        <p:nvSpPr>
          <p:cNvPr id="10" name="Rectangle 9"/>
          <p:cNvSpPr/>
          <p:nvPr/>
        </p:nvSpPr>
        <p:spPr>
          <a:xfrm>
            <a:off x="1143000" y="1447800"/>
            <a:ext cx="8001000" cy="1295400"/>
          </a:xfrm>
          <a:prstGeom prst="rect">
            <a:avLst/>
          </a:prstGeom>
          <a:solidFill>
            <a:schemeClr val="accent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7338" indent="-287338">
              <a:spcBef>
                <a:spcPts val="600"/>
              </a:spcBef>
              <a:buFont typeface="Arial" pitchFamily="34" charset="0"/>
              <a:buChar char="•"/>
            </a:pPr>
            <a:r>
              <a:rPr lang="en-US" sz="1600" dirty="0" smtClean="0">
                <a:solidFill>
                  <a:schemeClr val="tx1"/>
                </a:solidFill>
              </a:rPr>
              <a:t>Taxes on certain types of foreign financing</a:t>
            </a:r>
          </a:p>
          <a:p>
            <a:pPr marL="287338" indent="-287338">
              <a:spcBef>
                <a:spcPts val="600"/>
              </a:spcBef>
              <a:buFont typeface="Arial" pitchFamily="34" charset="0"/>
              <a:buChar char="•"/>
            </a:pPr>
            <a:r>
              <a:rPr lang="en-US" sz="1600" dirty="0" smtClean="0">
                <a:solidFill>
                  <a:schemeClr val="tx1"/>
                </a:solidFill>
              </a:rPr>
              <a:t>Reserve Requirements on banks’ foreign liabilities (especially on short-term liabilities)</a:t>
            </a:r>
          </a:p>
          <a:p>
            <a:pPr marL="287338" indent="-287338">
              <a:spcBef>
                <a:spcPts val="600"/>
              </a:spcBef>
              <a:buFont typeface="Arial" pitchFamily="34" charset="0"/>
              <a:buChar char="•"/>
            </a:pPr>
            <a:r>
              <a:rPr lang="en-US" sz="1600" dirty="0" smtClean="0">
                <a:solidFill>
                  <a:schemeClr val="tx1"/>
                </a:solidFill>
              </a:rPr>
              <a:t>Reserve Requirements of non-resident deposits in the domestic financial system</a:t>
            </a:r>
            <a:endParaRPr lang="en-US" sz="1600" dirty="0"/>
          </a:p>
        </p:txBody>
      </p:sp>
      <p:sp>
        <p:nvSpPr>
          <p:cNvPr id="12" name="Left Brace 11"/>
          <p:cNvSpPr/>
          <p:nvPr/>
        </p:nvSpPr>
        <p:spPr>
          <a:xfrm>
            <a:off x="838200" y="1447800"/>
            <a:ext cx="185054" cy="1295400"/>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p:cNvSpPr txBox="1"/>
          <p:nvPr/>
        </p:nvSpPr>
        <p:spPr>
          <a:xfrm>
            <a:off x="0" y="1447800"/>
            <a:ext cx="1059873" cy="738664"/>
          </a:xfrm>
          <a:prstGeom prst="rect">
            <a:avLst/>
          </a:prstGeom>
          <a:noFill/>
        </p:spPr>
        <p:txBody>
          <a:bodyPr wrap="square" rtlCol="0">
            <a:spAutoFit/>
          </a:bodyPr>
          <a:lstStyle/>
          <a:p>
            <a:pPr algn="ctr"/>
            <a:r>
              <a:rPr lang="es-AR" sz="1400" dirty="0" smtClean="0"/>
              <a:t>Capital </a:t>
            </a:r>
            <a:r>
              <a:rPr lang="es-AR" sz="1400" dirty="0" err="1" smtClean="0"/>
              <a:t>Account</a:t>
            </a:r>
            <a:r>
              <a:rPr lang="es-AR" sz="1400" dirty="0" smtClean="0"/>
              <a:t> </a:t>
            </a:r>
            <a:r>
              <a:rPr lang="es-AR" sz="1400" dirty="0" err="1" smtClean="0"/>
              <a:t>Regulations</a:t>
            </a:r>
            <a:endParaRPr lang="en-US" sz="1400" dirty="0"/>
          </a:p>
        </p:txBody>
      </p:sp>
      <p:sp>
        <p:nvSpPr>
          <p:cNvPr id="15" name="Left Brace 14"/>
          <p:cNvSpPr/>
          <p:nvPr/>
        </p:nvSpPr>
        <p:spPr>
          <a:xfrm>
            <a:off x="914400" y="2819400"/>
            <a:ext cx="76200" cy="2514600"/>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p:cNvSpPr txBox="1"/>
          <p:nvPr/>
        </p:nvSpPr>
        <p:spPr>
          <a:xfrm>
            <a:off x="0" y="3392269"/>
            <a:ext cx="914400" cy="738664"/>
          </a:xfrm>
          <a:prstGeom prst="rect">
            <a:avLst/>
          </a:prstGeom>
          <a:noFill/>
        </p:spPr>
        <p:txBody>
          <a:bodyPr wrap="square" rtlCol="0">
            <a:spAutoFit/>
          </a:bodyPr>
          <a:lstStyle/>
          <a:p>
            <a:pPr algn="ctr"/>
            <a:r>
              <a:rPr lang="es-AR" sz="1400" dirty="0" smtClean="0"/>
              <a:t>FX- </a:t>
            </a:r>
            <a:r>
              <a:rPr lang="es-AR" sz="1400" dirty="0" err="1" smtClean="0"/>
              <a:t>related</a:t>
            </a:r>
            <a:r>
              <a:rPr lang="es-AR" sz="1400" dirty="0" smtClean="0"/>
              <a:t> </a:t>
            </a:r>
            <a:r>
              <a:rPr lang="es-AR" sz="1400" dirty="0" err="1" smtClean="0"/>
              <a:t>measures</a:t>
            </a:r>
            <a:endParaRPr lang="en-US" sz="1400" dirty="0"/>
          </a:p>
        </p:txBody>
      </p:sp>
      <p:sp>
        <p:nvSpPr>
          <p:cNvPr id="13" name="Left Brace 12"/>
          <p:cNvSpPr/>
          <p:nvPr/>
        </p:nvSpPr>
        <p:spPr>
          <a:xfrm>
            <a:off x="838200" y="5638800"/>
            <a:ext cx="174170" cy="1143000"/>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76200" y="6093023"/>
            <a:ext cx="914400" cy="307777"/>
          </a:xfrm>
          <a:prstGeom prst="rect">
            <a:avLst/>
          </a:prstGeom>
          <a:noFill/>
        </p:spPr>
        <p:txBody>
          <a:bodyPr wrap="square" rtlCol="0">
            <a:spAutoFit/>
          </a:bodyPr>
          <a:lstStyle/>
          <a:p>
            <a:pPr algn="ctr"/>
            <a:r>
              <a:rPr lang="es-AR" sz="1400" dirty="0" err="1" smtClean="0"/>
              <a:t>Others</a:t>
            </a:r>
            <a:endParaRPr lang="en-US" sz="1400" dirty="0"/>
          </a:p>
        </p:txBody>
      </p:sp>
      <p:sp>
        <p:nvSpPr>
          <p:cNvPr id="18" name="Rectangle 17"/>
          <p:cNvSpPr/>
          <p:nvPr/>
        </p:nvSpPr>
        <p:spPr>
          <a:xfrm>
            <a:off x="914400" y="5638800"/>
            <a:ext cx="8001000" cy="1143000"/>
          </a:xfrm>
          <a:prstGeom prst="rect">
            <a:avLst/>
          </a:prstGeom>
          <a:solidFill>
            <a:schemeClr val="accent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7338" indent="-287338">
              <a:spcBef>
                <a:spcPts val="600"/>
              </a:spcBef>
              <a:buFont typeface="Arial" pitchFamily="34" charset="0"/>
              <a:buChar char="•"/>
            </a:pPr>
            <a:endParaRPr lang="en-US" sz="1600" dirty="0" smtClean="0">
              <a:solidFill>
                <a:schemeClr val="tx1"/>
              </a:solidFill>
            </a:endParaRPr>
          </a:p>
          <a:p>
            <a:pPr marL="287338" indent="-287338">
              <a:spcBef>
                <a:spcPts val="600"/>
              </a:spcBef>
              <a:buFont typeface="Arial" pitchFamily="34" charset="0"/>
              <a:buChar char="•"/>
            </a:pPr>
            <a:r>
              <a:rPr lang="en-US" sz="1600" dirty="0" smtClean="0">
                <a:solidFill>
                  <a:schemeClr val="tx1"/>
                </a:solidFill>
              </a:rPr>
              <a:t>Swap arrangements with the FED or other Central Banks (namely China)</a:t>
            </a:r>
          </a:p>
          <a:p>
            <a:pPr marL="287338" indent="-287338">
              <a:spcBef>
                <a:spcPts val="600"/>
              </a:spcBef>
              <a:buFont typeface="Arial" pitchFamily="34" charset="0"/>
              <a:buChar char="•"/>
            </a:pPr>
            <a:r>
              <a:rPr lang="en-US" sz="1600" dirty="0" smtClean="0">
                <a:solidFill>
                  <a:schemeClr val="tx1"/>
                </a:solidFill>
              </a:rPr>
              <a:t>Interventions in FX markets manage international reserves</a:t>
            </a:r>
          </a:p>
          <a:p>
            <a:pPr marL="287338" indent="-287338">
              <a:spcBef>
                <a:spcPts val="600"/>
              </a:spcBef>
              <a:buFont typeface="Arial" pitchFamily="34" charset="0"/>
              <a:buChar char="•"/>
            </a:pPr>
            <a:r>
              <a:rPr lang="en-US" sz="1600" dirty="0" smtClean="0">
                <a:solidFill>
                  <a:schemeClr val="tx1"/>
                </a:solidFill>
              </a:rPr>
              <a:t>Other </a:t>
            </a:r>
            <a:r>
              <a:rPr lang="en-US" sz="1600" dirty="0" err="1" smtClean="0">
                <a:solidFill>
                  <a:schemeClr val="tx1"/>
                </a:solidFill>
              </a:rPr>
              <a:t>prudencial</a:t>
            </a:r>
            <a:r>
              <a:rPr lang="en-US" sz="1600" dirty="0" smtClean="0">
                <a:solidFill>
                  <a:schemeClr val="tx1"/>
                </a:solidFill>
              </a:rPr>
              <a:t> measures (micro and macro)</a:t>
            </a:r>
          </a:p>
          <a:p>
            <a:pPr marL="287338" indent="-287338">
              <a:spcBef>
                <a:spcPts val="600"/>
              </a:spcBef>
              <a:buFont typeface="Arial" pitchFamily="34" charset="0"/>
              <a:buChar char="•"/>
            </a:pPr>
            <a:endParaRPr lang="en-US" sz="1600" dirty="0" smtClean="0">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322913" y="-982906"/>
            <a:ext cx="9614551" cy="3307871"/>
          </a:xfrm>
          <a:prstGeom prst="rect">
            <a:avLst/>
          </a:prstGeom>
          <a:noFill/>
          <a:ln w="9525">
            <a:noFill/>
            <a:miter lim="800000"/>
            <a:headEnd/>
            <a:tailEnd/>
          </a:ln>
          <a:effectLst/>
        </p:spPr>
        <p:txBody>
          <a:bodyPr vert="horz" wrap="none" lIns="914112" tIns="1142640" rIns="914112" bIns="114264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143500" algn="l"/>
              </a:tabLst>
            </a:pPr>
            <a:r>
              <a:rPr lang="en-US" sz="2100" dirty="0" smtClean="0"/>
              <a:t>Capital flow Management Measures taken in Brazil and Peru from 2009</a:t>
            </a:r>
          </a:p>
          <a:p>
            <a:pPr marL="0" marR="0" lvl="0" indent="0" algn="l" defTabSz="914400" rtl="0" eaLnBrk="0" fontAlgn="base" latinLnBrk="0" hangingPunct="0">
              <a:lnSpc>
                <a:spcPct val="100000"/>
              </a:lnSpc>
              <a:spcBef>
                <a:spcPct val="0"/>
              </a:spcBef>
              <a:spcAft>
                <a:spcPct val="0"/>
              </a:spcAft>
              <a:buClrTx/>
              <a:buSzTx/>
              <a:buFontTx/>
              <a:buNone/>
              <a:tabLst>
                <a:tab pos="5143500" algn="l"/>
              </a:tabLst>
            </a:pPr>
            <a:r>
              <a:rPr lang="en-US" sz="2200" dirty="0" smtClean="0"/>
              <a:t/>
            </a:r>
            <a:br>
              <a:rPr lang="en-US" sz="2200" dirty="0" smtClean="0"/>
            </a:br>
            <a:endParaRPr lang="en-US" sz="2200" dirty="0" smtClean="0"/>
          </a:p>
        </p:txBody>
      </p:sp>
      <p:sp>
        <p:nvSpPr>
          <p:cNvPr id="5" name="Line 9"/>
          <p:cNvSpPr>
            <a:spLocks noChangeShapeType="1"/>
          </p:cNvSpPr>
          <p:nvPr/>
        </p:nvSpPr>
        <p:spPr bwMode="auto">
          <a:xfrm>
            <a:off x="228600" y="533400"/>
            <a:ext cx="8305800" cy="0"/>
          </a:xfrm>
          <a:prstGeom prst="line">
            <a:avLst/>
          </a:prstGeom>
          <a:noFill/>
          <a:ln w="38100">
            <a:solidFill>
              <a:schemeClr val="accent1"/>
            </a:solidFill>
            <a:round/>
            <a:headEnd/>
            <a:tailEnd/>
          </a:ln>
        </p:spPr>
        <p:txBody>
          <a:bodyPr/>
          <a:lstStyle/>
          <a:p>
            <a:endParaRPr lang="en-US"/>
          </a:p>
        </p:txBody>
      </p:sp>
      <p:graphicFrame>
        <p:nvGraphicFramePr>
          <p:cNvPr id="8" name="Content Placeholder 7"/>
          <p:cNvGraphicFramePr>
            <a:graphicFrameLocks noGrp="1"/>
          </p:cNvGraphicFramePr>
          <p:nvPr>
            <p:ph idx="1"/>
            <p:extLst>
              <p:ext uri="{D42A27DB-BD31-4B8C-83A1-F6EECF244321}">
                <p14:modId xmlns:p14="http://schemas.microsoft.com/office/powerpoint/2010/main" xmlns="" val="952680478"/>
              </p:ext>
            </p:extLst>
          </p:nvPr>
        </p:nvGraphicFramePr>
        <p:xfrm>
          <a:off x="304800" y="719483"/>
          <a:ext cx="8305800" cy="6138517"/>
        </p:xfrm>
        <a:graphic>
          <a:graphicData uri="http://schemas.openxmlformats.org/drawingml/2006/table">
            <a:tbl>
              <a:tblPr firstRow="1" bandRow="1">
                <a:tableStyleId>{9D7B26C5-4107-4FEC-AEDC-1716B250A1EF}</a:tableStyleId>
              </a:tblPr>
              <a:tblGrid>
                <a:gridCol w="2768600"/>
                <a:gridCol w="2768600"/>
                <a:gridCol w="2768600"/>
              </a:tblGrid>
              <a:tr h="366240">
                <a:tc>
                  <a:txBody>
                    <a:bodyPr/>
                    <a:lstStyle/>
                    <a:p>
                      <a:pPr marL="0" marR="0">
                        <a:lnSpc>
                          <a:spcPct val="115000"/>
                        </a:lnSpc>
                        <a:spcBef>
                          <a:spcPts val="0"/>
                        </a:spcBef>
                        <a:spcAft>
                          <a:spcPts val="0"/>
                        </a:spcAft>
                      </a:pPr>
                      <a:r>
                        <a:rPr lang="en-US" sz="1200" b="1" dirty="0" smtClean="0">
                          <a:solidFill>
                            <a:srgbClr val="000000"/>
                          </a:solidFill>
                          <a:latin typeface="Calibri"/>
                          <a:ea typeface="Calibri"/>
                          <a:cs typeface="Times New Roman"/>
                        </a:rPr>
                        <a:t>Type</a:t>
                      </a:r>
                      <a:r>
                        <a:rPr lang="en-US" sz="1200" b="1" baseline="0" dirty="0" smtClean="0">
                          <a:solidFill>
                            <a:srgbClr val="000000"/>
                          </a:solidFill>
                          <a:latin typeface="Calibri"/>
                          <a:ea typeface="Calibri"/>
                          <a:cs typeface="Times New Roman"/>
                        </a:rPr>
                        <a:t> of measures</a:t>
                      </a:r>
                      <a:endParaRPr lang="en-US" sz="1200" dirty="0">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200" b="1">
                          <a:solidFill>
                            <a:srgbClr val="000000"/>
                          </a:solidFill>
                          <a:latin typeface="Calibri"/>
                          <a:ea typeface="Times New Roman"/>
                          <a:cs typeface="Times New Roman"/>
                        </a:rPr>
                        <a:t>Brazil</a:t>
                      </a:r>
                      <a:endParaRPr lang="en-US" sz="1200">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200" b="1" dirty="0">
                          <a:solidFill>
                            <a:srgbClr val="000000"/>
                          </a:solidFill>
                          <a:latin typeface="Calibri"/>
                          <a:ea typeface="Times New Roman"/>
                          <a:cs typeface="Times New Roman"/>
                        </a:rPr>
                        <a:t>Peru</a:t>
                      </a:r>
                      <a:endParaRPr lang="en-US" sz="1200" dirty="0">
                        <a:latin typeface="Calibri"/>
                        <a:ea typeface="Calibri"/>
                        <a:cs typeface="Times New Roman"/>
                      </a:endParaRPr>
                    </a:p>
                  </a:txBody>
                  <a:tcPr marL="68580" marR="68580" marT="0" marB="0" anchor="b"/>
                </a:tc>
              </a:tr>
              <a:tr h="5700677">
                <a:tc>
                  <a:txBody>
                    <a:bodyPr/>
                    <a:lstStyle/>
                    <a:p>
                      <a:pPr marL="0" marR="0">
                        <a:lnSpc>
                          <a:spcPct val="115000"/>
                        </a:lnSpc>
                        <a:spcBef>
                          <a:spcPts val="0"/>
                        </a:spcBef>
                        <a:spcAft>
                          <a:spcPts val="0"/>
                        </a:spcAft>
                      </a:pPr>
                      <a:r>
                        <a:rPr lang="en-US" sz="1100" i="1" dirty="0" smtClean="0">
                          <a:solidFill>
                            <a:srgbClr val="000000"/>
                          </a:solidFill>
                          <a:latin typeface="Calibri"/>
                          <a:ea typeface="Times New Roman"/>
                          <a:cs typeface="Times New Roman"/>
                        </a:rPr>
                        <a:t>Regulations on capital flows:</a:t>
                      </a:r>
                    </a:p>
                    <a:p>
                      <a:pPr marL="0" marR="0">
                        <a:lnSpc>
                          <a:spcPct val="115000"/>
                        </a:lnSpc>
                        <a:spcBef>
                          <a:spcPts val="0"/>
                        </a:spcBef>
                        <a:spcAft>
                          <a:spcPts val="0"/>
                        </a:spcAft>
                      </a:pPr>
                      <a:endParaRPr lang="en-US" sz="1100" i="1" dirty="0" smtClean="0">
                        <a:solidFill>
                          <a:srgbClr val="000000"/>
                        </a:solidFill>
                        <a:latin typeface="Calibri"/>
                        <a:ea typeface="Times New Roman"/>
                        <a:cs typeface="Times New Roman"/>
                      </a:endParaRPr>
                    </a:p>
                    <a:p>
                      <a:pPr marL="0" marR="0">
                        <a:lnSpc>
                          <a:spcPct val="115000"/>
                        </a:lnSpc>
                        <a:spcBef>
                          <a:spcPts val="0"/>
                        </a:spcBef>
                        <a:spcAft>
                          <a:spcPts val="0"/>
                        </a:spcAft>
                      </a:pPr>
                      <a:r>
                        <a:rPr lang="en-US" sz="1100" b="1" i="0" dirty="0" smtClean="0">
                          <a:solidFill>
                            <a:srgbClr val="000000"/>
                          </a:solidFill>
                          <a:latin typeface="Calibri"/>
                          <a:ea typeface="Times New Roman"/>
                          <a:cs typeface="Times New Roman"/>
                        </a:rPr>
                        <a:t>(1) </a:t>
                      </a:r>
                      <a:r>
                        <a:rPr lang="en-US" sz="1100" b="0" i="1" dirty="0" smtClean="0">
                          <a:solidFill>
                            <a:srgbClr val="000000"/>
                          </a:solidFill>
                          <a:latin typeface="Calibri"/>
                          <a:ea typeface="Times New Roman"/>
                          <a:cs typeface="Times New Roman"/>
                        </a:rPr>
                        <a:t>Direct Taxes</a:t>
                      </a:r>
                      <a:r>
                        <a:rPr lang="en-US" sz="1100" b="0" i="1" baseline="0" dirty="0" smtClean="0">
                          <a:solidFill>
                            <a:srgbClr val="000000"/>
                          </a:solidFill>
                          <a:latin typeface="Calibri"/>
                          <a:ea typeface="Times New Roman"/>
                          <a:cs typeface="Times New Roman"/>
                        </a:rPr>
                        <a:t> on Capital Flows</a:t>
                      </a:r>
                      <a:endParaRPr lang="en-US" sz="1100" b="1" i="0" dirty="0" smtClean="0">
                        <a:solidFill>
                          <a:srgbClr val="000000"/>
                        </a:solidFill>
                        <a:latin typeface="Calibri"/>
                        <a:ea typeface="Times New Roman"/>
                        <a:cs typeface="Times New Roman"/>
                      </a:endParaRPr>
                    </a:p>
                  </a:txBody>
                  <a:tcPr marL="68580" marR="68580" marT="0" marB="0"/>
                </a:tc>
                <a:tc>
                  <a:txBody>
                    <a:bodyPr/>
                    <a:lstStyle/>
                    <a:p>
                      <a:pPr marL="0" marR="0" algn="just">
                        <a:lnSpc>
                          <a:spcPct val="115000"/>
                        </a:lnSpc>
                        <a:spcBef>
                          <a:spcPts val="0"/>
                        </a:spcBef>
                        <a:spcAft>
                          <a:spcPts val="0"/>
                        </a:spcAft>
                      </a:pPr>
                      <a:r>
                        <a:rPr lang="en-US" sz="1100" u="sng" dirty="0" smtClean="0">
                          <a:solidFill>
                            <a:srgbClr val="000000"/>
                          </a:solidFill>
                          <a:latin typeface="+mn-lt"/>
                          <a:ea typeface="Times New Roman"/>
                          <a:cs typeface="Times New Roman"/>
                        </a:rPr>
                        <a:t>Tax on portfolio inflows</a:t>
                      </a:r>
                      <a:r>
                        <a:rPr lang="en-US" sz="1100" u="sng" baseline="0" dirty="0" smtClean="0">
                          <a:solidFill>
                            <a:srgbClr val="000000"/>
                          </a:solidFill>
                          <a:latin typeface="+mn-lt"/>
                          <a:ea typeface="Times New Roman"/>
                          <a:cs typeface="Times New Roman"/>
                        </a:rPr>
                        <a:t> </a:t>
                      </a:r>
                      <a:r>
                        <a:rPr lang="en-US" sz="1100" u="none" baseline="0" dirty="0" smtClean="0">
                          <a:solidFill>
                            <a:srgbClr val="000000"/>
                          </a:solidFill>
                          <a:latin typeface="+mn-lt"/>
                          <a:ea typeface="Times New Roman"/>
                          <a:cs typeface="Times New Roman"/>
                        </a:rPr>
                        <a:t> [</a:t>
                      </a:r>
                      <a:r>
                        <a:rPr lang="en-US" sz="1100" i="1" dirty="0" err="1" smtClean="0">
                          <a:solidFill>
                            <a:srgbClr val="000000"/>
                          </a:solidFill>
                          <a:latin typeface="Calibri"/>
                          <a:ea typeface="Times New Roman"/>
                          <a:cs typeface="Times New Roman"/>
                        </a:rPr>
                        <a:t>Imposto</a:t>
                      </a:r>
                      <a:r>
                        <a:rPr lang="en-US" sz="1100" i="1" dirty="0" smtClean="0">
                          <a:solidFill>
                            <a:srgbClr val="000000"/>
                          </a:solidFill>
                          <a:latin typeface="Calibri"/>
                          <a:ea typeface="Times New Roman"/>
                          <a:cs typeface="Times New Roman"/>
                        </a:rPr>
                        <a:t> </a:t>
                      </a:r>
                      <a:r>
                        <a:rPr lang="en-US" sz="1100" i="1" dirty="0">
                          <a:solidFill>
                            <a:srgbClr val="000000"/>
                          </a:solidFill>
                          <a:latin typeface="Calibri"/>
                          <a:ea typeface="Times New Roman"/>
                          <a:cs typeface="Times New Roman"/>
                        </a:rPr>
                        <a:t>de </a:t>
                      </a:r>
                      <a:r>
                        <a:rPr lang="en-US" sz="1100" i="1" dirty="0" err="1">
                          <a:solidFill>
                            <a:srgbClr val="000000"/>
                          </a:solidFill>
                          <a:latin typeface="Calibri"/>
                          <a:ea typeface="Times New Roman"/>
                          <a:cs typeface="Times New Roman"/>
                        </a:rPr>
                        <a:t>Operações</a:t>
                      </a:r>
                      <a:r>
                        <a:rPr lang="en-US" sz="1100" i="1" dirty="0">
                          <a:solidFill>
                            <a:srgbClr val="000000"/>
                          </a:solidFill>
                          <a:latin typeface="Calibri"/>
                          <a:ea typeface="Times New Roman"/>
                          <a:cs typeface="Times New Roman"/>
                        </a:rPr>
                        <a:t> </a:t>
                      </a:r>
                      <a:r>
                        <a:rPr lang="en-US" sz="1100" i="1" dirty="0" err="1">
                          <a:solidFill>
                            <a:srgbClr val="000000"/>
                          </a:solidFill>
                          <a:latin typeface="Calibri"/>
                          <a:ea typeface="Times New Roman"/>
                          <a:cs typeface="Times New Roman"/>
                        </a:rPr>
                        <a:t>Financeiras</a:t>
                      </a:r>
                      <a:r>
                        <a:rPr lang="en-US" sz="1100" dirty="0">
                          <a:solidFill>
                            <a:srgbClr val="000000"/>
                          </a:solidFill>
                          <a:latin typeface="Calibri"/>
                          <a:ea typeface="Times New Roman"/>
                          <a:cs typeface="Times New Roman"/>
                        </a:rPr>
                        <a:t>  </a:t>
                      </a:r>
                      <a:r>
                        <a:rPr lang="en-US" sz="1100" b="1" dirty="0">
                          <a:solidFill>
                            <a:srgbClr val="000000"/>
                          </a:solidFill>
                          <a:latin typeface="Calibri"/>
                          <a:ea typeface="Times New Roman"/>
                          <a:cs typeface="Times New Roman"/>
                        </a:rPr>
                        <a:t>(</a:t>
                      </a:r>
                      <a:r>
                        <a:rPr lang="en-US" sz="1100" b="1" dirty="0" smtClean="0">
                          <a:solidFill>
                            <a:srgbClr val="000000"/>
                          </a:solidFill>
                          <a:latin typeface="Calibri"/>
                          <a:ea typeface="Times New Roman"/>
                          <a:cs typeface="Times New Roman"/>
                        </a:rPr>
                        <a:t>IOF)</a:t>
                      </a:r>
                      <a:r>
                        <a:rPr lang="en-US" sz="1100" b="0" dirty="0" smtClean="0">
                          <a:solidFill>
                            <a:srgbClr val="000000"/>
                          </a:solidFill>
                          <a:latin typeface="Calibri"/>
                          <a:ea typeface="Times New Roman"/>
                          <a:cs typeface="Times New Roman"/>
                        </a:rPr>
                        <a:t>]</a:t>
                      </a:r>
                      <a:r>
                        <a:rPr lang="en-US" sz="1100" u="none" dirty="0" smtClean="0">
                          <a:solidFill>
                            <a:srgbClr val="000000"/>
                          </a:solidFill>
                          <a:latin typeface="Calibri"/>
                          <a:ea typeface="Times New Roman"/>
                          <a:cs typeface="Times New Roman"/>
                        </a:rPr>
                        <a:t>:</a:t>
                      </a:r>
                      <a:r>
                        <a:rPr lang="en-US" sz="1100" dirty="0" smtClean="0">
                          <a:solidFill>
                            <a:srgbClr val="000000"/>
                          </a:solidFill>
                          <a:latin typeface="Calibri"/>
                          <a:ea typeface="Times New Roman"/>
                          <a:cs typeface="Times New Roman"/>
                        </a:rPr>
                        <a:t> </a:t>
                      </a:r>
                      <a:r>
                        <a:rPr lang="en-US" sz="1100" b="1" dirty="0">
                          <a:solidFill>
                            <a:srgbClr val="000000"/>
                          </a:solidFill>
                          <a:latin typeface="Calibri"/>
                          <a:ea typeface="Times New Roman"/>
                          <a:cs typeface="Times New Roman"/>
                        </a:rPr>
                        <a:t>(1) </a:t>
                      </a:r>
                      <a:r>
                        <a:rPr lang="en-US" sz="1100" dirty="0">
                          <a:solidFill>
                            <a:srgbClr val="000000"/>
                          </a:solidFill>
                          <a:latin typeface="Calibri"/>
                          <a:ea typeface="Times New Roman"/>
                          <a:cs typeface="Times New Roman"/>
                        </a:rPr>
                        <a:t>Between </a:t>
                      </a:r>
                      <a:r>
                        <a:rPr lang="en-US" sz="1100" i="1" dirty="0">
                          <a:solidFill>
                            <a:srgbClr val="000000"/>
                          </a:solidFill>
                          <a:latin typeface="Calibri"/>
                          <a:ea typeface="Times New Roman"/>
                          <a:cs typeface="Times New Roman"/>
                        </a:rPr>
                        <a:t>October 2009 </a:t>
                      </a:r>
                      <a:r>
                        <a:rPr lang="en-US" sz="1100" dirty="0">
                          <a:solidFill>
                            <a:srgbClr val="000000"/>
                          </a:solidFill>
                          <a:latin typeface="Calibri"/>
                          <a:ea typeface="Times New Roman"/>
                          <a:cs typeface="Times New Roman"/>
                        </a:rPr>
                        <a:t>and October 2010: IOF  imposed on both equities and fixed income [started at 2%, then 4%, ended at 6% (</a:t>
                      </a:r>
                      <a:r>
                        <a:rPr lang="en-US" sz="1100" i="1" dirty="0">
                          <a:solidFill>
                            <a:srgbClr val="000000"/>
                          </a:solidFill>
                          <a:latin typeface="Calibri"/>
                          <a:ea typeface="Times New Roman"/>
                          <a:cs typeface="Times New Roman"/>
                        </a:rPr>
                        <a:t>only for fixed income </a:t>
                      </a:r>
                      <a:r>
                        <a:rPr lang="en-US" sz="1100" i="1" dirty="0" smtClean="0">
                          <a:solidFill>
                            <a:srgbClr val="000000"/>
                          </a:solidFill>
                          <a:latin typeface="Calibri"/>
                          <a:ea typeface="Times New Roman"/>
                          <a:cs typeface="Times New Roman"/>
                        </a:rPr>
                        <a:t>flows</a:t>
                      </a:r>
                      <a:r>
                        <a:rPr lang="en-US" sz="1100" i="0" dirty="0" smtClean="0">
                          <a:solidFill>
                            <a:srgbClr val="000000"/>
                          </a:solidFill>
                          <a:latin typeface="Calibri"/>
                          <a:ea typeface="Times New Roman"/>
                          <a:cs typeface="Times New Roman"/>
                        </a:rPr>
                        <a:t>).</a:t>
                      </a:r>
                      <a:r>
                        <a:rPr lang="en-US" sz="1100" dirty="0" smtClean="0">
                          <a:solidFill>
                            <a:srgbClr val="000000"/>
                          </a:solidFill>
                          <a:latin typeface="Calibri"/>
                          <a:ea typeface="Times New Roman"/>
                          <a:cs typeface="Times New Roman"/>
                        </a:rPr>
                        <a:t> </a:t>
                      </a:r>
                      <a:r>
                        <a:rPr lang="en-US" sz="1100" dirty="0">
                          <a:solidFill>
                            <a:srgbClr val="FF0000"/>
                          </a:solidFill>
                          <a:latin typeface="Calibri"/>
                          <a:ea typeface="Times New Roman"/>
                          <a:cs typeface="Times New Roman"/>
                        </a:rPr>
                        <a:t>IOF on portfolio equity inflows abolished in </a:t>
                      </a:r>
                      <a:r>
                        <a:rPr lang="en-US" sz="1100" i="1" dirty="0">
                          <a:solidFill>
                            <a:srgbClr val="FF0000"/>
                          </a:solidFill>
                          <a:latin typeface="Calibri"/>
                          <a:ea typeface="Times New Roman"/>
                          <a:cs typeface="Times New Roman"/>
                        </a:rPr>
                        <a:t>December 2011</a:t>
                      </a:r>
                      <a:r>
                        <a:rPr lang="en-US" sz="1100" dirty="0">
                          <a:latin typeface="Calibri"/>
                          <a:ea typeface="Times New Roman"/>
                          <a:cs typeface="Times New Roman"/>
                        </a:rPr>
                        <a:t>, </a:t>
                      </a:r>
                      <a:r>
                        <a:rPr lang="en-US" sz="1100" dirty="0" smtClean="0">
                          <a:solidFill>
                            <a:srgbClr val="FF0000"/>
                          </a:solidFill>
                          <a:latin typeface="Calibri"/>
                          <a:ea typeface="Times New Roman"/>
                          <a:cs typeface="Times New Roman"/>
                        </a:rPr>
                        <a:t>and</a:t>
                      </a:r>
                      <a:r>
                        <a:rPr lang="en-US" sz="1100" dirty="0" smtClean="0">
                          <a:latin typeface="Calibri"/>
                          <a:ea typeface="Times New Roman"/>
                          <a:cs typeface="Times New Roman"/>
                        </a:rPr>
                        <a:t> </a:t>
                      </a:r>
                      <a:r>
                        <a:rPr lang="en-US" sz="1100" dirty="0" smtClean="0">
                          <a:solidFill>
                            <a:srgbClr val="FF0000"/>
                          </a:solidFill>
                          <a:latin typeface="Calibri"/>
                          <a:ea typeface="Times New Roman"/>
                          <a:cs typeface="Times New Roman"/>
                        </a:rPr>
                        <a:t>IOF </a:t>
                      </a:r>
                      <a:r>
                        <a:rPr lang="en-US" sz="1100" i="1" dirty="0">
                          <a:solidFill>
                            <a:srgbClr val="FF0000"/>
                          </a:solidFill>
                          <a:latin typeface="Calibri"/>
                          <a:ea typeface="Times New Roman"/>
                          <a:cs typeface="Times New Roman"/>
                        </a:rPr>
                        <a:t>on fixed income flows eliminated in June 2014. </a:t>
                      </a:r>
                      <a:r>
                        <a:rPr lang="en-US" sz="1100" b="1" dirty="0">
                          <a:latin typeface="Calibri"/>
                          <a:ea typeface="Times New Roman"/>
                          <a:cs typeface="Times New Roman"/>
                        </a:rPr>
                        <a:t>(2) </a:t>
                      </a:r>
                      <a:r>
                        <a:rPr lang="en-US" sz="1100" dirty="0">
                          <a:solidFill>
                            <a:srgbClr val="000000"/>
                          </a:solidFill>
                          <a:latin typeface="Calibri"/>
                          <a:ea typeface="Times New Roman"/>
                          <a:cs typeface="Times New Roman"/>
                        </a:rPr>
                        <a:t>Between </a:t>
                      </a:r>
                      <a:r>
                        <a:rPr lang="en-US" sz="1100" i="1" dirty="0">
                          <a:solidFill>
                            <a:srgbClr val="000000"/>
                          </a:solidFill>
                          <a:latin typeface="Calibri"/>
                          <a:ea typeface="Times New Roman"/>
                          <a:cs typeface="Times New Roman"/>
                        </a:rPr>
                        <a:t>November 2009 </a:t>
                      </a:r>
                      <a:r>
                        <a:rPr lang="en-US" sz="1100" dirty="0">
                          <a:solidFill>
                            <a:srgbClr val="000000"/>
                          </a:solidFill>
                          <a:latin typeface="Calibri"/>
                          <a:ea typeface="Times New Roman"/>
                          <a:cs typeface="Times New Roman"/>
                        </a:rPr>
                        <a:t>and </a:t>
                      </a:r>
                      <a:r>
                        <a:rPr lang="en-US" sz="1100" i="1" dirty="0">
                          <a:solidFill>
                            <a:srgbClr val="000000"/>
                          </a:solidFill>
                          <a:latin typeface="Calibri"/>
                          <a:ea typeface="Times New Roman"/>
                          <a:cs typeface="Times New Roman"/>
                        </a:rPr>
                        <a:t>December 2010</a:t>
                      </a:r>
                      <a:r>
                        <a:rPr lang="en-US" sz="1100" dirty="0">
                          <a:solidFill>
                            <a:srgbClr val="000000"/>
                          </a:solidFill>
                          <a:latin typeface="Calibri"/>
                          <a:ea typeface="Times New Roman"/>
                          <a:cs typeface="Times New Roman"/>
                        </a:rPr>
                        <a:t>: </a:t>
                      </a:r>
                      <a:r>
                        <a:rPr lang="en-US" sz="1100" dirty="0">
                          <a:latin typeface="Calibri"/>
                          <a:ea typeface="Times New Roman"/>
                          <a:cs typeface="Times New Roman"/>
                        </a:rPr>
                        <a:t>Two types of IOFs imposed on depository receipts.</a:t>
                      </a:r>
                      <a:endParaRPr lang="en-US" sz="1100" dirty="0">
                        <a:latin typeface="Calibri"/>
                        <a:ea typeface="Calibri"/>
                        <a:cs typeface="Times New Roman"/>
                      </a:endParaRPr>
                    </a:p>
                    <a:p>
                      <a:pPr marL="0" marR="0" algn="just">
                        <a:lnSpc>
                          <a:spcPct val="115000"/>
                        </a:lnSpc>
                        <a:spcBef>
                          <a:spcPts val="0"/>
                        </a:spcBef>
                        <a:spcAft>
                          <a:spcPts val="0"/>
                        </a:spcAft>
                      </a:pPr>
                      <a:r>
                        <a:rPr lang="en-US" sz="1100" u="sng" dirty="0">
                          <a:latin typeface="Calibri"/>
                          <a:ea typeface="Times New Roman"/>
                          <a:cs typeface="Times New Roman"/>
                        </a:rPr>
                        <a:t>IOF on other inflows</a:t>
                      </a:r>
                      <a:r>
                        <a:rPr lang="en-US" sz="1100" dirty="0">
                          <a:latin typeface="Calibri"/>
                          <a:ea typeface="Times New Roman"/>
                          <a:cs typeface="Times New Roman"/>
                        </a:rPr>
                        <a:t>: </a:t>
                      </a:r>
                      <a:r>
                        <a:rPr lang="en-US" sz="1100" b="1" dirty="0">
                          <a:latin typeface="Calibri"/>
                          <a:ea typeface="Times New Roman"/>
                          <a:cs typeface="Times New Roman"/>
                        </a:rPr>
                        <a:t>(1)</a:t>
                      </a:r>
                      <a:r>
                        <a:rPr lang="en-US" sz="1100" dirty="0">
                          <a:latin typeface="Calibri"/>
                          <a:ea typeface="Times New Roman"/>
                          <a:cs typeface="Times New Roman"/>
                        </a:rPr>
                        <a:t> Between </a:t>
                      </a:r>
                      <a:r>
                        <a:rPr lang="en-US" sz="1100" i="1" dirty="0">
                          <a:latin typeface="Calibri"/>
                          <a:ea typeface="Times New Roman"/>
                          <a:cs typeface="Times New Roman"/>
                        </a:rPr>
                        <a:t>March 2011</a:t>
                      </a:r>
                      <a:r>
                        <a:rPr lang="en-US" sz="1100" dirty="0">
                          <a:latin typeface="Calibri"/>
                          <a:ea typeface="Times New Roman"/>
                          <a:cs typeface="Times New Roman"/>
                        </a:rPr>
                        <a:t> and </a:t>
                      </a:r>
                      <a:r>
                        <a:rPr lang="en-US" sz="1100" i="1" dirty="0">
                          <a:latin typeface="Calibri"/>
                          <a:ea typeface="Times New Roman"/>
                          <a:cs typeface="Times New Roman"/>
                        </a:rPr>
                        <a:t>September 2012</a:t>
                      </a:r>
                      <a:r>
                        <a:rPr lang="en-US" sz="1100" dirty="0">
                          <a:latin typeface="Calibri"/>
                          <a:ea typeface="Times New Roman"/>
                          <a:cs typeface="Times New Roman"/>
                        </a:rPr>
                        <a:t>: IOF on borrowing abroad was imposed </a:t>
                      </a:r>
                      <a:r>
                        <a:rPr lang="en-US" sz="1100" dirty="0" smtClean="0">
                          <a:latin typeface="Calibri"/>
                          <a:ea typeface="Times New Roman"/>
                          <a:cs typeface="Times New Roman"/>
                        </a:rPr>
                        <a:t>and tightened </a:t>
                      </a:r>
                      <a:r>
                        <a:rPr lang="en-US" sz="1100" dirty="0">
                          <a:latin typeface="Calibri"/>
                          <a:ea typeface="Times New Roman"/>
                          <a:cs typeface="Times New Roman"/>
                        </a:rPr>
                        <a:t>four times (IOF was </a:t>
                      </a:r>
                      <a:r>
                        <a:rPr lang="en-US" sz="1100" dirty="0">
                          <a:solidFill>
                            <a:srgbClr val="000000"/>
                          </a:solidFill>
                          <a:latin typeface="Calibri"/>
                          <a:ea typeface="Times New Roman"/>
                          <a:cs typeface="Times New Roman"/>
                        </a:rPr>
                        <a:t>6% and eventually was applied to borrowing abroad with maturity </a:t>
                      </a:r>
                      <a:r>
                        <a:rPr lang="en-US" sz="1100" u="sng" dirty="0">
                          <a:solidFill>
                            <a:srgbClr val="000000"/>
                          </a:solidFill>
                          <a:latin typeface="Calibri"/>
                          <a:ea typeface="Times New Roman"/>
                          <a:cs typeface="Times New Roman"/>
                        </a:rPr>
                        <a:t>of five years or less)</a:t>
                      </a:r>
                      <a:r>
                        <a:rPr lang="en-US" sz="1100" dirty="0">
                          <a:solidFill>
                            <a:srgbClr val="000000"/>
                          </a:solidFill>
                          <a:latin typeface="Calibri"/>
                          <a:ea typeface="Times New Roman"/>
                          <a:cs typeface="Times New Roman"/>
                        </a:rPr>
                        <a:t>. </a:t>
                      </a:r>
                      <a:r>
                        <a:rPr lang="en-US" sz="1100" dirty="0">
                          <a:solidFill>
                            <a:srgbClr val="FF0000"/>
                          </a:solidFill>
                          <a:latin typeface="Calibri"/>
                          <a:ea typeface="Times New Roman"/>
                          <a:cs typeface="Times New Roman"/>
                        </a:rPr>
                        <a:t>From </a:t>
                      </a:r>
                      <a:r>
                        <a:rPr lang="en-US" sz="1100" i="1" dirty="0">
                          <a:solidFill>
                            <a:srgbClr val="FF0000"/>
                          </a:solidFill>
                          <a:latin typeface="Calibri"/>
                          <a:ea typeface="Times New Roman"/>
                          <a:cs typeface="Times New Roman"/>
                        </a:rPr>
                        <a:t>December 2012 to June 2014</a:t>
                      </a:r>
                      <a:r>
                        <a:rPr lang="en-US" sz="1100" i="1" dirty="0">
                          <a:solidFill>
                            <a:srgbClr val="000000"/>
                          </a:solidFill>
                          <a:latin typeface="Calibri"/>
                          <a:ea typeface="Times New Roman"/>
                          <a:cs typeface="Times New Roman"/>
                        </a:rPr>
                        <a:t> </a:t>
                      </a:r>
                      <a:r>
                        <a:rPr lang="en-US" sz="1100" dirty="0">
                          <a:solidFill>
                            <a:srgbClr val="FF0000"/>
                          </a:solidFill>
                          <a:latin typeface="Calibri"/>
                          <a:ea typeface="Times New Roman"/>
                          <a:cs typeface="Times New Roman"/>
                        </a:rPr>
                        <a:t>the applicable </a:t>
                      </a:r>
                      <a:r>
                        <a:rPr lang="en-US" sz="1100" dirty="0">
                          <a:solidFill>
                            <a:srgbClr val="FF0000"/>
                          </a:solidFill>
                          <a:latin typeface="Calibri"/>
                          <a:ea typeface="Calibri"/>
                          <a:cs typeface="UniversLTStd-LightCn"/>
                        </a:rPr>
                        <a:t>maturity got reduced in two steps to </a:t>
                      </a:r>
                      <a:r>
                        <a:rPr lang="en-US" sz="1100" u="sng" dirty="0">
                          <a:solidFill>
                            <a:srgbClr val="FF0000"/>
                          </a:solidFill>
                          <a:latin typeface="Calibri"/>
                          <a:ea typeface="Calibri"/>
                          <a:cs typeface="UniversLTStd-LightCn"/>
                        </a:rPr>
                        <a:t>between six months and one year</a:t>
                      </a:r>
                      <a:r>
                        <a:rPr lang="en-US" sz="1100" dirty="0">
                          <a:solidFill>
                            <a:srgbClr val="FF0000"/>
                          </a:solidFill>
                          <a:latin typeface="Calibri"/>
                          <a:ea typeface="Calibri"/>
                          <a:cs typeface="UniversLTStd-LightCn"/>
                        </a:rPr>
                        <a:t>. </a:t>
                      </a:r>
                      <a:r>
                        <a:rPr lang="en-US" sz="1100" b="1" dirty="0">
                          <a:latin typeface="Calibri"/>
                          <a:ea typeface="Times New Roman"/>
                          <a:cs typeface="Times New Roman"/>
                        </a:rPr>
                        <a:t>(2) </a:t>
                      </a:r>
                      <a:r>
                        <a:rPr lang="en-US" sz="1100" dirty="0">
                          <a:latin typeface="Calibri"/>
                          <a:ea typeface="Times New Roman"/>
                          <a:cs typeface="Times New Roman"/>
                        </a:rPr>
                        <a:t>In </a:t>
                      </a:r>
                      <a:r>
                        <a:rPr lang="en-US" sz="1100" i="1" dirty="0">
                          <a:latin typeface="Calibri"/>
                          <a:ea typeface="Times New Roman"/>
                          <a:cs typeface="Times New Roman"/>
                        </a:rPr>
                        <a:t>October </a:t>
                      </a:r>
                      <a:r>
                        <a:rPr lang="en-US" sz="1100" i="1" dirty="0" smtClean="0">
                          <a:latin typeface="Calibri"/>
                          <a:ea typeface="Times New Roman"/>
                          <a:cs typeface="Times New Roman"/>
                        </a:rPr>
                        <a:t>2010, </a:t>
                      </a:r>
                      <a:r>
                        <a:rPr lang="en-US" sz="1100" dirty="0">
                          <a:latin typeface="Calibri"/>
                          <a:ea typeface="Times New Roman"/>
                          <a:cs typeface="Times New Roman"/>
                        </a:rPr>
                        <a:t>IOF on margin requirements for FX derivatives was increased from 0.38% to 6%. </a:t>
                      </a:r>
                      <a:r>
                        <a:rPr lang="en-US" sz="1100" b="1" dirty="0">
                          <a:latin typeface="Calibri"/>
                          <a:ea typeface="Times New Roman"/>
                          <a:cs typeface="Times New Roman"/>
                        </a:rPr>
                        <a:t>(3) </a:t>
                      </a:r>
                      <a:r>
                        <a:rPr lang="en-US" sz="1100" dirty="0">
                          <a:latin typeface="Calibri"/>
                          <a:ea typeface="Times New Roman"/>
                          <a:cs typeface="Times New Roman"/>
                        </a:rPr>
                        <a:t>IOF of 1% on notional amount of currency derivatives imposed in July 2011 and </a:t>
                      </a:r>
                      <a:r>
                        <a:rPr lang="en-US" sz="1100" dirty="0">
                          <a:solidFill>
                            <a:srgbClr val="FF0000"/>
                          </a:solidFill>
                          <a:latin typeface="Calibri"/>
                          <a:ea typeface="Times New Roman"/>
                          <a:cs typeface="Times New Roman"/>
                        </a:rPr>
                        <a:t>was set to zero for hedging by exporters and completely eliminated in June 2013.</a:t>
                      </a:r>
                      <a:endParaRPr lang="en-US" sz="1100" dirty="0">
                        <a:latin typeface="Calibri"/>
                        <a:ea typeface="Calibri"/>
                        <a:cs typeface="Times New Roman"/>
                      </a:endParaRPr>
                    </a:p>
                    <a:p>
                      <a:pPr marL="0" marR="0" algn="just">
                        <a:lnSpc>
                          <a:spcPct val="115000"/>
                        </a:lnSpc>
                        <a:spcBef>
                          <a:spcPts val="0"/>
                        </a:spcBef>
                        <a:spcAft>
                          <a:spcPts val="0"/>
                        </a:spcAft>
                      </a:pPr>
                      <a:r>
                        <a:rPr lang="en-US" sz="1100" dirty="0">
                          <a:latin typeface="Calibri"/>
                          <a:ea typeface="Times New Roman"/>
                          <a:cs typeface="Times New Roman"/>
                        </a:rPr>
                        <a:t>IOF on </a:t>
                      </a:r>
                      <a:r>
                        <a:rPr lang="en-US" sz="1100" u="sng" dirty="0">
                          <a:latin typeface="Calibri"/>
                          <a:ea typeface="Times New Roman"/>
                          <a:cs typeface="Times New Roman"/>
                        </a:rPr>
                        <a:t>outflows</a:t>
                      </a:r>
                      <a:r>
                        <a:rPr lang="en-US" sz="1100" i="1" dirty="0">
                          <a:latin typeface="Calibri"/>
                          <a:ea typeface="Times New Roman"/>
                          <a:cs typeface="Times New Roman"/>
                        </a:rPr>
                        <a:t>: </a:t>
                      </a:r>
                      <a:r>
                        <a:rPr lang="en-US" sz="1100" dirty="0">
                          <a:latin typeface="Calibri"/>
                          <a:ea typeface="Times New Roman"/>
                          <a:cs typeface="Times New Roman"/>
                        </a:rPr>
                        <a:t>On </a:t>
                      </a:r>
                      <a:r>
                        <a:rPr lang="en-US" sz="1100" i="1" dirty="0">
                          <a:latin typeface="Calibri"/>
                          <a:ea typeface="Calibri"/>
                          <a:cs typeface="Times New Roman"/>
                        </a:rPr>
                        <a:t>December 2013 </a:t>
                      </a:r>
                      <a:r>
                        <a:rPr lang="en-US" sz="1100" dirty="0">
                          <a:latin typeface="Calibri"/>
                          <a:ea typeface="Calibri"/>
                          <a:cs typeface="Times New Roman"/>
                        </a:rPr>
                        <a:t>they increased an IOF from 0.38% to 6.38% on</a:t>
                      </a:r>
                      <a:r>
                        <a:rPr lang="en-US" sz="1100" i="1" dirty="0">
                          <a:latin typeface="Calibri"/>
                          <a:ea typeface="Calibri"/>
                          <a:cs typeface="Times New Roman"/>
                        </a:rPr>
                        <a:t> </a:t>
                      </a:r>
                      <a:r>
                        <a:rPr lang="en-US" sz="1100" dirty="0">
                          <a:latin typeface="Calibri"/>
                          <a:ea typeface="Calibri"/>
                          <a:cs typeface="Times New Roman"/>
                        </a:rPr>
                        <a:t>Debit card operations and travelers checks made abroad and withdrawal of foreign currency abroad.</a:t>
                      </a:r>
                    </a:p>
                  </a:txBody>
                  <a:tcPr marL="68580" marR="68580" marT="0" marB="0"/>
                </a:tc>
                <a:tc>
                  <a:txBody>
                    <a:bodyPr/>
                    <a:lstStyle/>
                    <a:p>
                      <a:pPr marL="0" marR="0" algn="just">
                        <a:lnSpc>
                          <a:spcPct val="115000"/>
                        </a:lnSpc>
                        <a:spcBef>
                          <a:spcPts val="0"/>
                        </a:spcBef>
                        <a:spcAft>
                          <a:spcPts val="1000"/>
                        </a:spcAft>
                      </a:pPr>
                      <a:r>
                        <a:rPr lang="en-US" sz="1100" u="sng" dirty="0">
                          <a:latin typeface="Calibri"/>
                          <a:ea typeface="Times New Roman"/>
                          <a:cs typeface="Times New Roman"/>
                        </a:rPr>
                        <a:t>Tax </a:t>
                      </a:r>
                      <a:r>
                        <a:rPr lang="en-US" sz="1100" u="sng" dirty="0">
                          <a:solidFill>
                            <a:srgbClr val="000000"/>
                          </a:solidFill>
                          <a:latin typeface="Calibri"/>
                          <a:ea typeface="Times New Roman"/>
                          <a:cs typeface="Times New Roman"/>
                        </a:rPr>
                        <a:t>on portfolio inflows:</a:t>
                      </a:r>
                      <a:r>
                        <a:rPr lang="en-US" sz="1100" dirty="0">
                          <a:latin typeface="Calibri"/>
                          <a:ea typeface="Times New Roman"/>
                          <a:cs typeface="Times New Roman"/>
                        </a:rPr>
                        <a:t> </a:t>
                      </a:r>
                      <a:r>
                        <a:rPr lang="en-US" sz="1100" b="1" dirty="0">
                          <a:latin typeface="Calibri"/>
                          <a:ea typeface="Times New Roman"/>
                          <a:cs typeface="Times New Roman"/>
                        </a:rPr>
                        <a:t>(1) </a:t>
                      </a:r>
                      <a:r>
                        <a:rPr lang="en-US" sz="1100" dirty="0">
                          <a:latin typeface="Calibri"/>
                          <a:ea typeface="Times New Roman"/>
                          <a:cs typeface="Times New Roman"/>
                        </a:rPr>
                        <a:t>On </a:t>
                      </a:r>
                      <a:r>
                        <a:rPr lang="en-US" sz="1100" i="1" dirty="0">
                          <a:latin typeface="Calibri"/>
                          <a:ea typeface="Times New Roman"/>
                          <a:cs typeface="Times New Roman"/>
                        </a:rPr>
                        <a:t>August 2010</a:t>
                      </a:r>
                      <a:r>
                        <a:rPr lang="en-US" sz="1100" dirty="0">
                          <a:latin typeface="Calibri"/>
                          <a:ea typeface="Times New Roman"/>
                          <a:cs typeface="Times New Roman"/>
                        </a:rPr>
                        <a:t> it increased the fee on non-resident purchases of central bank paper to 400 basis points (from 10 basis points). </a:t>
                      </a:r>
                      <a:r>
                        <a:rPr lang="en-US" sz="1100" b="1" dirty="0">
                          <a:latin typeface="Calibri"/>
                          <a:ea typeface="Times New Roman"/>
                          <a:cs typeface="Times New Roman"/>
                        </a:rPr>
                        <a:t>(2) </a:t>
                      </a:r>
                      <a:r>
                        <a:rPr lang="en-US" sz="1100" dirty="0">
                          <a:latin typeface="Calibri"/>
                          <a:ea typeface="Times New Roman"/>
                          <a:cs typeface="Times New Roman"/>
                        </a:rPr>
                        <a:t>On </a:t>
                      </a:r>
                      <a:r>
                        <a:rPr lang="en-US" sz="1100" i="1" dirty="0">
                          <a:latin typeface="Calibri"/>
                          <a:ea typeface="Times New Roman"/>
                          <a:cs typeface="Times New Roman"/>
                        </a:rPr>
                        <a:t>December 2010</a:t>
                      </a:r>
                      <a:r>
                        <a:rPr lang="en-US" sz="1100" dirty="0">
                          <a:latin typeface="Calibri"/>
                          <a:ea typeface="Times New Roman"/>
                          <a:cs typeface="Times New Roman"/>
                        </a:rPr>
                        <a:t> a 30% capital gains tax was imposed on non-residents’ investments in the stock market for transactions through Peruvian broker and 5 percent for transactions through a non-resident broker.</a:t>
                      </a:r>
                      <a:endParaRPr lang="en-US" sz="1100" dirty="0">
                        <a:latin typeface="Calibri"/>
                        <a:ea typeface="Calibri"/>
                        <a:cs typeface="Times New Roman"/>
                      </a:endParaRPr>
                    </a:p>
                    <a:p>
                      <a:pPr marL="0" marR="0" algn="just">
                        <a:lnSpc>
                          <a:spcPct val="115000"/>
                        </a:lnSpc>
                        <a:spcBef>
                          <a:spcPts val="0"/>
                        </a:spcBef>
                        <a:spcAft>
                          <a:spcPts val="0"/>
                        </a:spcAft>
                      </a:pPr>
                      <a:r>
                        <a:rPr lang="en-US" sz="1100" dirty="0">
                          <a:latin typeface="Calibri"/>
                          <a:ea typeface="Times New Roman"/>
                          <a:cs typeface="Times New Roman"/>
                        </a:rPr>
                        <a:t>Administrative limit on </a:t>
                      </a:r>
                      <a:r>
                        <a:rPr lang="en-US" sz="1100" u="sng" dirty="0">
                          <a:latin typeface="Calibri"/>
                          <a:ea typeface="Times New Roman"/>
                          <a:cs typeface="Times New Roman"/>
                        </a:rPr>
                        <a:t>outflows</a:t>
                      </a:r>
                      <a:r>
                        <a:rPr lang="en-US" sz="1100" dirty="0">
                          <a:latin typeface="Calibri"/>
                          <a:ea typeface="Times New Roman"/>
                          <a:cs typeface="Times New Roman"/>
                        </a:rPr>
                        <a:t>: </a:t>
                      </a:r>
                      <a:r>
                        <a:rPr lang="en-US" sz="1100" b="1" dirty="0">
                          <a:latin typeface="Calibri"/>
                          <a:ea typeface="Times New Roman"/>
                          <a:cs typeface="Times New Roman"/>
                        </a:rPr>
                        <a:t>(1)</a:t>
                      </a:r>
                      <a:r>
                        <a:rPr lang="en-US" sz="1100" dirty="0">
                          <a:latin typeface="Calibri"/>
                          <a:ea typeface="Times New Roman"/>
                          <a:cs typeface="Times New Roman"/>
                        </a:rPr>
                        <a:t> </a:t>
                      </a:r>
                      <a:r>
                        <a:rPr lang="en-US" sz="1100" dirty="0">
                          <a:solidFill>
                            <a:srgbClr val="FF0000"/>
                          </a:solidFill>
                          <a:latin typeface="Calibri"/>
                          <a:ea typeface="Times New Roman"/>
                          <a:cs typeface="Times New Roman"/>
                        </a:rPr>
                        <a:t>In order to </a:t>
                      </a:r>
                      <a:r>
                        <a:rPr lang="en-US" sz="1100" i="1" dirty="0">
                          <a:solidFill>
                            <a:srgbClr val="FF0000"/>
                          </a:solidFill>
                          <a:latin typeface="Calibri"/>
                          <a:ea typeface="Times New Roman"/>
                          <a:cs typeface="Times New Roman"/>
                        </a:rPr>
                        <a:t>encourage capital outflows</a:t>
                      </a:r>
                      <a:r>
                        <a:rPr lang="en-US" sz="1100" dirty="0">
                          <a:solidFill>
                            <a:srgbClr val="FF0000"/>
                          </a:solidFill>
                          <a:latin typeface="Calibri"/>
                          <a:ea typeface="Times New Roman"/>
                          <a:cs typeface="Times New Roman"/>
                        </a:rPr>
                        <a:t>, the limits on Pension Funds’ investment abroad were increased several times between February 2010 and January 2015 from 24% to eventually 42% of total assets.</a:t>
                      </a:r>
                      <a:endParaRPr lang="en-US" sz="1100" dirty="0">
                        <a:latin typeface="Calibri"/>
                        <a:ea typeface="Calibri"/>
                        <a:cs typeface="Times New Roman"/>
                      </a:endParaRPr>
                    </a:p>
                  </a:txBody>
                  <a:tcPr marL="68580" marR="68580" marT="0" marB="0"/>
                </a:tc>
              </a:tr>
            </a:tbl>
          </a:graphicData>
        </a:graphic>
      </p:graphicFrame>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322913" y="-982906"/>
            <a:ext cx="9614551" cy="3307871"/>
          </a:xfrm>
          <a:prstGeom prst="rect">
            <a:avLst/>
          </a:prstGeom>
          <a:noFill/>
          <a:ln w="9525">
            <a:noFill/>
            <a:miter lim="800000"/>
            <a:headEnd/>
            <a:tailEnd/>
          </a:ln>
          <a:effectLst/>
        </p:spPr>
        <p:txBody>
          <a:bodyPr vert="horz" wrap="none" lIns="914112" tIns="1142640" rIns="914112" bIns="114264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143500" algn="l"/>
              </a:tabLst>
            </a:pPr>
            <a:r>
              <a:rPr lang="en-US" sz="2100" dirty="0" smtClean="0"/>
              <a:t>Capital flow Management Measures taken in Brazil and Peru from 2009</a:t>
            </a:r>
          </a:p>
          <a:p>
            <a:pPr marL="0" marR="0" lvl="0" indent="0" algn="l" defTabSz="914400" rtl="0" eaLnBrk="0" fontAlgn="base" latinLnBrk="0" hangingPunct="0">
              <a:lnSpc>
                <a:spcPct val="100000"/>
              </a:lnSpc>
              <a:spcBef>
                <a:spcPct val="0"/>
              </a:spcBef>
              <a:spcAft>
                <a:spcPct val="0"/>
              </a:spcAft>
              <a:buClrTx/>
              <a:buSzTx/>
              <a:buFontTx/>
              <a:buNone/>
              <a:tabLst>
                <a:tab pos="5143500" algn="l"/>
              </a:tabLst>
            </a:pPr>
            <a:r>
              <a:rPr lang="en-US" sz="2200" dirty="0" smtClean="0"/>
              <a:t/>
            </a:r>
            <a:br>
              <a:rPr lang="en-US" sz="2200" dirty="0" smtClean="0"/>
            </a:br>
            <a:endParaRPr lang="en-US" sz="2200" dirty="0" smtClean="0"/>
          </a:p>
        </p:txBody>
      </p:sp>
      <p:sp>
        <p:nvSpPr>
          <p:cNvPr id="5" name="Line 9"/>
          <p:cNvSpPr>
            <a:spLocks noChangeShapeType="1"/>
          </p:cNvSpPr>
          <p:nvPr/>
        </p:nvSpPr>
        <p:spPr bwMode="auto">
          <a:xfrm>
            <a:off x="228600" y="533400"/>
            <a:ext cx="8305800" cy="0"/>
          </a:xfrm>
          <a:prstGeom prst="line">
            <a:avLst/>
          </a:prstGeom>
          <a:noFill/>
          <a:ln w="38100">
            <a:solidFill>
              <a:schemeClr val="accent1"/>
            </a:solidFill>
            <a:round/>
            <a:headEnd/>
            <a:tailEnd/>
          </a:ln>
        </p:spPr>
        <p:txBody>
          <a:bodyPr/>
          <a:lstStyle/>
          <a:p>
            <a:endParaRPr lang="en-US"/>
          </a:p>
        </p:txBody>
      </p:sp>
      <p:graphicFrame>
        <p:nvGraphicFramePr>
          <p:cNvPr id="7" name="Content Placeholder 6"/>
          <p:cNvGraphicFramePr>
            <a:graphicFrameLocks noGrp="1"/>
          </p:cNvGraphicFramePr>
          <p:nvPr>
            <p:ph idx="1"/>
          </p:nvPr>
        </p:nvGraphicFramePr>
        <p:xfrm>
          <a:off x="457200" y="761999"/>
          <a:ext cx="8382000" cy="5486402"/>
        </p:xfrm>
        <a:graphic>
          <a:graphicData uri="http://schemas.openxmlformats.org/drawingml/2006/table">
            <a:tbl>
              <a:tblPr firstRow="1" bandRow="1">
                <a:tableStyleId>{9D7B26C5-4107-4FEC-AEDC-1716B250A1EF}</a:tableStyleId>
              </a:tblPr>
              <a:tblGrid>
                <a:gridCol w="2794000"/>
                <a:gridCol w="2794000"/>
                <a:gridCol w="2794000"/>
              </a:tblGrid>
              <a:tr h="453063">
                <a:tc>
                  <a:txBody>
                    <a:bodyPr/>
                    <a:lstStyle/>
                    <a:p>
                      <a:pPr marL="0" marR="0">
                        <a:lnSpc>
                          <a:spcPct val="115000"/>
                        </a:lnSpc>
                        <a:spcBef>
                          <a:spcPts val="0"/>
                        </a:spcBef>
                        <a:spcAft>
                          <a:spcPts val="0"/>
                        </a:spcAft>
                      </a:pPr>
                      <a:r>
                        <a:rPr lang="en-US" sz="1200" b="1" dirty="0" smtClean="0">
                          <a:solidFill>
                            <a:srgbClr val="000000"/>
                          </a:solidFill>
                          <a:latin typeface="+mn-lt"/>
                          <a:ea typeface="Times New Roman"/>
                          <a:cs typeface="Times New Roman"/>
                        </a:rPr>
                        <a:t>Type of measures</a:t>
                      </a:r>
                      <a:endParaRPr lang="en-US" sz="1200" dirty="0">
                        <a:latin typeface="+mn-lt"/>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200" b="1">
                          <a:solidFill>
                            <a:srgbClr val="000000"/>
                          </a:solidFill>
                          <a:latin typeface="+mn-lt"/>
                          <a:ea typeface="Times New Roman"/>
                          <a:cs typeface="Times New Roman"/>
                        </a:rPr>
                        <a:t>Brazil</a:t>
                      </a:r>
                      <a:endParaRPr lang="en-US" sz="1200">
                        <a:latin typeface="+mn-lt"/>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200" b="1" dirty="0">
                          <a:solidFill>
                            <a:srgbClr val="000000"/>
                          </a:solidFill>
                          <a:latin typeface="+mn-lt"/>
                          <a:ea typeface="Times New Roman"/>
                          <a:cs typeface="Times New Roman"/>
                        </a:rPr>
                        <a:t>Peru</a:t>
                      </a:r>
                      <a:endParaRPr lang="en-US" sz="1200" dirty="0">
                        <a:latin typeface="+mn-lt"/>
                        <a:ea typeface="Calibri"/>
                        <a:cs typeface="Times New Roman"/>
                      </a:endParaRPr>
                    </a:p>
                  </a:txBody>
                  <a:tcPr marL="68580" marR="68580" marT="0" marB="0" anchor="b"/>
                </a:tc>
              </a:tr>
              <a:tr h="45802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dirty="0" smtClean="0">
                          <a:solidFill>
                            <a:srgbClr val="000000"/>
                          </a:solidFill>
                          <a:latin typeface="+mn-lt"/>
                          <a:ea typeface="Times New Roman"/>
                          <a:cs typeface="Times New Roman"/>
                        </a:rPr>
                        <a:t>Regulations on capital flows: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i="0" dirty="0" smtClean="0">
                        <a:solidFill>
                          <a:srgbClr val="000000"/>
                        </a:solidFill>
                        <a:latin typeface="+mn-lt"/>
                        <a:ea typeface="Times New Roman"/>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i="0" dirty="0" smtClean="0">
                          <a:solidFill>
                            <a:srgbClr val="000000"/>
                          </a:solidFill>
                          <a:latin typeface="+mn-lt"/>
                          <a:ea typeface="Times New Roman"/>
                          <a:cs typeface="Times New Roman"/>
                        </a:rPr>
                        <a:t>(2)</a:t>
                      </a:r>
                      <a:r>
                        <a:rPr lang="en-US" sz="1200" b="1" i="0" baseline="0" dirty="0" smtClean="0">
                          <a:solidFill>
                            <a:srgbClr val="000000"/>
                          </a:solidFill>
                          <a:latin typeface="+mn-lt"/>
                          <a:ea typeface="Times New Roman"/>
                          <a:cs typeface="Times New Roman"/>
                        </a:rPr>
                        <a:t> </a:t>
                      </a:r>
                      <a:r>
                        <a:rPr lang="en-US" sz="1200" b="0" i="1" baseline="0" dirty="0" smtClean="0">
                          <a:solidFill>
                            <a:srgbClr val="000000"/>
                          </a:solidFill>
                          <a:latin typeface="+mn-lt"/>
                          <a:ea typeface="Times New Roman"/>
                          <a:cs typeface="Times New Roman"/>
                        </a:rPr>
                        <a:t>Unremunerated</a:t>
                      </a:r>
                      <a:r>
                        <a:rPr lang="en-US" sz="1200" b="0" i="0" baseline="0" dirty="0" smtClean="0">
                          <a:solidFill>
                            <a:srgbClr val="000000"/>
                          </a:solidFill>
                          <a:latin typeface="+mn-lt"/>
                          <a:ea typeface="Times New Roman"/>
                          <a:cs typeface="Times New Roman"/>
                        </a:rPr>
                        <a:t> </a:t>
                      </a:r>
                      <a:r>
                        <a:rPr lang="en-US" sz="1200" i="1" kern="1200" dirty="0" smtClean="0">
                          <a:solidFill>
                            <a:schemeClr val="tx1"/>
                          </a:solidFill>
                          <a:latin typeface="+mn-lt"/>
                          <a:ea typeface="+mn-ea"/>
                          <a:cs typeface="+mn-cs"/>
                        </a:rPr>
                        <a:t>Reserve Requirements (URRs) </a:t>
                      </a:r>
                      <a:endParaRPr lang="en-US" sz="1200" dirty="0">
                        <a:latin typeface="+mn-lt"/>
                      </a:endParaRPr>
                    </a:p>
                  </a:txBody>
                  <a:tcPr/>
                </a:tc>
                <a:tc>
                  <a:txBody>
                    <a:bodyPr/>
                    <a:lstStyle/>
                    <a:p>
                      <a:r>
                        <a:rPr lang="en-US" sz="1200" b="1" kern="1200" dirty="0" smtClean="0">
                          <a:solidFill>
                            <a:schemeClr val="tx1"/>
                          </a:solidFill>
                          <a:latin typeface="+mn-lt"/>
                          <a:ea typeface="+mn-ea"/>
                          <a:cs typeface="+mn-cs"/>
                        </a:rPr>
                        <a:t>(1) </a:t>
                      </a:r>
                      <a:r>
                        <a:rPr lang="en-US" sz="1200" kern="1200" dirty="0" smtClean="0">
                          <a:solidFill>
                            <a:schemeClr val="tx1"/>
                          </a:solidFill>
                          <a:latin typeface="+mn-lt"/>
                          <a:ea typeface="+mn-ea"/>
                          <a:cs typeface="+mn-cs"/>
                        </a:rPr>
                        <a:t>Raised the unremunerated reserve requirements on time deposits from 15 percent to 20 percent in </a:t>
                      </a:r>
                      <a:r>
                        <a:rPr lang="en-US" sz="1200" i="1" kern="1200" dirty="0" smtClean="0">
                          <a:solidFill>
                            <a:schemeClr val="tx1"/>
                          </a:solidFill>
                          <a:latin typeface="+mn-lt"/>
                          <a:ea typeface="+mn-ea"/>
                          <a:cs typeface="+mn-cs"/>
                        </a:rPr>
                        <a:t>December 2010</a:t>
                      </a:r>
                      <a:r>
                        <a:rPr lang="en-US" sz="1200" kern="1200" dirty="0" smtClean="0">
                          <a:solidFill>
                            <a:schemeClr val="tx1"/>
                          </a:solidFill>
                          <a:latin typeface="+mn-lt"/>
                          <a:ea typeface="+mn-ea"/>
                          <a:cs typeface="+mn-cs"/>
                        </a:rPr>
                        <a:t>.</a:t>
                      </a:r>
                      <a:r>
                        <a:rPr lang="en-US" sz="1200" b="1" kern="1200" dirty="0" smtClean="0">
                          <a:solidFill>
                            <a:schemeClr val="tx1"/>
                          </a:solidFill>
                          <a:latin typeface="+mn-lt"/>
                          <a:ea typeface="+mn-ea"/>
                          <a:cs typeface="+mn-cs"/>
                        </a:rPr>
                        <a:t> (2)</a:t>
                      </a:r>
                      <a:r>
                        <a:rPr lang="en-US" sz="1200" kern="1200" dirty="0" smtClean="0">
                          <a:solidFill>
                            <a:schemeClr val="tx1"/>
                          </a:solidFill>
                          <a:latin typeface="+mn-lt"/>
                          <a:ea typeface="+mn-ea"/>
                          <a:cs typeface="+mn-cs"/>
                        </a:rPr>
                        <a:t> Imposed an unremunerated reserve requirement of 60% on bank's gross FX positions beyond US$ 3 billion in </a:t>
                      </a:r>
                      <a:r>
                        <a:rPr lang="en-US" sz="1200" i="1" kern="1200" dirty="0" smtClean="0">
                          <a:solidFill>
                            <a:schemeClr val="tx1"/>
                          </a:solidFill>
                          <a:latin typeface="+mn-lt"/>
                          <a:ea typeface="+mn-ea"/>
                          <a:cs typeface="+mn-cs"/>
                        </a:rPr>
                        <a:t>January 2011. </a:t>
                      </a:r>
                      <a:r>
                        <a:rPr lang="en-US" sz="1200" kern="1200" dirty="0" smtClean="0">
                          <a:solidFill>
                            <a:schemeClr val="tx1"/>
                          </a:solidFill>
                          <a:latin typeface="+mn-lt"/>
                          <a:ea typeface="+mn-ea"/>
                          <a:cs typeface="+mn-cs"/>
                        </a:rPr>
                        <a:t>Tightened to beyond US$ 1 billion in </a:t>
                      </a:r>
                      <a:r>
                        <a:rPr lang="en-US" sz="1200" i="1" kern="1200" dirty="0" smtClean="0">
                          <a:solidFill>
                            <a:schemeClr val="tx1"/>
                          </a:solidFill>
                          <a:latin typeface="+mn-lt"/>
                          <a:ea typeface="+mn-ea"/>
                          <a:cs typeface="+mn-cs"/>
                        </a:rPr>
                        <a:t>July 2011</a:t>
                      </a:r>
                      <a:r>
                        <a:rPr lang="en-US" sz="1200" kern="1200" dirty="0" smtClean="0">
                          <a:solidFill>
                            <a:schemeClr val="tx1"/>
                          </a:solidFill>
                          <a:latin typeface="+mn-lt"/>
                          <a:ea typeface="+mn-ea"/>
                          <a:cs typeface="+mn-cs"/>
                        </a:rPr>
                        <a:t> </a:t>
                      </a:r>
                      <a:r>
                        <a:rPr lang="en-US" sz="1200" kern="1200" dirty="0" smtClean="0">
                          <a:solidFill>
                            <a:srgbClr val="FF0000"/>
                          </a:solidFill>
                          <a:latin typeface="+mn-lt"/>
                          <a:ea typeface="+mn-ea"/>
                          <a:cs typeface="+mn-cs"/>
                        </a:rPr>
                        <a:t>and loosened back to beyond US$ 3 billion in </a:t>
                      </a:r>
                      <a:r>
                        <a:rPr lang="en-US" sz="1200" i="1" kern="1200" dirty="0" smtClean="0">
                          <a:solidFill>
                            <a:srgbClr val="FF0000"/>
                          </a:solidFill>
                          <a:latin typeface="+mn-lt"/>
                          <a:ea typeface="+mn-ea"/>
                          <a:cs typeface="+mn-cs"/>
                        </a:rPr>
                        <a:t>December 2012.</a:t>
                      </a:r>
                    </a:p>
                  </a:txBody>
                  <a:tcPr/>
                </a:tc>
                <a:tc>
                  <a:txBody>
                    <a:bodyPr/>
                    <a:lstStyle/>
                    <a:p>
                      <a:r>
                        <a:rPr lang="en-US" sz="1200" b="1" kern="1200" dirty="0" smtClean="0">
                          <a:solidFill>
                            <a:schemeClr val="tx1"/>
                          </a:solidFill>
                          <a:latin typeface="+mn-lt"/>
                          <a:ea typeface="+mn-ea"/>
                          <a:cs typeface="+mn-cs"/>
                        </a:rPr>
                        <a:t>(1) </a:t>
                      </a:r>
                      <a:r>
                        <a:rPr lang="en-US" sz="1200" kern="1200" dirty="0" smtClean="0">
                          <a:solidFill>
                            <a:schemeClr val="tx1"/>
                          </a:solidFill>
                          <a:latin typeface="+mn-lt"/>
                          <a:ea typeface="+mn-ea"/>
                          <a:cs typeface="+mn-cs"/>
                        </a:rPr>
                        <a:t>Increased minimum unremunerated reserve requirement on domestic and foreign currency deposits from 6 to 9 percent in steps. </a:t>
                      </a:r>
                    </a:p>
                  </a:txBody>
                  <a:tcPr/>
                </a:tc>
              </a:tr>
              <a:tr h="453063">
                <a:tc>
                  <a:txBody>
                    <a:bodyPr/>
                    <a:lstStyle/>
                    <a:p>
                      <a:endParaRPr lang="en-US" sz="1200" dirty="0">
                        <a:latin typeface="+mn-lt"/>
                      </a:endParaRPr>
                    </a:p>
                  </a:txBody>
                  <a:tcPr/>
                </a:tc>
                <a:tc>
                  <a:txBody>
                    <a:bodyPr/>
                    <a:lstStyle/>
                    <a:p>
                      <a:endParaRPr lang="en-US" sz="1200" dirty="0">
                        <a:latin typeface="+mn-lt"/>
                      </a:endParaRPr>
                    </a:p>
                  </a:txBody>
                  <a:tcPr/>
                </a:tc>
                <a:tc>
                  <a:txBody>
                    <a:bodyPr/>
                    <a:lstStyle/>
                    <a:p>
                      <a:endParaRPr lang="en-US" sz="1200" dirty="0">
                        <a:latin typeface="+mn-lt"/>
                      </a:endParaRPr>
                    </a:p>
                  </a:txBody>
                  <a:tcPr/>
                </a:tc>
              </a:tr>
            </a:tbl>
          </a:graphicData>
        </a:graphic>
      </p:graphicFrame>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322913" y="-982906"/>
            <a:ext cx="9614551" cy="3307871"/>
          </a:xfrm>
          <a:prstGeom prst="rect">
            <a:avLst/>
          </a:prstGeom>
          <a:noFill/>
          <a:ln w="9525">
            <a:noFill/>
            <a:miter lim="800000"/>
            <a:headEnd/>
            <a:tailEnd/>
          </a:ln>
          <a:effectLst/>
        </p:spPr>
        <p:txBody>
          <a:bodyPr vert="horz" wrap="none" lIns="914112" tIns="1142640" rIns="914112" bIns="114264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143500" algn="l"/>
              </a:tabLst>
            </a:pPr>
            <a:r>
              <a:rPr lang="en-US" sz="2100" dirty="0" smtClean="0"/>
              <a:t>Capital flow Management Measures taken in Brazil and Peru from 2009</a:t>
            </a:r>
          </a:p>
          <a:p>
            <a:pPr marL="0" marR="0" lvl="0" indent="0" algn="l" defTabSz="914400" rtl="0" eaLnBrk="0" fontAlgn="base" latinLnBrk="0" hangingPunct="0">
              <a:lnSpc>
                <a:spcPct val="100000"/>
              </a:lnSpc>
              <a:spcBef>
                <a:spcPct val="0"/>
              </a:spcBef>
              <a:spcAft>
                <a:spcPct val="0"/>
              </a:spcAft>
              <a:buClrTx/>
              <a:buSzTx/>
              <a:buFontTx/>
              <a:buNone/>
              <a:tabLst>
                <a:tab pos="5143500" algn="l"/>
              </a:tabLst>
            </a:pPr>
            <a:r>
              <a:rPr lang="en-US" sz="2200" dirty="0" smtClean="0"/>
              <a:t/>
            </a:r>
            <a:br>
              <a:rPr lang="en-US" sz="2200" dirty="0" smtClean="0"/>
            </a:br>
            <a:endParaRPr lang="en-US" sz="2200" dirty="0" smtClean="0"/>
          </a:p>
        </p:txBody>
      </p:sp>
      <p:sp>
        <p:nvSpPr>
          <p:cNvPr id="5" name="Line 9"/>
          <p:cNvSpPr>
            <a:spLocks noChangeShapeType="1"/>
          </p:cNvSpPr>
          <p:nvPr/>
        </p:nvSpPr>
        <p:spPr bwMode="auto">
          <a:xfrm>
            <a:off x="228600" y="533400"/>
            <a:ext cx="8305800" cy="0"/>
          </a:xfrm>
          <a:prstGeom prst="line">
            <a:avLst/>
          </a:prstGeom>
          <a:noFill/>
          <a:ln w="38100">
            <a:solidFill>
              <a:schemeClr val="accent1"/>
            </a:solidFill>
            <a:round/>
            <a:headEnd/>
            <a:tailEnd/>
          </a:ln>
        </p:spPr>
        <p:txBody>
          <a:bodyPr/>
          <a:lstStyle/>
          <a:p>
            <a:endParaRPr lang="en-US"/>
          </a:p>
        </p:txBody>
      </p:sp>
      <p:graphicFrame>
        <p:nvGraphicFramePr>
          <p:cNvPr id="8" name="Content Placeholder 7"/>
          <p:cNvGraphicFramePr>
            <a:graphicFrameLocks noGrp="1"/>
          </p:cNvGraphicFramePr>
          <p:nvPr>
            <p:ph idx="1"/>
          </p:nvPr>
        </p:nvGraphicFramePr>
        <p:xfrm>
          <a:off x="457200" y="838200"/>
          <a:ext cx="8305800" cy="5016632"/>
        </p:xfrm>
        <a:graphic>
          <a:graphicData uri="http://schemas.openxmlformats.org/drawingml/2006/table">
            <a:tbl>
              <a:tblPr firstRow="1" bandRow="1">
                <a:tableStyleId>{9D7B26C5-4107-4FEC-AEDC-1716B250A1EF}</a:tableStyleId>
              </a:tblPr>
              <a:tblGrid>
                <a:gridCol w="2768600"/>
                <a:gridCol w="2768600"/>
                <a:gridCol w="2768600"/>
              </a:tblGrid>
              <a:tr h="429519">
                <a:tc>
                  <a:txBody>
                    <a:bodyPr/>
                    <a:lstStyle/>
                    <a:p>
                      <a:pPr marL="0" marR="0">
                        <a:lnSpc>
                          <a:spcPct val="115000"/>
                        </a:lnSpc>
                        <a:spcBef>
                          <a:spcPts val="0"/>
                        </a:spcBef>
                        <a:spcAft>
                          <a:spcPts val="0"/>
                        </a:spcAft>
                      </a:pPr>
                      <a:r>
                        <a:rPr lang="en-US" sz="1200" b="1" dirty="0" smtClean="0">
                          <a:solidFill>
                            <a:srgbClr val="000000"/>
                          </a:solidFill>
                          <a:latin typeface="+mn-lt"/>
                          <a:ea typeface="Times New Roman"/>
                          <a:cs typeface="Times New Roman"/>
                        </a:rPr>
                        <a:t>Type of measures</a:t>
                      </a:r>
                      <a:endParaRPr lang="en-US" sz="1200" dirty="0">
                        <a:latin typeface="+mn-lt"/>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200" b="1">
                          <a:solidFill>
                            <a:srgbClr val="000000"/>
                          </a:solidFill>
                          <a:latin typeface="Calibri"/>
                          <a:ea typeface="Times New Roman"/>
                          <a:cs typeface="Times New Roman"/>
                        </a:rPr>
                        <a:t>Brazil</a:t>
                      </a:r>
                      <a:endParaRPr lang="en-US" sz="1200">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200" b="1" dirty="0">
                          <a:solidFill>
                            <a:srgbClr val="000000"/>
                          </a:solidFill>
                          <a:latin typeface="Calibri"/>
                          <a:ea typeface="Times New Roman"/>
                          <a:cs typeface="Times New Roman"/>
                        </a:rPr>
                        <a:t>Peru</a:t>
                      </a:r>
                      <a:endParaRPr lang="en-US" sz="1200" dirty="0">
                        <a:latin typeface="Calibri"/>
                        <a:ea typeface="Calibri"/>
                        <a:cs typeface="Times New Roman"/>
                      </a:endParaRPr>
                    </a:p>
                  </a:txBody>
                  <a:tcPr marL="68580" marR="68580" marT="0" marB="0" anchor="b"/>
                </a:tc>
              </a:tr>
              <a:tr h="2908816">
                <a:tc>
                  <a:txBody>
                    <a:bodyPr/>
                    <a:lstStyle/>
                    <a:p>
                      <a:pPr marL="0" marR="0">
                        <a:lnSpc>
                          <a:spcPct val="115000"/>
                        </a:lnSpc>
                        <a:spcBef>
                          <a:spcPts val="0"/>
                        </a:spcBef>
                        <a:spcAft>
                          <a:spcPts val="0"/>
                        </a:spcAft>
                      </a:pPr>
                      <a:r>
                        <a:rPr lang="en-US" sz="1200" i="1" dirty="0" smtClean="0">
                          <a:solidFill>
                            <a:srgbClr val="000000"/>
                          </a:solidFill>
                          <a:latin typeface="Calibri"/>
                          <a:ea typeface="Times New Roman"/>
                          <a:cs typeface="Times New Roman"/>
                        </a:rPr>
                        <a:t>Regulating</a:t>
                      </a:r>
                      <a:r>
                        <a:rPr lang="en-US" sz="1200" i="1" baseline="0" dirty="0" smtClean="0">
                          <a:solidFill>
                            <a:srgbClr val="000000"/>
                          </a:solidFill>
                          <a:latin typeface="Calibri"/>
                          <a:ea typeface="Times New Roman"/>
                          <a:cs typeface="Times New Roman"/>
                        </a:rPr>
                        <a:t> linkages  with domestic markets</a:t>
                      </a:r>
                      <a:endParaRPr lang="en-US" sz="12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u="sng" kern="1200" dirty="0" smtClean="0">
                          <a:solidFill>
                            <a:schemeClr val="tx1"/>
                          </a:solidFill>
                          <a:latin typeface="+mn-lt"/>
                          <a:ea typeface="+mn-ea"/>
                          <a:cs typeface="+mn-cs"/>
                        </a:rPr>
                        <a:t>Remunerated Reserve Requirements</a:t>
                      </a:r>
                      <a:r>
                        <a:rPr lang="en-US" sz="1200" kern="1200" dirty="0" smtClean="0">
                          <a:solidFill>
                            <a:schemeClr val="tx1"/>
                          </a:solidFill>
                          <a:latin typeface="+mn-lt"/>
                          <a:ea typeface="+mn-ea"/>
                          <a:cs typeface="+mn-cs"/>
                        </a:rPr>
                        <a:t> (RRRs):</a:t>
                      </a:r>
                      <a:r>
                        <a:rPr lang="en-US" sz="1200" b="1" kern="1200" dirty="0" smtClean="0">
                          <a:solidFill>
                            <a:schemeClr val="tx1"/>
                          </a:solidFill>
                          <a:latin typeface="+mn-lt"/>
                          <a:ea typeface="+mn-ea"/>
                          <a:cs typeface="+mn-cs"/>
                        </a:rPr>
                        <a:t> (1) </a:t>
                      </a:r>
                      <a:r>
                        <a:rPr lang="en-US" sz="1200" kern="1200" dirty="0" smtClean="0">
                          <a:solidFill>
                            <a:schemeClr val="tx1"/>
                          </a:solidFill>
                          <a:latin typeface="+mn-lt"/>
                          <a:ea typeface="+mn-ea"/>
                          <a:cs typeface="+mn-cs"/>
                        </a:rPr>
                        <a:t>Increased RRR on </a:t>
                      </a:r>
                      <a:r>
                        <a:rPr lang="en-US" sz="1200" i="1" kern="1200" dirty="0" smtClean="0">
                          <a:solidFill>
                            <a:schemeClr val="tx1"/>
                          </a:solidFill>
                          <a:latin typeface="+mn-lt"/>
                          <a:ea typeface="+mn-ea"/>
                          <a:cs typeface="+mn-cs"/>
                        </a:rPr>
                        <a:t>December 2014</a:t>
                      </a:r>
                      <a:r>
                        <a:rPr lang="en-US" sz="1200" kern="1200" dirty="0" smtClean="0">
                          <a:solidFill>
                            <a:schemeClr val="tx1"/>
                          </a:solidFill>
                          <a:latin typeface="+mn-lt"/>
                          <a:ea typeface="+mn-ea"/>
                          <a:cs typeface="+mn-cs"/>
                        </a:rPr>
                        <a:t> from 8% to 12% on banks’ sight and time deposits. </a:t>
                      </a:r>
                    </a:p>
                    <a:p>
                      <a:pPr marL="0" marR="0">
                        <a:lnSpc>
                          <a:spcPct val="115000"/>
                        </a:lnSpc>
                        <a:spcBef>
                          <a:spcPts val="0"/>
                        </a:spcBef>
                        <a:spcAft>
                          <a:spcPts val="0"/>
                        </a:spcAft>
                      </a:pPr>
                      <a:endParaRPr lang="en-US" sz="1200" dirty="0" smtClean="0">
                        <a:latin typeface="Calibri"/>
                        <a:ea typeface="Calibri"/>
                        <a:cs typeface="Times New Roman"/>
                      </a:endParaRPr>
                    </a:p>
                  </a:txBody>
                  <a:tcPr marL="68580" marR="68580" marT="0" marB="0"/>
                </a:tc>
                <a:tc>
                  <a:txBody>
                    <a:bodyPr/>
                    <a:lstStyle/>
                    <a:p>
                      <a:r>
                        <a:rPr lang="en-US" sz="1200" u="sng" kern="1200" dirty="0" smtClean="0">
                          <a:solidFill>
                            <a:schemeClr val="tx1"/>
                          </a:solidFill>
                          <a:latin typeface="+mn-lt"/>
                          <a:ea typeface="+mn-ea"/>
                          <a:cs typeface="+mn-cs"/>
                        </a:rPr>
                        <a:t>Remunerated Reserve Requirements</a:t>
                      </a:r>
                      <a:r>
                        <a:rPr lang="en-US" sz="1200" kern="1200" dirty="0" smtClean="0">
                          <a:solidFill>
                            <a:schemeClr val="tx1"/>
                          </a:solidFill>
                          <a:latin typeface="+mn-lt"/>
                          <a:ea typeface="+mn-ea"/>
                          <a:cs typeface="+mn-cs"/>
                        </a:rPr>
                        <a:t> (RRRs): the central bank intervened frequently in the RRRs for several types of instruments between </a:t>
                      </a:r>
                      <a:r>
                        <a:rPr lang="en-US" sz="1200" i="1" kern="1200" dirty="0" smtClean="0">
                          <a:solidFill>
                            <a:schemeClr val="tx1"/>
                          </a:solidFill>
                          <a:latin typeface="+mn-lt"/>
                          <a:ea typeface="+mn-ea"/>
                          <a:cs typeface="+mn-cs"/>
                        </a:rPr>
                        <a:t>August 2010 </a:t>
                      </a:r>
                      <a:r>
                        <a:rPr lang="en-US" sz="1200" kern="1200" dirty="0" smtClean="0">
                          <a:solidFill>
                            <a:schemeClr val="tx1"/>
                          </a:solidFill>
                          <a:latin typeface="+mn-lt"/>
                          <a:ea typeface="+mn-ea"/>
                          <a:cs typeface="+mn-cs"/>
                        </a:rPr>
                        <a:t>and </a:t>
                      </a:r>
                      <a:r>
                        <a:rPr lang="en-US" sz="1200" i="1" kern="1200" dirty="0" smtClean="0">
                          <a:solidFill>
                            <a:schemeClr val="tx1"/>
                          </a:solidFill>
                          <a:latin typeface="+mn-lt"/>
                          <a:ea typeface="+mn-ea"/>
                          <a:cs typeface="+mn-cs"/>
                        </a:rPr>
                        <a:t>May 2015. </a:t>
                      </a:r>
                      <a:r>
                        <a:rPr lang="en-US" sz="1200" kern="1200" dirty="0" smtClean="0">
                          <a:solidFill>
                            <a:schemeClr val="tx1"/>
                          </a:solidFill>
                          <a:latin typeface="+mn-lt"/>
                          <a:ea typeface="+mn-ea"/>
                          <a:cs typeface="+mn-cs"/>
                        </a:rPr>
                        <a:t>The different products on which the RRRs were imposed were: </a:t>
                      </a:r>
                      <a:r>
                        <a:rPr lang="en-US" sz="1200" b="1" kern="1200" dirty="0" smtClean="0">
                          <a:solidFill>
                            <a:schemeClr val="tx1"/>
                          </a:solidFill>
                          <a:latin typeface="+mn-lt"/>
                          <a:ea typeface="+mn-ea"/>
                          <a:cs typeface="+mn-cs"/>
                        </a:rPr>
                        <a:t>(1) </a:t>
                      </a:r>
                      <a:r>
                        <a:rPr lang="en-US" sz="1200" kern="1200" dirty="0" smtClean="0">
                          <a:solidFill>
                            <a:schemeClr val="tx1"/>
                          </a:solidFill>
                          <a:latin typeface="+mn-lt"/>
                          <a:ea typeface="+mn-ea"/>
                          <a:cs typeface="+mn-cs"/>
                        </a:rPr>
                        <a:t>Domestic currency deposits, in which it discriminated between residents [tightened between </a:t>
                      </a:r>
                      <a:r>
                        <a:rPr lang="en-US" sz="1200" i="1" kern="1200" dirty="0" smtClean="0">
                          <a:solidFill>
                            <a:schemeClr val="tx1"/>
                          </a:solidFill>
                          <a:latin typeface="+mn-lt"/>
                          <a:ea typeface="+mn-ea"/>
                          <a:cs typeface="+mn-cs"/>
                        </a:rPr>
                        <a:t>August2010 </a:t>
                      </a:r>
                      <a:r>
                        <a:rPr lang="en-US" sz="1200" kern="1200" dirty="0" smtClean="0">
                          <a:solidFill>
                            <a:schemeClr val="tx1"/>
                          </a:solidFill>
                          <a:latin typeface="+mn-lt"/>
                          <a:ea typeface="+mn-ea"/>
                          <a:cs typeface="+mn-cs"/>
                        </a:rPr>
                        <a:t>and </a:t>
                      </a:r>
                      <a:r>
                        <a:rPr lang="en-US" sz="1200" i="1" kern="1200" dirty="0" smtClean="0">
                          <a:solidFill>
                            <a:schemeClr val="tx1"/>
                          </a:solidFill>
                          <a:latin typeface="+mn-lt"/>
                          <a:ea typeface="+mn-ea"/>
                          <a:cs typeface="+mn-cs"/>
                        </a:rPr>
                        <a:t>May 2011 </a:t>
                      </a:r>
                      <a:r>
                        <a:rPr lang="en-US" sz="1200" kern="1200" dirty="0" smtClean="0">
                          <a:solidFill>
                            <a:schemeClr val="tx1"/>
                          </a:solidFill>
                          <a:latin typeface="+mn-lt"/>
                          <a:ea typeface="+mn-ea"/>
                          <a:cs typeface="+mn-cs"/>
                        </a:rPr>
                        <a:t>from 0% up to 30% and </a:t>
                      </a:r>
                      <a:r>
                        <a:rPr lang="en-US" sz="1200" kern="1200" dirty="0" smtClean="0">
                          <a:solidFill>
                            <a:srgbClr val="FF0000"/>
                          </a:solidFill>
                          <a:latin typeface="+mn-lt"/>
                          <a:ea typeface="+mn-ea"/>
                          <a:cs typeface="+mn-cs"/>
                        </a:rPr>
                        <a:t>loosened between </a:t>
                      </a:r>
                      <a:r>
                        <a:rPr lang="en-US" sz="1200" i="1" kern="1200" dirty="0" smtClean="0">
                          <a:solidFill>
                            <a:srgbClr val="FF0000"/>
                          </a:solidFill>
                          <a:latin typeface="+mn-lt"/>
                          <a:ea typeface="+mn-ea"/>
                          <a:cs typeface="+mn-cs"/>
                        </a:rPr>
                        <a:t>August 2013</a:t>
                      </a:r>
                      <a:r>
                        <a:rPr lang="en-US" sz="1200" kern="1200" dirty="0" smtClean="0">
                          <a:solidFill>
                            <a:srgbClr val="FF0000"/>
                          </a:solidFill>
                          <a:latin typeface="+mn-lt"/>
                          <a:ea typeface="+mn-ea"/>
                          <a:cs typeface="+mn-cs"/>
                        </a:rPr>
                        <a:t> and </a:t>
                      </a:r>
                      <a:r>
                        <a:rPr lang="en-US" sz="1200" i="1" kern="1200" dirty="0" smtClean="0">
                          <a:solidFill>
                            <a:srgbClr val="FF0000"/>
                          </a:solidFill>
                          <a:latin typeface="+mn-lt"/>
                          <a:ea typeface="+mn-ea"/>
                          <a:cs typeface="+mn-cs"/>
                        </a:rPr>
                        <a:t>June 2015</a:t>
                      </a:r>
                      <a:r>
                        <a:rPr lang="en-US" sz="1200" kern="1200" dirty="0" smtClean="0">
                          <a:solidFill>
                            <a:srgbClr val="FF0000"/>
                          </a:solidFill>
                          <a:latin typeface="+mn-lt"/>
                          <a:ea typeface="+mn-ea"/>
                          <a:cs typeface="+mn-cs"/>
                        </a:rPr>
                        <a:t> from 30% up to 6.5%</a:t>
                      </a:r>
                      <a:r>
                        <a:rPr lang="en-US" sz="1200" kern="1200" dirty="0" smtClean="0">
                          <a:solidFill>
                            <a:schemeClr val="tx1"/>
                          </a:solidFill>
                          <a:latin typeface="+mn-lt"/>
                          <a:ea typeface="+mn-ea"/>
                          <a:cs typeface="+mn-cs"/>
                        </a:rPr>
                        <a:t>] and non-residents [tightened in </a:t>
                      </a:r>
                      <a:r>
                        <a:rPr lang="en-US" sz="1200" i="1" kern="1200" dirty="0" smtClean="0">
                          <a:solidFill>
                            <a:schemeClr val="tx1"/>
                          </a:solidFill>
                          <a:latin typeface="+mn-lt"/>
                          <a:ea typeface="+mn-ea"/>
                          <a:cs typeface="+mn-cs"/>
                        </a:rPr>
                        <a:t>September 2010 </a:t>
                      </a:r>
                      <a:r>
                        <a:rPr lang="en-US" sz="1200" kern="1200" dirty="0" smtClean="0">
                          <a:solidFill>
                            <a:schemeClr val="tx1"/>
                          </a:solidFill>
                          <a:latin typeface="+mn-lt"/>
                          <a:ea typeface="+mn-ea"/>
                          <a:cs typeface="+mn-cs"/>
                        </a:rPr>
                        <a:t>from 50% to 120% and </a:t>
                      </a:r>
                      <a:r>
                        <a:rPr lang="en-US" sz="1200" kern="1200" dirty="0" smtClean="0">
                          <a:solidFill>
                            <a:srgbClr val="FF0000"/>
                          </a:solidFill>
                          <a:latin typeface="+mn-lt"/>
                          <a:ea typeface="+mn-ea"/>
                          <a:cs typeface="+mn-cs"/>
                        </a:rPr>
                        <a:t>loosened in </a:t>
                      </a:r>
                      <a:r>
                        <a:rPr lang="en-US" sz="1200" i="1" kern="1200" dirty="0" smtClean="0">
                          <a:solidFill>
                            <a:srgbClr val="FF0000"/>
                          </a:solidFill>
                          <a:latin typeface="+mn-lt"/>
                          <a:ea typeface="+mn-ea"/>
                          <a:cs typeface="+mn-cs"/>
                        </a:rPr>
                        <a:t>December 2014</a:t>
                      </a:r>
                      <a:r>
                        <a:rPr lang="en-US" sz="1200" kern="1200" dirty="0" smtClean="0">
                          <a:solidFill>
                            <a:srgbClr val="FF0000"/>
                          </a:solidFill>
                          <a:latin typeface="+mn-lt"/>
                          <a:ea typeface="+mn-ea"/>
                          <a:cs typeface="+mn-cs"/>
                        </a:rPr>
                        <a:t> from 120% to 9.5%]</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(2) </a:t>
                      </a:r>
                      <a:r>
                        <a:rPr lang="en-US" sz="1200" kern="1200" dirty="0" smtClean="0">
                          <a:solidFill>
                            <a:schemeClr val="tx1"/>
                          </a:solidFill>
                          <a:latin typeface="+mn-lt"/>
                          <a:ea typeface="+mn-ea"/>
                          <a:cs typeface="+mn-cs"/>
                        </a:rPr>
                        <a:t>Foreign currency deposits [tightened between </a:t>
                      </a:r>
                      <a:r>
                        <a:rPr lang="en-US" sz="1200" i="1" kern="1200" dirty="0" smtClean="0">
                          <a:solidFill>
                            <a:schemeClr val="tx1"/>
                          </a:solidFill>
                          <a:latin typeface="+mn-lt"/>
                          <a:ea typeface="+mn-ea"/>
                          <a:cs typeface="+mn-cs"/>
                        </a:rPr>
                        <a:t>July 2010 </a:t>
                      </a:r>
                      <a:r>
                        <a:rPr lang="en-US" sz="1200" kern="1200" dirty="0" smtClean="0">
                          <a:solidFill>
                            <a:schemeClr val="tx1"/>
                          </a:solidFill>
                          <a:latin typeface="+mn-lt"/>
                          <a:ea typeface="+mn-ea"/>
                          <a:cs typeface="+mn-cs"/>
                        </a:rPr>
                        <a:t>and </a:t>
                      </a:r>
                      <a:r>
                        <a:rPr lang="en-US" sz="1200" i="1" kern="1200" dirty="0" smtClean="0">
                          <a:solidFill>
                            <a:schemeClr val="tx1"/>
                          </a:solidFill>
                          <a:latin typeface="+mn-lt"/>
                          <a:ea typeface="+mn-ea"/>
                          <a:cs typeface="+mn-cs"/>
                        </a:rPr>
                        <a:t>September 2010 </a:t>
                      </a:r>
                      <a:r>
                        <a:rPr lang="en-US" sz="1200" kern="1200" dirty="0" smtClean="0">
                          <a:solidFill>
                            <a:schemeClr val="tx1"/>
                          </a:solidFill>
                          <a:latin typeface="+mn-lt"/>
                          <a:ea typeface="+mn-ea"/>
                          <a:cs typeface="+mn-cs"/>
                        </a:rPr>
                        <a:t>from 30% to 55%, </a:t>
                      </a:r>
                      <a:r>
                        <a:rPr lang="en-US" sz="1200" kern="1200" dirty="0" smtClean="0">
                          <a:solidFill>
                            <a:srgbClr val="FF0000"/>
                          </a:solidFill>
                          <a:latin typeface="+mn-lt"/>
                          <a:ea typeface="+mn-ea"/>
                          <a:cs typeface="+mn-cs"/>
                        </a:rPr>
                        <a:t>loosened in </a:t>
                      </a:r>
                      <a:r>
                        <a:rPr lang="en-US" sz="1200" i="1" kern="1200" dirty="0" smtClean="0">
                          <a:solidFill>
                            <a:srgbClr val="FF0000"/>
                          </a:solidFill>
                          <a:latin typeface="+mn-lt"/>
                          <a:ea typeface="+mn-ea"/>
                          <a:cs typeface="+mn-cs"/>
                        </a:rPr>
                        <a:t>August 2013</a:t>
                      </a:r>
                      <a:r>
                        <a:rPr lang="en-US" sz="1200" kern="1200" dirty="0" smtClean="0">
                          <a:solidFill>
                            <a:srgbClr val="FF0000"/>
                          </a:solidFill>
                          <a:latin typeface="+mn-lt"/>
                          <a:ea typeface="+mn-ea"/>
                          <a:cs typeface="+mn-cs"/>
                        </a:rPr>
                        <a:t> from 55% to 50%, </a:t>
                      </a:r>
                      <a:r>
                        <a:rPr lang="en-US" sz="1200" kern="1200" dirty="0" smtClean="0">
                          <a:solidFill>
                            <a:schemeClr val="tx1"/>
                          </a:solidFill>
                          <a:latin typeface="+mn-lt"/>
                          <a:ea typeface="+mn-ea"/>
                          <a:cs typeface="+mn-cs"/>
                        </a:rPr>
                        <a:t>and tightened again in </a:t>
                      </a:r>
                      <a:r>
                        <a:rPr lang="en-US" sz="1200" i="1" kern="1200" dirty="0" smtClean="0">
                          <a:solidFill>
                            <a:schemeClr val="tx1"/>
                          </a:solidFill>
                          <a:latin typeface="+mn-lt"/>
                          <a:ea typeface="+mn-ea"/>
                          <a:cs typeface="+mn-cs"/>
                        </a:rPr>
                        <a:t>January 2015</a:t>
                      </a:r>
                      <a:r>
                        <a:rPr lang="en-US" sz="1200" kern="1200" dirty="0" smtClean="0">
                          <a:solidFill>
                            <a:schemeClr val="tx1"/>
                          </a:solidFill>
                          <a:latin typeface="+mn-lt"/>
                          <a:ea typeface="+mn-ea"/>
                          <a:cs typeface="+mn-cs"/>
                        </a:rPr>
                        <a:t> from 50% to 60%]. </a:t>
                      </a:r>
                      <a:r>
                        <a:rPr lang="en-US" sz="1200" b="1" kern="1200" dirty="0" smtClean="0">
                          <a:solidFill>
                            <a:schemeClr val="tx1"/>
                          </a:solidFill>
                          <a:latin typeface="+mn-lt"/>
                          <a:ea typeface="+mn-ea"/>
                          <a:cs typeface="+mn-cs"/>
                        </a:rPr>
                        <a:t>(3) </a:t>
                      </a:r>
                      <a:r>
                        <a:rPr lang="en-US" sz="1200" kern="1200" dirty="0" smtClean="0">
                          <a:solidFill>
                            <a:schemeClr val="tx1"/>
                          </a:solidFill>
                          <a:latin typeface="+mn-lt"/>
                          <a:ea typeface="+mn-ea"/>
                          <a:cs typeface="+mn-cs"/>
                        </a:rPr>
                        <a:t>Short-term external debt [tightened between February 2010 and October 2010 from 0% up to 75%, </a:t>
                      </a:r>
                      <a:r>
                        <a:rPr lang="en-US" sz="1200" kern="1200" dirty="0" smtClean="0">
                          <a:solidFill>
                            <a:srgbClr val="FF0000"/>
                          </a:solidFill>
                          <a:latin typeface="+mn-lt"/>
                          <a:ea typeface="+mn-ea"/>
                          <a:cs typeface="+mn-cs"/>
                        </a:rPr>
                        <a:t>and loosened between </a:t>
                      </a:r>
                      <a:r>
                        <a:rPr lang="en-US" sz="1200" i="1" kern="1200" dirty="0" smtClean="0">
                          <a:solidFill>
                            <a:srgbClr val="FF0000"/>
                          </a:solidFill>
                          <a:latin typeface="+mn-lt"/>
                          <a:ea typeface="+mn-ea"/>
                          <a:cs typeface="+mn-cs"/>
                        </a:rPr>
                        <a:t>January 2011 and August 2013 </a:t>
                      </a:r>
                      <a:r>
                        <a:rPr lang="en-US" sz="1200" kern="1200" dirty="0" smtClean="0">
                          <a:solidFill>
                            <a:srgbClr val="FF0000"/>
                          </a:solidFill>
                          <a:latin typeface="+mn-lt"/>
                          <a:ea typeface="+mn-ea"/>
                          <a:cs typeface="+mn-cs"/>
                        </a:rPr>
                        <a:t>from 75% down to 50%</a:t>
                      </a:r>
                      <a:r>
                        <a:rPr lang="en-US" sz="1200" kern="1200" dirty="0" smtClean="0">
                          <a:solidFill>
                            <a:schemeClr val="tx1"/>
                          </a:solidFill>
                          <a:latin typeface="+mn-lt"/>
                          <a:ea typeface="+mn-ea"/>
                          <a:cs typeface="+mn-cs"/>
                        </a:rPr>
                        <a:t>], </a:t>
                      </a:r>
                      <a:endParaRPr lang="en-US" sz="1200" dirty="0" smtClean="0">
                        <a:solidFill>
                          <a:srgbClr val="FF0000"/>
                        </a:solidFill>
                        <a:latin typeface="+mn-lt"/>
                      </a:endParaRPr>
                    </a:p>
                    <a:p>
                      <a:pPr marL="0" marR="0" algn="just">
                        <a:lnSpc>
                          <a:spcPct val="115000"/>
                        </a:lnSpc>
                        <a:spcBef>
                          <a:spcPts val="0"/>
                        </a:spcBef>
                        <a:spcAft>
                          <a:spcPts val="0"/>
                        </a:spcAft>
                      </a:pPr>
                      <a:endParaRPr lang="en-US" sz="1200" dirty="0">
                        <a:latin typeface="Calibri"/>
                        <a:ea typeface="Calibri"/>
                        <a:cs typeface="Times New Roman"/>
                      </a:endParaRPr>
                    </a:p>
                  </a:txBody>
                  <a:tcPr marL="68580" marR="68580" marT="0" marB="0"/>
                </a:tc>
              </a:tr>
            </a:tbl>
          </a:graphicData>
        </a:graphic>
      </p:graphicFrame>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322913" y="-982906"/>
            <a:ext cx="9614551" cy="3307871"/>
          </a:xfrm>
          <a:prstGeom prst="rect">
            <a:avLst/>
          </a:prstGeom>
          <a:noFill/>
          <a:ln w="9525">
            <a:noFill/>
            <a:miter lim="800000"/>
            <a:headEnd/>
            <a:tailEnd/>
          </a:ln>
          <a:effectLst/>
        </p:spPr>
        <p:txBody>
          <a:bodyPr vert="horz" wrap="none" lIns="914112" tIns="1142640" rIns="914112" bIns="114264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143500" algn="l"/>
              </a:tabLst>
            </a:pPr>
            <a:r>
              <a:rPr lang="en-US" sz="2100" dirty="0" smtClean="0"/>
              <a:t>Capital Flow Management Measures taken in Brazil and Peru from 2009</a:t>
            </a:r>
          </a:p>
          <a:p>
            <a:pPr marL="0" marR="0" lvl="0" indent="0" algn="l" defTabSz="914400" rtl="0" eaLnBrk="0" fontAlgn="base" latinLnBrk="0" hangingPunct="0">
              <a:lnSpc>
                <a:spcPct val="100000"/>
              </a:lnSpc>
              <a:spcBef>
                <a:spcPct val="0"/>
              </a:spcBef>
              <a:spcAft>
                <a:spcPct val="0"/>
              </a:spcAft>
              <a:buClrTx/>
              <a:buSzTx/>
              <a:buFontTx/>
              <a:buNone/>
              <a:tabLst>
                <a:tab pos="5143500" algn="l"/>
              </a:tabLst>
            </a:pPr>
            <a:r>
              <a:rPr lang="en-US" sz="2200" dirty="0" smtClean="0"/>
              <a:t/>
            </a:r>
            <a:br>
              <a:rPr lang="en-US" sz="2200" dirty="0" smtClean="0"/>
            </a:br>
            <a:endParaRPr lang="en-US" sz="2200" dirty="0" smtClean="0"/>
          </a:p>
        </p:txBody>
      </p:sp>
      <p:sp>
        <p:nvSpPr>
          <p:cNvPr id="5" name="Line 9"/>
          <p:cNvSpPr>
            <a:spLocks noChangeShapeType="1"/>
          </p:cNvSpPr>
          <p:nvPr/>
        </p:nvSpPr>
        <p:spPr bwMode="auto">
          <a:xfrm>
            <a:off x="228600" y="533400"/>
            <a:ext cx="8305800" cy="0"/>
          </a:xfrm>
          <a:prstGeom prst="line">
            <a:avLst/>
          </a:prstGeom>
          <a:noFill/>
          <a:ln w="38100">
            <a:solidFill>
              <a:schemeClr val="accent1"/>
            </a:solidFill>
            <a:round/>
            <a:headEnd/>
            <a:tailEnd/>
          </a:ln>
        </p:spPr>
        <p:txBody>
          <a:bodyPr/>
          <a:lstStyle/>
          <a:p>
            <a:endParaRPr lang="en-US"/>
          </a:p>
        </p:txBody>
      </p:sp>
      <p:graphicFrame>
        <p:nvGraphicFramePr>
          <p:cNvPr id="8" name="Content Placeholder 7"/>
          <p:cNvGraphicFramePr>
            <a:graphicFrameLocks noGrp="1"/>
          </p:cNvGraphicFramePr>
          <p:nvPr>
            <p:ph idx="1"/>
          </p:nvPr>
        </p:nvGraphicFramePr>
        <p:xfrm>
          <a:off x="457200" y="838200"/>
          <a:ext cx="8305800" cy="5486400"/>
        </p:xfrm>
        <a:graphic>
          <a:graphicData uri="http://schemas.openxmlformats.org/drawingml/2006/table">
            <a:tbl>
              <a:tblPr firstRow="1" bandRow="1">
                <a:tableStyleId>{9D7B26C5-4107-4FEC-AEDC-1716B250A1EF}</a:tableStyleId>
              </a:tblPr>
              <a:tblGrid>
                <a:gridCol w="2768600"/>
                <a:gridCol w="2768600"/>
                <a:gridCol w="2768600"/>
              </a:tblGrid>
              <a:tr h="439312">
                <a:tc>
                  <a:txBody>
                    <a:bodyPr/>
                    <a:lstStyle/>
                    <a:p>
                      <a:pPr marL="0" marR="0">
                        <a:lnSpc>
                          <a:spcPct val="115000"/>
                        </a:lnSpc>
                        <a:spcBef>
                          <a:spcPts val="0"/>
                        </a:spcBef>
                        <a:spcAft>
                          <a:spcPts val="0"/>
                        </a:spcAft>
                      </a:pPr>
                      <a:r>
                        <a:rPr lang="en-US" sz="1200" b="1" dirty="0" smtClean="0">
                          <a:solidFill>
                            <a:srgbClr val="000000"/>
                          </a:solidFill>
                          <a:latin typeface="+mn-lt"/>
                          <a:ea typeface="Times New Roman"/>
                          <a:cs typeface="Times New Roman"/>
                        </a:rPr>
                        <a:t>Type of measures</a:t>
                      </a:r>
                      <a:endParaRPr lang="en-US" sz="1200" dirty="0">
                        <a:latin typeface="+mn-lt"/>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200" b="1">
                          <a:solidFill>
                            <a:srgbClr val="000000"/>
                          </a:solidFill>
                          <a:latin typeface="Calibri"/>
                          <a:ea typeface="Times New Roman"/>
                          <a:cs typeface="Times New Roman"/>
                        </a:rPr>
                        <a:t>Brazil</a:t>
                      </a:r>
                      <a:endParaRPr lang="en-US" sz="1200">
                        <a:latin typeface="Calibri"/>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200" b="1" dirty="0">
                          <a:solidFill>
                            <a:srgbClr val="000000"/>
                          </a:solidFill>
                          <a:latin typeface="Calibri"/>
                          <a:ea typeface="Times New Roman"/>
                          <a:cs typeface="Times New Roman"/>
                        </a:rPr>
                        <a:t>Peru</a:t>
                      </a:r>
                      <a:endParaRPr lang="en-US" sz="1200" dirty="0">
                        <a:latin typeface="Calibri"/>
                        <a:ea typeface="Calibri"/>
                        <a:cs typeface="Times New Roman"/>
                      </a:endParaRPr>
                    </a:p>
                  </a:txBody>
                  <a:tcPr marL="68580" marR="68580" marT="0" marB="0" anchor="b"/>
                </a:tc>
              </a:tr>
              <a:tr h="5047088">
                <a:tc>
                  <a:txBody>
                    <a:bodyPr/>
                    <a:lstStyle/>
                    <a:p>
                      <a:pPr marL="0" marR="0">
                        <a:lnSpc>
                          <a:spcPct val="115000"/>
                        </a:lnSpc>
                        <a:spcBef>
                          <a:spcPts val="0"/>
                        </a:spcBef>
                        <a:spcAft>
                          <a:spcPts val="0"/>
                        </a:spcAft>
                      </a:pPr>
                      <a:r>
                        <a:rPr lang="en-US" sz="1200" i="1" dirty="0" smtClean="0">
                          <a:solidFill>
                            <a:srgbClr val="000000"/>
                          </a:solidFill>
                          <a:latin typeface="Calibri"/>
                          <a:ea typeface="Times New Roman"/>
                          <a:cs typeface="Times New Roman"/>
                        </a:rPr>
                        <a:t>Regulating</a:t>
                      </a:r>
                      <a:r>
                        <a:rPr lang="en-US" sz="1200" i="1" baseline="0" dirty="0" smtClean="0">
                          <a:solidFill>
                            <a:srgbClr val="000000"/>
                          </a:solidFill>
                          <a:latin typeface="Calibri"/>
                          <a:ea typeface="Times New Roman"/>
                          <a:cs typeface="Times New Roman"/>
                        </a:rPr>
                        <a:t> linkages  with domestic markets</a:t>
                      </a:r>
                      <a:endParaRPr lang="en-US" sz="12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u="sng" kern="1200" dirty="0" smtClean="0">
                          <a:solidFill>
                            <a:schemeClr val="tx1"/>
                          </a:solidFill>
                          <a:latin typeface="+mn-lt"/>
                          <a:ea typeface="+mn-ea"/>
                          <a:cs typeface="+mn-cs"/>
                        </a:rPr>
                        <a:t>Regulations in</a:t>
                      </a:r>
                      <a:r>
                        <a:rPr lang="en-US" sz="1200" u="sng" kern="1200" baseline="0" dirty="0" smtClean="0">
                          <a:solidFill>
                            <a:schemeClr val="tx1"/>
                          </a:solidFill>
                          <a:latin typeface="+mn-lt"/>
                          <a:ea typeface="+mn-ea"/>
                          <a:cs typeface="+mn-cs"/>
                        </a:rPr>
                        <a:t> order to allocate domestic markets flows</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(1) </a:t>
                      </a:r>
                      <a:r>
                        <a:rPr lang="en-US" sz="1200" kern="1200" dirty="0" smtClean="0">
                          <a:solidFill>
                            <a:srgbClr val="FF0000"/>
                          </a:solidFill>
                          <a:latin typeface="+mn-lt"/>
                          <a:ea typeface="+mn-ea"/>
                          <a:cs typeface="+mn-cs"/>
                        </a:rPr>
                        <a:t>eased bank reserve requirements several times between </a:t>
                      </a:r>
                      <a:r>
                        <a:rPr lang="en-US" sz="1200" i="1" kern="1200" dirty="0" smtClean="0">
                          <a:solidFill>
                            <a:srgbClr val="FF0000"/>
                          </a:solidFill>
                          <a:latin typeface="+mn-lt"/>
                          <a:ea typeface="+mn-ea"/>
                          <a:cs typeface="+mn-cs"/>
                        </a:rPr>
                        <a:t>July 2014</a:t>
                      </a:r>
                      <a:r>
                        <a:rPr lang="en-US" sz="1200" kern="1200" dirty="0" smtClean="0">
                          <a:solidFill>
                            <a:srgbClr val="FF0000"/>
                          </a:solidFill>
                          <a:latin typeface="+mn-lt"/>
                          <a:ea typeface="+mn-ea"/>
                          <a:cs typeface="+mn-cs"/>
                        </a:rPr>
                        <a:t> and </a:t>
                      </a:r>
                      <a:r>
                        <a:rPr lang="en-US" sz="1200" i="1" kern="1200" dirty="0" smtClean="0">
                          <a:solidFill>
                            <a:srgbClr val="FF0000"/>
                          </a:solidFill>
                          <a:latin typeface="+mn-lt"/>
                          <a:ea typeface="+mn-ea"/>
                          <a:cs typeface="+mn-cs"/>
                        </a:rPr>
                        <a:t>May 2015</a:t>
                      </a:r>
                      <a:r>
                        <a:rPr lang="en-US" sz="1200" kern="1200" dirty="0" smtClean="0">
                          <a:solidFill>
                            <a:srgbClr val="FF0000"/>
                          </a:solidFill>
                          <a:latin typeface="+mn-lt"/>
                          <a:ea typeface="+mn-ea"/>
                          <a:cs typeface="+mn-cs"/>
                        </a:rPr>
                        <a:t> by allowing financial institutions to use a percentage of their required reserves for the funding of certain types of operations. For example, in </a:t>
                      </a:r>
                      <a:r>
                        <a:rPr lang="en-US" sz="1200" i="1" kern="1200" dirty="0" smtClean="0">
                          <a:solidFill>
                            <a:srgbClr val="FF0000"/>
                          </a:solidFill>
                          <a:latin typeface="+mn-lt"/>
                          <a:ea typeface="+mn-ea"/>
                          <a:cs typeface="+mn-cs"/>
                        </a:rPr>
                        <a:t>May 2015</a:t>
                      </a:r>
                      <a:r>
                        <a:rPr lang="en-US" sz="1200" kern="1200" dirty="0" smtClean="0">
                          <a:solidFill>
                            <a:srgbClr val="FF0000"/>
                          </a:solidFill>
                          <a:latin typeface="+mn-lt"/>
                          <a:ea typeface="+mn-ea"/>
                          <a:cs typeface="+mn-cs"/>
                        </a:rPr>
                        <a:t>, the central bank allowed commercial banks to withdraw up to 18% of required reserves for lending for housing or agribusiness credit. </a:t>
                      </a:r>
                      <a:endParaRPr lang="en-US" sz="1200" dirty="0" smtClean="0">
                        <a:solidFill>
                          <a:srgbClr val="FF0000"/>
                        </a:solidFill>
                        <a:latin typeface="+mn-lt"/>
                      </a:endParaRPr>
                    </a:p>
                    <a:p>
                      <a:pPr marL="0" marR="0" indent="0" algn="l" defTabSz="914400" rtl="0" eaLnBrk="1" fontAlgn="auto" latinLnBrk="0" hangingPunct="1">
                        <a:lnSpc>
                          <a:spcPct val="115000"/>
                        </a:lnSpc>
                        <a:spcBef>
                          <a:spcPts val="0"/>
                        </a:spcBef>
                        <a:spcAft>
                          <a:spcPts val="0"/>
                        </a:spcAft>
                        <a:buClrTx/>
                        <a:buSzTx/>
                        <a:buFontTx/>
                        <a:buNone/>
                        <a:tabLst/>
                        <a:defRPr/>
                      </a:pPr>
                      <a:endParaRPr lang="en-US" sz="1200" dirty="0" smtClean="0">
                        <a:solidFill>
                          <a:srgbClr val="FF0000"/>
                        </a:solidFill>
                        <a:latin typeface="+mn-lt"/>
                      </a:endParaRPr>
                    </a:p>
                  </a:txBody>
                  <a:tcPr marL="68580" marR="68580" marT="0" marB="0"/>
                </a:tc>
                <a:tc>
                  <a:txBody>
                    <a:bodyPr/>
                    <a:lstStyle/>
                    <a:p>
                      <a:r>
                        <a:rPr lang="en-US" sz="1200" b="1" kern="1200" dirty="0" smtClean="0">
                          <a:solidFill>
                            <a:schemeClr val="tx1"/>
                          </a:solidFill>
                          <a:latin typeface="+mn-lt"/>
                          <a:ea typeface="+mn-ea"/>
                          <a:cs typeface="+mn-cs"/>
                        </a:rPr>
                        <a:t>(4) </a:t>
                      </a:r>
                      <a:r>
                        <a:rPr lang="en-US" sz="1200" kern="1200" dirty="0" smtClean="0">
                          <a:solidFill>
                            <a:schemeClr val="tx1"/>
                          </a:solidFill>
                          <a:latin typeface="+mn-lt"/>
                          <a:ea typeface="+mn-ea"/>
                          <a:cs typeface="+mn-cs"/>
                        </a:rPr>
                        <a:t>Currency derivative operations [It tightened reserve requirements on local currency deposits when swaps and forwards exceed a certain threshold, which was set on </a:t>
                      </a:r>
                      <a:r>
                        <a:rPr lang="en-US" sz="1200" i="1" kern="1200" dirty="0" smtClean="0">
                          <a:solidFill>
                            <a:schemeClr val="tx1"/>
                          </a:solidFill>
                          <a:latin typeface="+mn-lt"/>
                          <a:ea typeface="+mn-ea"/>
                          <a:cs typeface="+mn-cs"/>
                        </a:rPr>
                        <a:t>January 2015</a:t>
                      </a:r>
                      <a:r>
                        <a:rPr lang="en-US" sz="1200" kern="1200" dirty="0" smtClean="0">
                          <a:solidFill>
                            <a:schemeClr val="tx1"/>
                          </a:solidFill>
                          <a:latin typeface="+mn-lt"/>
                          <a:ea typeface="+mn-ea"/>
                          <a:cs typeface="+mn-cs"/>
                        </a:rPr>
                        <a:t> at $100 million or 10% of assets on a given day, on </a:t>
                      </a:r>
                      <a:r>
                        <a:rPr lang="en-US" sz="1200" i="1" kern="1200" dirty="0" smtClean="0">
                          <a:solidFill>
                            <a:schemeClr val="tx1"/>
                          </a:solidFill>
                          <a:latin typeface="+mn-lt"/>
                          <a:ea typeface="+mn-ea"/>
                          <a:cs typeface="+mn-cs"/>
                        </a:rPr>
                        <a:t>May 2015 </a:t>
                      </a:r>
                      <a:r>
                        <a:rPr lang="en-US" sz="1200" kern="1200" dirty="0" smtClean="0">
                          <a:solidFill>
                            <a:schemeClr val="tx1"/>
                          </a:solidFill>
                          <a:latin typeface="+mn-lt"/>
                          <a:ea typeface="+mn-ea"/>
                          <a:cs typeface="+mn-cs"/>
                        </a:rPr>
                        <a:t>the daily cap was set to  $90 million, the monthly from US$400 million to US$350 million, and on </a:t>
                      </a:r>
                      <a:r>
                        <a:rPr lang="en-US" sz="1200" i="1" kern="1200" dirty="0" smtClean="0">
                          <a:solidFill>
                            <a:schemeClr val="tx1"/>
                          </a:solidFill>
                          <a:latin typeface="+mn-lt"/>
                          <a:ea typeface="+mn-ea"/>
                          <a:cs typeface="+mn-cs"/>
                        </a:rPr>
                        <a:t>June 2015 </a:t>
                      </a:r>
                      <a:r>
                        <a:rPr lang="en-US" sz="1200" kern="1200" dirty="0" smtClean="0">
                          <a:solidFill>
                            <a:schemeClr val="tx1"/>
                          </a:solidFill>
                          <a:latin typeface="+mn-lt"/>
                          <a:ea typeface="+mn-ea"/>
                          <a:cs typeface="+mn-cs"/>
                        </a:rPr>
                        <a:t>there was monthly cap imposed of US$1.2 billion]</a:t>
                      </a:r>
                      <a:r>
                        <a:rPr lang="en-US" sz="1200" i="1" kern="1200" dirty="0" smtClean="0">
                          <a:solidFill>
                            <a:schemeClr val="tx1"/>
                          </a:solidFill>
                          <a:latin typeface="+mn-lt"/>
                          <a:ea typeface="+mn-ea"/>
                          <a:cs typeface="+mn-cs"/>
                        </a:rPr>
                        <a:t>.</a:t>
                      </a:r>
                    </a:p>
                    <a:p>
                      <a:endParaRPr lang="en-US" sz="1200" i="1" kern="1200" dirty="0" smtClean="0">
                        <a:solidFill>
                          <a:schemeClr val="tx1"/>
                        </a:solidFill>
                        <a:latin typeface="+mn-lt"/>
                        <a:ea typeface="+mn-ea"/>
                        <a:cs typeface="+mn-cs"/>
                      </a:endParaRPr>
                    </a:p>
                    <a:p>
                      <a:r>
                        <a:rPr lang="en-US" sz="1200" u="sng" kern="1200" dirty="0" smtClean="0">
                          <a:solidFill>
                            <a:schemeClr val="tx1"/>
                          </a:solidFill>
                          <a:latin typeface="+mn-lt"/>
                          <a:ea typeface="+mn-ea"/>
                          <a:cs typeface="+mn-cs"/>
                        </a:rPr>
                        <a:t>Reserve requirements used as a penalty to discourage borrowing from abroad</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1)</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January</a:t>
                      </a:r>
                      <a:r>
                        <a:rPr lang="en-US" sz="1200" i="1" kern="1200" baseline="0" dirty="0" smtClean="0">
                          <a:solidFill>
                            <a:schemeClr val="tx1"/>
                          </a:solidFill>
                          <a:latin typeface="+mn-lt"/>
                          <a:ea typeface="+mn-ea"/>
                          <a:cs typeface="+mn-cs"/>
                        </a:rPr>
                        <a:t> 2015: </a:t>
                      </a:r>
                      <a:r>
                        <a:rPr lang="en-US" sz="1200" kern="1200" dirty="0" smtClean="0">
                          <a:solidFill>
                            <a:schemeClr val="tx1"/>
                          </a:solidFill>
                          <a:latin typeface="+mn-lt"/>
                          <a:ea typeface="+mn-ea"/>
                          <a:cs typeface="+mn-cs"/>
                        </a:rPr>
                        <a:t>Banks</a:t>
                      </a:r>
                      <a:r>
                        <a:rPr lang="en-US" sz="1200" kern="1200" baseline="0" dirty="0" smtClean="0">
                          <a:solidFill>
                            <a:schemeClr val="tx1"/>
                          </a:solidFill>
                          <a:latin typeface="+mn-lt"/>
                          <a:ea typeface="+mn-ea"/>
                          <a:cs typeface="+mn-cs"/>
                        </a:rPr>
                        <a:t> have to reduce total dollar loans by a certain amount (and mortgage car loans by an even bigger amount), otherwise they face special reserve requirements</a:t>
                      </a:r>
                      <a:r>
                        <a:rPr lang="en-US" sz="1200" kern="1200" dirty="0" smtClean="0">
                          <a:solidFill>
                            <a:schemeClr val="tx1"/>
                          </a:solidFill>
                          <a:latin typeface="+mn-lt"/>
                          <a:ea typeface="+mn-ea"/>
                          <a:cs typeface="+mn-cs"/>
                        </a:rPr>
                        <a:t>(30%).</a:t>
                      </a:r>
                    </a:p>
                    <a:p>
                      <a:pPr marL="0" marR="0" algn="just">
                        <a:lnSpc>
                          <a:spcPct val="115000"/>
                        </a:lnSpc>
                        <a:spcBef>
                          <a:spcPts val="0"/>
                        </a:spcBef>
                        <a:spcAft>
                          <a:spcPts val="0"/>
                        </a:spcAft>
                      </a:pPr>
                      <a:endParaRPr lang="en-US" sz="1200" dirty="0" smtClean="0">
                        <a:latin typeface="Calibri"/>
                        <a:ea typeface="Calibri"/>
                        <a:cs typeface="Times New Roman"/>
                      </a:endParaRPr>
                    </a:p>
                    <a:p>
                      <a:pPr marL="0" marR="0" algn="just">
                        <a:lnSpc>
                          <a:spcPct val="115000"/>
                        </a:lnSpc>
                        <a:spcBef>
                          <a:spcPts val="0"/>
                        </a:spcBef>
                        <a:spcAft>
                          <a:spcPts val="0"/>
                        </a:spcAft>
                      </a:pPr>
                      <a:endParaRPr lang="en-US" sz="1200" dirty="0" smtClean="0">
                        <a:latin typeface="Calibri"/>
                        <a:ea typeface="Calibri"/>
                        <a:cs typeface="Times New Roman"/>
                      </a:endParaRPr>
                    </a:p>
                    <a:p>
                      <a:pPr marL="0" marR="0" algn="just">
                        <a:lnSpc>
                          <a:spcPct val="115000"/>
                        </a:lnSpc>
                        <a:spcBef>
                          <a:spcPts val="0"/>
                        </a:spcBef>
                        <a:spcAft>
                          <a:spcPts val="0"/>
                        </a:spcAft>
                      </a:pPr>
                      <a:endParaRPr lang="en-US" sz="1200" dirty="0" smtClean="0">
                        <a:latin typeface="Calibri"/>
                        <a:ea typeface="Calibri"/>
                        <a:cs typeface="Times New Roman"/>
                      </a:endParaRPr>
                    </a:p>
                    <a:p>
                      <a:pPr marL="0" marR="0" algn="just">
                        <a:lnSpc>
                          <a:spcPct val="115000"/>
                        </a:lnSpc>
                        <a:spcBef>
                          <a:spcPts val="0"/>
                        </a:spcBef>
                        <a:spcAft>
                          <a:spcPts val="0"/>
                        </a:spcAft>
                      </a:pPr>
                      <a:endParaRPr lang="en-US" sz="1200" dirty="0" smtClean="0">
                        <a:latin typeface="Calibri"/>
                        <a:ea typeface="Calibri"/>
                        <a:cs typeface="Times New Roman"/>
                      </a:endParaRPr>
                    </a:p>
                    <a:p>
                      <a:pPr marL="0" marR="0" algn="just">
                        <a:lnSpc>
                          <a:spcPct val="115000"/>
                        </a:lnSpc>
                        <a:spcBef>
                          <a:spcPts val="0"/>
                        </a:spcBef>
                        <a:spcAft>
                          <a:spcPts val="0"/>
                        </a:spcAft>
                      </a:pPr>
                      <a:endParaRPr lang="en-US" sz="1200" dirty="0" smtClean="0">
                        <a:latin typeface="Calibri"/>
                        <a:ea typeface="Calibri"/>
                        <a:cs typeface="Times New Roman"/>
                      </a:endParaRPr>
                    </a:p>
                    <a:p>
                      <a:pPr marL="0" marR="0" algn="just">
                        <a:lnSpc>
                          <a:spcPct val="115000"/>
                        </a:lnSpc>
                        <a:spcBef>
                          <a:spcPts val="0"/>
                        </a:spcBef>
                        <a:spcAft>
                          <a:spcPts val="0"/>
                        </a:spcAft>
                      </a:pPr>
                      <a:endParaRPr lang="en-US" sz="1200" dirty="0" smtClean="0">
                        <a:latin typeface="Calibri"/>
                        <a:ea typeface="Calibri"/>
                        <a:cs typeface="Times New Roman"/>
                      </a:endParaRPr>
                    </a:p>
                    <a:p>
                      <a:pPr marL="0" marR="0" algn="just">
                        <a:lnSpc>
                          <a:spcPct val="115000"/>
                        </a:lnSpc>
                        <a:spcBef>
                          <a:spcPts val="0"/>
                        </a:spcBef>
                        <a:spcAft>
                          <a:spcPts val="0"/>
                        </a:spcAft>
                      </a:pPr>
                      <a:endParaRPr lang="en-US" sz="1200" dirty="0">
                        <a:latin typeface="Calibri"/>
                        <a:ea typeface="Calibri"/>
                        <a:cs typeface="Times New Roman"/>
                      </a:endParaRPr>
                    </a:p>
                  </a:txBody>
                  <a:tcPr marL="68580" marR="68580" marT="0" marB="0"/>
                </a:tc>
              </a:tr>
            </a:tbl>
          </a:graphicData>
        </a:graphic>
      </p:graphicFrame>
      <p:sp>
        <p:nvSpPr>
          <p:cNvPr id="7" name="TextBox 6"/>
          <p:cNvSpPr txBox="1"/>
          <p:nvPr/>
        </p:nvSpPr>
        <p:spPr>
          <a:xfrm>
            <a:off x="685800" y="5410200"/>
            <a:ext cx="8001000" cy="923330"/>
          </a:xfrm>
          <a:prstGeom prst="rect">
            <a:avLst/>
          </a:prstGeom>
          <a:noFill/>
        </p:spPr>
        <p:txBody>
          <a:bodyPr wrap="square" rtlCol="0">
            <a:spAutoFit/>
          </a:bodyPr>
          <a:lstStyle/>
          <a:p>
            <a:r>
              <a:rPr lang="en-US" b="1" dirty="0" smtClean="0"/>
              <a:t>Other Capital Flow Management Measures: </a:t>
            </a:r>
            <a:r>
              <a:rPr lang="en-US" dirty="0" smtClean="0"/>
              <a:t>common policies in the region are FX intervention to manage reserves and other prudential policies to reduce systemic risks in the financial system.</a:t>
            </a:r>
            <a:endParaRPr lang="en-US" b="1"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DB89FFA-41DF-4ADB-A7CC-C358B026D85B}" type="slidenum">
              <a:rPr lang="en-US" smtClean="0"/>
              <a:pPr>
                <a:defRPr/>
              </a:pPr>
              <a:t>2</a:t>
            </a:fld>
            <a:endParaRPr lang="en-US"/>
          </a:p>
        </p:txBody>
      </p:sp>
      <p:sp>
        <p:nvSpPr>
          <p:cNvPr id="9" name="Line 9"/>
          <p:cNvSpPr>
            <a:spLocks noChangeShapeType="1"/>
          </p:cNvSpPr>
          <p:nvPr/>
        </p:nvSpPr>
        <p:spPr bwMode="auto">
          <a:xfrm>
            <a:off x="323528" y="914400"/>
            <a:ext cx="8305800" cy="0"/>
          </a:xfrm>
          <a:prstGeom prst="line">
            <a:avLst/>
          </a:prstGeom>
          <a:noFill/>
          <a:ln w="38100">
            <a:solidFill>
              <a:schemeClr val="accent1"/>
            </a:solidFill>
            <a:round/>
            <a:headEnd/>
            <a:tailEnd/>
          </a:ln>
        </p:spPr>
        <p:txBody>
          <a:bodyPr/>
          <a:lstStyle/>
          <a:p>
            <a:endParaRPr lang="en-US"/>
          </a:p>
        </p:txBody>
      </p:sp>
      <p:sp>
        <p:nvSpPr>
          <p:cNvPr id="10" name="TextBox 9"/>
          <p:cNvSpPr txBox="1"/>
          <p:nvPr/>
        </p:nvSpPr>
        <p:spPr>
          <a:xfrm>
            <a:off x="304800" y="1166128"/>
            <a:ext cx="8820472" cy="5262979"/>
          </a:xfrm>
          <a:prstGeom prst="rect">
            <a:avLst/>
          </a:prstGeom>
          <a:noFill/>
        </p:spPr>
        <p:txBody>
          <a:bodyPr wrap="square" rtlCol="0">
            <a:spAutoFit/>
          </a:bodyPr>
          <a:lstStyle/>
          <a:p>
            <a:pPr marL="233363" lvl="1" indent="-233363" algn="just">
              <a:spcBef>
                <a:spcPts val="1200"/>
              </a:spcBef>
              <a:buFont typeface="Arial" pitchFamily="34" charset="0"/>
              <a:buChar char="•"/>
            </a:pPr>
            <a:r>
              <a:rPr lang="en-US" sz="1700" dirty="0" smtClean="0"/>
              <a:t>Empirical evidence has shown us that the stream of capital flows to emerging and developing markets (those integrated into global capital markets) is volatile and pro-cyclical (see e.g. Gavin, </a:t>
            </a:r>
            <a:r>
              <a:rPr lang="en-US" sz="1700" dirty="0" err="1" smtClean="0"/>
              <a:t>Hausmann</a:t>
            </a:r>
            <a:r>
              <a:rPr lang="en-US" sz="1700" dirty="0" smtClean="0"/>
              <a:t>, </a:t>
            </a:r>
            <a:r>
              <a:rPr lang="en-US" sz="1700" dirty="0" err="1" smtClean="0"/>
              <a:t>Perotti</a:t>
            </a:r>
            <a:r>
              <a:rPr lang="en-US" sz="1700" dirty="0" smtClean="0"/>
              <a:t>, and </a:t>
            </a:r>
            <a:r>
              <a:rPr lang="en-US" sz="1700" dirty="0" err="1" smtClean="0"/>
              <a:t>Talvi</a:t>
            </a:r>
            <a:r>
              <a:rPr lang="en-US" sz="1700" dirty="0" smtClean="0"/>
              <a:t>, 1996; </a:t>
            </a:r>
            <a:r>
              <a:rPr lang="en-US" sz="1700" dirty="0" err="1" smtClean="0"/>
              <a:t>Kaminsky</a:t>
            </a:r>
            <a:r>
              <a:rPr lang="en-US" sz="1700" dirty="0" smtClean="0"/>
              <a:t> and Reinhart, 1999; </a:t>
            </a:r>
            <a:r>
              <a:rPr lang="en-US" sz="1700" dirty="0" err="1" smtClean="0"/>
              <a:t>Alper</a:t>
            </a:r>
            <a:r>
              <a:rPr lang="en-US" sz="1700" dirty="0" smtClean="0"/>
              <a:t>, 2002;  </a:t>
            </a:r>
            <a:r>
              <a:rPr lang="en-US" sz="1700" dirty="0" err="1" smtClean="0"/>
              <a:t>Tornell</a:t>
            </a:r>
            <a:r>
              <a:rPr lang="en-US" sz="1700" dirty="0" smtClean="0"/>
              <a:t> and </a:t>
            </a:r>
            <a:r>
              <a:rPr lang="en-US" sz="1700" dirty="0" err="1" smtClean="0"/>
              <a:t>Westermann</a:t>
            </a:r>
            <a:r>
              <a:rPr lang="en-US" sz="1700" dirty="0" smtClean="0"/>
              <a:t>, 2005; </a:t>
            </a:r>
            <a:r>
              <a:rPr lang="en-US" sz="1700" dirty="0" err="1" smtClean="0"/>
              <a:t>Kaminsky</a:t>
            </a:r>
            <a:r>
              <a:rPr lang="en-US" sz="1700" dirty="0" smtClean="0"/>
              <a:t>, Reinhart, and </a:t>
            </a:r>
            <a:r>
              <a:rPr lang="en-US" sz="1700" dirty="0" err="1" smtClean="0"/>
              <a:t>Vegh</a:t>
            </a:r>
            <a:r>
              <a:rPr lang="en-US" sz="1700" dirty="0" smtClean="0"/>
              <a:t>, 2005; Reinhart and </a:t>
            </a:r>
            <a:r>
              <a:rPr lang="en-US" sz="1700" dirty="0" err="1" smtClean="0"/>
              <a:t>Rogoff</a:t>
            </a:r>
            <a:r>
              <a:rPr lang="en-US" sz="1700" dirty="0" smtClean="0"/>
              <a:t>, 2009; </a:t>
            </a:r>
            <a:r>
              <a:rPr lang="en-US" sz="1700" dirty="0" err="1" smtClean="0"/>
              <a:t>Broner</a:t>
            </a:r>
            <a:r>
              <a:rPr lang="en-US" sz="1700" dirty="0" smtClean="0"/>
              <a:t>, Didier, </a:t>
            </a:r>
            <a:r>
              <a:rPr lang="en-US" sz="1700" dirty="0" err="1" smtClean="0"/>
              <a:t>Erce</a:t>
            </a:r>
            <a:r>
              <a:rPr lang="en-US" sz="1700" dirty="0" smtClean="0"/>
              <a:t>, and </a:t>
            </a:r>
            <a:r>
              <a:rPr lang="en-US" sz="1700" dirty="0" err="1" smtClean="0"/>
              <a:t>Schmukler</a:t>
            </a:r>
            <a:r>
              <a:rPr lang="en-US" sz="1700" dirty="0" smtClean="0"/>
              <a:t>, 2014).</a:t>
            </a:r>
          </a:p>
          <a:p>
            <a:pPr marL="233363" lvl="1" indent="-233363" algn="just">
              <a:spcBef>
                <a:spcPts val="1200"/>
              </a:spcBef>
              <a:buFont typeface="Arial" pitchFamily="34" charset="0"/>
              <a:buChar char="•"/>
            </a:pPr>
            <a:r>
              <a:rPr lang="en-US" sz="1700" dirty="0" smtClean="0"/>
              <a:t>Imperfections in financial markets are associated with </a:t>
            </a:r>
            <a:r>
              <a:rPr lang="en-US" sz="1700" dirty="0"/>
              <a:t>externalities and co-ordination failures which, together with uncertainty about the future, lead to contagion of both optimism and </a:t>
            </a:r>
            <a:r>
              <a:rPr lang="en-US" sz="1700" dirty="0" smtClean="0"/>
              <a:t>pessimism that translates into booms and busts. In other words, systemic risks are created endogenously within financial markets and the effects are exacerbated  by financial globalization (see </a:t>
            </a:r>
            <a:r>
              <a:rPr lang="en-US" sz="1700" dirty="0"/>
              <a:t>e.g. </a:t>
            </a:r>
            <a:r>
              <a:rPr lang="en-US" sz="1700" dirty="0" err="1"/>
              <a:t>Ocampo</a:t>
            </a:r>
            <a:r>
              <a:rPr lang="en-US" sz="1700" dirty="0"/>
              <a:t>, Spiegel, and </a:t>
            </a:r>
            <a:r>
              <a:rPr lang="en-US" sz="1700" dirty="0" err="1"/>
              <a:t>Stiglitz</a:t>
            </a:r>
            <a:r>
              <a:rPr lang="en-US" sz="1700" dirty="0"/>
              <a:t>, 2008; </a:t>
            </a:r>
            <a:r>
              <a:rPr lang="en-US" sz="1700" dirty="0" err="1"/>
              <a:t>Arestis</a:t>
            </a:r>
            <a:r>
              <a:rPr lang="en-US" sz="1700" dirty="0"/>
              <a:t> and Singh, 2010; </a:t>
            </a:r>
            <a:r>
              <a:rPr lang="en-US" sz="1700" dirty="0" smtClean="0"/>
              <a:t>Gallagher, Griffith-Jones and </a:t>
            </a:r>
            <a:r>
              <a:rPr lang="en-US" sz="1700" dirty="0" err="1" smtClean="0"/>
              <a:t>Ocampo</a:t>
            </a:r>
            <a:r>
              <a:rPr lang="en-US" sz="1700" dirty="0" smtClean="0"/>
              <a:t>, 2012; </a:t>
            </a:r>
            <a:r>
              <a:rPr lang="en-US" sz="1700" dirty="0" err="1" smtClean="0"/>
              <a:t>Ocampo</a:t>
            </a:r>
            <a:r>
              <a:rPr lang="en-US" sz="1700" dirty="0"/>
              <a:t>, 2015).</a:t>
            </a:r>
          </a:p>
          <a:p>
            <a:pPr marL="233363" lvl="1" indent="-233363" algn="just">
              <a:spcBef>
                <a:spcPts val="1200"/>
              </a:spcBef>
              <a:buFont typeface="Arial" pitchFamily="34" charset="0"/>
              <a:buChar char="•"/>
            </a:pPr>
            <a:r>
              <a:rPr lang="en-US" sz="1700" i="1" dirty="0" smtClean="0"/>
              <a:t>“Concerns that foreign investors may be subject to herding </a:t>
            </a:r>
            <a:r>
              <a:rPr lang="en-US" sz="1700" i="1" dirty="0" err="1" smtClean="0"/>
              <a:t>behaviour</a:t>
            </a:r>
            <a:r>
              <a:rPr lang="en-US" sz="1700" i="1" dirty="0" smtClean="0"/>
              <a:t> and suffer from excessive optimism, have grown stronger, and even when flows are fundamentally sound, it is recognized that they may contribute to collateral damage”</a:t>
            </a:r>
            <a:r>
              <a:rPr lang="en-US" sz="1700" dirty="0" smtClean="0"/>
              <a:t> (</a:t>
            </a:r>
            <a:r>
              <a:rPr lang="en-US" sz="1700" dirty="0" err="1" smtClean="0"/>
              <a:t>Ostry</a:t>
            </a:r>
            <a:r>
              <a:rPr lang="en-US" sz="1700" dirty="0" smtClean="0"/>
              <a:t>, </a:t>
            </a:r>
            <a:r>
              <a:rPr lang="en-US" sz="1700" dirty="0" err="1" smtClean="0"/>
              <a:t>Ghosh</a:t>
            </a:r>
            <a:r>
              <a:rPr lang="en-US" sz="1700" dirty="0" smtClean="0"/>
              <a:t> and </a:t>
            </a:r>
            <a:r>
              <a:rPr lang="en-US" sz="1700" dirty="0" err="1" smtClean="0"/>
              <a:t>Habermeier</a:t>
            </a:r>
            <a:r>
              <a:rPr lang="en-US" sz="1700" dirty="0" smtClean="0"/>
              <a:t>, 2010). </a:t>
            </a:r>
          </a:p>
          <a:p>
            <a:pPr marL="233363" lvl="1" indent="-233363" algn="just">
              <a:spcBef>
                <a:spcPts val="1200"/>
              </a:spcBef>
              <a:buFont typeface="Arial" pitchFamily="34" charset="0"/>
              <a:buChar char="•"/>
            </a:pPr>
            <a:r>
              <a:rPr lang="en-US" sz="1700" dirty="0" smtClean="0"/>
              <a:t>Therefore, </a:t>
            </a:r>
            <a:r>
              <a:rPr lang="en-US" sz="1700" i="1" dirty="0" smtClean="0"/>
              <a:t>‘’Capital account regulations should thus be seen as part of the arsenal that needs to be used to prevent and mitigate crises. In turn, they should not be seen as solely </a:t>
            </a:r>
            <a:r>
              <a:rPr lang="en-US" sz="1700" i="1" u="sng" dirty="0" smtClean="0"/>
              <a:t>temporary measure</a:t>
            </a:r>
            <a:r>
              <a:rPr lang="en-US" sz="1700" i="1" dirty="0" smtClean="0"/>
              <a:t>s </a:t>
            </a:r>
            <a:r>
              <a:rPr lang="en-US" sz="1700" dirty="0" smtClean="0"/>
              <a:t>[as proposed by the IMF]</a:t>
            </a:r>
            <a:r>
              <a:rPr lang="en-US" sz="1700" i="1" dirty="0" smtClean="0"/>
              <a:t>, but rather as </a:t>
            </a:r>
            <a:r>
              <a:rPr lang="en-US" sz="1700" i="1" u="sng" dirty="0" smtClean="0"/>
              <a:t>permanent tools</a:t>
            </a:r>
            <a:r>
              <a:rPr lang="en-US" sz="1700" i="1" dirty="0" smtClean="0"/>
              <a:t> that can be used in a </a:t>
            </a:r>
            <a:r>
              <a:rPr lang="en-US" sz="1700" i="1" u="sng" dirty="0" smtClean="0"/>
              <a:t>countercyclical way</a:t>
            </a:r>
            <a:r>
              <a:rPr lang="en-US" sz="1700" i="1" dirty="0" smtClean="0"/>
              <a:t> to smooth booms and busts’’</a:t>
            </a:r>
            <a:r>
              <a:rPr lang="en-US" sz="1700" dirty="0" smtClean="0"/>
              <a:t> (Gallagher, Griffith-Jones and </a:t>
            </a:r>
            <a:r>
              <a:rPr lang="en-US" sz="1700" dirty="0" err="1" smtClean="0"/>
              <a:t>Ocampo</a:t>
            </a:r>
            <a:r>
              <a:rPr lang="en-US" sz="1700" dirty="0" smtClean="0"/>
              <a:t>, 2012).</a:t>
            </a:r>
            <a:endParaRPr lang="en-US" sz="1700" i="1" dirty="0" smtClean="0"/>
          </a:p>
        </p:txBody>
      </p:sp>
      <p:sp>
        <p:nvSpPr>
          <p:cNvPr id="6" name="Rectangle 5"/>
          <p:cNvSpPr/>
          <p:nvPr/>
        </p:nvSpPr>
        <p:spPr>
          <a:xfrm>
            <a:off x="467544" y="76200"/>
            <a:ext cx="8496944" cy="830997"/>
          </a:xfrm>
          <a:prstGeom prst="rect">
            <a:avLst/>
          </a:prstGeom>
        </p:spPr>
        <p:txBody>
          <a:bodyPr wrap="square">
            <a:spAutoFit/>
          </a:bodyPr>
          <a:lstStyle/>
          <a:p>
            <a:pPr marL="233363" indent="-233363">
              <a:spcBef>
                <a:spcPts val="1200"/>
              </a:spcBef>
            </a:pPr>
            <a:r>
              <a:rPr lang="en-US" sz="2400" dirty="0" smtClean="0"/>
              <a:t>	Increasing consensus that capital flows are inherently volatile and pro-cyclical…</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p:nvPr/>
        </p:nvGraphicFramePr>
        <p:xfrm>
          <a:off x="0" y="1981200"/>
          <a:ext cx="4485456" cy="3100536"/>
        </p:xfrm>
        <a:graphic>
          <a:graphicData uri="http://schemas.openxmlformats.org/drawingml/2006/chart">
            <c:chart xmlns:c="http://schemas.openxmlformats.org/drawingml/2006/chart" xmlns:r="http://schemas.openxmlformats.org/officeDocument/2006/relationships" r:id="rId3"/>
          </a:graphicData>
        </a:graphic>
      </p:graphicFrame>
      <p:sp>
        <p:nvSpPr>
          <p:cNvPr id="8194" name="Rectangle 2"/>
          <p:cNvSpPr>
            <a:spLocks noGrp="1" noChangeArrowheads="1"/>
          </p:cNvSpPr>
          <p:nvPr>
            <p:ph type="title"/>
          </p:nvPr>
        </p:nvSpPr>
        <p:spPr>
          <a:xfrm>
            <a:off x="152400" y="0"/>
            <a:ext cx="8991600" cy="1143000"/>
          </a:xfrm>
        </p:spPr>
        <p:txBody>
          <a:bodyPr>
            <a:normAutofit fontScale="90000"/>
          </a:bodyPr>
          <a:lstStyle/>
          <a:p>
            <a:r>
              <a:rPr lang="en-US" sz="2400" dirty="0" smtClean="0"/>
              <a:t>In Latin American countries are no exceptions, highly volatile and pro-cyclical capital flows have traditionally been a source of macroeconomic instability…</a:t>
            </a:r>
          </a:p>
        </p:txBody>
      </p:sp>
      <p:sp>
        <p:nvSpPr>
          <p:cNvPr id="8196" name="Rectangle 11"/>
          <p:cNvSpPr>
            <a:spLocks noChangeArrowheads="1"/>
          </p:cNvSpPr>
          <p:nvPr/>
        </p:nvSpPr>
        <p:spPr bwMode="auto">
          <a:xfrm>
            <a:off x="228600" y="6519863"/>
            <a:ext cx="8382000" cy="261937"/>
          </a:xfrm>
          <a:prstGeom prst="rect">
            <a:avLst/>
          </a:prstGeom>
          <a:noFill/>
          <a:ln w="9525">
            <a:noFill/>
            <a:miter lim="800000"/>
            <a:headEnd/>
            <a:tailEnd/>
          </a:ln>
        </p:spPr>
        <p:txBody>
          <a:bodyPr>
            <a:spAutoFit/>
          </a:bodyPr>
          <a:lstStyle/>
          <a:p>
            <a:r>
              <a:rPr lang="es-ES" sz="1100" i="1" dirty="0" err="1" smtClean="0"/>
              <a:t>Source</a:t>
            </a:r>
            <a:r>
              <a:rPr lang="es-ES" sz="1100" i="1" dirty="0" smtClean="0"/>
              <a:t>:</a:t>
            </a:r>
            <a:r>
              <a:rPr lang="es-ES" sz="1100" dirty="0" smtClean="0"/>
              <a:t> ECLAC </a:t>
            </a:r>
            <a:r>
              <a:rPr lang="es-ES" sz="1100" dirty="0" err="1" smtClean="0"/>
              <a:t>on</a:t>
            </a:r>
            <a:r>
              <a:rPr lang="es-ES" sz="1100" dirty="0" smtClean="0"/>
              <a:t> </a:t>
            </a:r>
            <a:r>
              <a:rPr lang="es-ES" sz="1100" dirty="0" err="1" smtClean="0"/>
              <a:t>the</a:t>
            </a:r>
            <a:r>
              <a:rPr lang="es-ES" sz="1100" dirty="0" smtClean="0"/>
              <a:t> </a:t>
            </a:r>
            <a:r>
              <a:rPr lang="es-ES" sz="1100" dirty="0" err="1" smtClean="0"/>
              <a:t>basis</a:t>
            </a:r>
            <a:r>
              <a:rPr lang="es-ES" sz="1100" dirty="0" smtClean="0"/>
              <a:t> of WEO, IMF</a:t>
            </a:r>
            <a:endParaRPr lang="es-ES" sz="1100" dirty="0"/>
          </a:p>
        </p:txBody>
      </p:sp>
      <p:graphicFrame>
        <p:nvGraphicFramePr>
          <p:cNvPr id="15" name="Chart 14"/>
          <p:cNvGraphicFramePr/>
          <p:nvPr/>
        </p:nvGraphicFramePr>
        <p:xfrm>
          <a:off x="4572000" y="3886200"/>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5105400" y="2057400"/>
            <a:ext cx="3581400" cy="1034129"/>
          </a:xfrm>
          <a:prstGeom prst="rect">
            <a:avLst/>
          </a:prstGeom>
          <a:noFill/>
        </p:spPr>
        <p:txBody>
          <a:bodyPr wrap="square" rtlCol="0">
            <a:spAutoFit/>
          </a:bodyPr>
          <a:lstStyle/>
          <a:p>
            <a:pPr marL="0" lvl="1" algn="just" eaLnBrk="1" fontAlgn="auto" hangingPunct="1">
              <a:lnSpc>
                <a:spcPct val="120000"/>
              </a:lnSpc>
              <a:spcBef>
                <a:spcPts val="370"/>
              </a:spcBef>
              <a:spcAft>
                <a:spcPts val="0"/>
              </a:spcAft>
              <a:defRPr/>
            </a:pPr>
            <a:r>
              <a:rPr lang="en-US" sz="1700" dirty="0" smtClean="0"/>
              <a:t>The correlation between GDP growth and financial flows was significantly high in the 1990s.</a:t>
            </a:r>
            <a:endParaRPr lang="en-US" sz="1700" dirty="0"/>
          </a:p>
        </p:txBody>
      </p:sp>
      <p:sp>
        <p:nvSpPr>
          <p:cNvPr id="10" name="Rectangle 9"/>
          <p:cNvSpPr/>
          <p:nvPr/>
        </p:nvSpPr>
        <p:spPr>
          <a:xfrm>
            <a:off x="0" y="1295400"/>
            <a:ext cx="4800600" cy="577081"/>
          </a:xfrm>
          <a:prstGeom prst="rect">
            <a:avLst/>
          </a:prstGeom>
        </p:spPr>
        <p:txBody>
          <a:bodyPr wrap="square">
            <a:spAutoFit/>
          </a:bodyPr>
          <a:lstStyle/>
          <a:p>
            <a:pPr lvl="0" algn="ctr" eaLnBrk="0" fontAlgn="base" hangingPunct="0">
              <a:spcBef>
                <a:spcPct val="0"/>
              </a:spcBef>
              <a:spcAft>
                <a:spcPct val="0"/>
              </a:spcAft>
            </a:pPr>
            <a:r>
              <a:rPr lang="en-US" sz="1050" b="1" dirty="0" smtClean="0">
                <a:ea typeface="Times New Roman" pitchFamily="18" charset="0"/>
                <a:cs typeface="Arial" pitchFamily="34" charset="0"/>
              </a:rPr>
              <a:t>Portfolio Flows and Economic Activity in the Latin American </a:t>
            </a:r>
          </a:p>
          <a:p>
            <a:pPr lvl="0" algn="ctr" eaLnBrk="0" fontAlgn="base" hangingPunct="0">
              <a:spcBef>
                <a:spcPct val="0"/>
              </a:spcBef>
              <a:spcAft>
                <a:spcPct val="0"/>
              </a:spcAft>
            </a:pPr>
            <a:r>
              <a:rPr lang="en-US" sz="1050" b="1" dirty="0" smtClean="0">
                <a:ea typeface="Times New Roman" pitchFamily="18" charset="0"/>
                <a:cs typeface="Arial" pitchFamily="34" charset="0"/>
              </a:rPr>
              <a:t>and the Caribbean Region</a:t>
            </a:r>
            <a:endParaRPr lang="en-US" sz="1050" b="1" dirty="0" smtClean="0">
              <a:cs typeface="Arial" pitchFamily="34" charset="0"/>
            </a:endParaRPr>
          </a:p>
          <a:p>
            <a:pPr lvl="0" algn="ctr" eaLnBrk="0" fontAlgn="base" hangingPunct="0">
              <a:spcBef>
                <a:spcPct val="0"/>
              </a:spcBef>
              <a:spcAft>
                <a:spcPct val="0"/>
              </a:spcAft>
            </a:pPr>
            <a:r>
              <a:rPr lang="en-US" sz="1050" dirty="0" smtClean="0">
                <a:ea typeface="Times New Roman" pitchFamily="18" charset="0"/>
                <a:cs typeface="Arial" pitchFamily="34" charset="0"/>
              </a:rPr>
              <a:t>Net portfolio flows in % of GDP (and GDP growth rate, LAC (32)</a:t>
            </a:r>
          </a:p>
        </p:txBody>
      </p:sp>
      <p:sp>
        <p:nvSpPr>
          <p:cNvPr id="11" name="Line 9"/>
          <p:cNvSpPr>
            <a:spLocks noChangeShapeType="1"/>
          </p:cNvSpPr>
          <p:nvPr/>
        </p:nvSpPr>
        <p:spPr bwMode="auto">
          <a:xfrm>
            <a:off x="395536" y="1066800"/>
            <a:ext cx="8305800" cy="0"/>
          </a:xfrm>
          <a:prstGeom prst="line">
            <a:avLst/>
          </a:prstGeom>
          <a:noFill/>
          <a:ln w="38100">
            <a:solidFill>
              <a:schemeClr val="accent1"/>
            </a:solidFill>
            <a:round/>
            <a:headEnd/>
            <a:tailEnd/>
          </a:ln>
        </p:spPr>
        <p:txBody>
          <a:bodyPr/>
          <a:lstStyle/>
          <a:p>
            <a:endParaRPr lang="en-US"/>
          </a:p>
        </p:txBody>
      </p:sp>
      <p:sp>
        <p:nvSpPr>
          <p:cNvPr id="12" name="TextBox 11"/>
          <p:cNvSpPr txBox="1"/>
          <p:nvPr/>
        </p:nvSpPr>
        <p:spPr>
          <a:xfrm>
            <a:off x="381000" y="2286000"/>
            <a:ext cx="1002197" cy="261610"/>
          </a:xfrm>
          <a:prstGeom prst="rect">
            <a:avLst/>
          </a:prstGeom>
          <a:noFill/>
        </p:spPr>
        <p:txBody>
          <a:bodyPr wrap="none" rtlCol="0">
            <a:spAutoFit/>
          </a:bodyPr>
          <a:lstStyle/>
          <a:p>
            <a:r>
              <a:rPr lang="es-AR" sz="1100" b="1" dirty="0" smtClean="0"/>
              <a:t>GDP, </a:t>
            </a:r>
            <a:r>
              <a:rPr lang="es-AR" sz="1100" b="1" dirty="0" err="1" smtClean="0"/>
              <a:t>yoy</a:t>
            </a:r>
            <a:r>
              <a:rPr lang="es-AR" sz="1100" b="1" dirty="0" smtClean="0"/>
              <a:t> (</a:t>
            </a:r>
            <a:r>
              <a:rPr lang="es-AR" sz="1100" b="1" dirty="0" err="1" smtClean="0"/>
              <a:t>lhs</a:t>
            </a:r>
            <a:r>
              <a:rPr lang="es-AR" sz="1100" b="1" dirty="0" smtClean="0"/>
              <a:t>)</a:t>
            </a:r>
            <a:endParaRPr lang="en-US" sz="1100" b="1"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47625" y="1219200"/>
            <a:ext cx="9051925" cy="0"/>
          </a:xfrm>
          <a:prstGeom prst="line">
            <a:avLst/>
          </a:prstGeom>
          <a:ln w="69850"/>
        </p:spPr>
        <p:style>
          <a:lnRef idx="1">
            <a:schemeClr val="accent1"/>
          </a:lnRef>
          <a:fillRef idx="0">
            <a:schemeClr val="accent1"/>
          </a:fillRef>
          <a:effectRef idx="0">
            <a:schemeClr val="accent1"/>
          </a:effectRef>
          <a:fontRef idx="minor">
            <a:schemeClr val="tx1"/>
          </a:fontRef>
        </p:style>
      </p:cxnSp>
      <p:graphicFrame>
        <p:nvGraphicFramePr>
          <p:cNvPr id="4" name="Chart 3"/>
          <p:cNvGraphicFramePr/>
          <p:nvPr/>
        </p:nvGraphicFramePr>
        <p:xfrm>
          <a:off x="228600" y="1905000"/>
          <a:ext cx="4876800" cy="2438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nvGraphicFramePr>
        <p:xfrm>
          <a:off x="4572000" y="4114800"/>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5029200" y="1447800"/>
            <a:ext cx="4038600" cy="923330"/>
          </a:xfrm>
          <a:prstGeom prst="rect">
            <a:avLst/>
          </a:prstGeom>
          <a:noFill/>
        </p:spPr>
        <p:txBody>
          <a:bodyPr wrap="square" rtlCol="0">
            <a:spAutoFit/>
          </a:bodyPr>
          <a:lstStyle/>
          <a:p>
            <a:r>
              <a:rPr lang="en-US" dirty="0" smtClean="0"/>
              <a:t>Terms of Trade fluctuations on the other hand, have been having an increasing importance on GDP cycle.</a:t>
            </a:r>
            <a:endParaRPr lang="en-US" dirty="0"/>
          </a:p>
        </p:txBody>
      </p:sp>
      <p:sp>
        <p:nvSpPr>
          <p:cNvPr id="12" name="Rectangle 2"/>
          <p:cNvSpPr>
            <a:spLocks noGrp="1" noChangeArrowheads="1"/>
          </p:cNvSpPr>
          <p:nvPr>
            <p:ph type="title"/>
          </p:nvPr>
        </p:nvSpPr>
        <p:spPr>
          <a:xfrm>
            <a:off x="152400" y="0"/>
            <a:ext cx="8991600" cy="1143000"/>
          </a:xfrm>
        </p:spPr>
        <p:txBody>
          <a:bodyPr/>
          <a:lstStyle/>
          <a:p>
            <a:pPr marL="0" lvl="1" eaLnBrk="1" fontAlgn="auto" hangingPunct="1">
              <a:spcBef>
                <a:spcPts val="370"/>
              </a:spcBef>
              <a:spcAft>
                <a:spcPts val="0"/>
              </a:spcAft>
              <a:defRPr/>
            </a:pPr>
            <a:r>
              <a:rPr lang="en-US" sz="2800" dirty="0" smtClean="0">
                <a:latin typeface="+mj-lt"/>
                <a:cs typeface="Times New Roman" pitchFamily="18" charset="0"/>
              </a:rPr>
              <a:t>Volatility in Terms of trade: </a:t>
            </a:r>
            <a:r>
              <a:rPr lang="en-US" i="1" dirty="0" smtClean="0">
                <a:latin typeface="+mj-lt"/>
                <a:cs typeface="Times New Roman" pitchFamily="18" charset="0"/>
              </a:rPr>
              <a:t>particularly volatile in the 2000’s</a:t>
            </a:r>
          </a:p>
        </p:txBody>
      </p:sp>
      <p:sp>
        <p:nvSpPr>
          <p:cNvPr id="13" name="TextBox 1"/>
          <p:cNvSpPr txBox="1"/>
          <p:nvPr/>
        </p:nvSpPr>
        <p:spPr>
          <a:xfrm>
            <a:off x="2667000" y="3276600"/>
            <a:ext cx="2133600" cy="662136"/>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b="1" dirty="0" smtClean="0">
                <a:solidFill>
                  <a:srgbClr val="FF0000"/>
                </a:solidFill>
                <a:latin typeface="+mj-lt"/>
                <a:ea typeface="Times New Roman" pitchFamily="18" charset="0"/>
                <a:cs typeface="Arial" pitchFamily="34" charset="0"/>
              </a:rPr>
              <a:t>Cycle of real GDP</a:t>
            </a:r>
            <a:endParaRPr lang="en-US" sz="1100" b="1" dirty="0">
              <a:solidFill>
                <a:srgbClr val="FF0000"/>
              </a:solidFill>
              <a:latin typeface="+mj-lt"/>
            </a:endParaRPr>
          </a:p>
        </p:txBody>
      </p:sp>
      <p:sp>
        <p:nvSpPr>
          <p:cNvPr id="14" name="Rectangle 11"/>
          <p:cNvSpPr>
            <a:spLocks noChangeArrowheads="1"/>
          </p:cNvSpPr>
          <p:nvPr/>
        </p:nvSpPr>
        <p:spPr bwMode="auto">
          <a:xfrm>
            <a:off x="228600" y="6519863"/>
            <a:ext cx="8382000" cy="261937"/>
          </a:xfrm>
          <a:prstGeom prst="rect">
            <a:avLst/>
          </a:prstGeom>
          <a:noFill/>
          <a:ln w="9525">
            <a:noFill/>
            <a:miter lim="800000"/>
            <a:headEnd/>
            <a:tailEnd/>
          </a:ln>
        </p:spPr>
        <p:txBody>
          <a:bodyPr>
            <a:spAutoFit/>
          </a:bodyPr>
          <a:lstStyle/>
          <a:p>
            <a:r>
              <a:rPr lang="es-ES" sz="1100" i="1" dirty="0" err="1" smtClean="0"/>
              <a:t>Source</a:t>
            </a:r>
            <a:r>
              <a:rPr lang="es-ES" sz="1100" i="1" dirty="0" smtClean="0"/>
              <a:t>:</a:t>
            </a:r>
            <a:r>
              <a:rPr lang="es-ES" sz="1100" dirty="0" smtClean="0"/>
              <a:t> ECLAC </a:t>
            </a:r>
            <a:r>
              <a:rPr lang="es-ES" sz="1100" dirty="0" err="1" smtClean="0"/>
              <a:t>on</a:t>
            </a:r>
            <a:r>
              <a:rPr lang="es-ES" sz="1100" dirty="0" smtClean="0"/>
              <a:t> </a:t>
            </a:r>
            <a:r>
              <a:rPr lang="es-ES" sz="1100" dirty="0" err="1" smtClean="0"/>
              <a:t>the</a:t>
            </a:r>
            <a:r>
              <a:rPr lang="es-ES" sz="1100" dirty="0" smtClean="0"/>
              <a:t> </a:t>
            </a:r>
            <a:r>
              <a:rPr lang="es-ES" sz="1100" dirty="0" err="1" smtClean="0"/>
              <a:t>basis</a:t>
            </a:r>
            <a:r>
              <a:rPr lang="es-ES" sz="1100" dirty="0" smtClean="0"/>
              <a:t> of WEO, IMF</a:t>
            </a:r>
            <a:endParaRPr lang="es-ES" sz="1100" dirty="0"/>
          </a:p>
        </p:txBody>
      </p:sp>
      <p:sp>
        <p:nvSpPr>
          <p:cNvPr id="9" name="TextBox 8"/>
          <p:cNvSpPr txBox="1"/>
          <p:nvPr/>
        </p:nvSpPr>
        <p:spPr>
          <a:xfrm>
            <a:off x="381000" y="1295400"/>
            <a:ext cx="4267200" cy="577081"/>
          </a:xfrm>
          <a:prstGeom prst="rect">
            <a:avLst/>
          </a:prstGeom>
          <a:noFill/>
        </p:spPr>
        <p:txBody>
          <a:bodyPr wrap="square" rtlCol="0">
            <a:spAutoFit/>
          </a:bodyPr>
          <a:lstStyle/>
          <a:p>
            <a:r>
              <a:rPr lang="en-US" sz="1050" b="1" dirty="0" smtClean="0"/>
              <a:t>Terms of Trade and Economic Activity in the Latin American and the Caribbean  Region </a:t>
            </a:r>
          </a:p>
          <a:p>
            <a:r>
              <a:rPr lang="en-US" sz="1050" dirty="0" smtClean="0"/>
              <a:t>Cycle of Terms of Trade and GDP, LAC  (32)</a:t>
            </a:r>
            <a:endParaRPr lang="en-US" sz="1050"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DB89FFA-41DF-4ADB-A7CC-C358B026D85B}" type="slidenum">
              <a:rPr lang="en-US" smtClean="0"/>
              <a:pPr>
                <a:defRPr/>
              </a:pPr>
              <a:t>5</a:t>
            </a:fld>
            <a:endParaRPr lang="en-US"/>
          </a:p>
        </p:txBody>
      </p:sp>
      <p:sp>
        <p:nvSpPr>
          <p:cNvPr id="9" name="Line 9"/>
          <p:cNvSpPr>
            <a:spLocks noChangeShapeType="1"/>
          </p:cNvSpPr>
          <p:nvPr/>
        </p:nvSpPr>
        <p:spPr bwMode="auto">
          <a:xfrm>
            <a:off x="323528" y="1371600"/>
            <a:ext cx="8305800" cy="0"/>
          </a:xfrm>
          <a:prstGeom prst="line">
            <a:avLst/>
          </a:prstGeom>
          <a:noFill/>
          <a:ln w="38100">
            <a:solidFill>
              <a:schemeClr val="accent1"/>
            </a:solidFill>
            <a:round/>
            <a:headEnd/>
            <a:tailEnd/>
          </a:ln>
        </p:spPr>
        <p:txBody>
          <a:bodyPr/>
          <a:lstStyle/>
          <a:p>
            <a:endParaRPr lang="en-US"/>
          </a:p>
        </p:txBody>
      </p:sp>
      <p:sp>
        <p:nvSpPr>
          <p:cNvPr id="10" name="TextBox 9"/>
          <p:cNvSpPr txBox="1"/>
          <p:nvPr/>
        </p:nvSpPr>
        <p:spPr>
          <a:xfrm>
            <a:off x="395536" y="1340768"/>
            <a:ext cx="8496944" cy="646331"/>
          </a:xfrm>
          <a:prstGeom prst="rect">
            <a:avLst/>
          </a:prstGeom>
          <a:noFill/>
        </p:spPr>
        <p:txBody>
          <a:bodyPr wrap="square" rtlCol="0">
            <a:spAutoFit/>
          </a:bodyPr>
          <a:lstStyle/>
          <a:p>
            <a:pPr marL="233363" indent="-233363">
              <a:spcBef>
                <a:spcPts val="600"/>
              </a:spcBef>
              <a:buFont typeface="Arial" pitchFamily="34" charset="0"/>
              <a:buChar char="•"/>
            </a:pPr>
            <a:endParaRPr lang="en-US" dirty="0" smtClean="0"/>
          </a:p>
          <a:p>
            <a:pPr marL="233363" indent="-233363">
              <a:buFont typeface="Arial" pitchFamily="34" charset="0"/>
              <a:buChar char="•"/>
            </a:pPr>
            <a:endParaRPr lang="en-US" dirty="0" smtClean="0"/>
          </a:p>
        </p:txBody>
      </p:sp>
      <p:sp>
        <p:nvSpPr>
          <p:cNvPr id="6" name="Rectangle 5"/>
          <p:cNvSpPr/>
          <p:nvPr/>
        </p:nvSpPr>
        <p:spPr>
          <a:xfrm>
            <a:off x="467544" y="89337"/>
            <a:ext cx="8496944" cy="1200329"/>
          </a:xfrm>
          <a:prstGeom prst="rect">
            <a:avLst/>
          </a:prstGeom>
        </p:spPr>
        <p:txBody>
          <a:bodyPr wrap="square">
            <a:spAutoFit/>
          </a:bodyPr>
          <a:lstStyle/>
          <a:p>
            <a:pPr>
              <a:spcBef>
                <a:spcPts val="600"/>
              </a:spcBef>
            </a:pPr>
            <a:r>
              <a:rPr lang="en-US" sz="2400" dirty="0" smtClean="0"/>
              <a:t>… and countries have historically been prone to experience </a:t>
            </a:r>
            <a:r>
              <a:rPr lang="en-US" sz="2400" i="1" dirty="0" smtClean="0"/>
              <a:t>sudden stops </a:t>
            </a:r>
            <a:r>
              <a:rPr lang="en-US" sz="2400" dirty="0" smtClean="0"/>
              <a:t>in external financing with very damaging consequences on economic activity</a:t>
            </a:r>
          </a:p>
        </p:txBody>
      </p:sp>
      <p:sp>
        <p:nvSpPr>
          <p:cNvPr id="7" name="TextBox 6"/>
          <p:cNvSpPr txBox="1"/>
          <p:nvPr/>
        </p:nvSpPr>
        <p:spPr>
          <a:xfrm>
            <a:off x="0" y="5791200"/>
            <a:ext cx="8991600" cy="646331"/>
          </a:xfrm>
          <a:prstGeom prst="rect">
            <a:avLst/>
          </a:prstGeom>
          <a:noFill/>
        </p:spPr>
        <p:txBody>
          <a:bodyPr wrap="square" rtlCol="0">
            <a:spAutoFit/>
          </a:bodyPr>
          <a:lstStyle/>
          <a:p>
            <a:r>
              <a:rPr lang="es-AR" sz="1200" i="1" dirty="0" smtClean="0"/>
              <a:t>Note:</a:t>
            </a:r>
            <a:r>
              <a:rPr lang="es-AR" sz="1200" dirty="0" smtClean="0"/>
              <a:t> </a:t>
            </a:r>
            <a:r>
              <a:rPr lang="es-AR" sz="1200" dirty="0" err="1" smtClean="0"/>
              <a:t>Episodes</a:t>
            </a:r>
            <a:r>
              <a:rPr lang="es-AR" sz="1200" dirty="0" smtClean="0"/>
              <a:t> of </a:t>
            </a:r>
            <a:r>
              <a:rPr lang="es-AR" sz="1200" dirty="0" err="1" smtClean="0"/>
              <a:t>sudden</a:t>
            </a:r>
            <a:r>
              <a:rPr lang="es-AR" sz="1200" dirty="0" smtClean="0"/>
              <a:t> </a:t>
            </a:r>
            <a:r>
              <a:rPr lang="es-AR" sz="1200" dirty="0" err="1" smtClean="0"/>
              <a:t>stops</a:t>
            </a:r>
            <a:r>
              <a:rPr lang="es-AR" sz="1200" dirty="0" smtClean="0"/>
              <a:t> are </a:t>
            </a:r>
            <a:r>
              <a:rPr lang="es-AR" sz="1200" dirty="0" err="1" smtClean="0"/>
              <a:t>shaded</a:t>
            </a:r>
            <a:r>
              <a:rPr lang="es-AR" sz="1200" dirty="0" smtClean="0"/>
              <a:t>. </a:t>
            </a:r>
            <a:r>
              <a:rPr lang="en-US" sz="1200" dirty="0" smtClean="0"/>
              <a:t>The methodology proposed by </a:t>
            </a:r>
            <a:r>
              <a:rPr lang="en-US" sz="1200" dirty="0" err="1" smtClean="0"/>
              <a:t>Calvo</a:t>
            </a:r>
            <a:r>
              <a:rPr lang="en-US" sz="1200" dirty="0" smtClean="0"/>
              <a:t>, </a:t>
            </a:r>
            <a:r>
              <a:rPr lang="en-US" sz="1200" dirty="0" err="1" smtClean="0"/>
              <a:t>Izquierdo</a:t>
            </a:r>
            <a:r>
              <a:rPr lang="en-US" sz="1200" dirty="0" smtClean="0"/>
              <a:t> and </a:t>
            </a:r>
            <a:r>
              <a:rPr lang="en-US" sz="1200" dirty="0" err="1" smtClean="0"/>
              <a:t>Mejía</a:t>
            </a:r>
            <a:r>
              <a:rPr lang="en-US" sz="1200" dirty="0" smtClean="0"/>
              <a:t> (2004, 2008) was used to determine what is considered to be a sudden stop episode. This methodology seeks to detect periods with substantial unexpected slowdowns in net capital flows and therefore utilizes a series of variations in those flows. </a:t>
            </a:r>
            <a:endParaRPr lang="en-US" sz="1200" dirty="0"/>
          </a:p>
        </p:txBody>
      </p:sp>
      <p:pic>
        <p:nvPicPr>
          <p:cNvPr id="11" name="Picture 10"/>
          <p:cNvPicPr/>
          <p:nvPr/>
        </p:nvPicPr>
        <p:blipFill>
          <a:blip r:embed="rId3" cstate="print"/>
          <a:srcRect/>
          <a:stretch>
            <a:fillRect/>
          </a:stretch>
        </p:blipFill>
        <p:spPr bwMode="auto">
          <a:xfrm>
            <a:off x="251520" y="1981200"/>
            <a:ext cx="8712968" cy="3560291"/>
          </a:xfrm>
          <a:prstGeom prst="rect">
            <a:avLst/>
          </a:prstGeom>
          <a:noFill/>
          <a:ln w="9525">
            <a:noFill/>
            <a:miter lim="800000"/>
            <a:headEnd/>
            <a:tailEnd/>
          </a:ln>
        </p:spPr>
      </p:pic>
      <p:sp>
        <p:nvSpPr>
          <p:cNvPr id="12" name="Rectangle 1"/>
          <p:cNvSpPr>
            <a:spLocks noChangeArrowheads="1"/>
          </p:cNvSpPr>
          <p:nvPr/>
        </p:nvSpPr>
        <p:spPr bwMode="auto">
          <a:xfrm>
            <a:off x="2647241" y="1556792"/>
            <a:ext cx="3675685"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mj-lt"/>
                <a:ea typeface="Times New Roman" pitchFamily="18" charset="0"/>
                <a:cs typeface="Arial" pitchFamily="34" charset="0"/>
              </a:rPr>
              <a:t>Episodes</a:t>
            </a:r>
            <a:r>
              <a:rPr kumimoji="0" lang="en-US" sz="1200" b="1" i="0" u="none" strike="noStrike" cap="none" normalizeH="0" dirty="0" smtClean="0">
                <a:ln>
                  <a:noFill/>
                </a:ln>
                <a:solidFill>
                  <a:schemeClr val="tx1"/>
                </a:solidFill>
                <a:effectLst/>
                <a:latin typeface="+mj-lt"/>
                <a:ea typeface="Times New Roman" pitchFamily="18" charset="0"/>
                <a:cs typeface="Arial" pitchFamily="34" charset="0"/>
              </a:rPr>
              <a:t> of Sudden Stops in </a:t>
            </a:r>
            <a:r>
              <a:rPr kumimoji="0" lang="en-US" sz="1200" b="1" i="0" u="none" strike="noStrike" cap="none" normalizeH="0" baseline="0" dirty="0" smtClean="0">
                <a:ln>
                  <a:noFill/>
                </a:ln>
                <a:solidFill>
                  <a:schemeClr val="tx1"/>
                </a:solidFill>
                <a:effectLst/>
                <a:latin typeface="+mj-lt"/>
                <a:ea typeface="Times New Roman" pitchFamily="18" charset="0"/>
                <a:cs typeface="Arial" pitchFamily="34" charset="0"/>
              </a:rPr>
              <a:t>Latin American countries,</a:t>
            </a:r>
            <a:r>
              <a:rPr kumimoji="0" lang="en-US" sz="1200" b="1" i="0" u="none" strike="noStrike" cap="none" normalizeH="0" dirty="0" smtClean="0">
                <a:ln>
                  <a:noFill/>
                </a:ln>
                <a:solidFill>
                  <a:schemeClr val="tx1"/>
                </a:solidFill>
                <a:effectLst/>
                <a:latin typeface="+mj-lt"/>
                <a:ea typeface="Times New Roman" pitchFamily="18" charset="0"/>
                <a:cs typeface="Arial"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dirty="0" smtClean="0">
                <a:ln>
                  <a:noFill/>
                </a:ln>
                <a:solidFill>
                  <a:schemeClr val="tx1"/>
                </a:solidFill>
                <a:effectLst/>
                <a:latin typeface="+mj-lt"/>
                <a:ea typeface="Times New Roman" pitchFamily="18" charset="0"/>
                <a:cs typeface="Arial" pitchFamily="34" charset="0"/>
              </a:rPr>
              <a:t>1994-2009</a:t>
            </a:r>
            <a:endParaRPr kumimoji="0" lang="en-US" sz="1200" b="1" i="0" u="none"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DB89FFA-41DF-4ADB-A7CC-C358B026D85B}" type="slidenum">
              <a:rPr lang="en-US" smtClean="0"/>
              <a:pPr>
                <a:defRPr/>
              </a:pPr>
              <a:t>6</a:t>
            </a:fld>
            <a:endParaRPr lang="en-US"/>
          </a:p>
        </p:txBody>
      </p:sp>
      <p:sp>
        <p:nvSpPr>
          <p:cNvPr id="9" name="Line 9"/>
          <p:cNvSpPr>
            <a:spLocks noChangeShapeType="1"/>
          </p:cNvSpPr>
          <p:nvPr/>
        </p:nvSpPr>
        <p:spPr bwMode="auto">
          <a:xfrm>
            <a:off x="381000" y="1447800"/>
            <a:ext cx="8305800" cy="0"/>
          </a:xfrm>
          <a:prstGeom prst="line">
            <a:avLst/>
          </a:prstGeom>
          <a:noFill/>
          <a:ln w="38100">
            <a:solidFill>
              <a:schemeClr val="accent1"/>
            </a:solidFill>
            <a:round/>
            <a:headEnd/>
            <a:tailEnd/>
          </a:ln>
        </p:spPr>
        <p:txBody>
          <a:bodyPr/>
          <a:lstStyle/>
          <a:p>
            <a:endParaRPr lang="en-US"/>
          </a:p>
        </p:txBody>
      </p:sp>
      <p:sp>
        <p:nvSpPr>
          <p:cNvPr id="6" name="Rectangle 5"/>
          <p:cNvSpPr/>
          <p:nvPr/>
        </p:nvSpPr>
        <p:spPr>
          <a:xfrm>
            <a:off x="228600" y="76200"/>
            <a:ext cx="8676456" cy="1384995"/>
          </a:xfrm>
          <a:prstGeom prst="rect">
            <a:avLst/>
          </a:prstGeom>
        </p:spPr>
        <p:txBody>
          <a:bodyPr wrap="square">
            <a:spAutoFit/>
          </a:bodyPr>
          <a:lstStyle/>
          <a:p>
            <a:pPr marL="233363" indent="-233363">
              <a:spcBef>
                <a:spcPts val="1200"/>
              </a:spcBef>
            </a:pPr>
            <a:r>
              <a:rPr lang="en-US" sz="2800" dirty="0" smtClean="0"/>
              <a:t>	Latin American countries have tried different strategies during the 1990s and the 2000s to deal with capital inflows.</a:t>
            </a:r>
          </a:p>
        </p:txBody>
      </p:sp>
      <p:sp>
        <p:nvSpPr>
          <p:cNvPr id="7" name="Rectangle 6"/>
          <p:cNvSpPr/>
          <p:nvPr/>
        </p:nvSpPr>
        <p:spPr>
          <a:xfrm>
            <a:off x="381000" y="1371600"/>
            <a:ext cx="8496944" cy="3970318"/>
          </a:xfrm>
          <a:prstGeom prst="rect">
            <a:avLst/>
          </a:prstGeom>
        </p:spPr>
        <p:txBody>
          <a:bodyPr wrap="square">
            <a:spAutoFit/>
          </a:bodyPr>
          <a:lstStyle/>
          <a:p>
            <a:pPr marL="233363" indent="-233363">
              <a:spcBef>
                <a:spcPts val="1200"/>
              </a:spcBef>
            </a:pPr>
            <a:r>
              <a:rPr lang="en-US" sz="2400" dirty="0" smtClean="0"/>
              <a:t>	</a:t>
            </a:r>
          </a:p>
          <a:p>
            <a:pPr marL="0" lvl="1" indent="457200">
              <a:spcBef>
                <a:spcPts val="1200"/>
              </a:spcBef>
              <a:buFont typeface="Arial" pitchFamily="34" charset="0"/>
              <a:buChar char="•"/>
              <a:tabLst>
                <a:tab pos="457200" algn="l"/>
              </a:tabLst>
            </a:pPr>
            <a:r>
              <a:rPr lang="en-US" sz="2400" dirty="0" smtClean="0"/>
              <a:t>We will focus on the following country experiences:</a:t>
            </a:r>
          </a:p>
          <a:p>
            <a:pPr marL="0" lvl="1" indent="457200">
              <a:spcBef>
                <a:spcPts val="1200"/>
              </a:spcBef>
              <a:buFont typeface="Arial" pitchFamily="34" charset="0"/>
              <a:buChar char="•"/>
              <a:tabLst>
                <a:tab pos="457200" algn="l"/>
              </a:tabLst>
            </a:pPr>
            <a:endParaRPr lang="en-US" sz="2400" dirty="0" smtClean="0"/>
          </a:p>
          <a:p>
            <a:pPr lvl="2" indent="-457200">
              <a:spcBef>
                <a:spcPts val="1200"/>
              </a:spcBef>
              <a:buFont typeface="Wingdings" pitchFamily="2" charset="2"/>
              <a:buChar char="Ø"/>
              <a:tabLst>
                <a:tab pos="914400" algn="l"/>
              </a:tabLst>
            </a:pPr>
            <a:r>
              <a:rPr lang="en-US" sz="2400" dirty="0" smtClean="0"/>
              <a:t>The cases of Chile and Colombia during the 1990s</a:t>
            </a:r>
          </a:p>
          <a:p>
            <a:pPr lvl="2" indent="-457200">
              <a:spcBef>
                <a:spcPts val="1200"/>
              </a:spcBef>
              <a:buFont typeface="Wingdings" pitchFamily="2" charset="2"/>
              <a:buChar char="Ø"/>
              <a:tabLst>
                <a:tab pos="914400" algn="l"/>
              </a:tabLst>
            </a:pPr>
            <a:r>
              <a:rPr lang="en-US" sz="2400" dirty="0" smtClean="0"/>
              <a:t>The cases of Brazil and Peru in the aftermath of the 2008-2009 global financial crisis</a:t>
            </a:r>
          </a:p>
          <a:p>
            <a:pPr marL="968375" lvl="1" indent="-511175">
              <a:spcBef>
                <a:spcPts val="1200"/>
              </a:spcBef>
              <a:buFont typeface="Wingdings" pitchFamily="2" charset="2"/>
              <a:buChar char="Ø"/>
              <a:tabLst>
                <a:tab pos="457200" algn="l"/>
              </a:tabLst>
            </a:pPr>
            <a:endParaRPr lang="en-US" sz="2400" dirty="0" smtClean="0"/>
          </a:p>
          <a:p>
            <a:pPr marL="511175" indent="-511175">
              <a:spcBef>
                <a:spcPts val="1200"/>
              </a:spcBef>
              <a:buFont typeface="Arial" pitchFamily="34" charset="0"/>
              <a:buChar char="•"/>
              <a:tabLst>
                <a:tab pos="457200" algn="l"/>
              </a:tabLst>
            </a:pPr>
            <a:endParaRPr lang="en-US" sz="2400" dirty="0" smtClean="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DB89FFA-41DF-4ADB-A7CC-C358B026D85B}" type="slidenum">
              <a:rPr lang="en-US" smtClean="0"/>
              <a:pPr>
                <a:defRPr/>
              </a:pPr>
              <a:t>7</a:t>
            </a:fld>
            <a:endParaRPr lang="en-US"/>
          </a:p>
        </p:txBody>
      </p:sp>
      <p:sp>
        <p:nvSpPr>
          <p:cNvPr id="9" name="Line 9"/>
          <p:cNvSpPr>
            <a:spLocks noChangeShapeType="1"/>
          </p:cNvSpPr>
          <p:nvPr/>
        </p:nvSpPr>
        <p:spPr bwMode="auto">
          <a:xfrm>
            <a:off x="323528" y="1066800"/>
            <a:ext cx="8305800" cy="0"/>
          </a:xfrm>
          <a:prstGeom prst="line">
            <a:avLst/>
          </a:prstGeom>
          <a:noFill/>
          <a:ln w="38100">
            <a:solidFill>
              <a:schemeClr val="accent1"/>
            </a:solidFill>
            <a:round/>
            <a:headEnd/>
            <a:tailEnd/>
          </a:ln>
        </p:spPr>
        <p:txBody>
          <a:bodyPr/>
          <a:lstStyle/>
          <a:p>
            <a:endParaRPr lang="en-US"/>
          </a:p>
        </p:txBody>
      </p:sp>
      <p:sp>
        <p:nvSpPr>
          <p:cNvPr id="10" name="TextBox 9"/>
          <p:cNvSpPr txBox="1"/>
          <p:nvPr/>
        </p:nvSpPr>
        <p:spPr>
          <a:xfrm>
            <a:off x="323528" y="1371600"/>
            <a:ext cx="8496944" cy="4308872"/>
          </a:xfrm>
          <a:prstGeom prst="rect">
            <a:avLst/>
          </a:prstGeom>
          <a:noFill/>
        </p:spPr>
        <p:txBody>
          <a:bodyPr wrap="square" rtlCol="0">
            <a:spAutoFit/>
          </a:bodyPr>
          <a:lstStyle/>
          <a:p>
            <a:pPr marL="457200" lvl="2" indent="-338138">
              <a:spcBef>
                <a:spcPts val="600"/>
              </a:spcBef>
              <a:buFont typeface="Arial" pitchFamily="34" charset="0"/>
              <a:buChar char="•"/>
            </a:pPr>
            <a:r>
              <a:rPr lang="en-US" sz="2200" dirty="0" smtClean="0"/>
              <a:t>Protect  the economy from booms and busts in capital flows that  translated into  macroeconomic volatility  and real volatility </a:t>
            </a:r>
          </a:p>
          <a:p>
            <a:pPr marL="457200" lvl="2" indent="-338138">
              <a:spcBef>
                <a:spcPts val="600"/>
              </a:spcBef>
              <a:buFont typeface="Arial" pitchFamily="34" charset="0"/>
              <a:buChar char="•"/>
            </a:pPr>
            <a:endParaRPr lang="en-US" sz="2200" dirty="0" smtClean="0"/>
          </a:p>
          <a:p>
            <a:pPr marL="457200" lvl="2" indent="-338138">
              <a:spcBef>
                <a:spcPts val="600"/>
              </a:spcBef>
              <a:buFont typeface="Arial" pitchFamily="34" charset="0"/>
              <a:buChar char="•"/>
            </a:pPr>
            <a:r>
              <a:rPr lang="en-US" sz="2200" dirty="0" smtClean="0"/>
              <a:t>Act as a </a:t>
            </a:r>
            <a:r>
              <a:rPr lang="en-US" sz="2200" i="1" dirty="0" smtClean="0"/>
              <a:t>macroeconomic policy tool </a:t>
            </a:r>
            <a:r>
              <a:rPr lang="en-US" sz="2200" dirty="0" smtClean="0"/>
              <a:t>enhancing the ability of monetary policy to act in a counter-cyclical way</a:t>
            </a:r>
          </a:p>
          <a:p>
            <a:pPr lvl="2" indent="-338138">
              <a:spcBef>
                <a:spcPts val="600"/>
              </a:spcBef>
              <a:buFont typeface="Wingdings" pitchFamily="2" charset="2"/>
              <a:buChar char="Ø"/>
            </a:pPr>
            <a:r>
              <a:rPr lang="en-US" dirty="0" smtClean="0"/>
              <a:t>Open capital accounts left no space for policy to act counter-cyclically (“the impossible trinity”).</a:t>
            </a:r>
          </a:p>
          <a:p>
            <a:pPr lvl="2" indent="-338138">
              <a:spcBef>
                <a:spcPts val="600"/>
              </a:spcBef>
              <a:buFont typeface="Wingdings" pitchFamily="2" charset="2"/>
              <a:buChar char="Ø"/>
            </a:pPr>
            <a:endParaRPr lang="en-US" dirty="0" smtClean="0"/>
          </a:p>
          <a:p>
            <a:pPr marL="457200" lvl="2" indent="-338138">
              <a:spcBef>
                <a:spcPts val="600"/>
              </a:spcBef>
              <a:buFont typeface="Arial" pitchFamily="34" charset="0"/>
              <a:buChar char="•"/>
            </a:pPr>
            <a:r>
              <a:rPr lang="en-US" sz="2200" dirty="0" smtClean="0"/>
              <a:t>Act as a </a:t>
            </a:r>
            <a:r>
              <a:rPr lang="en-US" sz="2200" i="1" dirty="0" smtClean="0"/>
              <a:t>liability policy tool </a:t>
            </a:r>
            <a:r>
              <a:rPr lang="en-US" sz="2200" dirty="0" smtClean="0"/>
              <a:t>to alter the maturity structure of foreign liabilities to the detriment of short term flows </a:t>
            </a:r>
          </a:p>
          <a:p>
            <a:pPr lvl="2" indent="-338138">
              <a:spcBef>
                <a:spcPts val="600"/>
              </a:spcBef>
              <a:buFont typeface="Wingdings" pitchFamily="2" charset="2"/>
              <a:buChar char="Ø"/>
            </a:pPr>
            <a:r>
              <a:rPr lang="en-US" dirty="0" smtClean="0"/>
              <a:t>Short-term debt and equity flows are perceived as riskier as they are easier to “reverse” than longer term debt or Foreign Direct Investment. </a:t>
            </a:r>
          </a:p>
        </p:txBody>
      </p:sp>
      <p:sp>
        <p:nvSpPr>
          <p:cNvPr id="6" name="Rectangle 5"/>
          <p:cNvSpPr/>
          <p:nvPr/>
        </p:nvSpPr>
        <p:spPr>
          <a:xfrm>
            <a:off x="304800" y="-228600"/>
            <a:ext cx="8229600" cy="2308324"/>
          </a:xfrm>
          <a:prstGeom prst="rect">
            <a:avLst/>
          </a:prstGeom>
        </p:spPr>
        <p:txBody>
          <a:bodyPr wrap="square">
            <a:spAutoFit/>
          </a:bodyPr>
          <a:lstStyle/>
          <a:p>
            <a:pPr marL="404813" indent="-404813"/>
            <a:r>
              <a:rPr lang="en-US" sz="2400" dirty="0" smtClean="0"/>
              <a:t>	</a:t>
            </a:r>
          </a:p>
          <a:p>
            <a:pPr marL="119063" lvl="1" indent="-119063"/>
            <a:r>
              <a:rPr lang="en-US" sz="2400" dirty="0" smtClean="0"/>
              <a:t>	</a:t>
            </a:r>
            <a:r>
              <a:rPr lang="es-AR" sz="2400" dirty="0" err="1" smtClean="0"/>
              <a:t>During</a:t>
            </a:r>
            <a:r>
              <a:rPr lang="es-AR" sz="2400" dirty="0" smtClean="0"/>
              <a:t> </a:t>
            </a:r>
            <a:r>
              <a:rPr lang="es-AR" sz="2400" dirty="0" err="1" smtClean="0"/>
              <a:t>the</a:t>
            </a:r>
            <a:r>
              <a:rPr lang="es-AR" sz="2400" dirty="0" smtClean="0"/>
              <a:t> 1990s capital </a:t>
            </a:r>
            <a:r>
              <a:rPr lang="es-AR" sz="2400" dirty="0" err="1" smtClean="0"/>
              <a:t>flows</a:t>
            </a:r>
            <a:r>
              <a:rPr lang="es-AR" sz="2400" dirty="0" smtClean="0"/>
              <a:t> </a:t>
            </a:r>
            <a:r>
              <a:rPr lang="es-AR" sz="2400" dirty="0" err="1" smtClean="0"/>
              <a:t>management</a:t>
            </a:r>
            <a:r>
              <a:rPr lang="es-AR" sz="2400" dirty="0" smtClean="0"/>
              <a:t> </a:t>
            </a:r>
            <a:r>
              <a:rPr lang="es-AR" sz="2400" dirty="0" err="1" smtClean="0"/>
              <a:t>was</a:t>
            </a:r>
            <a:r>
              <a:rPr lang="es-AR" sz="2400" dirty="0" smtClean="0"/>
              <a:t> </a:t>
            </a:r>
            <a:r>
              <a:rPr lang="es-AR" sz="2400" dirty="0" err="1" smtClean="0"/>
              <a:t>aimed</a:t>
            </a:r>
            <a:r>
              <a:rPr lang="es-AR" sz="2400" dirty="0" smtClean="0"/>
              <a:t> </a:t>
            </a:r>
            <a:r>
              <a:rPr lang="es-AR" sz="2400" dirty="0" err="1" smtClean="0"/>
              <a:t>basically</a:t>
            </a:r>
            <a:r>
              <a:rPr lang="es-AR" sz="2400" dirty="0" smtClean="0"/>
              <a:t> at </a:t>
            </a:r>
            <a:r>
              <a:rPr lang="es-AR" sz="2400" dirty="0" err="1" smtClean="0"/>
              <a:t>achieving</a:t>
            </a:r>
            <a:r>
              <a:rPr lang="es-AR" sz="2400" dirty="0" smtClean="0"/>
              <a:t> </a:t>
            </a:r>
            <a:r>
              <a:rPr lang="es-AR" sz="2400" dirty="0" err="1" smtClean="0"/>
              <a:t>three</a:t>
            </a:r>
            <a:r>
              <a:rPr lang="es-AR" sz="2400" dirty="0" smtClean="0"/>
              <a:t> </a:t>
            </a:r>
            <a:r>
              <a:rPr lang="es-AR" sz="2400" dirty="0" err="1" smtClean="0"/>
              <a:t>objectives</a:t>
            </a:r>
            <a:endParaRPr lang="es-AR" sz="2400" dirty="0" smtClean="0"/>
          </a:p>
          <a:p>
            <a:pPr marL="404813" lvl="1" indent="-404813"/>
            <a:endParaRPr lang="en-US" sz="2000" u="sng" dirty="0" smtClean="0"/>
          </a:p>
          <a:p>
            <a:pPr marL="404813" indent="-404813"/>
            <a:endParaRPr lang="en-US" sz="2400" dirty="0" smtClean="0"/>
          </a:p>
          <a:p>
            <a:pPr marL="404813" indent="-404813"/>
            <a:endParaRPr lang="en-US" sz="2800" dirty="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DB89FFA-41DF-4ADB-A7CC-C358B026D85B}" type="slidenum">
              <a:rPr lang="en-US" smtClean="0"/>
              <a:pPr>
                <a:defRPr/>
              </a:pPr>
              <a:t>8</a:t>
            </a:fld>
            <a:endParaRPr lang="en-US"/>
          </a:p>
        </p:txBody>
      </p:sp>
      <p:sp>
        <p:nvSpPr>
          <p:cNvPr id="9" name="Line 9"/>
          <p:cNvSpPr>
            <a:spLocks noChangeShapeType="1"/>
          </p:cNvSpPr>
          <p:nvPr/>
        </p:nvSpPr>
        <p:spPr bwMode="auto">
          <a:xfrm>
            <a:off x="323528" y="838200"/>
            <a:ext cx="8305800" cy="0"/>
          </a:xfrm>
          <a:prstGeom prst="line">
            <a:avLst/>
          </a:prstGeom>
          <a:noFill/>
          <a:ln w="38100">
            <a:solidFill>
              <a:schemeClr val="accent1"/>
            </a:solidFill>
            <a:round/>
            <a:headEnd/>
            <a:tailEnd/>
          </a:ln>
        </p:spPr>
        <p:txBody>
          <a:bodyPr/>
          <a:lstStyle/>
          <a:p>
            <a:endParaRPr lang="en-US"/>
          </a:p>
        </p:txBody>
      </p:sp>
      <p:sp>
        <p:nvSpPr>
          <p:cNvPr id="6" name="Rectangle 5"/>
          <p:cNvSpPr/>
          <p:nvPr/>
        </p:nvSpPr>
        <p:spPr>
          <a:xfrm>
            <a:off x="304800" y="-228600"/>
            <a:ext cx="8229600" cy="1938992"/>
          </a:xfrm>
          <a:prstGeom prst="rect">
            <a:avLst/>
          </a:prstGeom>
        </p:spPr>
        <p:txBody>
          <a:bodyPr wrap="square">
            <a:spAutoFit/>
          </a:bodyPr>
          <a:lstStyle/>
          <a:p>
            <a:pPr marL="404813" indent="-404813"/>
            <a:r>
              <a:rPr lang="en-US" sz="2400" dirty="0" smtClean="0"/>
              <a:t>	</a:t>
            </a:r>
          </a:p>
          <a:p>
            <a:pPr marL="119063" lvl="1" indent="-119063"/>
            <a:r>
              <a:rPr lang="en-US" sz="2400" dirty="0" smtClean="0"/>
              <a:t>	Decomposition of Capital Flows</a:t>
            </a:r>
          </a:p>
          <a:p>
            <a:pPr marL="404813" lvl="1" indent="-404813"/>
            <a:endParaRPr lang="en-US" sz="2000" u="sng" dirty="0" smtClean="0"/>
          </a:p>
          <a:p>
            <a:pPr marL="404813" indent="-404813"/>
            <a:endParaRPr lang="en-US" sz="2400" dirty="0" smtClean="0"/>
          </a:p>
          <a:p>
            <a:pPr marL="404813" indent="-404813"/>
            <a:endParaRPr lang="en-US" sz="2800" dirty="0" smtClean="0"/>
          </a:p>
        </p:txBody>
      </p:sp>
      <p:sp>
        <p:nvSpPr>
          <p:cNvPr id="10" name="Rectangle 1"/>
          <p:cNvSpPr>
            <a:spLocks noChangeArrowheads="1"/>
          </p:cNvSpPr>
          <p:nvPr/>
        </p:nvSpPr>
        <p:spPr bwMode="auto">
          <a:xfrm>
            <a:off x="1295400" y="1524000"/>
            <a:ext cx="6601486"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ctr" eaLnBrk="0" fontAlgn="base" hangingPunct="0">
              <a:spcBef>
                <a:spcPct val="0"/>
              </a:spcBef>
              <a:spcAft>
                <a:spcPct val="0"/>
              </a:spcAft>
            </a:pPr>
            <a:r>
              <a:rPr lang="en-US" sz="1100" b="1" dirty="0" smtClean="0">
                <a:latin typeface="+mj-lt"/>
                <a:ea typeface="Times New Roman" pitchFamily="18" charset="0"/>
                <a:cs typeface="Arial" pitchFamily="34" charset="0"/>
              </a:rPr>
              <a:t>Decomposition of the net investments of Chile’s, Colombia's, Brazil’s, and Peru’s financial account,</a:t>
            </a:r>
            <a:r>
              <a:rPr lang="en-US" sz="1100" i="1" dirty="0" smtClean="0">
                <a:latin typeface="+mj-lt"/>
                <a:ea typeface="Times New Roman" pitchFamily="18" charset="0"/>
                <a:cs typeface="Arial" pitchFamily="34" charset="0"/>
              </a:rPr>
              <a:t> </a:t>
            </a:r>
            <a:r>
              <a:rPr lang="en-US" sz="1100" b="1" i="1" dirty="0" smtClean="0">
                <a:latin typeface="+mj-lt"/>
                <a:ea typeface="Times New Roman" pitchFamily="18" charset="0"/>
                <a:cs typeface="Arial" pitchFamily="34" charset="0"/>
              </a:rPr>
              <a:t>1990-2014</a:t>
            </a:r>
            <a:endParaRPr kumimoji="0" lang="en-US" sz="1100" b="1" i="0" u="none" strike="noStrike" cap="none" normalizeH="0" dirty="0" smtClean="0">
              <a:ln>
                <a:noFill/>
              </a:ln>
              <a:solidFill>
                <a:schemeClr val="tx1"/>
              </a:solidFill>
              <a:effectLst/>
              <a:latin typeface="+mj-lt"/>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50" i="1" u="none" strike="noStrike" cap="none" normalizeH="0" dirty="0" smtClean="0">
                <a:ln>
                  <a:noFill/>
                </a:ln>
                <a:solidFill>
                  <a:schemeClr val="tx1"/>
                </a:solidFill>
                <a:effectLst/>
                <a:latin typeface="+mj-lt"/>
                <a:ea typeface="Times New Roman" pitchFamily="18" charset="0"/>
                <a:cs typeface="Arial" pitchFamily="34" charset="0"/>
              </a:rPr>
              <a:t>Net Direct Investment, Net Portfolio Flows </a:t>
            </a:r>
            <a:r>
              <a:rPr lang="en-US" sz="1050" i="1" dirty="0" smtClean="0">
                <a:latin typeface="+mj-lt"/>
                <a:ea typeface="Times New Roman" pitchFamily="18" charset="0"/>
                <a:cs typeface="Arial" pitchFamily="34" charset="0"/>
              </a:rPr>
              <a:t>plus </a:t>
            </a:r>
            <a:r>
              <a:rPr kumimoji="0" lang="en-US" sz="1050" i="1" u="none" strike="noStrike" cap="none" normalizeH="0" dirty="0" smtClean="0">
                <a:ln>
                  <a:noFill/>
                </a:ln>
                <a:solidFill>
                  <a:schemeClr val="tx1"/>
                </a:solidFill>
                <a:effectLst/>
                <a:latin typeface="+mj-lt"/>
                <a:ea typeface="Times New Roman" pitchFamily="18" charset="0"/>
                <a:cs typeface="Arial" pitchFamily="34" charset="0"/>
              </a:rPr>
              <a:t>Net other Investment in millions of US$</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050" i="1" u="none" strike="noStrike" cap="none" normalizeH="0" baseline="0" dirty="0" smtClean="0">
              <a:ln>
                <a:noFill/>
              </a:ln>
              <a:solidFill>
                <a:schemeClr val="tx1"/>
              </a:solidFill>
              <a:effectLst/>
              <a:latin typeface="+mj-lt"/>
              <a:cs typeface="Arial" pitchFamily="34" charset="0"/>
            </a:endParaRPr>
          </a:p>
        </p:txBody>
      </p:sp>
      <p:sp>
        <p:nvSpPr>
          <p:cNvPr id="11" name="Rectangle 1"/>
          <p:cNvSpPr>
            <a:spLocks noChangeArrowheads="1"/>
          </p:cNvSpPr>
          <p:nvPr/>
        </p:nvSpPr>
        <p:spPr bwMode="auto">
          <a:xfrm>
            <a:off x="2209800" y="2133600"/>
            <a:ext cx="476412" cy="42319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ctr" eaLnBrk="0" fontAlgn="base" hangingPunct="0">
              <a:spcBef>
                <a:spcPct val="0"/>
              </a:spcBef>
              <a:spcAft>
                <a:spcPct val="0"/>
              </a:spcAft>
            </a:pPr>
            <a:r>
              <a:rPr lang="en-US" sz="1100" b="1" dirty="0" smtClean="0">
                <a:latin typeface="+mj-lt"/>
                <a:ea typeface="Times New Roman" pitchFamily="18" charset="0"/>
                <a:cs typeface="Arial" pitchFamily="34" charset="0"/>
              </a:rPr>
              <a:t>Chile</a:t>
            </a:r>
            <a:endParaRPr kumimoji="0" lang="en-US" sz="1050" i="1" u="none" strike="noStrike" cap="none" normalizeH="0" dirty="0" smtClean="0">
              <a:ln>
                <a:noFill/>
              </a:ln>
              <a:solidFill>
                <a:schemeClr val="tx1"/>
              </a:solidFill>
              <a:effectLst/>
              <a:latin typeface="+mj-lt"/>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050" i="1" u="none" strike="noStrike" cap="none" normalizeH="0" baseline="0" dirty="0" smtClean="0">
              <a:ln>
                <a:noFill/>
              </a:ln>
              <a:solidFill>
                <a:schemeClr val="tx1"/>
              </a:solidFill>
              <a:effectLst/>
              <a:latin typeface="+mj-lt"/>
              <a:cs typeface="Arial" pitchFamily="34" charset="0"/>
            </a:endParaRPr>
          </a:p>
        </p:txBody>
      </p:sp>
      <p:sp>
        <p:nvSpPr>
          <p:cNvPr id="12" name="Rectangle 1"/>
          <p:cNvSpPr>
            <a:spLocks noChangeArrowheads="1"/>
          </p:cNvSpPr>
          <p:nvPr/>
        </p:nvSpPr>
        <p:spPr bwMode="auto">
          <a:xfrm>
            <a:off x="2286000" y="4114800"/>
            <a:ext cx="508473" cy="26161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lvl="0" algn="ctr" eaLnBrk="0" fontAlgn="base" hangingPunct="0">
              <a:spcBef>
                <a:spcPct val="0"/>
              </a:spcBef>
              <a:spcAft>
                <a:spcPct val="0"/>
              </a:spcAft>
            </a:pPr>
            <a:r>
              <a:rPr lang="en-US" sz="1100" b="1" dirty="0" smtClean="0">
                <a:latin typeface="+mj-lt"/>
                <a:cs typeface="Arial" pitchFamily="34" charset="0"/>
              </a:rPr>
              <a:t>Brazil</a:t>
            </a:r>
            <a:endParaRPr kumimoji="0" lang="en-US" sz="1050" i="1" u="none" strike="noStrike" cap="none" normalizeH="0" baseline="0" dirty="0" smtClean="0">
              <a:ln>
                <a:noFill/>
              </a:ln>
              <a:solidFill>
                <a:schemeClr val="tx1"/>
              </a:solidFill>
              <a:effectLst/>
              <a:latin typeface="+mj-lt"/>
              <a:cs typeface="Arial" pitchFamily="34" charset="0"/>
            </a:endParaRPr>
          </a:p>
        </p:txBody>
      </p:sp>
      <p:sp>
        <p:nvSpPr>
          <p:cNvPr id="13" name="Rectangle 1"/>
          <p:cNvSpPr>
            <a:spLocks noChangeArrowheads="1"/>
          </p:cNvSpPr>
          <p:nvPr/>
        </p:nvSpPr>
        <p:spPr bwMode="auto">
          <a:xfrm>
            <a:off x="6705600" y="4114800"/>
            <a:ext cx="455573" cy="26161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lvl="0" algn="ctr" eaLnBrk="0" fontAlgn="base" hangingPunct="0">
              <a:spcBef>
                <a:spcPct val="0"/>
              </a:spcBef>
              <a:spcAft>
                <a:spcPct val="0"/>
              </a:spcAft>
            </a:pPr>
            <a:r>
              <a:rPr lang="en-US" sz="1100" b="1" dirty="0" smtClean="0">
                <a:latin typeface="+mj-lt"/>
                <a:cs typeface="Arial" pitchFamily="34" charset="0"/>
              </a:rPr>
              <a:t>Peru</a:t>
            </a:r>
            <a:endParaRPr kumimoji="0" lang="en-US" sz="1050" i="1" u="none" strike="noStrike" cap="none" normalizeH="0" baseline="0" dirty="0" smtClean="0">
              <a:ln>
                <a:noFill/>
              </a:ln>
              <a:solidFill>
                <a:schemeClr val="tx1"/>
              </a:solidFill>
              <a:effectLst/>
              <a:latin typeface="+mj-lt"/>
              <a:cs typeface="Arial" pitchFamily="34" charset="0"/>
            </a:endParaRPr>
          </a:p>
        </p:txBody>
      </p:sp>
      <p:sp>
        <p:nvSpPr>
          <p:cNvPr id="14" name="TextBox 13"/>
          <p:cNvSpPr txBox="1"/>
          <p:nvPr/>
        </p:nvSpPr>
        <p:spPr>
          <a:xfrm>
            <a:off x="76200" y="6400800"/>
            <a:ext cx="6400800" cy="430887"/>
          </a:xfrm>
          <a:prstGeom prst="rect">
            <a:avLst/>
          </a:prstGeom>
          <a:noFill/>
        </p:spPr>
        <p:txBody>
          <a:bodyPr wrap="square" rtlCol="0">
            <a:spAutoFit/>
          </a:bodyPr>
          <a:lstStyle/>
          <a:p>
            <a:r>
              <a:rPr lang="es-AR" sz="1100" dirty="0" err="1" smtClean="0"/>
              <a:t>Source</a:t>
            </a:r>
            <a:r>
              <a:rPr lang="es-AR" sz="1100" dirty="0" smtClean="0"/>
              <a:t>: ECLAC </a:t>
            </a:r>
          </a:p>
          <a:p>
            <a:r>
              <a:rPr lang="es-AR" sz="1100" dirty="0" smtClean="0"/>
              <a:t>Note:  </a:t>
            </a:r>
            <a:r>
              <a:rPr lang="es-AR" sz="1100" dirty="0" err="1" smtClean="0"/>
              <a:t>Foreign</a:t>
            </a:r>
            <a:r>
              <a:rPr lang="es-AR" sz="1100" dirty="0" smtClean="0"/>
              <a:t> </a:t>
            </a:r>
            <a:r>
              <a:rPr lang="es-AR" sz="1100" dirty="0" err="1" smtClean="0"/>
              <a:t>loans</a:t>
            </a:r>
            <a:r>
              <a:rPr lang="es-AR" sz="1100" dirty="0" smtClean="0"/>
              <a:t> and </a:t>
            </a:r>
            <a:r>
              <a:rPr lang="es-AR" sz="1100" dirty="0" err="1" smtClean="0"/>
              <a:t>deposits</a:t>
            </a:r>
            <a:r>
              <a:rPr lang="es-AR" sz="1100" dirty="0" smtClean="0"/>
              <a:t> (net) </a:t>
            </a:r>
            <a:r>
              <a:rPr lang="es-AR" sz="1100" dirty="0" err="1" smtClean="0"/>
              <a:t>comprises</a:t>
            </a:r>
            <a:r>
              <a:rPr lang="es-AR" sz="1100" dirty="0" smtClean="0"/>
              <a:t> </a:t>
            </a:r>
            <a:r>
              <a:rPr lang="es-AR" sz="1100" dirty="0" err="1" smtClean="0"/>
              <a:t>the</a:t>
            </a:r>
            <a:r>
              <a:rPr lang="es-AR" sz="1100" dirty="0" smtClean="0"/>
              <a:t> </a:t>
            </a:r>
            <a:r>
              <a:rPr lang="es-AR" sz="1100" dirty="0" err="1" smtClean="0"/>
              <a:t>category</a:t>
            </a:r>
            <a:r>
              <a:rPr lang="es-AR" sz="1100" dirty="0" smtClean="0"/>
              <a:t> </a:t>
            </a:r>
            <a:r>
              <a:rPr lang="es-AR" sz="1100" dirty="0" err="1" smtClean="0"/>
              <a:t>other</a:t>
            </a:r>
            <a:r>
              <a:rPr lang="es-AR" sz="1100" dirty="0" smtClean="0"/>
              <a:t> </a:t>
            </a:r>
            <a:r>
              <a:rPr lang="es-AR" sz="1100" dirty="0" err="1" smtClean="0"/>
              <a:t>investments</a:t>
            </a:r>
            <a:endParaRPr lang="en-US" sz="1100" dirty="0"/>
          </a:p>
        </p:txBody>
      </p:sp>
      <p:sp>
        <p:nvSpPr>
          <p:cNvPr id="15" name="Rectangle 1"/>
          <p:cNvSpPr>
            <a:spLocks noChangeArrowheads="1"/>
          </p:cNvSpPr>
          <p:nvPr/>
        </p:nvSpPr>
        <p:spPr bwMode="auto">
          <a:xfrm>
            <a:off x="6553200" y="2133600"/>
            <a:ext cx="740907" cy="42319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ctr" eaLnBrk="0" fontAlgn="base" hangingPunct="0">
              <a:spcBef>
                <a:spcPct val="0"/>
              </a:spcBef>
              <a:spcAft>
                <a:spcPct val="0"/>
              </a:spcAft>
            </a:pPr>
            <a:r>
              <a:rPr lang="en-US" sz="1100" b="1" dirty="0" smtClean="0">
                <a:latin typeface="+mj-lt"/>
                <a:ea typeface="Times New Roman" pitchFamily="18" charset="0"/>
                <a:cs typeface="Arial" pitchFamily="34" charset="0"/>
              </a:rPr>
              <a:t>Colombia</a:t>
            </a:r>
            <a:endParaRPr kumimoji="0" lang="en-US" sz="1050" i="1" u="none" strike="noStrike" cap="none" normalizeH="0" dirty="0" smtClean="0">
              <a:ln>
                <a:noFill/>
              </a:ln>
              <a:solidFill>
                <a:schemeClr val="tx1"/>
              </a:solidFill>
              <a:effectLst/>
              <a:latin typeface="+mj-lt"/>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050" i="1" u="none" strike="noStrike" cap="none" normalizeH="0" baseline="0" dirty="0" smtClean="0">
              <a:ln>
                <a:noFill/>
              </a:ln>
              <a:solidFill>
                <a:schemeClr val="tx1"/>
              </a:solidFill>
              <a:effectLst/>
              <a:latin typeface="+mj-lt"/>
              <a:cs typeface="Arial" pitchFamily="34" charset="0"/>
            </a:endParaRPr>
          </a:p>
        </p:txBody>
      </p:sp>
      <p:graphicFrame>
        <p:nvGraphicFramePr>
          <p:cNvPr id="23" name="Chart 22"/>
          <p:cNvGraphicFramePr/>
          <p:nvPr/>
        </p:nvGraphicFramePr>
        <p:xfrm>
          <a:off x="533400" y="4343400"/>
          <a:ext cx="4343400" cy="2057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4" name="Chart 23"/>
          <p:cNvGraphicFramePr/>
          <p:nvPr/>
        </p:nvGraphicFramePr>
        <p:xfrm>
          <a:off x="533400" y="2286000"/>
          <a:ext cx="4305300" cy="17526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5" name="Chart 24"/>
          <p:cNvGraphicFramePr/>
          <p:nvPr/>
        </p:nvGraphicFramePr>
        <p:xfrm>
          <a:off x="4876800" y="2133600"/>
          <a:ext cx="4038600" cy="19812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6" name="Chart 25"/>
          <p:cNvGraphicFramePr/>
          <p:nvPr/>
        </p:nvGraphicFramePr>
        <p:xfrm>
          <a:off x="4876800" y="4343400"/>
          <a:ext cx="4114800" cy="2057400"/>
        </p:xfrm>
        <a:graphic>
          <a:graphicData uri="http://schemas.openxmlformats.org/drawingml/2006/chart">
            <c:chart xmlns:c="http://schemas.openxmlformats.org/drawingml/2006/chart" xmlns:r="http://schemas.openxmlformats.org/officeDocument/2006/relationships" r:id="rId6"/>
          </a:graphicData>
        </a:graphic>
      </p:graphicFrame>
      <p:sp>
        <p:nvSpPr>
          <p:cNvPr id="27" name="TextBox 26"/>
          <p:cNvSpPr txBox="1"/>
          <p:nvPr/>
        </p:nvSpPr>
        <p:spPr>
          <a:xfrm>
            <a:off x="2667000" y="2362200"/>
            <a:ext cx="1828800" cy="338554"/>
          </a:xfrm>
          <a:prstGeom prst="rect">
            <a:avLst/>
          </a:prstGeom>
          <a:noFill/>
        </p:spPr>
        <p:txBody>
          <a:bodyPr wrap="square" rtlCol="0">
            <a:spAutoFit/>
          </a:bodyPr>
          <a:lstStyle/>
          <a:p>
            <a:r>
              <a:rPr lang="en-US" sz="800" i="1" dirty="0" smtClean="0"/>
              <a:t>Avg. Direct investment</a:t>
            </a:r>
          </a:p>
          <a:p>
            <a:endParaRPr lang="en-US" sz="800" i="1" dirty="0"/>
          </a:p>
        </p:txBody>
      </p:sp>
      <p:sp>
        <p:nvSpPr>
          <p:cNvPr id="28" name="TextBox 27"/>
          <p:cNvSpPr txBox="1"/>
          <p:nvPr/>
        </p:nvSpPr>
        <p:spPr>
          <a:xfrm>
            <a:off x="1066800" y="4876800"/>
            <a:ext cx="1447800" cy="215444"/>
          </a:xfrm>
          <a:prstGeom prst="rect">
            <a:avLst/>
          </a:prstGeom>
          <a:noFill/>
        </p:spPr>
        <p:txBody>
          <a:bodyPr wrap="square" rtlCol="0">
            <a:spAutoFit/>
          </a:bodyPr>
          <a:lstStyle/>
          <a:p>
            <a:r>
              <a:rPr lang="en-US" sz="800" i="1" dirty="0" smtClean="0"/>
              <a:t>Avg. Direct Investment</a:t>
            </a:r>
            <a:endParaRPr lang="en-US" sz="800" i="1" dirty="0"/>
          </a:p>
        </p:txBody>
      </p:sp>
      <p:cxnSp>
        <p:nvCxnSpPr>
          <p:cNvPr id="18" name="Straight Arrow Connector 17"/>
          <p:cNvCxnSpPr/>
          <p:nvPr/>
        </p:nvCxnSpPr>
        <p:spPr>
          <a:xfrm>
            <a:off x="3200400" y="2514600"/>
            <a:ext cx="0" cy="2286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flipV="1">
            <a:off x="1981200" y="5410200"/>
            <a:ext cx="0" cy="3048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a:off x="1600200" y="5029200"/>
            <a:ext cx="0" cy="3048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DB89FFA-41DF-4ADB-A7CC-C358B026D85B}" type="slidenum">
              <a:rPr lang="en-US" smtClean="0"/>
              <a:pPr>
                <a:defRPr/>
              </a:pPr>
              <a:t>9</a:t>
            </a:fld>
            <a:endParaRPr lang="en-US"/>
          </a:p>
        </p:txBody>
      </p:sp>
      <p:sp>
        <p:nvSpPr>
          <p:cNvPr id="9" name="Line 9"/>
          <p:cNvSpPr>
            <a:spLocks noChangeShapeType="1"/>
          </p:cNvSpPr>
          <p:nvPr/>
        </p:nvSpPr>
        <p:spPr bwMode="auto">
          <a:xfrm>
            <a:off x="323528" y="1066800"/>
            <a:ext cx="8305800" cy="0"/>
          </a:xfrm>
          <a:prstGeom prst="line">
            <a:avLst/>
          </a:prstGeom>
          <a:noFill/>
          <a:ln w="38100">
            <a:solidFill>
              <a:schemeClr val="accent1"/>
            </a:solidFill>
            <a:round/>
            <a:headEnd/>
            <a:tailEnd/>
          </a:ln>
        </p:spPr>
        <p:txBody>
          <a:bodyPr/>
          <a:lstStyle/>
          <a:p>
            <a:endParaRPr lang="en-US"/>
          </a:p>
        </p:txBody>
      </p:sp>
      <p:sp>
        <p:nvSpPr>
          <p:cNvPr id="6" name="Rectangle 5"/>
          <p:cNvSpPr/>
          <p:nvPr/>
        </p:nvSpPr>
        <p:spPr>
          <a:xfrm>
            <a:off x="152400" y="-228600"/>
            <a:ext cx="8991600" cy="1938992"/>
          </a:xfrm>
          <a:prstGeom prst="rect">
            <a:avLst/>
          </a:prstGeom>
        </p:spPr>
        <p:txBody>
          <a:bodyPr wrap="square">
            <a:spAutoFit/>
          </a:bodyPr>
          <a:lstStyle/>
          <a:p>
            <a:pPr marL="404813" indent="-404813"/>
            <a:r>
              <a:rPr lang="en-US" sz="2400" dirty="0" smtClean="0"/>
              <a:t>	</a:t>
            </a:r>
          </a:p>
          <a:p>
            <a:pPr marL="119063" lvl="1" indent="-119063"/>
            <a:r>
              <a:rPr lang="en-US" sz="2400" dirty="0" smtClean="0"/>
              <a:t>	</a:t>
            </a:r>
            <a:r>
              <a:rPr lang="en-US" sz="2000" dirty="0" smtClean="0"/>
              <a:t>In a context of inflows of capital and appreciation pressures  in the 1990s, Chile and Colombia introduced </a:t>
            </a:r>
            <a:r>
              <a:rPr lang="en-US" sz="2000" i="1" dirty="0" smtClean="0"/>
              <a:t>Unremunerated Reserve Requirements</a:t>
            </a:r>
            <a:r>
              <a:rPr lang="en-US" sz="2000" dirty="0" smtClean="0"/>
              <a:t> (URRs)</a:t>
            </a:r>
          </a:p>
          <a:p>
            <a:pPr marL="119063" lvl="1" indent="-119063"/>
            <a:endParaRPr lang="en-US" sz="2400" dirty="0" smtClean="0"/>
          </a:p>
          <a:p>
            <a:pPr marL="404813" indent="-404813"/>
            <a:endParaRPr lang="en-US" sz="2800" dirty="0" smtClean="0"/>
          </a:p>
        </p:txBody>
      </p:sp>
      <p:sp>
        <p:nvSpPr>
          <p:cNvPr id="7" name="Rectangle 1"/>
          <p:cNvSpPr>
            <a:spLocks noChangeArrowheads="1"/>
          </p:cNvSpPr>
          <p:nvPr/>
        </p:nvSpPr>
        <p:spPr bwMode="auto">
          <a:xfrm>
            <a:off x="228600" y="1361673"/>
            <a:ext cx="8458200" cy="44165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87338" indent="-287338">
              <a:spcBef>
                <a:spcPts val="1200"/>
              </a:spcBef>
              <a:buFont typeface="Arial" pitchFamily="34" charset="0"/>
              <a:buChar char="•"/>
            </a:pPr>
            <a:r>
              <a:rPr lang="en-US" sz="2400" dirty="0" smtClean="0"/>
              <a:t>The URR was a mechanism through which, for every dollar borrowed from abroad, a certain fraction had to be deposited in a non-interest bearing account at the Central Bank during a certain period of time.</a:t>
            </a:r>
          </a:p>
          <a:p>
            <a:pPr marL="339725" marR="0" lvl="0" indent="-339725" fontAlgn="base">
              <a:lnSpc>
                <a:spcPct val="100000"/>
              </a:lnSpc>
              <a:spcBef>
                <a:spcPts val="1200"/>
              </a:spcBef>
              <a:spcAft>
                <a:spcPct val="0"/>
              </a:spcAft>
              <a:buClrTx/>
              <a:buSzTx/>
              <a:buFont typeface="Arial" pitchFamily="34" charset="0"/>
              <a:buChar char="•"/>
              <a:tabLst>
                <a:tab pos="457200" algn="l"/>
              </a:tabLst>
            </a:pPr>
            <a:endParaRPr lang="en-US" sz="2400" dirty="0" smtClean="0"/>
          </a:p>
          <a:p>
            <a:pPr marL="339725" marR="0" lvl="0" indent="-339725" fontAlgn="base">
              <a:lnSpc>
                <a:spcPct val="100000"/>
              </a:lnSpc>
              <a:spcBef>
                <a:spcPts val="1200"/>
              </a:spcBef>
              <a:spcAft>
                <a:spcPct val="0"/>
              </a:spcAft>
              <a:buClrTx/>
              <a:buSzTx/>
              <a:buFont typeface="Arial" pitchFamily="34" charset="0"/>
              <a:buChar char="•"/>
              <a:tabLst>
                <a:tab pos="457200" algn="l"/>
              </a:tabLst>
            </a:pPr>
            <a:r>
              <a:rPr lang="en-US" sz="2400" dirty="0" smtClean="0"/>
              <a:t>The URR mechanisms in Chile and Colombia shared some key common features: </a:t>
            </a:r>
          </a:p>
          <a:p>
            <a:pPr marL="796925" lvl="1" indent="-339725" fontAlgn="base">
              <a:spcBef>
                <a:spcPts val="1200"/>
              </a:spcBef>
              <a:spcAft>
                <a:spcPct val="0"/>
              </a:spcAft>
              <a:buFont typeface="Wingdings" pitchFamily="2" charset="2"/>
              <a:buChar char="Ø"/>
              <a:tabLst>
                <a:tab pos="457200" algn="l"/>
              </a:tabLst>
            </a:pPr>
            <a:r>
              <a:rPr lang="en-US" sz="2100" dirty="0" smtClean="0"/>
              <a:t>They were price-based mechanisms, not quantitative controls  </a:t>
            </a:r>
          </a:p>
          <a:p>
            <a:pPr marL="796925" lvl="1" indent="-339725" fontAlgn="base">
              <a:spcBef>
                <a:spcPts val="1200"/>
              </a:spcBef>
              <a:spcAft>
                <a:spcPct val="0"/>
              </a:spcAft>
              <a:buFont typeface="Wingdings" pitchFamily="2" charset="2"/>
              <a:buChar char="Ø"/>
              <a:tabLst>
                <a:tab pos="457200" algn="l"/>
              </a:tabLst>
            </a:pPr>
            <a:r>
              <a:rPr lang="en-US" sz="2100" dirty="0" smtClean="0"/>
              <a:t>They affected capital inflows but not capital outflows</a:t>
            </a:r>
          </a:p>
          <a:p>
            <a:pPr marL="796925" lvl="1" indent="-339725" fontAlgn="base">
              <a:spcBef>
                <a:spcPts val="1200"/>
              </a:spcBef>
              <a:spcAft>
                <a:spcPct val="0"/>
              </a:spcAft>
              <a:buFont typeface="Wingdings" pitchFamily="2" charset="2"/>
              <a:buChar char="Ø"/>
              <a:tabLst>
                <a:tab pos="457200" algn="l"/>
              </a:tabLst>
            </a:pPr>
            <a:endParaRPr lang="en-US" sz="2100" dirty="0" smtClean="0"/>
          </a:p>
        </p:txBody>
      </p:sp>
    </p:spTree>
  </p:cSld>
  <p:clrMapOvr>
    <a:masterClrMapping/>
  </p:clrMapOvr>
  <p:transition/>
  <p:timing>
    <p:tnLst>
      <p:par>
        <p:cTn id="1" dur="indefinite" restart="never" nodeType="tmRoot"/>
      </p:par>
    </p:tnLst>
  </p:timing>
</p:sld>
</file>

<file path=ppt/theme/_rels/themeOverride1.xml.rels><?xml version="1.0" encoding="UTF-8" standalone="yes"?>
<Relationships xmlns="http://schemas.openxmlformats.org/package/2006/relationships"><Relationship Id="rId1" Type="http://schemas.openxmlformats.org/officeDocument/2006/relationships/image" Target="../media/image2.jpeg"/></Relationships>
</file>

<file path=ppt/theme/_rels/themeOverride2.xml.rels><?xml version="1.0" encoding="UTF-8" standalone="yes"?>
<Relationships xmlns="http://schemas.openxmlformats.org/package/2006/relationships"><Relationship Id="rId1" Type="http://schemas.openxmlformats.org/officeDocument/2006/relationships/image" Target="../media/image2.jpeg"/></Relationships>
</file>

<file path=ppt/theme/_rels/themeOverrid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Override>
</file>

<file path=ppt/theme/themeOverride2.xml><?xml version="1.0" encoding="utf-8"?>
<a:themeOverride xmlns:a="http://schemas.openxmlformats.org/drawingml/2006/main">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Override>
</file>

<file path=ppt/theme/themeOverride3.xml><?xml version="1.0" encoding="utf-8"?>
<a:themeOverride xmlns:a="http://schemas.openxmlformats.org/drawingml/2006/main">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Override>
</file>

<file path=docProps/app.xml><?xml version="1.0" encoding="utf-8"?>
<Properties xmlns="http://schemas.openxmlformats.org/officeDocument/2006/extended-properties" xmlns:vt="http://schemas.openxmlformats.org/officeDocument/2006/docPropsVTypes">
  <TotalTime>2027</TotalTime>
  <Words>4112</Words>
  <Application>Microsoft Office PowerPoint</Application>
  <PresentationFormat>On-screen Show (4:3)</PresentationFormat>
  <Paragraphs>295</Paragraphs>
  <Slides>19</Slides>
  <Notes>13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Office Theme</vt:lpstr>
      <vt:lpstr>Equation</vt:lpstr>
      <vt:lpstr>Capital flow management measures: building resilience to take advantage of foreign financing</vt:lpstr>
      <vt:lpstr>Slide 2</vt:lpstr>
      <vt:lpstr>In Latin American countries are no exceptions, highly volatile and pro-cyclical capital flows have traditionally been a source of macroeconomic instability…</vt:lpstr>
      <vt:lpstr>Volatility in Terms of trade: particularly volatile in the 2000’s</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Capital flow management measures: building resilience to take advantage of foreign financing</dc:title>
  <dc:creator>user7</dc:creator>
  <cp:lastModifiedBy>user7</cp:lastModifiedBy>
  <cp:revision>226</cp:revision>
  <dcterms:created xsi:type="dcterms:W3CDTF">2015-08-11T14:44:24Z</dcterms:created>
  <dcterms:modified xsi:type="dcterms:W3CDTF">2015-08-25T16:59:09Z</dcterms:modified>
</cp:coreProperties>
</file>