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77" r:id="rId5"/>
    <p:sldId id="278" r:id="rId6"/>
    <p:sldId id="279" r:id="rId7"/>
    <p:sldId id="280" r:id="rId8"/>
    <p:sldId id="262" r:id="rId9"/>
    <p:sldId id="281" r:id="rId10"/>
    <p:sldId id="282" r:id="rId11"/>
    <p:sldId id="283" r:id="rId12"/>
    <p:sldId id="284" r:id="rId13"/>
    <p:sldId id="27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583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403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800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62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327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54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774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083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108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95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83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67B95-4432-4FBC-9484-274830582DB8}" type="datetimeFigureOut">
              <a:rPr lang="zh-CN" altLang="en-US" smtClean="0"/>
              <a:t>2015/8/24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2E94F-1452-4B7C-8685-1795768427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57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Argentina's Antidumping Practice and the Enlightenment for the Development of 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China-Argentina 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 and Trade Relationship</a:t>
            </a:r>
            <a:r>
              <a:rPr lang="en-US" altLang="zh-CN" sz="4000" dirty="0" smtClean="0"/>
              <a:t/>
            </a:r>
            <a:br>
              <a:rPr lang="en-US" altLang="zh-CN" sz="4000" dirty="0" smtClean="0"/>
            </a:br>
            <a:endParaRPr lang="zh-CN" altLang="en-US" sz="4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SONG Lifang</a:t>
            </a:r>
            <a:b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 of Economics, Renmin University of China</a:t>
            </a:r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7983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China has become the first major target country of Argentina’s AD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China's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rapid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export to Argentina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China’s status of non-market economy</a:t>
            </a:r>
          </a:p>
          <a:p>
            <a:pPr marL="0" indent="0">
              <a:buNone/>
            </a:pP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China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no anti-dumping cases against Argentina,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lacking the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on China's anti dumping deterrent against Argentina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6847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metals and their products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major kind of 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against by 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Argentina's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 metals and their products are the bulk import goods in Argentina, and have a strong alternative to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domestic related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industries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Lower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ompetitiveness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Argentina’s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iron and steel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 serious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oversupply of steel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products lead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dumping of steel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products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7589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Ⅲ. Enlightenment of Argentina’s Antidumping for the Development of China-Argentina Economic and Trade Relationship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Great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be attached to Argentina’s AD against China, and China should strengthen the understanding and study of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Argentina’s AD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policies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regulations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view of the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high-degree complementarity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China and Argentina economy,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China should take the foreign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investment (FDI)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 as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way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expand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Argentina’s market and exports to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Argentine anti-dumping domino effect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In September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2009, Argentina and Brazil reached an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agreement, which decidied that the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countries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jointly start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 investigations against the imports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China), so China should actively respond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Argentina’s AD against China, so as to reduce Argentina’s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 Latin American anti-dumping against China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Adjusting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China’s iron and steel production and export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Accelerating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establishment of China - Argentina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China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Latin America Free Trade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Zone (FTA)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59843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4000" dirty="0" smtClean="0"/>
          </a:p>
          <a:p>
            <a:pPr marL="0" indent="0" algn="ctr">
              <a:buNone/>
            </a:pPr>
            <a:r>
              <a:rPr lang="en-US" altLang="zh-CN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r>
              <a:rPr lang="zh-CN" alt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！</a:t>
            </a:r>
            <a:endParaRPr lang="zh-CN" alt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69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Argentina's Antidumping Practice and the Enlightenment for the Development of China-Argentina Economic and Trade Relationship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Ⅰ. Basic situation of Argentina’s Antidumping: 1995-2014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Ⅱ. Characteristics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 Causes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Argentina’s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Antidumping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Ⅲ. Enlightenment of Argentina’s Antidumping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Development of China-Argentina Economic and Trade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427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Ⅰ. Basic situation of Argentina’s Antidumping: 1995-2014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Number of AD cases</a:t>
            </a:r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 Year Distribution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 Target Countries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8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AD cases</a:t>
            </a:r>
            <a:b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CN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1995-2014</a:t>
            </a:r>
            <a:r>
              <a:rPr lang="zh-CN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 initiated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316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investigations, accounting for 6.64% of the world's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4757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implemented 228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AD measures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accounting for 7.46% of the world's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3058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of 48 countries or regions initiated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 investigations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 ranked 5th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of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countries or regions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implemented AD measures,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 ranked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4th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success rate of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Argentina: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72.15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success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rate: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64.28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success rate of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world‘s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 four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initiating countries (regions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India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72.16%), US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65.46%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,EU (63.68%), and Brazil (53.39%)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497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1547" y="0"/>
            <a:ext cx="10515600" cy="1325563"/>
          </a:xfrm>
        </p:spPr>
        <p:txBody>
          <a:bodyPr/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 Year Distribution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2446522"/>
              </p:ext>
            </p:extLst>
          </p:nvPr>
        </p:nvGraphicFramePr>
        <p:xfrm>
          <a:off x="1642188" y="1695451"/>
          <a:ext cx="8780106" cy="4924997"/>
        </p:xfrm>
        <a:graphic>
          <a:graphicData uri="http://schemas.openxmlformats.org/drawingml/2006/table">
            <a:tbl>
              <a:tblPr/>
              <a:tblGrid>
                <a:gridCol w="1167166"/>
                <a:gridCol w="1596223"/>
                <a:gridCol w="1696643"/>
                <a:gridCol w="1110343"/>
                <a:gridCol w="1576874"/>
                <a:gridCol w="1632857"/>
              </a:tblGrid>
              <a:tr h="100647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Year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Number of initiating AD investigation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Number of implementing AD measure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Year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Number of initiating AD investigation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Number of implementing AD measure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1413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1995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1996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1997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1998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1999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2002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2003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2004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2005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7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22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14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6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24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41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28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10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9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13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11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12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9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16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14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22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8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2006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2007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2008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2009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2010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2011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2012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2013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2014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Total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10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7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19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28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14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19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6</a:t>
                      </a: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 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 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316</a:t>
                      </a: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 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4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8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5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16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15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8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9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sym typeface="宋体" panose="02010600030101010101" pitchFamily="2" charset="-122"/>
                        </a:rPr>
                        <a:t>228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7"/>
          <p:cNvSpPr txBox="1">
            <a:spLocks noChangeArrowheads="1"/>
          </p:cNvSpPr>
          <p:nvPr/>
        </p:nvSpPr>
        <p:spPr>
          <a:xfrm>
            <a:off x="457199" y="277813"/>
            <a:ext cx="10077061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zh-CN" altLang="zh-CN" sz="3200" dirty="0" smtClean="0"/>
              <a:t/>
            </a:r>
            <a:br>
              <a:rPr lang="zh-CN" altLang="zh-CN" sz="3200" dirty="0" smtClean="0"/>
            </a:br>
            <a:endParaRPr lang="zh-CN" altLang="zh-CN" sz="1800" dirty="0"/>
          </a:p>
        </p:txBody>
      </p:sp>
      <p:sp>
        <p:nvSpPr>
          <p:cNvPr id="6" name="矩形 5"/>
          <p:cNvSpPr/>
          <p:nvPr/>
        </p:nvSpPr>
        <p:spPr>
          <a:xfrm>
            <a:off x="2090365" y="1276128"/>
            <a:ext cx="79179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1   Year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Argentina's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AD: 1995-2014        (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Case)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96390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 Target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Countries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2   5 major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 countries of Argentina's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AD: 1995-2014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039947"/>
              </p:ext>
            </p:extLst>
          </p:nvPr>
        </p:nvGraphicFramePr>
        <p:xfrm>
          <a:off x="1931436" y="1900465"/>
          <a:ext cx="8143294" cy="4505326"/>
        </p:xfrm>
        <a:graphic>
          <a:graphicData uri="http://schemas.openxmlformats.org/drawingml/2006/table">
            <a:tbl>
              <a:tblPr/>
              <a:tblGrid>
                <a:gridCol w="2554204"/>
                <a:gridCol w="1116875"/>
                <a:gridCol w="1118447"/>
                <a:gridCol w="1118447"/>
                <a:gridCol w="1116874"/>
                <a:gridCol w="1118447"/>
              </a:tblGrid>
              <a:tr h="992188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Country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China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Brazil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US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Korea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India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988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Number of AD investigation (case)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91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53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1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6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1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5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12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157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Number of AD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 measure (case)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70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38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7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12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9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157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Argentina’s AD success rate (%)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76.92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71.70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43.75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80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75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9392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2516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 Target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Products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>	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3  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major target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importing products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Argentina's AD: 1995-2014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563927"/>
              </p:ext>
            </p:extLst>
          </p:nvPr>
        </p:nvGraphicFramePr>
        <p:xfrm>
          <a:off x="1138336" y="1787720"/>
          <a:ext cx="9688286" cy="4530726"/>
        </p:xfrm>
        <a:graphic>
          <a:graphicData uri="http://schemas.openxmlformats.org/drawingml/2006/table">
            <a:tbl>
              <a:tblPr/>
              <a:tblGrid>
                <a:gridCol w="2006080"/>
                <a:gridCol w="1408923"/>
                <a:gridCol w="2080726"/>
                <a:gridCol w="1343608"/>
                <a:gridCol w="1642188"/>
                <a:gridCol w="1206761"/>
              </a:tblGrid>
              <a:tr h="113347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Product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Base metals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Mechanical and electrical appliances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Chemical products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Plastic and rubber articles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Textiles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Number of AD investigation (case)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83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65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39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3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0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24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Number of AD measure (case)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65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49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1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2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2</a:t>
                      </a: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3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2</a:t>
                      </a:r>
                      <a:r>
                        <a:rPr kumimoji="0" lang="zh-CN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1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347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AD success rate (%)</a:t>
                      </a:r>
                      <a:endParaRPr kumimoji="0" lang="en-US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宋体" panose="02010600030101010101" pitchFamily="2" charset="-122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78.31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75.38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Times New Roman" panose="02020603050405020304" pitchFamily="18" charset="0"/>
                        </a:rPr>
                        <a:t>30.77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76.67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 sz="2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1pPr>
                      <a:lvl2pPr marL="4572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2pPr>
                      <a:lvl3pPr marL="9144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0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tx2"/>
                        </a:buClr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defRPr sz="1800" kern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宋体" panose="02010600030101010101" pitchFamily="2" charset="-122"/>
                        </a:rPr>
                        <a:t>87.50</a:t>
                      </a:r>
                      <a:endParaRPr kumimoji="0" lang="zh-CN" altLang="zh-CN" sz="1800" b="0" i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454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Ⅱ. Characteristics and  Causes for Argentina’s Antidumping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the world's fifth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major AD initiating country,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 AD success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higher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China has become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major target country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Argentina’s AD</a:t>
            </a:r>
            <a:endParaRPr lang="en-US" altLang="zh-CN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metals and their articles is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main kind of products against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Argentina’s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912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 is the world's fifth major AD initiating country, and its AD success rate is 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 algn="just">
              <a:buNone/>
            </a:pP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Argentina's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economic growth rate and higher unemployment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rate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Argentina's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trade liberalization reform has intensified the pressure of international competition facing its domestic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andomness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Argentina's AD condition</a:t>
            </a:r>
          </a:p>
          <a:p>
            <a:pPr marL="0" indent="0">
              <a:buNone/>
            </a:pP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998469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831</Words>
  <Application>Microsoft Office PowerPoint</Application>
  <PresentationFormat>宽屏</PresentationFormat>
  <Paragraphs>178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宋体</vt:lpstr>
      <vt:lpstr>Arial</vt:lpstr>
      <vt:lpstr>Calibri</vt:lpstr>
      <vt:lpstr>Calibri Light</vt:lpstr>
      <vt:lpstr>Times New Roman</vt:lpstr>
      <vt:lpstr>Wingdings</vt:lpstr>
      <vt:lpstr>Office 主题</vt:lpstr>
      <vt:lpstr>Argentina's Antidumping Practice and the Enlightenment for the Development of China-Argentina Economic and Trade Relationship </vt:lpstr>
      <vt:lpstr>Argentina's Antidumping Practice and the Enlightenment for the Development of China-Argentina Economic and Trade Relationship</vt:lpstr>
      <vt:lpstr>Ⅰ. Basic situation of Argentina’s Antidumping: 1995-2014</vt:lpstr>
      <vt:lpstr>1. Number of AD cases （1995-2014）</vt:lpstr>
      <vt:lpstr>2. AD Year Distribution</vt:lpstr>
      <vt:lpstr>3. AD Target Countries  Table 2   5 major target countries of Argentina's AD: 1995-2014</vt:lpstr>
      <vt:lpstr>4. AD Target Products   Table 3   5 major target importing products of Argentina's AD: 1995-2014</vt:lpstr>
      <vt:lpstr>Ⅱ. Characteristics and  Causes for Argentina’s Antidumping</vt:lpstr>
      <vt:lpstr>1. Argentina is the world's fifth major AD initiating country, and its AD success rate is higher </vt:lpstr>
      <vt:lpstr>2. China has become the first major target country of Argentina’s AD</vt:lpstr>
      <vt:lpstr>3. Base metals and their products is the first major kind of  products against by  Argentina's AD</vt:lpstr>
      <vt:lpstr>Ⅲ. Enlightenment of Argentina’s Antidumping for the Development of China-Argentina Economic and Trade Relationship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SLF</dc:creator>
  <cp:lastModifiedBy>SLF</cp:lastModifiedBy>
  <cp:revision>155</cp:revision>
  <dcterms:created xsi:type="dcterms:W3CDTF">2015-07-26T13:18:04Z</dcterms:created>
  <dcterms:modified xsi:type="dcterms:W3CDTF">2015-08-24T09:07:13Z</dcterms:modified>
</cp:coreProperties>
</file>