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3"/>
  </p:notesMasterIdLst>
  <p:sldIdLst>
    <p:sldId id="284" r:id="rId2"/>
    <p:sldId id="285" r:id="rId3"/>
    <p:sldId id="257" r:id="rId4"/>
    <p:sldId id="308" r:id="rId5"/>
    <p:sldId id="304" r:id="rId6"/>
    <p:sldId id="287" r:id="rId7"/>
    <p:sldId id="288" r:id="rId8"/>
    <p:sldId id="289" r:id="rId9"/>
    <p:sldId id="290" r:id="rId10"/>
    <p:sldId id="307" r:id="rId11"/>
    <p:sldId id="306" r:id="rId12"/>
    <p:sldId id="292" r:id="rId13"/>
    <p:sldId id="274" r:id="rId14"/>
    <p:sldId id="293" r:id="rId15"/>
    <p:sldId id="294" r:id="rId16"/>
    <p:sldId id="295" r:id="rId17"/>
    <p:sldId id="298" r:id="rId18"/>
    <p:sldId id="299" r:id="rId19"/>
    <p:sldId id="300" r:id="rId20"/>
    <p:sldId id="301" r:id="rId21"/>
    <p:sldId id="303" r:id="rId22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39" autoAdjust="0"/>
    <p:restoredTop sz="94684" autoAdjust="0"/>
  </p:normalViewPr>
  <p:slideViewPr>
    <p:cSldViewPr snapToGrid="0" snapToObjects="1">
      <p:cViewPr>
        <p:scale>
          <a:sx n="100" d="100"/>
          <a:sy n="100" d="100"/>
        </p:scale>
        <p:origin x="-354" y="3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90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FamiliaGarciaEcheverri:Downloads:mpd_2013-01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Libro2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CO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s-ES" sz="2800" b="0" dirty="0" smtClean="0"/>
              <a:t>A </a:t>
            </a:r>
            <a:r>
              <a:rPr lang="es-ES" sz="2800" b="0" dirty="0" err="1" smtClean="0"/>
              <a:t>longer</a:t>
            </a:r>
            <a:r>
              <a:rPr lang="es-ES" sz="2800" b="0" baseline="0" dirty="0" smtClean="0"/>
              <a:t> </a:t>
            </a:r>
            <a:r>
              <a:rPr lang="es-ES" sz="2800" b="0" dirty="0" err="1" smtClean="0"/>
              <a:t>term</a:t>
            </a:r>
            <a:r>
              <a:rPr lang="es-ES" sz="2800" b="0" dirty="0" smtClean="0"/>
              <a:t> </a:t>
            </a:r>
            <a:r>
              <a:rPr lang="es-ES" sz="2800" b="0" dirty="0" err="1" smtClean="0"/>
              <a:t>view</a:t>
            </a:r>
            <a:endParaRPr lang="es-ES" sz="2800" b="0" dirty="0" smtClean="0"/>
          </a:p>
          <a:p>
            <a:pPr>
              <a:defRPr/>
            </a:pPr>
            <a:r>
              <a:rPr lang="es-ES" sz="2800" b="0" dirty="0" smtClean="0"/>
              <a:t>China,</a:t>
            </a:r>
            <a:r>
              <a:rPr lang="es-ES" sz="2800" b="0" baseline="0" dirty="0" smtClean="0"/>
              <a:t> </a:t>
            </a:r>
            <a:r>
              <a:rPr lang="es-ES" sz="2800" b="0" baseline="0" dirty="0" err="1" smtClean="0"/>
              <a:t>Europe</a:t>
            </a:r>
            <a:r>
              <a:rPr lang="es-ES" sz="2800" b="0" baseline="0" dirty="0" smtClean="0"/>
              <a:t>, US and </a:t>
            </a:r>
            <a:r>
              <a:rPr lang="es-ES" sz="2800" b="0" baseline="0" dirty="0" err="1" smtClean="0"/>
              <a:t>Latin</a:t>
            </a:r>
            <a:r>
              <a:rPr lang="es-ES" sz="2800" b="0" baseline="0" dirty="0" smtClean="0"/>
              <a:t> </a:t>
            </a:r>
            <a:r>
              <a:rPr lang="es-ES" sz="2800" b="0" baseline="0" dirty="0" err="1" smtClean="0"/>
              <a:t>America</a:t>
            </a:r>
            <a:r>
              <a:rPr lang="es-ES" sz="2800" b="0" baseline="0" dirty="0" smtClean="0"/>
              <a:t> </a:t>
            </a:r>
            <a:r>
              <a:rPr lang="es-ES" sz="2800" b="0" dirty="0" smtClean="0"/>
              <a:t> </a:t>
            </a:r>
          </a:p>
          <a:p>
            <a:pPr>
              <a:defRPr/>
            </a:pPr>
            <a:r>
              <a:rPr lang="es-ES" sz="2800" b="0" dirty="0" err="1" smtClean="0"/>
              <a:t>Gdp</a:t>
            </a:r>
            <a:r>
              <a:rPr lang="es-ES" sz="2800" b="0" dirty="0" smtClean="0"/>
              <a:t> per </a:t>
            </a:r>
            <a:r>
              <a:rPr lang="es-ES" sz="2800" b="0" dirty="0" err="1" smtClean="0"/>
              <a:t>capita</a:t>
            </a:r>
            <a:endParaRPr lang="es-ES" sz="2800" b="0" dirty="0"/>
          </a:p>
        </c:rich>
      </c:tx>
      <c:layout>
        <c:manualLayout>
          <c:xMode val="edge"/>
          <c:yMode val="edge"/>
          <c:x val="0.17449101796407185"/>
          <c:y val="4.9407114624505928E-2"/>
        </c:manualLayout>
      </c:layout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Hoja1!$Q$51</c:f>
              <c:strCache>
                <c:ptCount val="1"/>
                <c:pt idx="0">
                  <c:v>W. Europe </c:v>
                </c:pt>
              </c:strCache>
            </c:strRef>
          </c:tx>
          <c:spPr>
            <a:ln>
              <a:solidFill>
                <a:schemeClr val="tx2">
                  <a:lumMod val="40000"/>
                  <a:lumOff val="60000"/>
                </a:schemeClr>
              </a:solidFill>
            </a:ln>
          </c:spPr>
          <c:marker>
            <c:symbol val="none"/>
          </c:marker>
          <c:cat>
            <c:numRef>
              <c:f>Hoja1!$P$52:$P$92</c:f>
              <c:numCache>
                <c:formatCode>General</c:formatCode>
                <c:ptCount val="41"/>
                <c:pt idx="0">
                  <c:v>0</c:v>
                </c:pt>
                <c:pt idx="1">
                  <c:v>50</c:v>
                </c:pt>
                <c:pt idx="2">
                  <c:v>100</c:v>
                </c:pt>
                <c:pt idx="3">
                  <c:v>150</c:v>
                </c:pt>
                <c:pt idx="4">
                  <c:v>200</c:v>
                </c:pt>
                <c:pt idx="5">
                  <c:v>250</c:v>
                </c:pt>
                <c:pt idx="6">
                  <c:v>300</c:v>
                </c:pt>
                <c:pt idx="7">
                  <c:v>350</c:v>
                </c:pt>
                <c:pt idx="8">
                  <c:v>400</c:v>
                </c:pt>
                <c:pt idx="9">
                  <c:v>450</c:v>
                </c:pt>
                <c:pt idx="10">
                  <c:v>500</c:v>
                </c:pt>
                <c:pt idx="11">
                  <c:v>550</c:v>
                </c:pt>
                <c:pt idx="12">
                  <c:v>600</c:v>
                </c:pt>
                <c:pt idx="13">
                  <c:v>650</c:v>
                </c:pt>
                <c:pt idx="14">
                  <c:v>700</c:v>
                </c:pt>
                <c:pt idx="15">
                  <c:v>750</c:v>
                </c:pt>
                <c:pt idx="16">
                  <c:v>800</c:v>
                </c:pt>
                <c:pt idx="17">
                  <c:v>850</c:v>
                </c:pt>
                <c:pt idx="18">
                  <c:v>900</c:v>
                </c:pt>
                <c:pt idx="19">
                  <c:v>950</c:v>
                </c:pt>
                <c:pt idx="20">
                  <c:v>1000</c:v>
                </c:pt>
                <c:pt idx="21">
                  <c:v>1050</c:v>
                </c:pt>
                <c:pt idx="22">
                  <c:v>1100</c:v>
                </c:pt>
                <c:pt idx="23">
                  <c:v>1150</c:v>
                </c:pt>
                <c:pt idx="24">
                  <c:v>1200</c:v>
                </c:pt>
                <c:pt idx="25">
                  <c:v>1250</c:v>
                </c:pt>
                <c:pt idx="26">
                  <c:v>1300</c:v>
                </c:pt>
                <c:pt idx="27">
                  <c:v>1350</c:v>
                </c:pt>
                <c:pt idx="28">
                  <c:v>1400</c:v>
                </c:pt>
                <c:pt idx="29">
                  <c:v>1450</c:v>
                </c:pt>
                <c:pt idx="30">
                  <c:v>1500</c:v>
                </c:pt>
                <c:pt idx="31">
                  <c:v>1550</c:v>
                </c:pt>
                <c:pt idx="32">
                  <c:v>1600</c:v>
                </c:pt>
                <c:pt idx="33">
                  <c:v>1650</c:v>
                </c:pt>
                <c:pt idx="34">
                  <c:v>1700</c:v>
                </c:pt>
                <c:pt idx="35">
                  <c:v>1750</c:v>
                </c:pt>
                <c:pt idx="36">
                  <c:v>1800</c:v>
                </c:pt>
                <c:pt idx="37">
                  <c:v>1850</c:v>
                </c:pt>
                <c:pt idx="38">
                  <c:v>1900</c:v>
                </c:pt>
                <c:pt idx="39">
                  <c:v>1950</c:v>
                </c:pt>
                <c:pt idx="40">
                  <c:v>2000</c:v>
                </c:pt>
              </c:numCache>
            </c:numRef>
          </c:cat>
          <c:val>
            <c:numRef>
              <c:f>Hoja1!$Q$52:$Q$92</c:f>
              <c:numCache>
                <c:formatCode>General</c:formatCode>
                <c:ptCount val="41"/>
                <c:pt idx="0">
                  <c:v>6.3566000000000003</c:v>
                </c:pt>
                <c:pt idx="1">
                  <c:v>6.3288260312734996</c:v>
                </c:pt>
                <c:pt idx="2">
                  <c:v>6.3002585785458249</c:v>
                </c:pt>
                <c:pt idx="3">
                  <c:v>6.2708509664335734</c:v>
                </c:pt>
                <c:pt idx="4">
                  <c:v>6.2405522760257828</c:v>
                </c:pt>
                <c:pt idx="5">
                  <c:v>6.2093068143597696</c:v>
                </c:pt>
                <c:pt idx="6">
                  <c:v>6.1770534983072727</c:v>
                </c:pt>
                <c:pt idx="7">
                  <c:v>6.1437251357469957</c:v>
                </c:pt>
                <c:pt idx="8">
                  <c:v>6.1092475827643646</c:v>
                </c:pt>
                <c:pt idx="9">
                  <c:v>6.1044421719248598</c:v>
                </c:pt>
                <c:pt idx="10">
                  <c:v>6.0996135575647008</c:v>
                </c:pt>
                <c:pt idx="11">
                  <c:v>6.0947615145140501</c:v>
                </c:pt>
                <c:pt idx="12">
                  <c:v>6.0898858143094667</c:v>
                </c:pt>
                <c:pt idx="13">
                  <c:v>6.0849862251293576</c:v>
                </c:pt>
                <c:pt idx="14">
                  <c:v>6.080062511727844</c:v>
                </c:pt>
                <c:pt idx="15">
                  <c:v>6.0751144353669764</c:v>
                </c:pt>
                <c:pt idx="16">
                  <c:v>6.0701417537472864</c:v>
                </c:pt>
                <c:pt idx="17">
                  <c:v>6.0651442209365776</c:v>
                </c:pt>
                <c:pt idx="18">
                  <c:v>6.0601215872969574</c:v>
                </c:pt>
                <c:pt idx="19">
                  <c:v>6.055073599409992</c:v>
                </c:pt>
                <c:pt idx="20">
                  <c:v>6.05</c:v>
                </c:pt>
                <c:pt idx="21">
                  <c:v>6.1288607150808483</c:v>
                </c:pt>
                <c:pt idx="22">
                  <c:v>6.2019544375532893</c:v>
                </c:pt>
                <c:pt idx="23">
                  <c:v>6.2700674597741344</c:v>
                </c:pt>
                <c:pt idx="24">
                  <c:v>6.333835477258849</c:v>
                </c:pt>
                <c:pt idx="25">
                  <c:v>6.3937797495426221</c:v>
                </c:pt>
                <c:pt idx="26">
                  <c:v>6.4503330194106407</c:v>
                </c:pt>
                <c:pt idx="27">
                  <c:v>6.5038584854925867</c:v>
                </c:pt>
                <c:pt idx="28">
                  <c:v>6.554663949142312</c:v>
                </c:pt>
                <c:pt idx="29">
                  <c:v>6.6030125374893354</c:v>
                </c:pt>
                <c:pt idx="30">
                  <c:v>6.6486219999999987</c:v>
                </c:pt>
                <c:pt idx="31">
                  <c:v>6.7955249478070892</c:v>
                </c:pt>
                <c:pt idx="32">
                  <c:v>6.9235858592986634</c:v>
                </c:pt>
                <c:pt idx="33">
                  <c:v>7.0370932897055756</c:v>
                </c:pt>
                <c:pt idx="34">
                  <c:v>7.1390201100207671</c:v>
                </c:pt>
                <c:pt idx="35">
                  <c:v>7.2315121065608903</c:v>
                </c:pt>
                <c:pt idx="36">
                  <c:v>7.316168915332697</c:v>
                </c:pt>
                <c:pt idx="37">
                  <c:v>7.3942149566636122</c:v>
                </c:pt>
                <c:pt idx="38">
                  <c:v>7.9924595159706859</c:v>
                </c:pt>
                <c:pt idx="39">
                  <c:v>8.4156012970796681</c:v>
                </c:pt>
                <c:pt idx="40">
                  <c:v>9.8677713823795195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Hoja1!$R$51</c:f>
              <c:strCache>
                <c:ptCount val="1"/>
                <c:pt idx="0">
                  <c:v>USA</c:v>
                </c:pt>
              </c:strCache>
            </c:strRef>
          </c:tx>
          <c:marker>
            <c:symbol val="none"/>
          </c:marker>
          <c:cat>
            <c:numRef>
              <c:f>Hoja1!$P$52:$P$92</c:f>
              <c:numCache>
                <c:formatCode>General</c:formatCode>
                <c:ptCount val="41"/>
                <c:pt idx="0">
                  <c:v>0</c:v>
                </c:pt>
                <c:pt idx="1">
                  <c:v>50</c:v>
                </c:pt>
                <c:pt idx="2">
                  <c:v>100</c:v>
                </c:pt>
                <c:pt idx="3">
                  <c:v>150</c:v>
                </c:pt>
                <c:pt idx="4">
                  <c:v>200</c:v>
                </c:pt>
                <c:pt idx="5">
                  <c:v>250</c:v>
                </c:pt>
                <c:pt idx="6">
                  <c:v>300</c:v>
                </c:pt>
                <c:pt idx="7">
                  <c:v>350</c:v>
                </c:pt>
                <c:pt idx="8">
                  <c:v>400</c:v>
                </c:pt>
                <c:pt idx="9">
                  <c:v>450</c:v>
                </c:pt>
                <c:pt idx="10">
                  <c:v>500</c:v>
                </c:pt>
                <c:pt idx="11">
                  <c:v>550</c:v>
                </c:pt>
                <c:pt idx="12">
                  <c:v>600</c:v>
                </c:pt>
                <c:pt idx="13">
                  <c:v>650</c:v>
                </c:pt>
                <c:pt idx="14">
                  <c:v>700</c:v>
                </c:pt>
                <c:pt idx="15">
                  <c:v>750</c:v>
                </c:pt>
                <c:pt idx="16">
                  <c:v>800</c:v>
                </c:pt>
                <c:pt idx="17">
                  <c:v>850</c:v>
                </c:pt>
                <c:pt idx="18">
                  <c:v>900</c:v>
                </c:pt>
                <c:pt idx="19">
                  <c:v>950</c:v>
                </c:pt>
                <c:pt idx="20">
                  <c:v>1000</c:v>
                </c:pt>
                <c:pt idx="21">
                  <c:v>1050</c:v>
                </c:pt>
                <c:pt idx="22">
                  <c:v>1100</c:v>
                </c:pt>
                <c:pt idx="23">
                  <c:v>1150</c:v>
                </c:pt>
                <c:pt idx="24">
                  <c:v>1200</c:v>
                </c:pt>
                <c:pt idx="25">
                  <c:v>1250</c:v>
                </c:pt>
                <c:pt idx="26">
                  <c:v>1300</c:v>
                </c:pt>
                <c:pt idx="27">
                  <c:v>1350</c:v>
                </c:pt>
                <c:pt idx="28">
                  <c:v>1400</c:v>
                </c:pt>
                <c:pt idx="29">
                  <c:v>1450</c:v>
                </c:pt>
                <c:pt idx="30">
                  <c:v>1500</c:v>
                </c:pt>
                <c:pt idx="31">
                  <c:v>1550</c:v>
                </c:pt>
                <c:pt idx="32">
                  <c:v>1600</c:v>
                </c:pt>
                <c:pt idx="33">
                  <c:v>1650</c:v>
                </c:pt>
                <c:pt idx="34">
                  <c:v>1700</c:v>
                </c:pt>
                <c:pt idx="35">
                  <c:v>1750</c:v>
                </c:pt>
                <c:pt idx="36">
                  <c:v>1800</c:v>
                </c:pt>
                <c:pt idx="37">
                  <c:v>1850</c:v>
                </c:pt>
                <c:pt idx="38">
                  <c:v>1900</c:v>
                </c:pt>
                <c:pt idx="39">
                  <c:v>1950</c:v>
                </c:pt>
                <c:pt idx="40">
                  <c:v>2000</c:v>
                </c:pt>
              </c:numCache>
            </c:numRef>
          </c:cat>
          <c:val>
            <c:numRef>
              <c:f>Hoja1!$R$52:$R$92</c:f>
              <c:numCache>
                <c:formatCode>General</c:formatCode>
                <c:ptCount val="41"/>
                <c:pt idx="0">
                  <c:v>5.9913999999999996</c:v>
                </c:pt>
                <c:pt idx="1">
                  <c:v>5.9913999999999996</c:v>
                </c:pt>
                <c:pt idx="2">
                  <c:v>5.9913999999999996</c:v>
                </c:pt>
                <c:pt idx="3">
                  <c:v>5.9913999999999996</c:v>
                </c:pt>
                <c:pt idx="4">
                  <c:v>5.9913999999999996</c:v>
                </c:pt>
                <c:pt idx="5">
                  <c:v>5.9913999999999996</c:v>
                </c:pt>
                <c:pt idx="6">
                  <c:v>5.9913999999999996</c:v>
                </c:pt>
                <c:pt idx="7">
                  <c:v>5.9913999999999996</c:v>
                </c:pt>
                <c:pt idx="8">
                  <c:v>5.9913999999999996</c:v>
                </c:pt>
                <c:pt idx="9">
                  <c:v>5.9913999999999996</c:v>
                </c:pt>
                <c:pt idx="10">
                  <c:v>5.9913999999999996</c:v>
                </c:pt>
                <c:pt idx="11">
                  <c:v>5.9913999999999996</c:v>
                </c:pt>
                <c:pt idx="12">
                  <c:v>5.9913999999999996</c:v>
                </c:pt>
                <c:pt idx="13">
                  <c:v>5.9913999999999996</c:v>
                </c:pt>
                <c:pt idx="14">
                  <c:v>5.9913999999999996</c:v>
                </c:pt>
                <c:pt idx="15">
                  <c:v>5.9913999999999996</c:v>
                </c:pt>
                <c:pt idx="16">
                  <c:v>5.9913999999999996</c:v>
                </c:pt>
                <c:pt idx="17">
                  <c:v>5.9913999999999996</c:v>
                </c:pt>
                <c:pt idx="18">
                  <c:v>5.9913999999999996</c:v>
                </c:pt>
                <c:pt idx="19">
                  <c:v>5.9913999999999996</c:v>
                </c:pt>
                <c:pt idx="20">
                  <c:v>5.9913999999999996</c:v>
                </c:pt>
                <c:pt idx="21">
                  <c:v>5.9913999999999996</c:v>
                </c:pt>
                <c:pt idx="22">
                  <c:v>5.9913999999999996</c:v>
                </c:pt>
                <c:pt idx="23">
                  <c:v>5.9913999999999996</c:v>
                </c:pt>
                <c:pt idx="24">
                  <c:v>5.9913999999999996</c:v>
                </c:pt>
                <c:pt idx="25">
                  <c:v>5.9913999999999996</c:v>
                </c:pt>
                <c:pt idx="26">
                  <c:v>5.9913999999999996</c:v>
                </c:pt>
                <c:pt idx="27">
                  <c:v>5.9913999999999996</c:v>
                </c:pt>
                <c:pt idx="28">
                  <c:v>5.9913999999999996</c:v>
                </c:pt>
                <c:pt idx="29">
                  <c:v>5.9913999999999996</c:v>
                </c:pt>
                <c:pt idx="30">
                  <c:v>5.9913999999999996</c:v>
                </c:pt>
                <c:pt idx="31">
                  <c:v>6.1355090063818087</c:v>
                </c:pt>
                <c:pt idx="32">
                  <c:v>6.2614424120958398</c:v>
                </c:pt>
                <c:pt idx="33">
                  <c:v>6.3745382955363548</c:v>
                </c:pt>
                <c:pt idx="34">
                  <c:v>6.8127932264675097</c:v>
                </c:pt>
                <c:pt idx="35">
                  <c:v>7.1164756402657323</c:v>
                </c:pt>
                <c:pt idx="36">
                  <c:v>7.1669749687521067</c:v>
                </c:pt>
                <c:pt idx="37">
                  <c:v>7.522219183569903</c:v>
                </c:pt>
                <c:pt idx="38">
                  <c:v>8.3164927223700431</c:v>
                </c:pt>
                <c:pt idx="39">
                  <c:v>9.1654839856539301</c:v>
                </c:pt>
                <c:pt idx="40">
                  <c:v>10.26471979732708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Hoja1!$S$51</c:f>
              <c:strCache>
                <c:ptCount val="1"/>
                <c:pt idx="0">
                  <c:v>L. America</c:v>
                </c:pt>
              </c:strCache>
            </c:strRef>
          </c:tx>
          <c:marker>
            <c:symbol val="none"/>
          </c:marker>
          <c:cat>
            <c:numRef>
              <c:f>Hoja1!$P$52:$P$92</c:f>
              <c:numCache>
                <c:formatCode>General</c:formatCode>
                <c:ptCount val="41"/>
                <c:pt idx="0">
                  <c:v>0</c:v>
                </c:pt>
                <c:pt idx="1">
                  <c:v>50</c:v>
                </c:pt>
                <c:pt idx="2">
                  <c:v>100</c:v>
                </c:pt>
                <c:pt idx="3">
                  <c:v>150</c:v>
                </c:pt>
                <c:pt idx="4">
                  <c:v>200</c:v>
                </c:pt>
                <c:pt idx="5">
                  <c:v>250</c:v>
                </c:pt>
                <c:pt idx="6">
                  <c:v>300</c:v>
                </c:pt>
                <c:pt idx="7">
                  <c:v>350</c:v>
                </c:pt>
                <c:pt idx="8">
                  <c:v>400</c:v>
                </c:pt>
                <c:pt idx="9">
                  <c:v>450</c:v>
                </c:pt>
                <c:pt idx="10">
                  <c:v>500</c:v>
                </c:pt>
                <c:pt idx="11">
                  <c:v>550</c:v>
                </c:pt>
                <c:pt idx="12">
                  <c:v>600</c:v>
                </c:pt>
                <c:pt idx="13">
                  <c:v>650</c:v>
                </c:pt>
                <c:pt idx="14">
                  <c:v>700</c:v>
                </c:pt>
                <c:pt idx="15">
                  <c:v>750</c:v>
                </c:pt>
                <c:pt idx="16">
                  <c:v>800</c:v>
                </c:pt>
                <c:pt idx="17">
                  <c:v>850</c:v>
                </c:pt>
                <c:pt idx="18">
                  <c:v>900</c:v>
                </c:pt>
                <c:pt idx="19">
                  <c:v>950</c:v>
                </c:pt>
                <c:pt idx="20">
                  <c:v>1000</c:v>
                </c:pt>
                <c:pt idx="21">
                  <c:v>1050</c:v>
                </c:pt>
                <c:pt idx="22">
                  <c:v>1100</c:v>
                </c:pt>
                <c:pt idx="23">
                  <c:v>1150</c:v>
                </c:pt>
                <c:pt idx="24">
                  <c:v>1200</c:v>
                </c:pt>
                <c:pt idx="25">
                  <c:v>1250</c:v>
                </c:pt>
                <c:pt idx="26">
                  <c:v>1300</c:v>
                </c:pt>
                <c:pt idx="27">
                  <c:v>1350</c:v>
                </c:pt>
                <c:pt idx="28">
                  <c:v>1400</c:v>
                </c:pt>
                <c:pt idx="29">
                  <c:v>1450</c:v>
                </c:pt>
                <c:pt idx="30">
                  <c:v>1500</c:v>
                </c:pt>
                <c:pt idx="31">
                  <c:v>1550</c:v>
                </c:pt>
                <c:pt idx="32">
                  <c:v>1600</c:v>
                </c:pt>
                <c:pt idx="33">
                  <c:v>1650</c:v>
                </c:pt>
                <c:pt idx="34">
                  <c:v>1700</c:v>
                </c:pt>
                <c:pt idx="35">
                  <c:v>1750</c:v>
                </c:pt>
                <c:pt idx="36">
                  <c:v>1800</c:v>
                </c:pt>
                <c:pt idx="37">
                  <c:v>1850</c:v>
                </c:pt>
                <c:pt idx="38">
                  <c:v>1900</c:v>
                </c:pt>
                <c:pt idx="39">
                  <c:v>1950</c:v>
                </c:pt>
                <c:pt idx="40">
                  <c:v>2000</c:v>
                </c:pt>
              </c:numCache>
            </c:numRef>
          </c:cat>
          <c:val>
            <c:numRef>
              <c:f>Hoja1!$S$52:$S$92</c:f>
              <c:numCache>
                <c:formatCode>General</c:formatCode>
                <c:ptCount val="41"/>
                <c:pt idx="0">
                  <c:v>5.9913999999999996</c:v>
                </c:pt>
                <c:pt idx="1">
                  <c:v>5.9913999999999996</c:v>
                </c:pt>
                <c:pt idx="2">
                  <c:v>5.9913999999999996</c:v>
                </c:pt>
                <c:pt idx="3">
                  <c:v>5.9913999999999996</c:v>
                </c:pt>
                <c:pt idx="4">
                  <c:v>5.9913999999999996</c:v>
                </c:pt>
                <c:pt idx="5">
                  <c:v>5.9913999999999996</c:v>
                </c:pt>
                <c:pt idx="6">
                  <c:v>5.9913999999999996</c:v>
                </c:pt>
                <c:pt idx="7">
                  <c:v>5.9913999999999996</c:v>
                </c:pt>
                <c:pt idx="8">
                  <c:v>5.9913999999999996</c:v>
                </c:pt>
                <c:pt idx="9">
                  <c:v>5.9913999999999996</c:v>
                </c:pt>
                <c:pt idx="10">
                  <c:v>5.9913999999999996</c:v>
                </c:pt>
                <c:pt idx="11">
                  <c:v>5.9913999999999996</c:v>
                </c:pt>
                <c:pt idx="12">
                  <c:v>5.9913999999999996</c:v>
                </c:pt>
                <c:pt idx="13">
                  <c:v>5.9913999999999996</c:v>
                </c:pt>
                <c:pt idx="14">
                  <c:v>5.9913999999999996</c:v>
                </c:pt>
                <c:pt idx="15">
                  <c:v>5.9913999999999996</c:v>
                </c:pt>
                <c:pt idx="16">
                  <c:v>5.9913999999999996</c:v>
                </c:pt>
                <c:pt idx="17">
                  <c:v>5.9913999999999996</c:v>
                </c:pt>
                <c:pt idx="18">
                  <c:v>5.9913999999999996</c:v>
                </c:pt>
                <c:pt idx="19">
                  <c:v>5.9913999999999996</c:v>
                </c:pt>
                <c:pt idx="20">
                  <c:v>5.9913999999999996</c:v>
                </c:pt>
                <c:pt idx="21">
                  <c:v>5.9963878626512406</c:v>
                </c:pt>
                <c:pt idx="22">
                  <c:v>6.0013509699538661</c:v>
                </c:pt>
                <c:pt idx="23">
                  <c:v>6.0062895664222289</c:v>
                </c:pt>
                <c:pt idx="24">
                  <c:v>6.0112038929657938</c:v>
                </c:pt>
                <c:pt idx="25">
                  <c:v>6.0160941869596476</c:v>
                </c:pt>
                <c:pt idx="26">
                  <c:v>6.0209606823133059</c:v>
                </c:pt>
                <c:pt idx="27">
                  <c:v>6.0258036095378404</c:v>
                </c:pt>
                <c:pt idx="28">
                  <c:v>6.0306231958113976</c:v>
                </c:pt>
                <c:pt idx="29">
                  <c:v>6.0354196650431531</c:v>
                </c:pt>
                <c:pt idx="30">
                  <c:v>6.0402547112774139</c:v>
                </c:pt>
                <c:pt idx="31">
                  <c:v>6.2364934130097502</c:v>
                </c:pt>
                <c:pt idx="32">
                  <c:v>6.400467647040136</c:v>
                </c:pt>
                <c:pt idx="33">
                  <c:v>6.5413038896931903</c:v>
                </c:pt>
                <c:pt idx="34">
                  <c:v>6.6647318119792134</c:v>
                </c:pt>
                <c:pt idx="35">
                  <c:v>6.7745854059809441</c:v>
                </c:pt>
                <c:pt idx="36">
                  <c:v>6.8735567841491259</c:v>
                </c:pt>
                <c:pt idx="37">
                  <c:v>6.9636089535307599</c:v>
                </c:pt>
                <c:pt idx="38">
                  <c:v>7.046217436978397</c:v>
                </c:pt>
                <c:pt idx="39">
                  <c:v>7.8258519567830724</c:v>
                </c:pt>
                <c:pt idx="40">
                  <c:v>8.6781966573258043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Hoja1!$T$51</c:f>
              <c:strCache>
                <c:ptCount val="1"/>
                <c:pt idx="0">
                  <c:v>China </c:v>
                </c:pt>
              </c:strCache>
            </c:strRef>
          </c:tx>
          <c:spPr>
            <a:ln>
              <a:solidFill>
                <a:srgbClr val="ECEC00"/>
              </a:solidFill>
            </a:ln>
          </c:spPr>
          <c:marker>
            <c:symbol val="none"/>
          </c:marker>
          <c:cat>
            <c:numRef>
              <c:f>Hoja1!$P$52:$P$92</c:f>
              <c:numCache>
                <c:formatCode>General</c:formatCode>
                <c:ptCount val="41"/>
                <c:pt idx="0">
                  <c:v>0</c:v>
                </c:pt>
                <c:pt idx="1">
                  <c:v>50</c:v>
                </c:pt>
                <c:pt idx="2">
                  <c:v>100</c:v>
                </c:pt>
                <c:pt idx="3">
                  <c:v>150</c:v>
                </c:pt>
                <c:pt idx="4">
                  <c:v>200</c:v>
                </c:pt>
                <c:pt idx="5">
                  <c:v>250</c:v>
                </c:pt>
                <c:pt idx="6">
                  <c:v>300</c:v>
                </c:pt>
                <c:pt idx="7">
                  <c:v>350</c:v>
                </c:pt>
                <c:pt idx="8">
                  <c:v>400</c:v>
                </c:pt>
                <c:pt idx="9">
                  <c:v>450</c:v>
                </c:pt>
                <c:pt idx="10">
                  <c:v>500</c:v>
                </c:pt>
                <c:pt idx="11">
                  <c:v>550</c:v>
                </c:pt>
                <c:pt idx="12">
                  <c:v>600</c:v>
                </c:pt>
                <c:pt idx="13">
                  <c:v>650</c:v>
                </c:pt>
                <c:pt idx="14">
                  <c:v>700</c:v>
                </c:pt>
                <c:pt idx="15">
                  <c:v>750</c:v>
                </c:pt>
                <c:pt idx="16">
                  <c:v>800</c:v>
                </c:pt>
                <c:pt idx="17">
                  <c:v>850</c:v>
                </c:pt>
                <c:pt idx="18">
                  <c:v>900</c:v>
                </c:pt>
                <c:pt idx="19">
                  <c:v>950</c:v>
                </c:pt>
                <c:pt idx="20">
                  <c:v>1000</c:v>
                </c:pt>
                <c:pt idx="21">
                  <c:v>1050</c:v>
                </c:pt>
                <c:pt idx="22">
                  <c:v>1100</c:v>
                </c:pt>
                <c:pt idx="23">
                  <c:v>1150</c:v>
                </c:pt>
                <c:pt idx="24">
                  <c:v>1200</c:v>
                </c:pt>
                <c:pt idx="25">
                  <c:v>1250</c:v>
                </c:pt>
                <c:pt idx="26">
                  <c:v>1300</c:v>
                </c:pt>
                <c:pt idx="27">
                  <c:v>1350</c:v>
                </c:pt>
                <c:pt idx="28">
                  <c:v>1400</c:v>
                </c:pt>
                <c:pt idx="29">
                  <c:v>1450</c:v>
                </c:pt>
                <c:pt idx="30">
                  <c:v>1500</c:v>
                </c:pt>
                <c:pt idx="31">
                  <c:v>1550</c:v>
                </c:pt>
                <c:pt idx="32">
                  <c:v>1600</c:v>
                </c:pt>
                <c:pt idx="33">
                  <c:v>1650</c:v>
                </c:pt>
                <c:pt idx="34">
                  <c:v>1700</c:v>
                </c:pt>
                <c:pt idx="35">
                  <c:v>1750</c:v>
                </c:pt>
                <c:pt idx="36">
                  <c:v>1800</c:v>
                </c:pt>
                <c:pt idx="37">
                  <c:v>1850</c:v>
                </c:pt>
                <c:pt idx="38">
                  <c:v>1900</c:v>
                </c:pt>
                <c:pt idx="39">
                  <c:v>1950</c:v>
                </c:pt>
                <c:pt idx="40">
                  <c:v>2000</c:v>
                </c:pt>
              </c:numCache>
            </c:numRef>
          </c:cat>
          <c:val>
            <c:numRef>
              <c:f>Hoja1!$T$52:$T$92</c:f>
              <c:numCache>
                <c:formatCode>General</c:formatCode>
                <c:ptCount val="41"/>
                <c:pt idx="0">
                  <c:v>6.1092000000000004</c:v>
                </c:pt>
                <c:pt idx="1">
                  <c:v>6.1131022796201284</c:v>
                </c:pt>
                <c:pt idx="2">
                  <c:v>6.1169893906270172</c:v>
                </c:pt>
                <c:pt idx="3">
                  <c:v>6.1208614504885217</c:v>
                </c:pt>
                <c:pt idx="4">
                  <c:v>6.1247185753132243</c:v>
                </c:pt>
                <c:pt idx="5">
                  <c:v>6.128560879871328</c:v>
                </c:pt>
                <c:pt idx="6">
                  <c:v>6.1323884776151498</c:v>
                </c:pt>
                <c:pt idx="7">
                  <c:v>6.1362014806992198</c:v>
                </c:pt>
                <c:pt idx="8">
                  <c:v>6.14</c:v>
                </c:pt>
                <c:pt idx="9">
                  <c:v>6.14</c:v>
                </c:pt>
                <c:pt idx="10">
                  <c:v>6.14</c:v>
                </c:pt>
                <c:pt idx="11">
                  <c:v>6.14</c:v>
                </c:pt>
                <c:pt idx="12">
                  <c:v>6.14</c:v>
                </c:pt>
                <c:pt idx="13">
                  <c:v>6.14</c:v>
                </c:pt>
                <c:pt idx="14">
                  <c:v>6.14</c:v>
                </c:pt>
                <c:pt idx="15">
                  <c:v>6.14</c:v>
                </c:pt>
                <c:pt idx="16">
                  <c:v>6.14</c:v>
                </c:pt>
                <c:pt idx="17">
                  <c:v>6.14</c:v>
                </c:pt>
                <c:pt idx="18">
                  <c:v>6.14</c:v>
                </c:pt>
                <c:pt idx="19">
                  <c:v>6.14</c:v>
                </c:pt>
                <c:pt idx="20">
                  <c:v>6.14</c:v>
                </c:pt>
                <c:pt idx="21">
                  <c:v>6.1680479447345471</c:v>
                </c:pt>
                <c:pt idx="22">
                  <c:v>6.1953306177652987</c:v>
                </c:pt>
                <c:pt idx="23">
                  <c:v>6.2218886723253872</c:v>
                </c:pt>
                <c:pt idx="24">
                  <c:v>6.2477596058796196</c:v>
                </c:pt>
                <c:pt idx="25">
                  <c:v>6.2729780785311959</c:v>
                </c:pt>
                <c:pt idx="26">
                  <c:v>6.2975761922567237</c:v>
                </c:pt>
                <c:pt idx="27">
                  <c:v>6.3215837366138254</c:v>
                </c:pt>
                <c:pt idx="28">
                  <c:v>6.3450284056389616</c:v>
                </c:pt>
                <c:pt idx="29">
                  <c:v>6.3679359898964032</c:v>
                </c:pt>
                <c:pt idx="30">
                  <c:v>6.39</c:v>
                </c:pt>
                <c:pt idx="31">
                  <c:v>6.532217629026511</c:v>
                </c:pt>
                <c:pt idx="32">
                  <c:v>6.656704845833926</c:v>
                </c:pt>
                <c:pt idx="33">
                  <c:v>6.7673965321271536</c:v>
                </c:pt>
                <c:pt idx="34">
                  <c:v>6.8670475374906026</c:v>
                </c:pt>
                <c:pt idx="35">
                  <c:v>6.9576619306426366</c:v>
                </c:pt>
                <c:pt idx="36">
                  <c:v>7.0407432373998962</c:v>
                </c:pt>
                <c:pt idx="37">
                  <c:v>6.3969296552161463</c:v>
                </c:pt>
                <c:pt idx="38">
                  <c:v>6.3014919672830052</c:v>
                </c:pt>
                <c:pt idx="39">
                  <c:v>6.1048417263556596</c:v>
                </c:pt>
                <c:pt idx="40">
                  <c:v>8.1376489332141855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8989568"/>
        <c:axId val="78999552"/>
      </c:lineChart>
      <c:catAx>
        <c:axId val="789895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78999552"/>
        <c:crosses val="autoZero"/>
        <c:auto val="1"/>
        <c:lblAlgn val="ctr"/>
        <c:lblOffset val="100"/>
        <c:noMultiLvlLbl val="0"/>
      </c:catAx>
      <c:valAx>
        <c:axId val="78999552"/>
        <c:scaling>
          <c:orientation val="minMax"/>
          <c:max val="10.3"/>
          <c:min val="5.8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s-ES" dirty="0" smtClean="0"/>
                  <a:t>Natural</a:t>
                </a:r>
                <a:r>
                  <a:rPr lang="es-ES" baseline="0" dirty="0" smtClean="0"/>
                  <a:t> Log </a:t>
                </a:r>
                <a:r>
                  <a:rPr lang="es-ES" baseline="0" dirty="0" err="1" smtClean="0"/>
                  <a:t>gdp</a:t>
                </a:r>
                <a:r>
                  <a:rPr lang="es-ES" baseline="0" dirty="0" smtClean="0"/>
                  <a:t> per </a:t>
                </a:r>
                <a:r>
                  <a:rPr lang="es-ES" baseline="0" dirty="0" err="1" smtClean="0"/>
                  <a:t>capita</a:t>
                </a:r>
                <a:endParaRPr lang="es-ES" dirty="0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spPr>
          <a:ln w="9525">
            <a:noFill/>
          </a:ln>
        </c:spPr>
        <c:crossAx val="78989568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CO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s-CO"/>
              <a:t>Mean Score</a:t>
            </a:r>
            <a:r>
              <a:rPr lang="es-CO" baseline="0"/>
              <a:t> Pisa 2012</a:t>
            </a:r>
            <a:endParaRPr lang="es-CO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Hoja3!$E$8</c:f>
              <c:strCache>
                <c:ptCount val="1"/>
                <c:pt idx="0">
                  <c:v>Math</c:v>
                </c:pt>
              </c:strCache>
            </c:strRef>
          </c:tx>
          <c:invertIfNegative val="0"/>
          <c:cat>
            <c:strRef>
              <c:f>Hoja3!$D$9:$D$16</c:f>
              <c:strCache>
                <c:ptCount val="8"/>
                <c:pt idx="0">
                  <c:v>Shanghai (China)</c:v>
                </c:pt>
                <c:pt idx="1">
                  <c:v>Hong Kong (China)</c:v>
                </c:pt>
                <c:pt idx="2">
                  <c:v>United States</c:v>
                </c:pt>
                <c:pt idx="3">
                  <c:v>Chile</c:v>
                </c:pt>
                <c:pt idx="4">
                  <c:v>Mexico</c:v>
                </c:pt>
                <c:pt idx="5">
                  <c:v>Brasil</c:v>
                </c:pt>
                <c:pt idx="6">
                  <c:v>Colombia</c:v>
                </c:pt>
                <c:pt idx="7">
                  <c:v>Peru</c:v>
                </c:pt>
              </c:strCache>
            </c:strRef>
          </c:cat>
          <c:val>
            <c:numRef>
              <c:f>Hoja3!$E$9:$E$16</c:f>
              <c:numCache>
                <c:formatCode>General</c:formatCode>
                <c:ptCount val="8"/>
                <c:pt idx="0">
                  <c:v>613</c:v>
                </c:pt>
                <c:pt idx="1">
                  <c:v>561</c:v>
                </c:pt>
                <c:pt idx="2">
                  <c:v>481</c:v>
                </c:pt>
                <c:pt idx="3">
                  <c:v>423</c:v>
                </c:pt>
                <c:pt idx="4">
                  <c:v>413</c:v>
                </c:pt>
                <c:pt idx="5">
                  <c:v>391</c:v>
                </c:pt>
                <c:pt idx="6">
                  <c:v>376</c:v>
                </c:pt>
                <c:pt idx="7">
                  <c:v>368</c:v>
                </c:pt>
              </c:numCache>
            </c:numRef>
          </c:val>
        </c:ser>
        <c:ser>
          <c:idx val="1"/>
          <c:order val="1"/>
          <c:tx>
            <c:strRef>
              <c:f>Hoja3!$F$8</c:f>
              <c:strCache>
                <c:ptCount val="1"/>
                <c:pt idx="0">
                  <c:v>Reading</c:v>
                </c:pt>
              </c:strCache>
            </c:strRef>
          </c:tx>
          <c:invertIfNegative val="0"/>
          <c:cat>
            <c:strRef>
              <c:f>Hoja3!$D$9:$D$16</c:f>
              <c:strCache>
                <c:ptCount val="8"/>
                <c:pt idx="0">
                  <c:v>Shanghai (China)</c:v>
                </c:pt>
                <c:pt idx="1">
                  <c:v>Hong Kong (China)</c:v>
                </c:pt>
                <c:pt idx="2">
                  <c:v>United States</c:v>
                </c:pt>
                <c:pt idx="3">
                  <c:v>Chile</c:v>
                </c:pt>
                <c:pt idx="4">
                  <c:v>Mexico</c:v>
                </c:pt>
                <c:pt idx="5">
                  <c:v>Brasil</c:v>
                </c:pt>
                <c:pt idx="6">
                  <c:v>Colombia</c:v>
                </c:pt>
                <c:pt idx="7">
                  <c:v>Peru</c:v>
                </c:pt>
              </c:strCache>
            </c:strRef>
          </c:cat>
          <c:val>
            <c:numRef>
              <c:f>Hoja3!$F$9:$F$16</c:f>
              <c:numCache>
                <c:formatCode>General</c:formatCode>
                <c:ptCount val="8"/>
                <c:pt idx="0">
                  <c:v>570</c:v>
                </c:pt>
                <c:pt idx="1">
                  <c:v>545</c:v>
                </c:pt>
                <c:pt idx="2">
                  <c:v>498</c:v>
                </c:pt>
                <c:pt idx="3">
                  <c:v>441</c:v>
                </c:pt>
                <c:pt idx="4">
                  <c:v>424</c:v>
                </c:pt>
                <c:pt idx="5">
                  <c:v>410</c:v>
                </c:pt>
                <c:pt idx="6">
                  <c:v>403</c:v>
                </c:pt>
                <c:pt idx="7">
                  <c:v>384</c:v>
                </c:pt>
              </c:numCache>
            </c:numRef>
          </c:val>
        </c:ser>
        <c:ser>
          <c:idx val="2"/>
          <c:order val="2"/>
          <c:tx>
            <c:strRef>
              <c:f>Hoja3!$G$8</c:f>
              <c:strCache>
                <c:ptCount val="1"/>
                <c:pt idx="0">
                  <c:v>Science</c:v>
                </c:pt>
              </c:strCache>
            </c:strRef>
          </c:tx>
          <c:invertIfNegative val="0"/>
          <c:cat>
            <c:strRef>
              <c:f>Hoja3!$D$9:$D$16</c:f>
              <c:strCache>
                <c:ptCount val="8"/>
                <c:pt idx="0">
                  <c:v>Shanghai (China)</c:v>
                </c:pt>
                <c:pt idx="1">
                  <c:v>Hong Kong (China)</c:v>
                </c:pt>
                <c:pt idx="2">
                  <c:v>United States</c:v>
                </c:pt>
                <c:pt idx="3">
                  <c:v>Chile</c:v>
                </c:pt>
                <c:pt idx="4">
                  <c:v>Mexico</c:v>
                </c:pt>
                <c:pt idx="5">
                  <c:v>Brasil</c:v>
                </c:pt>
                <c:pt idx="6">
                  <c:v>Colombia</c:v>
                </c:pt>
                <c:pt idx="7">
                  <c:v>Peru</c:v>
                </c:pt>
              </c:strCache>
            </c:strRef>
          </c:cat>
          <c:val>
            <c:numRef>
              <c:f>Hoja3!$G$9:$G$16</c:f>
              <c:numCache>
                <c:formatCode>General</c:formatCode>
                <c:ptCount val="8"/>
                <c:pt idx="0">
                  <c:v>580</c:v>
                </c:pt>
                <c:pt idx="1">
                  <c:v>555</c:v>
                </c:pt>
                <c:pt idx="2">
                  <c:v>497</c:v>
                </c:pt>
                <c:pt idx="3">
                  <c:v>445</c:v>
                </c:pt>
                <c:pt idx="4">
                  <c:v>415</c:v>
                </c:pt>
                <c:pt idx="5">
                  <c:v>405</c:v>
                </c:pt>
                <c:pt idx="6">
                  <c:v>399</c:v>
                </c:pt>
                <c:pt idx="7">
                  <c:v>373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-25"/>
        <c:axId val="79415552"/>
        <c:axId val="79417344"/>
      </c:barChart>
      <c:catAx>
        <c:axId val="79415552"/>
        <c:scaling>
          <c:orientation val="minMax"/>
        </c:scaling>
        <c:delete val="0"/>
        <c:axPos val="b"/>
        <c:majorTickMark val="none"/>
        <c:minorTickMark val="none"/>
        <c:tickLblPos val="nextTo"/>
        <c:crossAx val="79417344"/>
        <c:crosses val="autoZero"/>
        <c:auto val="1"/>
        <c:lblAlgn val="ctr"/>
        <c:lblOffset val="100"/>
        <c:noMultiLvlLbl val="0"/>
      </c:catAx>
      <c:valAx>
        <c:axId val="79417344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spPr>
          <a:ln w="9525">
            <a:noFill/>
          </a:ln>
        </c:spPr>
        <c:crossAx val="79415552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B5FECA-6841-FB47-9AB4-5206CF86EC0B}" type="datetimeFigureOut">
              <a:rPr lang="es-ES" smtClean="0"/>
              <a:t>28/08/2015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2D3C41-61CE-894D-91F9-65285CD677C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706074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1300: </a:t>
            </a:r>
            <a:r>
              <a:rPr lang="en-US" dirty="0" err="1" smtClean="0"/>
              <a:t>actualizar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A7D39-D764-4C2F-896A-FC4DF8E6460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6367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C19A4-3B2A-214A-AC52-A8388E277EB2}" type="datetimeFigureOut">
              <a:rPr lang="es-ES" smtClean="0"/>
              <a:t>28/08/2015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7BB70-4A2C-F144-83ED-C170D3A56FA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222043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C19A4-3B2A-214A-AC52-A8388E277EB2}" type="datetimeFigureOut">
              <a:rPr lang="es-ES" smtClean="0"/>
              <a:t>28/08/2015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7BB70-4A2C-F144-83ED-C170D3A56FA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984790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C19A4-3B2A-214A-AC52-A8388E277EB2}" type="datetimeFigureOut">
              <a:rPr lang="es-ES" smtClean="0"/>
              <a:t>28/08/2015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7BB70-4A2C-F144-83ED-C170D3A56FA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19096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C19A4-3B2A-214A-AC52-A8388E277EB2}" type="datetimeFigureOut">
              <a:rPr lang="es-ES" smtClean="0"/>
              <a:t>28/08/2015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7BB70-4A2C-F144-83ED-C170D3A56FA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797476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C19A4-3B2A-214A-AC52-A8388E277EB2}" type="datetimeFigureOut">
              <a:rPr lang="es-ES" smtClean="0"/>
              <a:t>28/08/2015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7BB70-4A2C-F144-83ED-C170D3A56FA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68268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C19A4-3B2A-214A-AC52-A8388E277EB2}" type="datetimeFigureOut">
              <a:rPr lang="es-ES" smtClean="0"/>
              <a:t>28/08/2015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7BB70-4A2C-F144-83ED-C170D3A56FA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116910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C19A4-3B2A-214A-AC52-A8388E277EB2}" type="datetimeFigureOut">
              <a:rPr lang="es-ES" smtClean="0"/>
              <a:t>28/08/2015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7BB70-4A2C-F144-83ED-C170D3A56FA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549079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C19A4-3B2A-214A-AC52-A8388E277EB2}" type="datetimeFigureOut">
              <a:rPr lang="es-ES" smtClean="0"/>
              <a:t>28/08/2015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7BB70-4A2C-F144-83ED-C170D3A56FA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295501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C19A4-3B2A-214A-AC52-A8388E277EB2}" type="datetimeFigureOut">
              <a:rPr lang="es-ES" smtClean="0"/>
              <a:t>28/08/2015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7BB70-4A2C-F144-83ED-C170D3A56FA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112270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C19A4-3B2A-214A-AC52-A8388E277EB2}" type="datetimeFigureOut">
              <a:rPr lang="es-ES" smtClean="0"/>
              <a:t>28/08/2015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7BB70-4A2C-F144-83ED-C170D3A56FA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96131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C19A4-3B2A-214A-AC52-A8388E277EB2}" type="datetimeFigureOut">
              <a:rPr lang="es-ES" smtClean="0"/>
              <a:t>28/08/2015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7BB70-4A2C-F144-83ED-C170D3A56FA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156419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4C19A4-3B2A-214A-AC52-A8388E277EB2}" type="datetimeFigureOut">
              <a:rPr lang="es-ES" smtClean="0"/>
              <a:t>28/08/2015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37BB70-4A2C-F144-83ED-C170D3A56FA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253843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0" y="2063750"/>
            <a:ext cx="91440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CHALLENGES </a:t>
            </a:r>
            <a:r>
              <a:rPr lang="en-US" dirty="0"/>
              <a:t>IN CHINA AND LATIN AMERICA DEVELOPMENT AND TRADE</a:t>
            </a:r>
            <a:r>
              <a:rPr lang="es-CO" dirty="0"/>
              <a:t/>
            </a:r>
            <a:br>
              <a:rPr lang="es-CO" dirty="0"/>
            </a:b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s-CO" dirty="0" smtClean="0"/>
              <a:t>GUILLERMO PERRY</a:t>
            </a:r>
          </a:p>
          <a:p>
            <a:r>
              <a:rPr lang="es-CO" dirty="0" smtClean="0"/>
              <a:t>UNIVERSIDAD DE LOS ANDES</a:t>
            </a:r>
          </a:p>
          <a:p>
            <a:r>
              <a:rPr lang="es-CO" dirty="0" smtClean="0"/>
              <a:t>CENTER FOR GLOBAL DEVELOPMENT</a:t>
            </a:r>
          </a:p>
          <a:p>
            <a:r>
              <a:rPr lang="es-CO" dirty="0" smtClean="0"/>
              <a:t>BEIJING, AUGUST, 2015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269163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err="1" smtClean="0"/>
              <a:t>Higher</a:t>
            </a:r>
            <a:r>
              <a:rPr lang="es-CO" dirty="0" smtClean="0"/>
              <a:t> </a:t>
            </a:r>
            <a:r>
              <a:rPr lang="es-CO" dirty="0" err="1" smtClean="0"/>
              <a:t>Financial</a:t>
            </a:r>
            <a:r>
              <a:rPr lang="es-CO" dirty="0" smtClean="0"/>
              <a:t> </a:t>
            </a:r>
            <a:r>
              <a:rPr lang="es-CO" dirty="0" err="1" smtClean="0"/>
              <a:t>Depth</a:t>
            </a:r>
            <a:r>
              <a:rPr lang="es-CO" dirty="0" smtClean="0"/>
              <a:t> in China</a:t>
            </a:r>
            <a:endParaRPr lang="es-CO" dirty="0"/>
          </a:p>
        </p:txBody>
      </p:sp>
      <p:pic>
        <p:nvPicPr>
          <p:cNvPr id="4" name="Imagen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417638"/>
            <a:ext cx="8229600" cy="4859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0231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But Higher Financial Access in Latin America</a:t>
            </a:r>
            <a:endParaRPr lang="en-US" sz="3600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40" t="54536" r="12959" b="15717"/>
          <a:stretch/>
        </p:blipFill>
        <p:spPr bwMode="auto">
          <a:xfrm>
            <a:off x="4751108" y="1880414"/>
            <a:ext cx="4270343" cy="4363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4751108" y="1417638"/>
            <a:ext cx="43928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Depositors with commercial banks (per 1000 adults)</a:t>
            </a:r>
            <a:endParaRPr lang="en-US" dirty="0"/>
          </a:p>
        </p:txBody>
      </p:sp>
      <p:sp>
        <p:nvSpPr>
          <p:cNvPr id="8" name="7 CuadroTexto"/>
          <p:cNvSpPr txBox="1"/>
          <p:nvPr/>
        </p:nvSpPr>
        <p:spPr>
          <a:xfrm>
            <a:off x="-2" y="6599443"/>
            <a:ext cx="392545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Source: World Development Indicators</a:t>
            </a:r>
            <a:endParaRPr lang="en-US" sz="1100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835" y="1701800"/>
            <a:ext cx="4257965" cy="4772459"/>
          </a:xfrm>
          <a:prstGeom prst="rect">
            <a:avLst/>
          </a:prstGeom>
        </p:spPr>
      </p:pic>
      <p:sp>
        <p:nvSpPr>
          <p:cNvPr id="9" name="3 CuadroTexto"/>
          <p:cNvSpPr txBox="1"/>
          <p:nvPr/>
        </p:nvSpPr>
        <p:spPr>
          <a:xfrm>
            <a:off x="110835" y="1202552"/>
            <a:ext cx="43928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% Adults with at least one bank account in L.A.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6175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O" dirty="0" smtClean="0"/>
              <a:t>A </a:t>
            </a:r>
            <a:r>
              <a:rPr lang="es-CO" dirty="0" err="1" smtClean="0"/>
              <a:t>worrisome</a:t>
            </a:r>
            <a:r>
              <a:rPr lang="es-CO" dirty="0" smtClean="0"/>
              <a:t> </a:t>
            </a:r>
            <a:r>
              <a:rPr lang="es-CO" dirty="0" err="1" smtClean="0"/>
              <a:t>credit</a:t>
            </a:r>
            <a:r>
              <a:rPr lang="es-CO" dirty="0" smtClean="0"/>
              <a:t> boom in </a:t>
            </a:r>
            <a:r>
              <a:rPr lang="es-CO" dirty="0" smtClean="0"/>
              <a:t>China:</a:t>
            </a:r>
            <a:br>
              <a:rPr lang="es-CO" dirty="0" smtClean="0"/>
            </a:br>
            <a:r>
              <a:rPr lang="es-CO" dirty="0" smtClean="0"/>
              <a:t>¿</a:t>
            </a:r>
            <a:r>
              <a:rPr lang="es-CO" dirty="0" err="1" smtClean="0"/>
              <a:t>asset</a:t>
            </a:r>
            <a:r>
              <a:rPr lang="es-CO" dirty="0" smtClean="0"/>
              <a:t> </a:t>
            </a:r>
            <a:r>
              <a:rPr lang="es-CO" dirty="0" err="1" smtClean="0"/>
              <a:t>price</a:t>
            </a:r>
            <a:r>
              <a:rPr lang="es-CO" dirty="0" smtClean="0"/>
              <a:t> </a:t>
            </a:r>
            <a:r>
              <a:rPr lang="es-CO" dirty="0" err="1" smtClean="0"/>
              <a:t>bubbles</a:t>
            </a:r>
            <a:r>
              <a:rPr lang="es-CO" dirty="0" smtClean="0"/>
              <a:t>?</a:t>
            </a:r>
            <a:endParaRPr lang="es-CO" dirty="0"/>
          </a:p>
        </p:txBody>
      </p:sp>
      <p:pic>
        <p:nvPicPr>
          <p:cNvPr id="4" name="Imagen 3" descr="Screen Shot 2015-08-12 at 9.43.3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251" y="1417638"/>
            <a:ext cx="7277100" cy="5059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2754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Higher Coverage of Education in Latin America</a:t>
            </a:r>
            <a:r>
              <a:rPr lang="en-US" dirty="0"/>
              <a:t> </a:t>
            </a:r>
            <a:r>
              <a:rPr lang="en-US" dirty="0" smtClean="0"/>
              <a:t>(Gross enrollment) 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53" t="18344" r="1730" b="13542"/>
          <a:stretch/>
        </p:blipFill>
        <p:spPr bwMode="auto">
          <a:xfrm>
            <a:off x="4294909" y="1990169"/>
            <a:ext cx="4849091" cy="4682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4558144" y="1676256"/>
            <a:ext cx="1731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Tertiary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99" t="19391" r="16013" b="13917"/>
          <a:stretch/>
        </p:blipFill>
        <p:spPr bwMode="auto">
          <a:xfrm>
            <a:off x="0" y="2045588"/>
            <a:ext cx="4064001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6 CuadroTexto"/>
          <p:cNvSpPr txBox="1"/>
          <p:nvPr/>
        </p:nvSpPr>
        <p:spPr>
          <a:xfrm>
            <a:off x="0" y="1676256"/>
            <a:ext cx="1731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Secondary</a:t>
            </a:r>
            <a:endParaRPr lang="en-US" dirty="0"/>
          </a:p>
        </p:txBody>
      </p:sp>
      <p:sp>
        <p:nvSpPr>
          <p:cNvPr id="8" name="7 CuadroTexto"/>
          <p:cNvSpPr txBox="1"/>
          <p:nvPr/>
        </p:nvSpPr>
        <p:spPr>
          <a:xfrm>
            <a:off x="-2" y="6599443"/>
            <a:ext cx="392545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Source: World Development Indicators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3473112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O" dirty="0" err="1" smtClean="0"/>
              <a:t>But</a:t>
            </a:r>
            <a:r>
              <a:rPr lang="es-CO" dirty="0" smtClean="0"/>
              <a:t> </a:t>
            </a:r>
            <a:r>
              <a:rPr lang="es-CO" dirty="0" err="1" smtClean="0"/>
              <a:t>much</a:t>
            </a:r>
            <a:r>
              <a:rPr lang="es-CO" dirty="0" smtClean="0"/>
              <a:t> </a:t>
            </a:r>
            <a:r>
              <a:rPr lang="es-CO" dirty="0" err="1" smtClean="0"/>
              <a:t>better</a:t>
            </a:r>
            <a:r>
              <a:rPr lang="es-CO" dirty="0" smtClean="0"/>
              <a:t> </a:t>
            </a:r>
            <a:r>
              <a:rPr lang="es-CO" dirty="0" err="1" smtClean="0"/>
              <a:t>quality</a:t>
            </a:r>
            <a:r>
              <a:rPr lang="es-CO" dirty="0" smtClean="0"/>
              <a:t> in China</a:t>
            </a:r>
            <a:r>
              <a:rPr lang="es-CO" dirty="0"/>
              <a:t/>
            </a:r>
            <a:br>
              <a:rPr lang="es-CO" dirty="0"/>
            </a:br>
            <a:endParaRPr lang="es-CO" dirty="0"/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95438051"/>
              </p:ext>
            </p:extLst>
          </p:nvPr>
        </p:nvGraphicFramePr>
        <p:xfrm>
          <a:off x="638174" y="1654968"/>
          <a:ext cx="8048626" cy="46696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87022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err="1" smtClean="0"/>
              <a:t>Much</a:t>
            </a:r>
            <a:r>
              <a:rPr lang="es-CO" dirty="0" smtClean="0"/>
              <a:t> </a:t>
            </a:r>
            <a:r>
              <a:rPr lang="es-CO" dirty="0" err="1" smtClean="0"/>
              <a:t>h</a:t>
            </a:r>
            <a:r>
              <a:rPr lang="es-CO" dirty="0" err="1" smtClean="0"/>
              <a:t>igher</a:t>
            </a:r>
            <a:r>
              <a:rPr lang="es-CO" dirty="0" smtClean="0"/>
              <a:t> </a:t>
            </a:r>
            <a:r>
              <a:rPr lang="es-CO" dirty="0" smtClean="0"/>
              <a:t>R&amp;D </a:t>
            </a:r>
            <a:r>
              <a:rPr lang="es-CO" dirty="0" err="1" smtClean="0"/>
              <a:t>levels</a:t>
            </a:r>
            <a:r>
              <a:rPr lang="es-CO" dirty="0" smtClean="0"/>
              <a:t> in China</a:t>
            </a:r>
            <a:endParaRPr lang="es-CO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84" t="16113" r="1622" b="14011"/>
          <a:stretch/>
        </p:blipFill>
        <p:spPr bwMode="auto">
          <a:xfrm>
            <a:off x="133351" y="1417638"/>
            <a:ext cx="4514850" cy="5021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38" t="16189" r="1639" b="13525"/>
          <a:stretch/>
        </p:blipFill>
        <p:spPr bwMode="auto">
          <a:xfrm>
            <a:off x="4810125" y="1417638"/>
            <a:ext cx="4333875" cy="5021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6 CuadroTexto"/>
          <p:cNvSpPr txBox="1"/>
          <p:nvPr/>
        </p:nvSpPr>
        <p:spPr>
          <a:xfrm>
            <a:off x="-2" y="6599443"/>
            <a:ext cx="392545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Source: World Development Indicators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2788560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O" dirty="0" err="1" smtClean="0"/>
              <a:t>Quality</a:t>
            </a:r>
            <a:r>
              <a:rPr lang="es-CO" dirty="0" smtClean="0"/>
              <a:t> </a:t>
            </a:r>
            <a:r>
              <a:rPr lang="es-CO" dirty="0"/>
              <a:t>of </a:t>
            </a:r>
            <a:r>
              <a:rPr lang="es-CO" dirty="0" err="1"/>
              <a:t>institutions</a:t>
            </a:r>
            <a:r>
              <a:rPr lang="es-CO" dirty="0"/>
              <a:t>: a </a:t>
            </a:r>
            <a:r>
              <a:rPr lang="es-CO" dirty="0" err="1"/>
              <a:t>long</a:t>
            </a:r>
            <a:r>
              <a:rPr lang="es-CO" dirty="0"/>
              <a:t> </a:t>
            </a:r>
            <a:r>
              <a:rPr lang="es-CO" dirty="0" err="1"/>
              <a:t>way</a:t>
            </a:r>
            <a:r>
              <a:rPr lang="es-CO" dirty="0"/>
              <a:t> </a:t>
            </a:r>
            <a:r>
              <a:rPr lang="es-CO" dirty="0" err="1"/>
              <a:t>for</a:t>
            </a:r>
            <a:r>
              <a:rPr lang="es-CO" dirty="0"/>
              <a:t> </a:t>
            </a:r>
            <a:r>
              <a:rPr lang="es-CO" dirty="0" err="1"/>
              <a:t>both</a:t>
            </a:r>
            <a:r>
              <a:rPr lang="es-CO" dirty="0"/>
              <a:t>, </a:t>
            </a:r>
            <a:r>
              <a:rPr lang="es-CO" dirty="0" err="1"/>
              <a:t>specially</a:t>
            </a:r>
            <a:r>
              <a:rPr lang="es-CO" dirty="0"/>
              <a:t> </a:t>
            </a:r>
            <a:r>
              <a:rPr lang="es-CO" dirty="0" err="1"/>
              <a:t>for</a:t>
            </a:r>
            <a:r>
              <a:rPr lang="es-CO" dirty="0"/>
              <a:t> China</a:t>
            </a:r>
            <a:br>
              <a:rPr lang="es-CO" dirty="0"/>
            </a:br>
            <a:endParaRPr lang="es-CO" dirty="0"/>
          </a:p>
        </p:txBody>
      </p:sp>
      <p:pic>
        <p:nvPicPr>
          <p:cNvPr id="4" name="Imagen 10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2921" y="1219201"/>
            <a:ext cx="4225729" cy="2838449"/>
          </a:xfrm>
          <a:prstGeom prst="rect">
            <a:avLst/>
          </a:prstGeom>
        </p:spPr>
      </p:pic>
      <p:pic>
        <p:nvPicPr>
          <p:cNvPr id="5" name="Imagen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389" y="4057650"/>
            <a:ext cx="4292590" cy="2705100"/>
          </a:xfrm>
          <a:prstGeom prst="rect">
            <a:avLst/>
          </a:prstGeom>
        </p:spPr>
      </p:pic>
      <p:pic>
        <p:nvPicPr>
          <p:cNvPr id="6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9095" y="4057650"/>
            <a:ext cx="4515831" cy="2705100"/>
          </a:xfrm>
          <a:prstGeom prst="rect">
            <a:avLst/>
          </a:prstGeom>
        </p:spPr>
      </p:pic>
      <p:pic>
        <p:nvPicPr>
          <p:cNvPr id="7" name="Imagen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29095" y="1219201"/>
            <a:ext cx="4372005" cy="2838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247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5873436"/>
              </p:ext>
            </p:extLst>
          </p:nvPr>
        </p:nvGraphicFramePr>
        <p:xfrm>
          <a:off x="-123825" y="120328"/>
          <a:ext cx="9201150" cy="6208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95450"/>
                <a:gridCol w="3695700"/>
                <a:gridCol w="3810000"/>
              </a:tblGrid>
              <a:tr h="440986">
                <a:tc>
                  <a:txBody>
                    <a:bodyPr/>
                    <a:lstStyle/>
                    <a:p>
                      <a:r>
                        <a:rPr lang="es-CO" dirty="0" smtClean="0"/>
                        <a:t>CHALLENGES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dirty="0" smtClean="0"/>
                        <a:t>CHINA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dirty="0" smtClean="0"/>
                        <a:t>LAC</a:t>
                      </a:r>
                      <a:endParaRPr lang="es-CO" dirty="0"/>
                    </a:p>
                  </a:txBody>
                  <a:tcPr/>
                </a:tc>
              </a:tr>
              <a:tr h="584537">
                <a:tc>
                  <a:txBody>
                    <a:bodyPr/>
                    <a:lstStyle/>
                    <a:p>
                      <a:r>
                        <a:rPr lang="es-CO" dirty="0" smtClean="0"/>
                        <a:t>SHORT TERM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dirty="0" smtClean="0"/>
                        <a:t>KEEPING GROWTH OVER 6%</a:t>
                      </a:r>
                    </a:p>
                    <a:p>
                      <a:r>
                        <a:rPr lang="es-CO" dirty="0" smtClean="0"/>
                        <a:t>AVOIDING</a:t>
                      </a:r>
                      <a:r>
                        <a:rPr lang="es-CO" baseline="0" dirty="0" smtClean="0"/>
                        <a:t> A FINANCIAL CRISIS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dirty="0" smtClean="0"/>
                        <a:t>RECOVERING</a:t>
                      </a:r>
                      <a:r>
                        <a:rPr lang="es-CO" baseline="0" dirty="0" smtClean="0"/>
                        <a:t> GROWTH TO 3%-4%</a:t>
                      </a:r>
                      <a:endParaRPr lang="es-CO" dirty="0"/>
                    </a:p>
                  </a:txBody>
                  <a:tcPr/>
                </a:tc>
              </a:tr>
              <a:tr h="1433204">
                <a:tc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dirty="0" smtClean="0"/>
                        <a:t>INCREASING</a:t>
                      </a:r>
                      <a:r>
                        <a:rPr lang="es-CO" baseline="0" dirty="0" smtClean="0"/>
                        <a:t> CONSUMPTION; REDUCING SAVINGS AND INVESTMENT RATES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dirty="0" smtClean="0"/>
                        <a:t>INCREASING</a:t>
                      </a:r>
                      <a:r>
                        <a:rPr lang="es-CO" baseline="0" dirty="0" smtClean="0"/>
                        <a:t> SAVINGS AND KEEPING INVESTMENT RATES; REDUCING CONSUMPTION </a:t>
                      </a:r>
                      <a:endParaRPr lang="es-CO" dirty="0" smtClean="0"/>
                    </a:p>
                    <a:p>
                      <a:endParaRPr lang="es-CO" dirty="0"/>
                    </a:p>
                  </a:txBody>
                  <a:tcPr/>
                </a:tc>
              </a:tr>
              <a:tr h="584537">
                <a:tc>
                  <a:txBody>
                    <a:bodyPr/>
                    <a:lstStyle/>
                    <a:p>
                      <a:r>
                        <a:rPr lang="es-CO" dirty="0" smtClean="0"/>
                        <a:t>LONGER TERM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dirty="0" smtClean="0"/>
                        <a:t>MAINTAINING TFP GROWTH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dirty="0" smtClean="0"/>
                        <a:t>INCREASING TFP GROWTH</a:t>
                      </a:r>
                      <a:endParaRPr lang="es-CO" dirty="0"/>
                    </a:p>
                  </a:txBody>
                  <a:tcPr/>
                </a:tc>
              </a:tr>
              <a:tr h="584537">
                <a:tc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dirty="0" smtClean="0"/>
                        <a:t>INCREASING</a:t>
                      </a:r>
                      <a:r>
                        <a:rPr lang="es-CO" baseline="0" dirty="0" smtClean="0"/>
                        <a:t> TERTIARY EDUCATION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dirty="0" smtClean="0"/>
                        <a:t>IMPROVING QUALITY OF EDUCATION</a:t>
                      </a:r>
                      <a:endParaRPr lang="es-CO" dirty="0"/>
                    </a:p>
                  </a:txBody>
                  <a:tcPr/>
                </a:tc>
              </a:tr>
              <a:tr h="584537">
                <a:tc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dirty="0" smtClean="0"/>
                        <a:t>ENHANCING INNOVATION AND R&amp;D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dirty="0" smtClean="0"/>
                        <a:t>BIG PUSH IN </a:t>
                      </a:r>
                      <a:r>
                        <a:rPr lang="es-CO" baseline="0" dirty="0" smtClean="0"/>
                        <a:t>INNOVATION AND R&amp;D</a:t>
                      </a:r>
                      <a:endParaRPr lang="es-CO" dirty="0"/>
                    </a:p>
                  </a:txBody>
                  <a:tcPr/>
                </a:tc>
              </a:tr>
              <a:tr h="584537">
                <a:tc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dirty="0" smtClean="0"/>
                        <a:t>INCREASING FINANCIAL ACCESS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dirty="0" smtClean="0"/>
                        <a:t>DEEPENING FINANCIAL MARKETS</a:t>
                      </a:r>
                      <a:endParaRPr lang="es-CO" dirty="0"/>
                    </a:p>
                  </a:txBody>
                  <a:tcPr/>
                </a:tc>
              </a:tr>
              <a:tr h="584537">
                <a:tc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dirty="0" smtClean="0"/>
                        <a:t>AVOIDING INCREASES</a:t>
                      </a:r>
                      <a:r>
                        <a:rPr lang="es-CO" baseline="0" dirty="0" smtClean="0"/>
                        <a:t> IN INEQUALITY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dirty="0" smtClean="0"/>
                        <a:t>REDUCING INEQUALITY</a:t>
                      </a:r>
                      <a:endParaRPr lang="es-CO" dirty="0"/>
                    </a:p>
                  </a:txBody>
                  <a:tcPr/>
                </a:tc>
              </a:tr>
              <a:tr h="771725">
                <a:tc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dirty="0" smtClean="0"/>
                        <a:t>IMPROVING INSTITUTIONS; DEMOCRATIC TRANSITION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dirty="0" smtClean="0"/>
                        <a:t>IMPROVING INSTITUTIONS;</a:t>
                      </a:r>
                    </a:p>
                    <a:p>
                      <a:r>
                        <a:rPr lang="es-CO" dirty="0" smtClean="0"/>
                        <a:t>DEEPENING DEMOCRACY</a:t>
                      </a:r>
                      <a:endParaRPr lang="es-CO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88033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s-CO" dirty="0" smtClean="0"/>
          </a:p>
          <a:p>
            <a:pPr marL="0" indent="0">
              <a:buNone/>
            </a:pPr>
            <a:endParaRPr lang="es-CO" dirty="0"/>
          </a:p>
          <a:p>
            <a:pPr marL="0" indent="0">
              <a:buNone/>
            </a:pPr>
            <a:endParaRPr lang="es-CO" dirty="0" smtClean="0"/>
          </a:p>
          <a:p>
            <a:pPr marL="0" indent="0" algn="ctr">
              <a:buNone/>
            </a:pPr>
            <a:r>
              <a:rPr lang="es-CO" dirty="0" smtClean="0"/>
              <a:t>ENHANCING CHINA-LAC ECONOMIC RELATIONS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270957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CONSOLIDATING TRADE</a:t>
            </a:r>
            <a:endParaRPr lang="es-CO" dirty="0"/>
          </a:p>
        </p:txBody>
      </p:sp>
      <p:pic>
        <p:nvPicPr>
          <p:cNvPr id="4" name="Imagen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2054809"/>
            <a:ext cx="8229600" cy="3616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6429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THIS PRESENTATION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s-CO" dirty="0" smtClean="0"/>
              <a:t>A TALE OF TWO CITIES</a:t>
            </a:r>
            <a:r>
              <a:rPr lang="es-CO" dirty="0" smtClean="0"/>
              <a:t>:</a:t>
            </a:r>
          </a:p>
          <a:p>
            <a:pPr marL="514350" indent="-514350">
              <a:buFont typeface="+mj-lt"/>
              <a:buAutoNum type="arabicPeriod"/>
            </a:pPr>
            <a:endParaRPr lang="es-CO" dirty="0" smtClean="0"/>
          </a:p>
          <a:p>
            <a:pPr marL="914400" lvl="1" indent="-514350"/>
            <a:r>
              <a:rPr lang="es-CO" dirty="0" err="1" smtClean="0"/>
              <a:t>Contrasts</a:t>
            </a:r>
            <a:r>
              <a:rPr lang="es-CO" dirty="0" smtClean="0"/>
              <a:t> in China and </a:t>
            </a:r>
            <a:r>
              <a:rPr lang="es-CO" dirty="0" err="1" smtClean="0"/>
              <a:t>Latin</a:t>
            </a:r>
            <a:r>
              <a:rPr lang="es-CO" dirty="0" smtClean="0"/>
              <a:t> </a:t>
            </a:r>
            <a:r>
              <a:rPr lang="es-CO" dirty="0" err="1" smtClean="0"/>
              <a:t>America</a:t>
            </a:r>
            <a:r>
              <a:rPr lang="es-CO" dirty="0" smtClean="0"/>
              <a:t> </a:t>
            </a:r>
            <a:r>
              <a:rPr lang="es-CO" dirty="0" err="1" smtClean="0"/>
              <a:t>development</a:t>
            </a:r>
            <a:r>
              <a:rPr lang="es-CO" dirty="0" smtClean="0"/>
              <a:t> </a:t>
            </a:r>
            <a:r>
              <a:rPr lang="es-CO" dirty="0" err="1" smtClean="0"/>
              <a:t>trends</a:t>
            </a:r>
            <a:r>
              <a:rPr lang="es-CO" dirty="0" smtClean="0"/>
              <a:t> and </a:t>
            </a:r>
            <a:r>
              <a:rPr lang="es-CO" dirty="0" err="1" smtClean="0"/>
              <a:t>challenges</a:t>
            </a:r>
            <a:endParaRPr lang="es-CO" dirty="0" smtClean="0"/>
          </a:p>
          <a:p>
            <a:pPr marL="514350" indent="-514350">
              <a:buFont typeface="+mj-lt"/>
              <a:buAutoNum type="arabicPeriod"/>
            </a:pPr>
            <a:endParaRPr lang="es-CO" dirty="0" smtClean="0"/>
          </a:p>
          <a:p>
            <a:pPr marL="514350" indent="-514350">
              <a:buFont typeface="+mj-lt"/>
              <a:buAutoNum type="arabicPeriod"/>
            </a:pPr>
            <a:r>
              <a:rPr lang="es-CO" dirty="0" smtClean="0"/>
              <a:t>CHALLENGES FOR CHINA-LAC ECONOMIC RELATIONS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544178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O" dirty="0" smtClean="0"/>
              <a:t>IMPROVING THE STRUCTURE OF LAC EXPORTS TO CHINA</a:t>
            </a:r>
            <a:endParaRPr lang="es-CO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68154" y="1600200"/>
            <a:ext cx="6407692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054380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O" dirty="0" smtClean="0"/>
              <a:t>DIVERSIFYING CHINESE FDI AND FINANCIAL FLOWS TO LAC</a:t>
            </a:r>
            <a:endParaRPr lang="es-CO" dirty="0"/>
          </a:p>
        </p:txBody>
      </p:sp>
      <p:pic>
        <p:nvPicPr>
          <p:cNvPr id="4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600200"/>
            <a:ext cx="4400549" cy="4525963"/>
          </a:xfrm>
          <a:prstGeom prst="rect">
            <a:avLst/>
          </a:prstGeom>
        </p:spPr>
      </p:pic>
      <p:pic>
        <p:nvPicPr>
          <p:cNvPr id="5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3600" y="1600200"/>
            <a:ext cx="4357962" cy="4592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99683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3600" y="279400"/>
            <a:ext cx="7578876" cy="6034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983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err="1" smtClean="0"/>
              <a:t>Recent</a:t>
            </a:r>
            <a:r>
              <a:rPr lang="es-CO" dirty="0" smtClean="0"/>
              <a:t> </a:t>
            </a:r>
            <a:r>
              <a:rPr lang="es-CO" dirty="0" err="1" smtClean="0"/>
              <a:t>differences</a:t>
            </a:r>
            <a:r>
              <a:rPr lang="es-CO" dirty="0" smtClean="0"/>
              <a:t> in </a:t>
            </a:r>
            <a:r>
              <a:rPr lang="es-CO" dirty="0" err="1" smtClean="0"/>
              <a:t>growth</a:t>
            </a:r>
            <a:r>
              <a:rPr lang="es-CO" dirty="0" smtClean="0"/>
              <a:t> </a:t>
            </a:r>
            <a:r>
              <a:rPr lang="es-CO" dirty="0" err="1" smtClean="0"/>
              <a:t>rates</a:t>
            </a:r>
            <a:endParaRPr lang="es-CO" dirty="0"/>
          </a:p>
        </p:txBody>
      </p:sp>
      <p:pic>
        <p:nvPicPr>
          <p:cNvPr id="4" name="Imagen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6325" y="1247776"/>
            <a:ext cx="6924675" cy="5267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19226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762000" y="6525344"/>
            <a:ext cx="8382000" cy="412864"/>
          </a:xfrm>
        </p:spPr>
        <p:txBody>
          <a:bodyPr>
            <a:normAutofit/>
          </a:bodyPr>
          <a:lstStyle/>
          <a:p>
            <a:pPr algn="r">
              <a:buNone/>
            </a:pPr>
            <a:r>
              <a:rPr lang="en-US" sz="1200" dirty="0" smtClean="0"/>
              <a:t>Source: JP Morgan (based on Maddison)</a:t>
            </a:r>
            <a:endParaRPr lang="en-US" sz="1200" dirty="0"/>
          </a:p>
        </p:txBody>
      </p:sp>
      <p:graphicFrame>
        <p:nvGraphicFramePr>
          <p:cNvPr id="8" name="Grá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7318562"/>
              </p:ext>
            </p:extLst>
          </p:nvPr>
        </p:nvGraphicFramePr>
        <p:xfrm>
          <a:off x="355600" y="215900"/>
          <a:ext cx="8483600" cy="6426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991739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O" dirty="0" err="1"/>
              <a:t>Potential</a:t>
            </a:r>
            <a:r>
              <a:rPr lang="es-CO" dirty="0"/>
              <a:t> </a:t>
            </a:r>
            <a:r>
              <a:rPr lang="es-CO" dirty="0" err="1"/>
              <a:t>for</a:t>
            </a:r>
            <a:r>
              <a:rPr lang="es-CO" dirty="0"/>
              <a:t> rural-</a:t>
            </a:r>
            <a:r>
              <a:rPr lang="es-CO" dirty="0" err="1"/>
              <a:t>urban</a:t>
            </a:r>
            <a:r>
              <a:rPr lang="es-CO" dirty="0"/>
              <a:t> </a:t>
            </a:r>
            <a:r>
              <a:rPr lang="es-CO" dirty="0" err="1"/>
              <a:t>migration</a:t>
            </a:r>
            <a:r>
              <a:rPr lang="es-CO" dirty="0"/>
              <a:t> </a:t>
            </a:r>
            <a:r>
              <a:rPr lang="es-CO" dirty="0" err="1"/>
              <a:t>contribution</a:t>
            </a:r>
            <a:r>
              <a:rPr lang="es-CO" dirty="0"/>
              <a:t> to </a:t>
            </a:r>
            <a:r>
              <a:rPr lang="es-CO" dirty="0" err="1"/>
              <a:t>growth</a:t>
            </a:r>
            <a:r>
              <a:rPr lang="es-CO" dirty="0"/>
              <a:t> in </a:t>
            </a:r>
            <a:r>
              <a:rPr lang="es-CO" dirty="0" smtClean="0"/>
              <a:t>China</a:t>
            </a:r>
            <a:endParaRPr lang="es-CO" dirty="0"/>
          </a:p>
        </p:txBody>
      </p:sp>
      <p:pic>
        <p:nvPicPr>
          <p:cNvPr id="4" name="Imagen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600200"/>
            <a:ext cx="7848600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197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" y="274638"/>
            <a:ext cx="9058274" cy="1143000"/>
          </a:xfrm>
        </p:spPr>
        <p:txBody>
          <a:bodyPr>
            <a:noAutofit/>
          </a:bodyPr>
          <a:lstStyle/>
          <a:p>
            <a:r>
              <a:rPr lang="es-CO" sz="3600" dirty="0"/>
              <a:t>High </a:t>
            </a:r>
            <a:r>
              <a:rPr lang="es-CO" sz="3600" dirty="0" err="1"/>
              <a:t>inequality</a:t>
            </a:r>
            <a:r>
              <a:rPr lang="es-CO" sz="3600" dirty="0"/>
              <a:t>: a </a:t>
            </a:r>
            <a:r>
              <a:rPr lang="es-CO" sz="3600" dirty="0" err="1"/>
              <a:t>hindrance</a:t>
            </a:r>
            <a:r>
              <a:rPr lang="es-CO" sz="3600" dirty="0"/>
              <a:t> </a:t>
            </a:r>
            <a:r>
              <a:rPr lang="es-CO" sz="3600" dirty="0" smtClean="0"/>
              <a:t>in </a:t>
            </a:r>
            <a:r>
              <a:rPr lang="es-CO" sz="3600" dirty="0" err="1" smtClean="0"/>
              <a:t>Latin</a:t>
            </a:r>
            <a:r>
              <a:rPr lang="es-CO" sz="3600" dirty="0" smtClean="0"/>
              <a:t> </a:t>
            </a:r>
            <a:r>
              <a:rPr lang="es-CO" sz="3600" dirty="0" err="1" smtClean="0"/>
              <a:t>America</a:t>
            </a:r>
            <a:r>
              <a:rPr lang="es-CO" sz="3600" dirty="0" smtClean="0"/>
              <a:t> </a:t>
            </a:r>
            <a:r>
              <a:rPr lang="es-CO" sz="3600" dirty="0" err="1"/>
              <a:t>orange</a:t>
            </a:r>
            <a:r>
              <a:rPr lang="es-CO" sz="3600" dirty="0"/>
              <a:t> </a:t>
            </a:r>
            <a:r>
              <a:rPr lang="es-CO" sz="3600" dirty="0" err="1"/>
              <a:t>flag</a:t>
            </a:r>
            <a:r>
              <a:rPr lang="es-CO" sz="3600" dirty="0"/>
              <a:t> in </a:t>
            </a:r>
            <a:r>
              <a:rPr lang="es-CO" sz="3600" dirty="0" smtClean="0"/>
              <a:t>China</a:t>
            </a:r>
            <a:endParaRPr lang="es-CO" sz="36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5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858" y="971550"/>
            <a:ext cx="9026142" cy="5149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0946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575" y="274638"/>
            <a:ext cx="9105900" cy="1143000"/>
          </a:xfrm>
        </p:spPr>
        <p:txBody>
          <a:bodyPr>
            <a:normAutofit fontScale="90000"/>
          </a:bodyPr>
          <a:lstStyle/>
          <a:p>
            <a:r>
              <a:rPr lang="es-CO" sz="3600" dirty="0" err="1" smtClean="0"/>
              <a:t>Low</a:t>
            </a:r>
            <a:r>
              <a:rPr lang="es-CO" sz="3600" dirty="0" smtClean="0"/>
              <a:t> </a:t>
            </a:r>
            <a:r>
              <a:rPr lang="es-CO" sz="3600" dirty="0" err="1" smtClean="0"/>
              <a:t>Savings</a:t>
            </a:r>
            <a:r>
              <a:rPr lang="es-CO" sz="3600" dirty="0" smtClean="0"/>
              <a:t> </a:t>
            </a:r>
            <a:r>
              <a:rPr lang="es-CO" sz="3600" dirty="0"/>
              <a:t>and </a:t>
            </a:r>
            <a:r>
              <a:rPr lang="es-CO" sz="3600" dirty="0" err="1"/>
              <a:t>I</a:t>
            </a:r>
            <a:r>
              <a:rPr lang="es-CO" sz="3600" dirty="0" err="1" smtClean="0"/>
              <a:t>nvestment</a:t>
            </a:r>
            <a:r>
              <a:rPr lang="es-CO" sz="3600" dirty="0" smtClean="0"/>
              <a:t> ratios in </a:t>
            </a:r>
            <a:r>
              <a:rPr lang="es-CO" sz="3600" dirty="0" err="1" smtClean="0"/>
              <a:t>Latin</a:t>
            </a:r>
            <a:r>
              <a:rPr lang="es-CO" sz="3600" dirty="0" smtClean="0"/>
              <a:t> </a:t>
            </a:r>
            <a:r>
              <a:rPr lang="es-CO" sz="3600" dirty="0" err="1" smtClean="0"/>
              <a:t>America</a:t>
            </a:r>
            <a:r>
              <a:rPr lang="es-CO" sz="3600" dirty="0" smtClean="0"/>
              <a:t/>
            </a:r>
            <a:br>
              <a:rPr lang="es-CO" sz="3600" dirty="0" smtClean="0"/>
            </a:br>
            <a:r>
              <a:rPr lang="es-CO" sz="3600" dirty="0" smtClean="0"/>
              <a:t> ¨</a:t>
            </a:r>
            <a:r>
              <a:rPr lang="es-CO" sz="3600" dirty="0" err="1" smtClean="0"/>
              <a:t>Excessive</a:t>
            </a:r>
            <a:r>
              <a:rPr lang="es-CO" sz="3600" dirty="0" smtClean="0"/>
              <a:t>¨ </a:t>
            </a:r>
            <a:r>
              <a:rPr lang="es-CO" sz="3600" dirty="0" err="1" smtClean="0"/>
              <a:t>savings</a:t>
            </a:r>
            <a:r>
              <a:rPr lang="es-CO" sz="3600" dirty="0" smtClean="0"/>
              <a:t> and </a:t>
            </a:r>
            <a:r>
              <a:rPr lang="es-CO" sz="3600" dirty="0" err="1" smtClean="0"/>
              <a:t>investment</a:t>
            </a:r>
            <a:r>
              <a:rPr lang="es-CO" sz="3600" dirty="0" smtClean="0"/>
              <a:t> ratios in China?</a:t>
            </a:r>
            <a:endParaRPr lang="es-CO" dirty="0"/>
          </a:p>
        </p:txBody>
      </p:sp>
      <p:pic>
        <p:nvPicPr>
          <p:cNvPr id="4" name="Imagen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3825" y="1792324"/>
            <a:ext cx="4391025" cy="4141714"/>
          </a:xfrm>
          <a:prstGeom prst="rect">
            <a:avLst/>
          </a:prstGeom>
        </p:spPr>
      </p:pic>
      <p:pic>
        <p:nvPicPr>
          <p:cNvPr id="5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1525" y="2724150"/>
            <a:ext cx="4562475" cy="2466975"/>
          </a:xfrm>
          <a:prstGeom prst="rect">
            <a:avLst/>
          </a:prstGeom>
        </p:spPr>
      </p:pic>
      <p:sp>
        <p:nvSpPr>
          <p:cNvPr id="3" name="2 Rectángulo"/>
          <p:cNvSpPr/>
          <p:nvPr/>
        </p:nvSpPr>
        <p:spPr>
          <a:xfrm>
            <a:off x="4876800" y="1792324"/>
            <a:ext cx="38195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dirty="0" err="1"/>
              <a:t>Gross</a:t>
            </a:r>
            <a:r>
              <a:rPr lang="es-ES" dirty="0"/>
              <a:t> Capital </a:t>
            </a:r>
            <a:r>
              <a:rPr lang="es-ES" dirty="0" err="1"/>
              <a:t>Formation</a:t>
            </a:r>
            <a:r>
              <a:rPr lang="es-ES" dirty="0"/>
              <a:t> (% GDP)</a:t>
            </a:r>
          </a:p>
        </p:txBody>
      </p:sp>
    </p:spTree>
    <p:extLst>
      <p:ext uri="{BB962C8B-B14F-4D97-AF65-F5344CB8AC3E}">
        <p14:creationId xmlns:p14="http://schemas.microsoft.com/office/powerpoint/2010/main" val="1579862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s-CO" dirty="0" err="1" smtClean="0"/>
              <a:t>Current</a:t>
            </a:r>
            <a:r>
              <a:rPr lang="es-CO" dirty="0" smtClean="0"/>
              <a:t> </a:t>
            </a:r>
            <a:r>
              <a:rPr lang="es-CO" dirty="0" err="1" smtClean="0"/>
              <a:t>Account</a:t>
            </a:r>
            <a:r>
              <a:rPr lang="es-CO" dirty="0" smtClean="0"/>
              <a:t> </a:t>
            </a:r>
            <a:r>
              <a:rPr lang="es-CO" dirty="0" err="1" smtClean="0"/>
              <a:t>Deficits</a:t>
            </a:r>
            <a:r>
              <a:rPr lang="es-CO" dirty="0" smtClean="0"/>
              <a:t> in </a:t>
            </a:r>
            <a:r>
              <a:rPr lang="es-CO" dirty="0" err="1" smtClean="0"/>
              <a:t>Latin</a:t>
            </a:r>
            <a:r>
              <a:rPr lang="es-CO" dirty="0" smtClean="0"/>
              <a:t> </a:t>
            </a:r>
            <a:r>
              <a:rPr lang="es-CO" dirty="0" err="1" smtClean="0"/>
              <a:t>America</a:t>
            </a:r>
            <a:r>
              <a:rPr lang="es-CO" dirty="0" smtClean="0"/>
              <a:t/>
            </a:r>
            <a:br>
              <a:rPr lang="es-CO" dirty="0" smtClean="0"/>
            </a:br>
            <a:r>
              <a:rPr lang="es-CO" dirty="0" smtClean="0"/>
              <a:t>High </a:t>
            </a:r>
            <a:r>
              <a:rPr lang="es-CO" dirty="0" err="1" smtClean="0"/>
              <a:t>Surpluses</a:t>
            </a:r>
            <a:r>
              <a:rPr lang="es-CO" dirty="0" smtClean="0"/>
              <a:t> </a:t>
            </a:r>
            <a:r>
              <a:rPr lang="es-CO" dirty="0" smtClean="0"/>
              <a:t>in China</a:t>
            </a:r>
            <a:endParaRPr lang="es-CO" dirty="0"/>
          </a:p>
        </p:txBody>
      </p:sp>
      <p:pic>
        <p:nvPicPr>
          <p:cNvPr id="4" name="Imagen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656916"/>
            <a:ext cx="8229600" cy="4412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2665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1866</TotalTime>
  <Words>329</Words>
  <Application>Microsoft Office PowerPoint</Application>
  <PresentationFormat>Presentación en pantalla (4:3)</PresentationFormat>
  <Paragraphs>69</Paragraphs>
  <Slides>21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21</vt:i4>
      </vt:variant>
    </vt:vector>
  </HeadingPairs>
  <TitlesOfParts>
    <vt:vector size="22" baseType="lpstr">
      <vt:lpstr>Tema de Office</vt:lpstr>
      <vt:lpstr>CHALLENGES IN CHINA AND LATIN AMERICA DEVELOPMENT AND TRADE </vt:lpstr>
      <vt:lpstr>THIS PRESENTATION</vt:lpstr>
      <vt:lpstr>Presentación de PowerPoint</vt:lpstr>
      <vt:lpstr>Recent differences in growth rates</vt:lpstr>
      <vt:lpstr>Presentación de PowerPoint</vt:lpstr>
      <vt:lpstr>Potential for rural-urban migration contribution to growth in China</vt:lpstr>
      <vt:lpstr>High inequality: a hindrance in Latin America orange flag in China</vt:lpstr>
      <vt:lpstr>Low Savings and Investment ratios in Latin America  ¨Excessive¨ savings and investment ratios in China?</vt:lpstr>
      <vt:lpstr>Current Account Deficits in Latin America High Surpluses in China</vt:lpstr>
      <vt:lpstr>Higher Financial Depth in China</vt:lpstr>
      <vt:lpstr>But Higher Financial Access in Latin America</vt:lpstr>
      <vt:lpstr>A worrisome credit boom in China: ¿asset price bubbles?</vt:lpstr>
      <vt:lpstr>Higher Coverage of Education in Latin America (Gross enrollment) </vt:lpstr>
      <vt:lpstr>But much better quality in China </vt:lpstr>
      <vt:lpstr>Much higher R&amp;D levels in China</vt:lpstr>
      <vt:lpstr>Quality of institutions: a long way for both, specially for China </vt:lpstr>
      <vt:lpstr>Presentación de PowerPoint</vt:lpstr>
      <vt:lpstr>Presentación de PowerPoint</vt:lpstr>
      <vt:lpstr>CONSOLIDATING TRADE</vt:lpstr>
      <vt:lpstr>IMPROVING THE STRUCTURE OF LAC EXPORTS TO CHINA</vt:lpstr>
      <vt:lpstr>DIVERSIFYING CHINESE FDI AND FINANCIAL FLOWS TO LAC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Isabela Munevar</dc:creator>
  <cp:lastModifiedBy>Guillermo Perry</cp:lastModifiedBy>
  <cp:revision>44</cp:revision>
  <dcterms:created xsi:type="dcterms:W3CDTF">2015-08-10T15:29:00Z</dcterms:created>
  <dcterms:modified xsi:type="dcterms:W3CDTF">2015-08-28T22:30:00Z</dcterms:modified>
</cp:coreProperties>
</file>