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2"/>
  </p:notesMasterIdLst>
  <p:handoutMasterIdLst>
    <p:handoutMasterId r:id="rId13"/>
  </p:handoutMasterIdLst>
  <p:sldIdLst>
    <p:sldId id="570" r:id="rId2"/>
    <p:sldId id="633" r:id="rId3"/>
    <p:sldId id="595" r:id="rId4"/>
    <p:sldId id="597" r:id="rId5"/>
    <p:sldId id="677" r:id="rId6"/>
    <p:sldId id="706" r:id="rId7"/>
    <p:sldId id="681" r:id="rId8"/>
    <p:sldId id="679" r:id="rId9"/>
    <p:sldId id="700" r:id="rId10"/>
    <p:sldId id="680" r:id="rId1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6600"/>
    <a:srgbClr val="DDDDDD"/>
    <a:srgbClr val="3366CC"/>
    <a:srgbClr val="008000"/>
    <a:srgbClr val="990033"/>
    <a:srgbClr val="FF33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69" autoAdjust="0"/>
    <p:restoredTop sz="86460" autoAdjust="0"/>
  </p:normalViewPr>
  <p:slideViewPr>
    <p:cSldViewPr>
      <p:cViewPr varScale="1">
        <p:scale>
          <a:sx n="58" d="100"/>
          <a:sy n="58" d="100"/>
        </p:scale>
        <p:origin x="-88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11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CN"/>
          </a:p>
        </p:txBody>
      </p:sp>
      <p:sp>
        <p:nvSpPr>
          <p:cNvPr id="22118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22118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CN"/>
          </a:p>
        </p:txBody>
      </p:sp>
      <p:sp>
        <p:nvSpPr>
          <p:cNvPr id="22118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AAFD6C3-6607-4C3D-AB85-AB7B8B2A28CF}" type="slidenum">
              <a:rPr lang="en-US" altLang="zh-CN"/>
              <a:pPr>
                <a:defRPr/>
              </a:pPr>
              <a:t>‹#›</a:t>
            </a:fld>
            <a:endParaRPr lang="en-US" altLang="zh-CN"/>
          </a:p>
        </p:txBody>
      </p:sp>
    </p:spTree>
    <p:extLst>
      <p:ext uri="{BB962C8B-B14F-4D97-AF65-F5344CB8AC3E}">
        <p14:creationId xmlns:p14="http://schemas.microsoft.com/office/powerpoint/2010/main" val="34147948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CN"/>
          </a:p>
        </p:txBody>
      </p:sp>
      <p:sp>
        <p:nvSpPr>
          <p:cNvPr id="686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368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86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CN"/>
          </a:p>
        </p:txBody>
      </p:sp>
      <p:sp>
        <p:nvSpPr>
          <p:cNvPr id="686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3B5791A-15E0-45E3-A6DA-E2B19E2A4704}" type="slidenum">
              <a:rPr lang="en-US" altLang="zh-CN"/>
              <a:pPr>
                <a:defRPr/>
              </a:pPr>
              <a:t>‹#›</a:t>
            </a:fld>
            <a:endParaRPr lang="en-US" altLang="zh-CN"/>
          </a:p>
        </p:txBody>
      </p:sp>
    </p:spTree>
    <p:extLst>
      <p:ext uri="{BB962C8B-B14F-4D97-AF65-F5344CB8AC3E}">
        <p14:creationId xmlns:p14="http://schemas.microsoft.com/office/powerpoint/2010/main" val="147551695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a:ln/>
        </p:spPr>
      </p:sp>
      <p:sp>
        <p:nvSpPr>
          <p:cNvPr id="3789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p>
        </p:txBody>
      </p:sp>
      <p:sp>
        <p:nvSpPr>
          <p:cNvPr id="3789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宋体" pitchFamily="2" charset="-122"/>
              </a:defRPr>
            </a:lvl1pPr>
            <a:lvl2pPr marL="742950" indent="-285750" eaLnBrk="0" hangingPunct="0">
              <a:spcBef>
                <a:spcPct val="30000"/>
              </a:spcBef>
              <a:defRPr sz="1200">
                <a:solidFill>
                  <a:schemeClr val="tx1"/>
                </a:solidFill>
                <a:latin typeface="Arial" charset="0"/>
                <a:ea typeface="宋体" pitchFamily="2" charset="-122"/>
              </a:defRPr>
            </a:lvl2pPr>
            <a:lvl3pPr marL="1143000" indent="-228600" eaLnBrk="0" hangingPunct="0">
              <a:spcBef>
                <a:spcPct val="30000"/>
              </a:spcBef>
              <a:defRPr sz="1200">
                <a:solidFill>
                  <a:schemeClr val="tx1"/>
                </a:solidFill>
                <a:latin typeface="Arial" charset="0"/>
                <a:ea typeface="宋体" pitchFamily="2" charset="-122"/>
              </a:defRPr>
            </a:lvl3pPr>
            <a:lvl4pPr marL="1600200" indent="-228600" eaLnBrk="0" hangingPunct="0">
              <a:spcBef>
                <a:spcPct val="30000"/>
              </a:spcBef>
              <a:defRPr sz="1200">
                <a:solidFill>
                  <a:schemeClr val="tx1"/>
                </a:solidFill>
                <a:latin typeface="Arial" charset="0"/>
                <a:ea typeface="宋体" pitchFamily="2" charset="-122"/>
              </a:defRPr>
            </a:lvl4pPr>
            <a:lvl5pPr marL="2057400" indent="-228600" eaLnBrk="0" hangingPunct="0">
              <a:spcBef>
                <a:spcPct val="30000"/>
              </a:spcBef>
              <a:defRPr sz="1200">
                <a:solidFill>
                  <a:schemeClr val="tx1"/>
                </a:solidFill>
                <a:latin typeface="Arial" charset="0"/>
                <a:ea typeface="宋体" pitchFamily="2" charset="-122"/>
              </a:defRPr>
            </a:lvl5pPr>
            <a:lvl6pPr marL="2514600" indent="-228600" eaLnBrk="0" fontAlgn="base" hangingPunct="0">
              <a:spcBef>
                <a:spcPct val="30000"/>
              </a:spcBef>
              <a:spcAft>
                <a:spcPct val="0"/>
              </a:spcAft>
              <a:defRPr sz="1200">
                <a:solidFill>
                  <a:schemeClr val="tx1"/>
                </a:solidFill>
                <a:latin typeface="Arial" charset="0"/>
                <a:ea typeface="宋体" pitchFamily="2" charset="-122"/>
              </a:defRPr>
            </a:lvl6pPr>
            <a:lvl7pPr marL="2971800" indent="-228600" eaLnBrk="0" fontAlgn="base" hangingPunct="0">
              <a:spcBef>
                <a:spcPct val="30000"/>
              </a:spcBef>
              <a:spcAft>
                <a:spcPct val="0"/>
              </a:spcAft>
              <a:defRPr sz="1200">
                <a:solidFill>
                  <a:schemeClr val="tx1"/>
                </a:solidFill>
                <a:latin typeface="Arial" charset="0"/>
                <a:ea typeface="宋体" pitchFamily="2" charset="-122"/>
              </a:defRPr>
            </a:lvl7pPr>
            <a:lvl8pPr marL="3429000" indent="-228600" eaLnBrk="0" fontAlgn="base" hangingPunct="0">
              <a:spcBef>
                <a:spcPct val="30000"/>
              </a:spcBef>
              <a:spcAft>
                <a:spcPct val="0"/>
              </a:spcAft>
              <a:defRPr sz="1200">
                <a:solidFill>
                  <a:schemeClr val="tx1"/>
                </a:solidFill>
                <a:latin typeface="Arial" charset="0"/>
                <a:ea typeface="宋体" pitchFamily="2" charset="-122"/>
              </a:defRPr>
            </a:lvl8pPr>
            <a:lvl9pPr marL="3886200" indent="-228600" eaLnBrk="0" fontAlgn="base" hangingPunct="0">
              <a:spcBef>
                <a:spcPct val="30000"/>
              </a:spcBef>
              <a:spcAft>
                <a:spcPct val="0"/>
              </a:spcAft>
              <a:defRPr sz="1200">
                <a:solidFill>
                  <a:schemeClr val="tx1"/>
                </a:solidFill>
                <a:latin typeface="Arial" charset="0"/>
                <a:ea typeface="宋体" pitchFamily="2" charset="-122"/>
              </a:defRPr>
            </a:lvl9pPr>
          </a:lstStyle>
          <a:p>
            <a:pPr eaLnBrk="1" hangingPunct="1">
              <a:spcBef>
                <a:spcPct val="0"/>
              </a:spcBef>
            </a:pPr>
            <a:fld id="{0D3C13AE-A99D-489B-9051-FCD3D3F25133}" type="slidenum">
              <a:rPr lang="en-US" altLang="zh-CN" smtClean="0"/>
              <a:pPr eaLnBrk="1" hangingPunct="1">
                <a:spcBef>
                  <a:spcPct val="0"/>
                </a:spcBef>
              </a:pPr>
              <a:t>1</a:t>
            </a:fld>
            <a:endParaRPr lang="en-US"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a:ln/>
        </p:spPr>
      </p:sp>
      <p:sp>
        <p:nvSpPr>
          <p:cNvPr id="38915"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3891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宋体" pitchFamily="2" charset="-122"/>
              </a:defRPr>
            </a:lvl1pPr>
            <a:lvl2pPr marL="742950" indent="-285750" eaLnBrk="0" hangingPunct="0">
              <a:spcBef>
                <a:spcPct val="30000"/>
              </a:spcBef>
              <a:defRPr sz="1200">
                <a:solidFill>
                  <a:schemeClr val="tx1"/>
                </a:solidFill>
                <a:latin typeface="Arial" charset="0"/>
                <a:ea typeface="宋体" pitchFamily="2" charset="-122"/>
              </a:defRPr>
            </a:lvl2pPr>
            <a:lvl3pPr marL="1143000" indent="-228600" eaLnBrk="0" hangingPunct="0">
              <a:spcBef>
                <a:spcPct val="30000"/>
              </a:spcBef>
              <a:defRPr sz="1200">
                <a:solidFill>
                  <a:schemeClr val="tx1"/>
                </a:solidFill>
                <a:latin typeface="Arial" charset="0"/>
                <a:ea typeface="宋体" pitchFamily="2" charset="-122"/>
              </a:defRPr>
            </a:lvl3pPr>
            <a:lvl4pPr marL="1600200" indent="-228600" eaLnBrk="0" hangingPunct="0">
              <a:spcBef>
                <a:spcPct val="30000"/>
              </a:spcBef>
              <a:defRPr sz="1200">
                <a:solidFill>
                  <a:schemeClr val="tx1"/>
                </a:solidFill>
                <a:latin typeface="Arial" charset="0"/>
                <a:ea typeface="宋体" pitchFamily="2" charset="-122"/>
              </a:defRPr>
            </a:lvl4pPr>
            <a:lvl5pPr marL="2057400" indent="-228600" eaLnBrk="0" hangingPunct="0">
              <a:spcBef>
                <a:spcPct val="30000"/>
              </a:spcBef>
              <a:defRPr sz="1200">
                <a:solidFill>
                  <a:schemeClr val="tx1"/>
                </a:solidFill>
                <a:latin typeface="Arial" charset="0"/>
                <a:ea typeface="宋体" pitchFamily="2" charset="-122"/>
              </a:defRPr>
            </a:lvl5pPr>
            <a:lvl6pPr marL="2514600" indent="-228600" eaLnBrk="0" fontAlgn="base" hangingPunct="0">
              <a:spcBef>
                <a:spcPct val="30000"/>
              </a:spcBef>
              <a:spcAft>
                <a:spcPct val="0"/>
              </a:spcAft>
              <a:defRPr sz="1200">
                <a:solidFill>
                  <a:schemeClr val="tx1"/>
                </a:solidFill>
                <a:latin typeface="Arial" charset="0"/>
                <a:ea typeface="宋体" pitchFamily="2" charset="-122"/>
              </a:defRPr>
            </a:lvl6pPr>
            <a:lvl7pPr marL="2971800" indent="-228600" eaLnBrk="0" fontAlgn="base" hangingPunct="0">
              <a:spcBef>
                <a:spcPct val="30000"/>
              </a:spcBef>
              <a:spcAft>
                <a:spcPct val="0"/>
              </a:spcAft>
              <a:defRPr sz="1200">
                <a:solidFill>
                  <a:schemeClr val="tx1"/>
                </a:solidFill>
                <a:latin typeface="Arial" charset="0"/>
                <a:ea typeface="宋体" pitchFamily="2" charset="-122"/>
              </a:defRPr>
            </a:lvl7pPr>
            <a:lvl8pPr marL="3429000" indent="-228600" eaLnBrk="0" fontAlgn="base" hangingPunct="0">
              <a:spcBef>
                <a:spcPct val="30000"/>
              </a:spcBef>
              <a:spcAft>
                <a:spcPct val="0"/>
              </a:spcAft>
              <a:defRPr sz="1200">
                <a:solidFill>
                  <a:schemeClr val="tx1"/>
                </a:solidFill>
                <a:latin typeface="Arial" charset="0"/>
                <a:ea typeface="宋体" pitchFamily="2" charset="-122"/>
              </a:defRPr>
            </a:lvl8pPr>
            <a:lvl9pPr marL="3886200" indent="-228600" eaLnBrk="0" fontAlgn="base" hangingPunct="0">
              <a:spcBef>
                <a:spcPct val="30000"/>
              </a:spcBef>
              <a:spcAft>
                <a:spcPct val="0"/>
              </a:spcAft>
              <a:defRPr sz="1200">
                <a:solidFill>
                  <a:schemeClr val="tx1"/>
                </a:solidFill>
                <a:latin typeface="Arial" charset="0"/>
                <a:ea typeface="宋体" pitchFamily="2" charset="-122"/>
              </a:defRPr>
            </a:lvl9pPr>
          </a:lstStyle>
          <a:p>
            <a:pPr eaLnBrk="1" hangingPunct="1">
              <a:spcBef>
                <a:spcPct val="0"/>
              </a:spcBef>
            </a:pPr>
            <a:fld id="{15FA2684-37C1-485E-8BB3-20580D397937}" type="slidenum">
              <a:rPr lang="en-US" altLang="zh-CN" smtClean="0"/>
              <a:pPr eaLnBrk="1" hangingPunct="1">
                <a:spcBef>
                  <a:spcPct val="0"/>
                </a:spcBef>
              </a:pPr>
              <a:t>4</a:t>
            </a:fld>
            <a:endParaRPr lang="en-US"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900767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0771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76250"/>
            <a:ext cx="2057400" cy="56499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476250"/>
            <a:ext cx="6019800" cy="56499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67214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476250"/>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360177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476250"/>
            <a:ext cx="8229600" cy="56499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44866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28292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839242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57992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026726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65130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171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689466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670885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3" descr="010"/>
          <p:cNvPicPr>
            <a:picLocks noChangeAspect="1" noChangeArrowheads="1"/>
          </p:cNvPicPr>
          <p:nvPr/>
        </p:nvPicPr>
        <p:blipFill>
          <a:blip r:embed="rId15">
            <a:lum bright="70000" contrast="-70000"/>
            <a:extLst>
              <a:ext uri="{28A0092B-C50C-407E-A947-70E740481C1C}">
                <a14:useLocalDpi xmlns:a14="http://schemas.microsoft.com/office/drawing/2010/main" val="0"/>
              </a:ext>
            </a:extLst>
          </a:blip>
          <a:srcRect l="17384" r="13080" b="20392"/>
          <a:stretch>
            <a:fillRect/>
          </a:stretch>
        </p:blipFill>
        <p:spPr bwMode="auto">
          <a:xfrm>
            <a:off x="2339975" y="1125538"/>
            <a:ext cx="4529138" cy="48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7" name="Group 8"/>
          <p:cNvGrpSpPr>
            <a:grpSpLocks/>
          </p:cNvGrpSpPr>
          <p:nvPr/>
        </p:nvGrpSpPr>
        <p:grpSpPr bwMode="auto">
          <a:xfrm>
            <a:off x="0" y="-26988"/>
            <a:ext cx="9180513" cy="6884988"/>
            <a:chOff x="0" y="-17"/>
            <a:chExt cx="5783" cy="4337"/>
          </a:xfrm>
        </p:grpSpPr>
        <p:sp>
          <p:nvSpPr>
            <p:cNvPr id="1030" name="Rectangle 9"/>
            <p:cNvSpPr>
              <a:spLocks noChangeArrowheads="1"/>
            </p:cNvSpPr>
            <p:nvPr/>
          </p:nvSpPr>
          <p:spPr bwMode="auto">
            <a:xfrm>
              <a:off x="0" y="4201"/>
              <a:ext cx="5760" cy="119"/>
            </a:xfrm>
            <a:prstGeom prst="rect">
              <a:avLst/>
            </a:prstGeom>
            <a:solidFill>
              <a:srgbClr val="9933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endParaRPr lang="zh-CN" altLang="en-US" smtClean="0"/>
            </a:p>
          </p:txBody>
        </p:sp>
        <p:grpSp>
          <p:nvGrpSpPr>
            <p:cNvPr id="1031" name="Group 10"/>
            <p:cNvGrpSpPr>
              <a:grpSpLocks/>
            </p:cNvGrpSpPr>
            <p:nvPr/>
          </p:nvGrpSpPr>
          <p:grpSpPr bwMode="auto">
            <a:xfrm>
              <a:off x="0" y="-17"/>
              <a:ext cx="5783" cy="365"/>
              <a:chOff x="0" y="-17"/>
              <a:chExt cx="5783" cy="365"/>
            </a:xfrm>
          </p:grpSpPr>
          <p:pic>
            <p:nvPicPr>
              <p:cNvPr id="1032" name="Picture 11" descr="082"/>
              <p:cNvPicPr>
                <a:picLocks noChangeAspect="1" noChangeArrowheads="1"/>
              </p:cNvPicPr>
              <p:nvPr/>
            </p:nvPicPr>
            <p:blipFill>
              <a:blip r:embed="rId16">
                <a:extLst>
                  <a:ext uri="{28A0092B-C50C-407E-A947-70E740481C1C}">
                    <a14:useLocalDpi xmlns:a14="http://schemas.microsoft.com/office/drawing/2010/main" val="0"/>
                  </a:ext>
                </a:extLst>
              </a:blip>
              <a:srcRect l="17889" t="33676" r="7799" b="55194"/>
              <a:stretch>
                <a:fillRect/>
              </a:stretch>
            </p:blipFill>
            <p:spPr bwMode="auto">
              <a:xfrm>
                <a:off x="4061" y="-17"/>
                <a:ext cx="1722"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2" descr="082"/>
              <p:cNvPicPr>
                <a:picLocks noChangeAspect="1" noChangeArrowheads="1"/>
              </p:cNvPicPr>
              <p:nvPr/>
            </p:nvPicPr>
            <p:blipFill>
              <a:blip r:embed="rId16">
                <a:extLst>
                  <a:ext uri="{28A0092B-C50C-407E-A947-70E740481C1C}">
                    <a14:useLocalDpi xmlns:a14="http://schemas.microsoft.com/office/drawing/2010/main" val="0"/>
                  </a:ext>
                </a:extLst>
              </a:blip>
              <a:srcRect l="79816" t="33676" r="9175" b="55194"/>
              <a:stretch>
                <a:fillRect/>
              </a:stretch>
            </p:blipFill>
            <p:spPr bwMode="auto">
              <a:xfrm>
                <a:off x="0" y="-17"/>
                <a:ext cx="4073"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28" name="Rectangle 16"/>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9" name="Rectangle 15"/>
          <p:cNvSpPr>
            <a:spLocks noGrp="1" noChangeArrowheads="1"/>
          </p:cNvSpPr>
          <p:nvPr>
            <p:ph type="title"/>
          </p:nvPr>
        </p:nvSpPr>
        <p:spPr bwMode="auto">
          <a:xfrm>
            <a:off x="457200" y="4762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hf hdr="0" ftr="0"/>
  <p:txStyles>
    <p:titleStyle>
      <a:lvl1pPr algn="ctr" rtl="0" eaLnBrk="1" fontAlgn="base" hangingPunct="1">
        <a:spcBef>
          <a:spcPct val="0"/>
        </a:spcBef>
        <a:spcAft>
          <a:spcPct val="0"/>
        </a:spcAft>
        <a:defRPr sz="3600">
          <a:solidFill>
            <a:schemeClr val="accent2"/>
          </a:solidFill>
          <a:latin typeface="+mj-lt"/>
          <a:ea typeface="+mj-ea"/>
          <a:cs typeface="+mj-cs"/>
        </a:defRPr>
      </a:lvl1pPr>
      <a:lvl2pPr algn="ctr" rtl="0" eaLnBrk="1" fontAlgn="base" hangingPunct="1">
        <a:spcBef>
          <a:spcPct val="0"/>
        </a:spcBef>
        <a:spcAft>
          <a:spcPct val="0"/>
        </a:spcAft>
        <a:defRPr sz="3600">
          <a:solidFill>
            <a:schemeClr val="accent2"/>
          </a:solidFill>
          <a:latin typeface="Arial" charset="0"/>
          <a:ea typeface="楷体_GB2312" pitchFamily="49" charset="-122"/>
        </a:defRPr>
      </a:lvl2pPr>
      <a:lvl3pPr algn="ctr" rtl="0" eaLnBrk="1" fontAlgn="base" hangingPunct="1">
        <a:spcBef>
          <a:spcPct val="0"/>
        </a:spcBef>
        <a:spcAft>
          <a:spcPct val="0"/>
        </a:spcAft>
        <a:defRPr sz="3600">
          <a:solidFill>
            <a:schemeClr val="accent2"/>
          </a:solidFill>
          <a:latin typeface="Arial" charset="0"/>
          <a:ea typeface="楷体_GB2312" pitchFamily="49" charset="-122"/>
        </a:defRPr>
      </a:lvl3pPr>
      <a:lvl4pPr algn="ctr" rtl="0" eaLnBrk="1" fontAlgn="base" hangingPunct="1">
        <a:spcBef>
          <a:spcPct val="0"/>
        </a:spcBef>
        <a:spcAft>
          <a:spcPct val="0"/>
        </a:spcAft>
        <a:defRPr sz="3600">
          <a:solidFill>
            <a:schemeClr val="accent2"/>
          </a:solidFill>
          <a:latin typeface="Arial" charset="0"/>
          <a:ea typeface="楷体_GB2312" pitchFamily="49" charset="-122"/>
        </a:defRPr>
      </a:lvl4pPr>
      <a:lvl5pPr algn="ctr" rtl="0" eaLnBrk="1" fontAlgn="base" hangingPunct="1">
        <a:spcBef>
          <a:spcPct val="0"/>
        </a:spcBef>
        <a:spcAft>
          <a:spcPct val="0"/>
        </a:spcAft>
        <a:defRPr sz="3600">
          <a:solidFill>
            <a:schemeClr val="accent2"/>
          </a:solidFill>
          <a:latin typeface="Arial" charset="0"/>
          <a:ea typeface="楷体_GB2312" pitchFamily="49" charset="-122"/>
        </a:defRPr>
      </a:lvl5pPr>
      <a:lvl6pPr marL="457200" algn="ctr" rtl="0" eaLnBrk="1" fontAlgn="base" hangingPunct="1">
        <a:spcBef>
          <a:spcPct val="0"/>
        </a:spcBef>
        <a:spcAft>
          <a:spcPct val="0"/>
        </a:spcAft>
        <a:defRPr sz="3600">
          <a:solidFill>
            <a:schemeClr val="accent2"/>
          </a:solidFill>
          <a:latin typeface="Arial" charset="0"/>
          <a:ea typeface="楷体_GB2312" pitchFamily="49" charset="-122"/>
        </a:defRPr>
      </a:lvl6pPr>
      <a:lvl7pPr marL="914400" algn="ctr" rtl="0" eaLnBrk="1" fontAlgn="base" hangingPunct="1">
        <a:spcBef>
          <a:spcPct val="0"/>
        </a:spcBef>
        <a:spcAft>
          <a:spcPct val="0"/>
        </a:spcAft>
        <a:defRPr sz="3600">
          <a:solidFill>
            <a:schemeClr val="accent2"/>
          </a:solidFill>
          <a:latin typeface="Arial" charset="0"/>
          <a:ea typeface="楷体_GB2312" pitchFamily="49" charset="-122"/>
        </a:defRPr>
      </a:lvl7pPr>
      <a:lvl8pPr marL="1371600" algn="ctr" rtl="0" eaLnBrk="1" fontAlgn="base" hangingPunct="1">
        <a:spcBef>
          <a:spcPct val="0"/>
        </a:spcBef>
        <a:spcAft>
          <a:spcPct val="0"/>
        </a:spcAft>
        <a:defRPr sz="3600">
          <a:solidFill>
            <a:schemeClr val="accent2"/>
          </a:solidFill>
          <a:latin typeface="Arial" charset="0"/>
          <a:ea typeface="楷体_GB2312" pitchFamily="49" charset="-122"/>
        </a:defRPr>
      </a:lvl8pPr>
      <a:lvl9pPr marL="1828800" algn="ctr" rtl="0" eaLnBrk="1" fontAlgn="base" hangingPunct="1">
        <a:spcBef>
          <a:spcPct val="0"/>
        </a:spcBef>
        <a:spcAft>
          <a:spcPct val="0"/>
        </a:spcAft>
        <a:defRPr sz="3600">
          <a:solidFill>
            <a:schemeClr val="accent2"/>
          </a:solidFill>
          <a:latin typeface="Arial" charset="0"/>
          <a:ea typeface="楷体_GB2312" pitchFamily="49"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0825" y="908050"/>
            <a:ext cx="8893175" cy="5113338"/>
          </a:xfrm>
        </p:spPr>
        <p:txBody>
          <a:bodyPr/>
          <a:lstStyle/>
          <a:p>
            <a:pPr eaLnBrk="1" hangingPunct="1"/>
            <a:r>
              <a:rPr lang="en-US" altLang="zh-CN" b="1" smtClean="0"/>
              <a:t>A Note on the Defensive Orientation of the Renminbi Exchange Rate Policy</a:t>
            </a:r>
            <a:r>
              <a:rPr lang="en-US" altLang="zh-CN" b="1" smtClean="0">
                <a:latin typeface="MS Gothic" pitchFamily="49" charset="-128"/>
                <a:ea typeface="MS Gothic" pitchFamily="49" charset="-128"/>
              </a:rPr>
              <a:t/>
            </a:r>
            <a:br>
              <a:rPr lang="en-US" altLang="zh-CN" b="1" smtClean="0">
                <a:latin typeface="MS Gothic" pitchFamily="49" charset="-128"/>
                <a:ea typeface="MS Gothic" pitchFamily="49" charset="-128"/>
              </a:rPr>
            </a:br>
            <a:r>
              <a:rPr lang="en-US" altLang="zh-CN" sz="4400" b="1" smtClean="0"/>
              <a:t/>
            </a:r>
            <a:br>
              <a:rPr lang="en-US" altLang="zh-CN" sz="4400" b="1" smtClean="0"/>
            </a:br>
            <a:r>
              <a:rPr lang="zh-CN" altLang="en-US" b="1" smtClean="0"/>
              <a:t/>
            </a:r>
            <a:br>
              <a:rPr lang="zh-CN" altLang="en-US" b="1" smtClean="0"/>
            </a:br>
            <a:r>
              <a:rPr lang="en-US" altLang="zh-CN" sz="2400" b="1" smtClean="0"/>
              <a:t>School of Economics, enmin University of China</a:t>
            </a:r>
            <a:r>
              <a:rPr lang="en-US" altLang="zh-CN" b="1" smtClean="0"/>
              <a:t/>
            </a:r>
            <a:br>
              <a:rPr lang="en-US" altLang="zh-CN" b="1" smtClean="0"/>
            </a:br>
            <a:r>
              <a:rPr lang="en-US" altLang="zh-CN" b="1" smtClean="0"/>
              <a:t>Wang Jinbin(</a:t>
            </a:r>
            <a:r>
              <a:rPr lang="zh-CN" altLang="en-US" sz="2400" b="1" smtClean="0">
                <a:latin typeface="隶书" pitchFamily="49" charset="-122"/>
                <a:ea typeface="隶书" pitchFamily="49" charset="-122"/>
              </a:rPr>
              <a:t>王晋斌 </a:t>
            </a:r>
            <a:r>
              <a:rPr lang="en-US" altLang="zh-CN" sz="2400" b="1" smtClean="0">
                <a:latin typeface="隶书" pitchFamily="49" charset="-122"/>
                <a:ea typeface="隶书" pitchFamily="49" charset="-122"/>
              </a:rPr>
              <a:t>)</a:t>
            </a:r>
            <a:r>
              <a:rPr lang="en-US" altLang="zh-CN" sz="2800" b="1" smtClean="0">
                <a:latin typeface="隶书" pitchFamily="49" charset="-122"/>
                <a:ea typeface="隶书" pitchFamily="49" charset="-122"/>
              </a:rPr>
              <a:t/>
            </a:r>
            <a:br>
              <a:rPr lang="en-US" altLang="zh-CN" sz="2800" b="1" smtClean="0">
                <a:latin typeface="隶书" pitchFamily="49" charset="-122"/>
                <a:ea typeface="隶书" pitchFamily="49" charset="-122"/>
              </a:rPr>
            </a:br>
            <a:r>
              <a:rPr lang="en-US" altLang="zh-CN" sz="2800" b="1" smtClean="0">
                <a:latin typeface="隶书" pitchFamily="49" charset="-122"/>
                <a:ea typeface="隶书" pitchFamily="49" charset="-122"/>
              </a:rPr>
              <a:t/>
            </a:r>
            <a:br>
              <a:rPr lang="en-US" altLang="zh-CN" sz="2800" b="1" smtClean="0">
                <a:latin typeface="隶书" pitchFamily="49" charset="-122"/>
                <a:ea typeface="隶书" pitchFamily="49" charset="-122"/>
              </a:rPr>
            </a:br>
            <a:endParaRPr lang="zh-CN" altLang="en-US" sz="2800" b="1" smtClean="0">
              <a:latin typeface="隶书" pitchFamily="49" charset="-122"/>
              <a:ea typeface="隶书" pitchFamily="49"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457200" y="1600200"/>
            <a:ext cx="8229600" cy="452596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defRPr/>
            </a:pPr>
            <a:endParaRPr lang="en-US" altLang="zh-CN" kern="0" dirty="0" smtClean="0"/>
          </a:p>
          <a:p>
            <a:pPr>
              <a:defRPr/>
            </a:pPr>
            <a:r>
              <a:rPr lang="en-US" altLang="zh-CN" sz="4400" kern="0" dirty="0" smtClean="0">
                <a:latin typeface="Gungsuh" panose="02030600000101010101" pitchFamily="18" charset="-127"/>
                <a:ea typeface="Gungsuh" panose="02030600000101010101" pitchFamily="18" charset="-127"/>
              </a:rPr>
              <a:t>          Thank you!</a:t>
            </a:r>
            <a:endParaRPr lang="en-US" altLang="zh-CN" sz="4400" kern="0" dirty="0">
              <a:latin typeface="Gungsuh" panose="02030600000101010101" pitchFamily="18" charset="-127"/>
              <a:ea typeface="Gungsuh" panose="02030600000101010101" pitchFamily="18" charset="-127"/>
            </a:endParaRPr>
          </a:p>
          <a:p>
            <a:pPr>
              <a:defRPr/>
            </a:pPr>
            <a:endParaRPr lang="zh-CN" altLang="en-US" kern="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title"/>
          </p:nvPr>
        </p:nvSpPr>
        <p:spPr/>
        <p:txBody>
          <a:bodyPr/>
          <a:lstStyle/>
          <a:p>
            <a:r>
              <a:rPr lang="en-US" altLang="zh-CN" sz="3200" b="1" dirty="0" smtClean="0"/>
              <a:t>One</a:t>
            </a:r>
            <a:r>
              <a:rPr lang="zh-CN" altLang="en-US" sz="3200" b="1" dirty="0" smtClean="0"/>
              <a:t>：</a:t>
            </a:r>
            <a:r>
              <a:rPr lang="en-US" altLang="zh-CN" sz="3200" b="1" dirty="0" smtClean="0"/>
              <a:t>The </a:t>
            </a:r>
            <a:r>
              <a:rPr lang="en-US" altLang="zh-CN" sz="3200" b="1" dirty="0" smtClean="0"/>
              <a:t>Choice of Exchange Rate Policy</a:t>
            </a:r>
            <a:endParaRPr lang="zh-CN" altLang="en-US" sz="3200" b="1" dirty="0" smtClean="0"/>
          </a:p>
        </p:txBody>
      </p:sp>
      <p:sp>
        <p:nvSpPr>
          <p:cNvPr id="3075" name="内容占位符 2"/>
          <p:cNvSpPr>
            <a:spLocks noGrp="1"/>
          </p:cNvSpPr>
          <p:nvPr>
            <p:ph idx="1"/>
          </p:nvPr>
        </p:nvSpPr>
        <p:spPr/>
        <p:txBody>
          <a:bodyPr/>
          <a:lstStyle/>
          <a:p>
            <a:r>
              <a:rPr lang="en-US" altLang="zh-CN" dirty="0" smtClean="0"/>
              <a:t>Starting Point</a:t>
            </a:r>
            <a:r>
              <a:rPr lang="zh-CN" altLang="en-US" dirty="0" smtClean="0"/>
              <a:t>：</a:t>
            </a:r>
            <a:endParaRPr lang="en-US" altLang="zh-CN" dirty="0" smtClean="0"/>
          </a:p>
          <a:p>
            <a:pPr>
              <a:buFontTx/>
              <a:buNone/>
            </a:pPr>
            <a:r>
              <a:rPr lang="zh-CN" altLang="en-US" dirty="0" smtClean="0"/>
              <a:t>      </a:t>
            </a:r>
            <a:r>
              <a:rPr lang="en-US" altLang="zh-CN" dirty="0" smtClean="0"/>
              <a:t>Exchange rate policy is not a purely economic issue! </a:t>
            </a:r>
          </a:p>
          <a:p>
            <a:pPr>
              <a:buFontTx/>
              <a:buNone/>
            </a:pPr>
            <a:r>
              <a:rPr lang="en-US" altLang="zh-CN" dirty="0" smtClean="0"/>
              <a:t>      Clear understanding of the impacts of exchange rate movements on the macro-economy is the basis for choice of exchange rate regimes in developing </a:t>
            </a:r>
            <a:r>
              <a:rPr lang="en-US" altLang="zh-CN" dirty="0" err="1" smtClean="0"/>
              <a:t>countries,especially</a:t>
            </a:r>
            <a:r>
              <a:rPr lang="en-US" altLang="zh-CN" dirty="0" smtClean="0"/>
              <a:t> for China.</a:t>
            </a:r>
            <a:endParaRPr lang="zh-CN" alt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a:xfrm>
            <a:off x="457200" y="115888"/>
            <a:ext cx="8229600" cy="1143000"/>
          </a:xfrm>
        </p:spPr>
        <p:txBody>
          <a:bodyPr/>
          <a:lstStyle/>
          <a:p>
            <a:r>
              <a:rPr lang="en-US" altLang="zh-CN" sz="3200" b="1" dirty="0" smtClean="0"/>
              <a:t>Two</a:t>
            </a:r>
            <a:r>
              <a:rPr lang="zh-CN" altLang="en-US" sz="3200" b="1" dirty="0" smtClean="0"/>
              <a:t>：</a:t>
            </a:r>
            <a:r>
              <a:rPr lang="zh-CN" altLang="zh-CN" sz="3200" b="1" dirty="0" smtClean="0"/>
              <a:t> </a:t>
            </a:r>
            <a:r>
              <a:rPr lang="en-US" altLang="zh-CN" sz="3200" b="1" dirty="0" smtClean="0"/>
              <a:t>why we “Fear of Appreciation”?</a:t>
            </a:r>
            <a:endParaRPr lang="zh-CN" altLang="en-US" sz="3200" dirty="0" smtClean="0"/>
          </a:p>
        </p:txBody>
      </p:sp>
      <p:sp>
        <p:nvSpPr>
          <p:cNvPr id="6147" name="内容占位符 2"/>
          <p:cNvSpPr>
            <a:spLocks noGrp="1"/>
          </p:cNvSpPr>
          <p:nvPr>
            <p:ph idx="1"/>
          </p:nvPr>
        </p:nvSpPr>
        <p:spPr>
          <a:xfrm>
            <a:off x="457200" y="1052513"/>
            <a:ext cx="8435975" cy="5472112"/>
          </a:xfrm>
        </p:spPr>
        <p:txBody>
          <a:bodyPr/>
          <a:lstStyle/>
          <a:p>
            <a:pPr marL="0" indent="0">
              <a:buFontTx/>
              <a:buNone/>
              <a:defRPr/>
            </a:pPr>
            <a:r>
              <a:rPr lang="en-US" altLang="zh-CN" sz="2800" b="1" dirty="0" smtClean="0">
                <a:solidFill>
                  <a:srgbClr val="C00000"/>
                </a:solidFill>
                <a:latin typeface="华文新魏" pitchFamily="2" charset="-122"/>
                <a:ea typeface="华文新魏" pitchFamily="2" charset="-122"/>
              </a:rPr>
              <a:t>  The direct effect of currency appreciation</a:t>
            </a:r>
            <a:r>
              <a:rPr lang="zh-CN" altLang="en-US" sz="2800" b="1" dirty="0" smtClean="0">
                <a:solidFill>
                  <a:srgbClr val="C00000"/>
                </a:solidFill>
                <a:latin typeface="华文新魏" pitchFamily="2" charset="-122"/>
                <a:ea typeface="华文新魏" pitchFamily="2" charset="-122"/>
              </a:rPr>
              <a:t>（</a:t>
            </a:r>
            <a:r>
              <a:rPr lang="en-US" altLang="zh-CN" sz="2800" b="1" dirty="0" smtClean="0">
                <a:solidFill>
                  <a:srgbClr val="C00000"/>
                </a:solidFill>
                <a:latin typeface="华文新魏" pitchFamily="2" charset="-122"/>
                <a:ea typeface="华文新魏" pitchFamily="2" charset="-122"/>
              </a:rPr>
              <a:t>real Economy)</a:t>
            </a:r>
            <a:r>
              <a:rPr lang="zh-CN" altLang="en-US" sz="2800" b="1" dirty="0" smtClean="0">
                <a:latin typeface="华文新魏" pitchFamily="2" charset="-122"/>
                <a:ea typeface="华文新魏" pitchFamily="2" charset="-122"/>
              </a:rPr>
              <a:t>：</a:t>
            </a:r>
            <a:endParaRPr lang="en-US" altLang="zh-CN" sz="2800" b="1" dirty="0" smtClean="0">
              <a:latin typeface="华文新魏" pitchFamily="2" charset="-122"/>
              <a:ea typeface="华文新魏" pitchFamily="2" charset="-122"/>
            </a:endParaRPr>
          </a:p>
          <a:p>
            <a:pPr>
              <a:buFontTx/>
              <a:buNone/>
              <a:defRPr/>
            </a:pPr>
            <a:r>
              <a:rPr lang="en-US" altLang="zh-CN" sz="2400" b="1" dirty="0" smtClean="0"/>
              <a:t>(1) Import prices eventually fall</a:t>
            </a:r>
            <a:r>
              <a:rPr lang="zh-CN" altLang="en-US" sz="2400" b="1" dirty="0" smtClean="0"/>
              <a:t>；</a:t>
            </a:r>
            <a:endParaRPr lang="en-US" altLang="zh-CN" sz="2400" b="1" dirty="0" smtClean="0"/>
          </a:p>
          <a:p>
            <a:pPr>
              <a:buFontTx/>
              <a:buNone/>
              <a:defRPr/>
            </a:pPr>
            <a:r>
              <a:rPr lang="en-US" altLang="zh-CN" sz="2400" b="1" dirty="0" smtClean="0"/>
              <a:t>(2) Input prices fall</a:t>
            </a:r>
            <a:r>
              <a:rPr lang="zh-CN" altLang="en-US" sz="2400" b="1" dirty="0" smtClean="0"/>
              <a:t>；</a:t>
            </a:r>
            <a:r>
              <a:rPr lang="en-US" altLang="zh-CN" sz="2400" b="1" dirty="0" smtClean="0"/>
              <a:t>both of them push the consumer prices down in domestic markets.</a:t>
            </a:r>
          </a:p>
          <a:p>
            <a:pPr>
              <a:buFontTx/>
              <a:buNone/>
              <a:defRPr/>
            </a:pPr>
            <a:r>
              <a:rPr lang="en-US" altLang="zh-CN" sz="2400" b="1" dirty="0" smtClean="0">
                <a:latin typeface="华文新魏" pitchFamily="2" charset="-122"/>
                <a:ea typeface="华文新魏" pitchFamily="2" charset="-122"/>
                <a:sym typeface="Symbol"/>
              </a:rPr>
              <a:t> </a:t>
            </a:r>
            <a:r>
              <a:rPr lang="en-US" altLang="zh-CN" sz="2400" b="1" dirty="0" smtClean="0">
                <a:solidFill>
                  <a:srgbClr val="C00000"/>
                </a:solidFill>
                <a:latin typeface="华文新魏" pitchFamily="2" charset="-122"/>
                <a:ea typeface="华文新魏" pitchFamily="2" charset="-122"/>
              </a:rPr>
              <a:t>The indirect effects of currency appreciation</a:t>
            </a:r>
          </a:p>
          <a:p>
            <a:pPr>
              <a:buFontTx/>
              <a:buNone/>
              <a:defRPr/>
            </a:pPr>
            <a:r>
              <a:rPr lang="zh-CN" altLang="en-US" sz="2400" b="1" dirty="0" smtClean="0"/>
              <a:t>（</a:t>
            </a:r>
            <a:r>
              <a:rPr lang="en-US" altLang="zh-CN" sz="2400" b="1" dirty="0" smtClean="0"/>
              <a:t>1</a:t>
            </a:r>
            <a:r>
              <a:rPr lang="zh-CN" altLang="en-US" sz="2400" b="1" dirty="0" smtClean="0"/>
              <a:t>）</a:t>
            </a:r>
            <a:r>
              <a:rPr lang="en-US" altLang="zh-CN" sz="2400" b="1" dirty="0" smtClean="0"/>
              <a:t>Falling export demand, domestic employment, and wages will decline</a:t>
            </a:r>
          </a:p>
          <a:p>
            <a:pPr>
              <a:buFontTx/>
              <a:buNone/>
              <a:defRPr/>
            </a:pPr>
            <a:r>
              <a:rPr lang="zh-CN" altLang="en-US" sz="2400" b="1" dirty="0" smtClean="0"/>
              <a:t>（</a:t>
            </a:r>
            <a:r>
              <a:rPr lang="en-US" altLang="zh-CN" sz="2400" b="1" dirty="0" smtClean="0"/>
              <a:t>2</a:t>
            </a:r>
            <a:r>
              <a:rPr lang="zh-CN" altLang="en-US" sz="2400" b="1" dirty="0" smtClean="0"/>
              <a:t>）</a:t>
            </a:r>
            <a:r>
              <a:rPr lang="en-US" altLang="zh-CN" sz="2400" b="1" dirty="0" smtClean="0"/>
              <a:t>Domestic versus foreign products become expensive;</a:t>
            </a:r>
          </a:p>
          <a:p>
            <a:pPr>
              <a:buFontTx/>
              <a:buNone/>
              <a:defRPr/>
            </a:pPr>
            <a:r>
              <a:rPr lang="en-US" altLang="zh-CN" sz="2800" b="1" dirty="0" smtClean="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rPr>
              <a:t>Portfolio of Effects on the real economy :Falling exports + Declining in the domestic price level</a:t>
            </a:r>
            <a:endParaRPr lang="en-US" altLang="zh-CN" sz="2400" b="1" dirty="0" smtClean="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endParaRPr>
          </a:p>
          <a:p>
            <a:pPr>
              <a:buFontTx/>
              <a:buNone/>
              <a:defRPr/>
            </a:pPr>
            <a:endParaRPr lang="zh-CN" altLang="en-US" dirty="0" smtClean="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内容占位符 2"/>
          <p:cNvSpPr>
            <a:spLocks noGrp="1"/>
          </p:cNvSpPr>
          <p:nvPr>
            <p:ph idx="1"/>
          </p:nvPr>
        </p:nvSpPr>
        <p:spPr/>
        <p:txBody>
          <a:bodyPr/>
          <a:lstStyle/>
          <a:p>
            <a:r>
              <a:rPr lang="en-US" altLang="zh-CN" sz="2800" b="1" smtClean="0">
                <a:solidFill>
                  <a:srgbClr val="C00000"/>
                </a:solidFill>
                <a:latin typeface="华文新魏" pitchFamily="2" charset="-122"/>
                <a:ea typeface="华文新魏" pitchFamily="2" charset="-122"/>
              </a:rPr>
              <a:t>Financial Effects:</a:t>
            </a:r>
          </a:p>
          <a:p>
            <a:pPr>
              <a:buFontTx/>
              <a:buNone/>
            </a:pPr>
            <a:r>
              <a:rPr lang="zh-CN" altLang="en-US" sz="2800" b="1" smtClean="0"/>
              <a:t>（</a:t>
            </a:r>
            <a:r>
              <a:rPr lang="en-US" altLang="zh-CN" sz="2800" b="1" smtClean="0"/>
              <a:t>1</a:t>
            </a:r>
            <a:r>
              <a:rPr lang="zh-CN" altLang="en-US" sz="2800" b="1" smtClean="0"/>
              <a:t>）</a:t>
            </a:r>
            <a:r>
              <a:rPr lang="en-US" altLang="zh-CN" sz="2800" b="1" smtClean="0"/>
              <a:t>Valuation Effects</a:t>
            </a:r>
            <a:r>
              <a:rPr lang="zh-CN" altLang="en-US" sz="2800" b="1" smtClean="0"/>
              <a:t>：</a:t>
            </a:r>
            <a:r>
              <a:rPr lang="en-US" altLang="zh-CN" sz="2800" b="1" smtClean="0"/>
              <a:t>Deterioration in central  bank balance sheets;</a:t>
            </a:r>
          </a:p>
          <a:p>
            <a:pPr>
              <a:buFontTx/>
              <a:buNone/>
            </a:pPr>
            <a:r>
              <a:rPr lang="zh-CN" altLang="en-US" sz="2800" b="1" smtClean="0"/>
              <a:t>（</a:t>
            </a:r>
            <a:r>
              <a:rPr lang="en-US" altLang="zh-CN" sz="2800" b="1" smtClean="0"/>
              <a:t>2</a:t>
            </a:r>
            <a:r>
              <a:rPr lang="zh-CN" altLang="en-US" sz="2800" b="1" smtClean="0"/>
              <a:t>）</a:t>
            </a:r>
            <a:r>
              <a:rPr lang="en-US" altLang="zh-CN" sz="2800" b="1" smtClean="0"/>
              <a:t>Appreciation expectation will be bring the inflows of international capital flows</a:t>
            </a:r>
          </a:p>
          <a:p>
            <a:pPr>
              <a:buFontTx/>
              <a:buNone/>
            </a:pPr>
            <a:endParaRPr lang="en-US" altLang="zh-CN" b="1" smtClean="0">
              <a:solidFill>
                <a:srgbClr val="FF0000"/>
              </a:solidFill>
              <a:latin typeface="华文琥珀" pitchFamily="2" charset="-122"/>
              <a:ea typeface="华文琥珀" pitchFamily="2" charset="-122"/>
            </a:endParaRPr>
          </a:p>
          <a:p>
            <a:pPr>
              <a:buFontTx/>
              <a:buNone/>
            </a:pPr>
            <a:r>
              <a:rPr lang="en-US" altLang="zh-CN" b="1" smtClean="0">
                <a:solidFill>
                  <a:srgbClr val="FF0000"/>
                </a:solidFill>
                <a:latin typeface="Arial Unicode MS" pitchFamily="34" charset="-122"/>
                <a:ea typeface="Arial Unicode MS" pitchFamily="34" charset="-122"/>
                <a:cs typeface="Arial Unicode MS" pitchFamily="34" charset="-122"/>
              </a:rPr>
              <a:t>Portfolio of Financial effects</a:t>
            </a:r>
            <a:r>
              <a:rPr lang="zh-CN" altLang="en-US" b="1" smtClean="0">
                <a:solidFill>
                  <a:srgbClr val="FF0000"/>
                </a:solidFill>
                <a:latin typeface="Arial Unicode MS" pitchFamily="34" charset="-122"/>
                <a:ea typeface="Arial Unicode MS" pitchFamily="34" charset="-122"/>
                <a:cs typeface="Arial Unicode MS" pitchFamily="34" charset="-122"/>
              </a:rPr>
              <a:t>：</a:t>
            </a:r>
            <a:r>
              <a:rPr lang="en-US" altLang="zh-CN" b="1" smtClean="0">
                <a:solidFill>
                  <a:srgbClr val="FF0000"/>
                </a:solidFill>
                <a:latin typeface="Arial Unicode MS" pitchFamily="34" charset="-122"/>
                <a:ea typeface="Arial Unicode MS" pitchFamily="34" charset="-122"/>
                <a:cs typeface="Arial Unicode MS" pitchFamily="34" charset="-122"/>
              </a:rPr>
              <a:t> Valuation Effects+Short-term Capital Moving</a:t>
            </a:r>
          </a:p>
          <a:p>
            <a:pPr>
              <a:buFontTx/>
              <a:buNone/>
            </a:pPr>
            <a:r>
              <a:rPr lang="zh-CN" altLang="en-US" b="1" smtClean="0"/>
              <a:t>。</a:t>
            </a:r>
            <a:endParaRPr lang="en-US" altLang="zh-CN" b="1" smtClean="0"/>
          </a:p>
          <a:p>
            <a:pPr>
              <a:buFontTx/>
              <a:buNone/>
            </a:pPr>
            <a:endParaRPr lang="zh-CN" altLang="en-US" b="1"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en-US" altLang="zh-CN" sz="3200" b="1" dirty="0" smtClean="0"/>
              <a:t>Three</a:t>
            </a:r>
            <a:r>
              <a:rPr lang="zh-CN" altLang="en-US" sz="3200" b="1" dirty="0" smtClean="0"/>
              <a:t>：</a:t>
            </a:r>
            <a:r>
              <a:rPr lang="en-US" altLang="zh-CN" sz="3200" b="1" dirty="0" smtClean="0"/>
              <a:t>How </a:t>
            </a:r>
            <a:r>
              <a:rPr lang="en-US" altLang="zh-CN" sz="3200" b="1" dirty="0" smtClean="0"/>
              <a:t>we choose?</a:t>
            </a:r>
            <a:r>
              <a:rPr lang="en-US" altLang="zh-CN" sz="2800" dirty="0" smtClean="0"/>
              <a:t> </a:t>
            </a:r>
            <a:br>
              <a:rPr lang="en-US" altLang="zh-CN" sz="2800" dirty="0" smtClean="0"/>
            </a:br>
            <a:r>
              <a:rPr lang="en-US" altLang="zh-CN" sz="2800" dirty="0" smtClean="0"/>
              <a:t>------ asymmetric loss preferences</a:t>
            </a:r>
            <a:endParaRPr lang="zh-CN" altLang="en-US" sz="2800" b="1" dirty="0" smtClean="0">
              <a:latin typeface="华文新魏" pitchFamily="2" charset="-122"/>
              <a:ea typeface="华文新魏" pitchFamily="2" charset="-122"/>
            </a:endParaRPr>
          </a:p>
        </p:txBody>
      </p:sp>
      <p:sp>
        <p:nvSpPr>
          <p:cNvPr id="6147" name="内容占位符 2"/>
          <p:cNvSpPr>
            <a:spLocks noGrp="1"/>
          </p:cNvSpPr>
          <p:nvPr>
            <p:ph idx="1"/>
          </p:nvPr>
        </p:nvSpPr>
        <p:spPr>
          <a:xfrm>
            <a:off x="457200" y="1412875"/>
            <a:ext cx="8229600" cy="5903913"/>
          </a:xfrm>
        </p:spPr>
        <p:txBody>
          <a:bodyPr/>
          <a:lstStyle/>
          <a:p>
            <a:endParaRPr lang="en-US" altLang="zh-CN" sz="2000" smtClean="0"/>
          </a:p>
          <a:p>
            <a:r>
              <a:rPr lang="en-US" altLang="zh-CN" sz="2000" smtClean="0"/>
              <a:t>Ramachandran and Srinivasan (2007) have revealed the Indian central bank’s asymmetric intervention on foreign exchange markets for the first time; the study of Srinivasan, Mahambare and Ramachandran (2009) further confirmed the Indian central bank’s asymmetric preferences for “fear of appreciation”. Pontines and Rajan (2008) have studied central bank behaviors of five countries including India, South Korea, the Philippines, Singapore and Thailand, via monthly data from January 2000 to December 2006, and also found these sorts of preferences. This research indicates that by comparing central banks’ behaviors before and after the 1997-98 Asian financial crisis, exchange rate policies and behaviors in these countries have shown drastic changes, which is the shift from the “fear of depreciation” to “fear of appreciation”.</a:t>
            </a:r>
            <a:endParaRPr lang="zh-CN" altLang="zh-CN" sz="2000" smtClean="0"/>
          </a:p>
          <a:p>
            <a:endParaRPr lang="zh-CN" altLang="en-US" sz="24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p:txBody>
          <a:bodyPr/>
          <a:lstStyle/>
          <a:p>
            <a:r>
              <a:rPr lang="en-US" altLang="zh-CN" smtClean="0"/>
              <a:t>The case of China</a:t>
            </a:r>
            <a:endParaRPr lang="zh-CN" altLang="en-US" smtClean="0"/>
          </a:p>
        </p:txBody>
      </p:sp>
      <p:sp>
        <p:nvSpPr>
          <p:cNvPr id="7171" name="内容占位符 2"/>
          <p:cNvSpPr>
            <a:spLocks noGrp="1"/>
          </p:cNvSpPr>
          <p:nvPr>
            <p:ph idx="1"/>
          </p:nvPr>
        </p:nvSpPr>
        <p:spPr/>
        <p:txBody>
          <a:bodyPr/>
          <a:lstStyle/>
          <a:p>
            <a:r>
              <a:rPr lang="en-US" altLang="zh-CN" sz="2400" smtClean="0"/>
              <a:t>Our study  indicates that during the global economy’s recession after the crisis, the central bank has not tried to depreciate nominal effective exchange rate by one-way intervention to improve the competitiveness of export products. Judging from the situation after the exchange rate regime reform in 2005, it can be more clearly found that the central bank has different loss preferences between the RMB nominal exchange rate against the USD and the nominal effective exchange rate.</a:t>
            </a:r>
            <a:endParaRPr lang="zh-CN" altLang="zh-CN" sz="2400" smtClean="0"/>
          </a:p>
          <a:p>
            <a:endParaRPr lang="zh-CN" alt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en-US" altLang="zh-CN" sz="4400" smtClean="0"/>
              <a:t>Reasons</a:t>
            </a:r>
            <a:endParaRPr lang="zh-CN" altLang="en-US" sz="4400" smtClean="0"/>
          </a:p>
        </p:txBody>
      </p:sp>
      <p:sp>
        <p:nvSpPr>
          <p:cNvPr id="8195" name="内容占位符 2"/>
          <p:cNvSpPr>
            <a:spLocks noGrp="1"/>
          </p:cNvSpPr>
          <p:nvPr>
            <p:ph idx="1"/>
          </p:nvPr>
        </p:nvSpPr>
        <p:spPr>
          <a:xfrm>
            <a:off x="457200" y="1412875"/>
            <a:ext cx="8229600" cy="5184775"/>
          </a:xfrm>
        </p:spPr>
        <p:txBody>
          <a:bodyPr/>
          <a:lstStyle/>
          <a:p>
            <a:r>
              <a:rPr lang="en-US" altLang="zh-CN" sz="3600" smtClean="0"/>
              <a:t>No fear of import inflation;</a:t>
            </a:r>
          </a:p>
          <a:p>
            <a:endParaRPr lang="en-US" altLang="zh-CN" sz="3600" smtClean="0"/>
          </a:p>
          <a:p>
            <a:r>
              <a:rPr lang="en-US" altLang="zh-CN" sz="3600" smtClean="0"/>
              <a:t>Fear of valuation effects;</a:t>
            </a:r>
          </a:p>
          <a:p>
            <a:endParaRPr lang="en-US" altLang="zh-CN" sz="3600" smtClean="0"/>
          </a:p>
          <a:p>
            <a:r>
              <a:rPr lang="en-US" altLang="zh-CN" sz="3600" smtClean="0"/>
              <a:t>Promoting of Exports</a:t>
            </a:r>
          </a:p>
          <a:p>
            <a:endParaRPr lang="zh-CN" altLang="en-US" sz="36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2"/>
          <p:cNvSpPr>
            <a:spLocks noGrp="1"/>
          </p:cNvSpPr>
          <p:nvPr>
            <p:ph idx="1"/>
          </p:nvPr>
        </p:nvSpPr>
        <p:spPr/>
        <p:txBody>
          <a:bodyPr/>
          <a:lstStyle/>
          <a:p>
            <a:endParaRPr lang="en-US" altLang="zh-CN" dirty="0" smtClean="0"/>
          </a:p>
          <a:p>
            <a:r>
              <a:rPr lang="en-US" altLang="zh-CN" dirty="0" smtClean="0"/>
              <a:t>The answer is No.</a:t>
            </a:r>
          </a:p>
          <a:p>
            <a:endParaRPr lang="en-US" altLang="zh-CN" dirty="0" smtClean="0"/>
          </a:p>
          <a:p>
            <a:r>
              <a:rPr lang="en-US" altLang="zh-CN" dirty="0" smtClean="0"/>
              <a:t>Why?</a:t>
            </a:r>
            <a:r>
              <a:rPr lang="en-US" altLang="zh-CN" b="1" dirty="0" smtClean="0"/>
              <a:t>  Defensive Orientation of the </a:t>
            </a:r>
            <a:r>
              <a:rPr lang="en-US" altLang="zh-CN" b="1" dirty="0" err="1" smtClean="0"/>
              <a:t>Renminbi</a:t>
            </a:r>
            <a:r>
              <a:rPr lang="en-US" altLang="zh-CN" b="1" dirty="0" smtClean="0"/>
              <a:t> Exchange Rate Policy</a:t>
            </a:r>
          </a:p>
          <a:p>
            <a:r>
              <a:rPr lang="en-US" altLang="zh-CN" b="1" dirty="0" smtClean="0"/>
              <a:t>(</a:t>
            </a:r>
            <a:r>
              <a:rPr lang="zh-CN" altLang="en-US" b="1" dirty="0" smtClean="0"/>
              <a:t>防御性的人民币</a:t>
            </a:r>
            <a:r>
              <a:rPr lang="zh-CN" altLang="en-US" b="1" dirty="0" smtClean="0"/>
              <a:t>汇率</a:t>
            </a:r>
            <a:r>
              <a:rPr lang="zh-CN" altLang="en-US" b="1" dirty="0"/>
              <a:t>政策</a:t>
            </a:r>
            <a:r>
              <a:rPr lang="en-US" altLang="zh-CN" b="1" dirty="0" smtClean="0"/>
              <a:t>)</a:t>
            </a:r>
            <a:endParaRPr lang="en-US" altLang="zh-CN" dirty="0" smtClean="0"/>
          </a:p>
          <a:p>
            <a:endParaRPr lang="zh-CN" altLang="en-US" dirty="0" smtClean="0"/>
          </a:p>
        </p:txBody>
      </p:sp>
      <p:sp>
        <p:nvSpPr>
          <p:cNvPr id="9219" name="标题 1"/>
          <p:cNvSpPr>
            <a:spLocks noGrp="1"/>
          </p:cNvSpPr>
          <p:nvPr>
            <p:ph type="title"/>
          </p:nvPr>
        </p:nvSpPr>
        <p:spPr>
          <a:xfrm>
            <a:off x="457200" y="476250"/>
            <a:ext cx="8229600" cy="1657350"/>
          </a:xfrm>
        </p:spPr>
        <p:txBody>
          <a:bodyPr/>
          <a:lstStyle/>
          <a:p>
            <a:r>
              <a:rPr lang="en-US" altLang="zh-CN" smtClean="0"/>
              <a:t>Continuing and sharp depreciation?</a:t>
            </a:r>
            <a:r>
              <a:rPr lang="en-US" altLang="zh-CN" sz="4400" smtClean="0"/>
              <a:t/>
            </a:r>
            <a:br>
              <a:rPr lang="en-US" altLang="zh-CN" sz="4400" smtClean="0"/>
            </a:br>
            <a:endParaRPr lang="zh-CN" altLang="en-US" sz="44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457200" y="908720"/>
            <a:ext cx="8229600" cy="5112568"/>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defRPr/>
            </a:pPr>
            <a:endParaRPr lang="en-US" altLang="zh-CN" kern="0" dirty="0" smtClean="0"/>
          </a:p>
          <a:p>
            <a:pPr>
              <a:defRPr/>
            </a:pPr>
            <a:r>
              <a:rPr lang="en-US" altLang="zh-CN" kern="0" dirty="0"/>
              <a:t>R</a:t>
            </a:r>
            <a:r>
              <a:rPr lang="en-US" altLang="zh-CN" kern="0" dirty="0" smtClean="0"/>
              <a:t>emember exchange-rate policy is</a:t>
            </a:r>
            <a:r>
              <a:rPr lang="en-US" altLang="zh-CN" dirty="0"/>
              <a:t> </a:t>
            </a:r>
            <a:r>
              <a:rPr lang="en-US" altLang="zh-CN" dirty="0" smtClean="0"/>
              <a:t>endogenous</a:t>
            </a:r>
            <a:r>
              <a:rPr lang="en-US" altLang="zh-CN" kern="0" dirty="0" smtClean="0"/>
              <a:t> to export-led growth paradigm;</a:t>
            </a:r>
          </a:p>
          <a:p>
            <a:pPr>
              <a:defRPr/>
            </a:pPr>
            <a:r>
              <a:rPr lang="en-US" altLang="zh-CN" kern="0" dirty="0" smtClean="0"/>
              <a:t>Relying on huge reserves in the foreign exchange market interventions </a:t>
            </a:r>
            <a:r>
              <a:rPr lang="en-US" altLang="zh-CN" kern="0" dirty="0" smtClean="0"/>
              <a:t>and capital control to </a:t>
            </a:r>
            <a:r>
              <a:rPr lang="en-US" altLang="zh-CN" kern="0" dirty="0" smtClean="0"/>
              <a:t>sure relative stable exchange rates</a:t>
            </a:r>
          </a:p>
          <a:p>
            <a:pPr>
              <a:defRPr/>
            </a:pPr>
            <a:r>
              <a:rPr lang="en-US" altLang="zh-CN" kern="0" dirty="0" smtClean="0"/>
              <a:t>Peg to the weak dollar </a:t>
            </a:r>
            <a:r>
              <a:rPr lang="zh-CN" altLang="en-US" kern="0" dirty="0" smtClean="0"/>
              <a:t>，</a:t>
            </a:r>
            <a:r>
              <a:rPr lang="en-US" altLang="zh-CN" kern="0" dirty="0" smtClean="0"/>
              <a:t>not eye the strong dollar</a:t>
            </a:r>
            <a:r>
              <a:rPr lang="zh-CN" altLang="en-US" kern="0" dirty="0" smtClean="0"/>
              <a:t>。</a:t>
            </a:r>
            <a:endParaRPr lang="en-US" altLang="zh-CN" kern="0" dirty="0" smtClean="0"/>
          </a:p>
          <a:p>
            <a:pPr>
              <a:defRPr/>
            </a:pPr>
            <a:endParaRPr lang="en-US" altLang="zh-CN" kern="0" dirty="0"/>
          </a:p>
          <a:p>
            <a:pPr>
              <a:defRPr/>
            </a:pPr>
            <a:endParaRPr lang="zh-CN" altLang="en-US" kern="0" dirty="0" smtClean="0"/>
          </a:p>
        </p:txBody>
      </p:sp>
      <p:sp>
        <p:nvSpPr>
          <p:cNvPr id="2" name="标题 1"/>
          <p:cNvSpPr>
            <a:spLocks noGrp="1"/>
          </p:cNvSpPr>
          <p:nvPr>
            <p:ph type="title"/>
          </p:nvPr>
        </p:nvSpPr>
        <p:spPr>
          <a:xfrm>
            <a:off x="457200" y="692696"/>
            <a:ext cx="8229600" cy="926554"/>
          </a:xfrm>
        </p:spPr>
        <p:txBody>
          <a:bodyPr/>
          <a:lstStyle/>
          <a:p>
            <a:r>
              <a:rPr lang="en-US" altLang="zh-CN" sz="2400" b="1" dirty="0" smtClean="0"/>
              <a:t>Four</a:t>
            </a:r>
            <a:r>
              <a:rPr lang="zh-CN" altLang="en-US" sz="2400" b="1" dirty="0" smtClean="0"/>
              <a:t>：</a:t>
            </a:r>
            <a:r>
              <a:rPr lang="en-US" altLang="zh-CN" sz="2400" b="1" dirty="0" smtClean="0"/>
              <a:t>Implications of</a:t>
            </a:r>
            <a:r>
              <a:rPr lang="en-US" altLang="zh-CN" sz="2400" b="1" dirty="0" smtClean="0"/>
              <a:t> Defensive </a:t>
            </a:r>
            <a:r>
              <a:rPr lang="en-US" altLang="zh-CN" sz="2400" b="1" dirty="0" smtClean="0"/>
              <a:t>exchange rate system</a:t>
            </a:r>
            <a:r>
              <a:rPr lang="en-US" altLang="zh-CN" dirty="0" smtClean="0"/>
              <a:t/>
            </a:r>
            <a:br>
              <a:rPr lang="en-US" altLang="zh-CN" dirty="0" smtClean="0"/>
            </a:br>
            <a:endParaRPr lang="zh-CN"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 Defensive Orientation of the Renminbi Exchange Rate Policy王晋斌">
  <a:themeElements>
    <a:clrScheme name="shenjian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henjian1">
      <a:majorFont>
        <a:latin typeface="Arial"/>
        <a:ea typeface="楷体_GB2312"/>
        <a:cs typeface=""/>
      </a:majorFont>
      <a:minorFont>
        <a:latin typeface="Arial"/>
        <a:ea typeface="楷体_GB2312"/>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enjian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henjian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henjian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henjian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henjian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henjian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henjian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henjian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henjian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henjian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henjian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henjian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 Defensive Orientation of the Renminbi Exchange Rate Policy王晋斌</Template>
  <TotalTime>11</TotalTime>
  <Words>490</Words>
  <Application>Microsoft Office PowerPoint</Application>
  <PresentationFormat>全屏显示(4:3)</PresentationFormat>
  <Paragraphs>45</Paragraphs>
  <Slides>10</Slides>
  <Notes>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10</vt:i4>
      </vt:variant>
    </vt:vector>
  </HeadingPairs>
  <TitlesOfParts>
    <vt:vector size="24" baseType="lpstr">
      <vt:lpstr>Arial</vt:lpstr>
      <vt:lpstr>宋体</vt:lpstr>
      <vt:lpstr>楷体_GB2312</vt:lpstr>
      <vt:lpstr>MS Gothic</vt:lpstr>
      <vt:lpstr>隶书</vt:lpstr>
      <vt:lpstr>华文新魏</vt:lpstr>
      <vt:lpstr>Symbol</vt:lpstr>
      <vt:lpstr>Arial Unicode MS</vt:lpstr>
      <vt:lpstr>华文琥珀</vt:lpstr>
      <vt:lpstr>Gungsuh</vt:lpstr>
      <vt:lpstr>黑体</vt:lpstr>
      <vt:lpstr>Times New Roman</vt:lpstr>
      <vt:lpstr>Calibri</vt:lpstr>
      <vt:lpstr>the Defensive Orientation of the Renminbi Exchange Rate Policy王晋斌</vt:lpstr>
      <vt:lpstr>A Note on the Defensive Orientation of the Renminbi Exchange Rate Policy   School of Economics, enmin University of China Wang Jinbin(王晋斌 )  </vt:lpstr>
      <vt:lpstr>One：The Choice of Exchange Rate Policy</vt:lpstr>
      <vt:lpstr>Two： why we “Fear of Appreciation”?</vt:lpstr>
      <vt:lpstr>PowerPoint 演示文稿</vt:lpstr>
      <vt:lpstr>Three：How we choose?  ------ asymmetric loss preferences</vt:lpstr>
      <vt:lpstr>The case of China</vt:lpstr>
      <vt:lpstr>Reasons</vt:lpstr>
      <vt:lpstr>Continuing and sharp depreciation? </vt:lpstr>
      <vt:lpstr>Four：Implications of Defensive exchange rate system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Note on the Defensive Orientation of the Renminbi Exchange Rate Policy   School of Economics, enmin University of China Wang Jinbin(王晋斌 )</dc:title>
  <dc:creator>wang</dc:creator>
  <cp:lastModifiedBy>wang</cp:lastModifiedBy>
  <cp:revision>2</cp:revision>
  <dcterms:created xsi:type="dcterms:W3CDTF">2015-08-24T07:46:22Z</dcterms:created>
  <dcterms:modified xsi:type="dcterms:W3CDTF">2015-08-24T07:58:10Z</dcterms:modified>
</cp:coreProperties>
</file>