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720" r:id="rId2"/>
  </p:sldMasterIdLst>
  <p:notesMasterIdLst>
    <p:notesMasterId r:id="rId25"/>
  </p:notesMasterIdLst>
  <p:sldIdLst>
    <p:sldId id="257" r:id="rId3"/>
    <p:sldId id="319" r:id="rId4"/>
    <p:sldId id="259" r:id="rId5"/>
    <p:sldId id="325" r:id="rId6"/>
    <p:sldId id="349" r:id="rId7"/>
    <p:sldId id="351" r:id="rId8"/>
    <p:sldId id="284" r:id="rId9"/>
    <p:sldId id="329" r:id="rId10"/>
    <p:sldId id="332" r:id="rId11"/>
    <p:sldId id="333" r:id="rId12"/>
    <p:sldId id="336" r:id="rId13"/>
    <p:sldId id="299" r:id="rId14"/>
    <p:sldId id="303" r:id="rId15"/>
    <p:sldId id="297" r:id="rId16"/>
    <p:sldId id="326" r:id="rId17"/>
    <p:sldId id="338" r:id="rId18"/>
    <p:sldId id="339" r:id="rId19"/>
    <p:sldId id="343" r:id="rId20"/>
    <p:sldId id="346" r:id="rId21"/>
    <p:sldId id="352" r:id="rId22"/>
    <p:sldId id="321" r:id="rId23"/>
    <p:sldId id="324"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F77"/>
    <a:srgbClr val="B0001F"/>
    <a:srgbClr val="AA0024"/>
    <a:srgbClr val="2B635C"/>
    <a:srgbClr val="20FAFD"/>
    <a:srgbClr val="0B1CF5"/>
    <a:srgbClr val="E5C675"/>
    <a:srgbClr val="CF9F31"/>
    <a:srgbClr val="478882"/>
    <a:srgbClr val="22514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897" autoAdjust="0"/>
  </p:normalViewPr>
  <p:slideViewPr>
    <p:cSldViewPr snapToGrid="0" snapToObjects="1">
      <p:cViewPr>
        <p:scale>
          <a:sx n="100" d="100"/>
          <a:sy n="100" d="100"/>
        </p:scale>
        <p:origin x="-1360" y="-21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71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notesMaster" Target="notesMasters/notes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0BE4A6-F170-8449-B678-806E7D2920E2}" type="datetimeFigureOut">
              <a:rPr lang="en-US" smtClean="0"/>
              <a:t>8/28/15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99B264-71C9-4241-9185-71D08DE5C0B7}" type="slidenum">
              <a:rPr lang="en-US" smtClean="0"/>
              <a:t>‹#›</a:t>
            </a:fld>
            <a:endParaRPr lang="en-US"/>
          </a:p>
        </p:txBody>
      </p:sp>
    </p:spTree>
    <p:extLst>
      <p:ext uri="{BB962C8B-B14F-4D97-AF65-F5344CB8AC3E}">
        <p14:creationId xmlns:p14="http://schemas.microsoft.com/office/powerpoint/2010/main" val="19067559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 matchmaker</a:t>
            </a:r>
          </a:p>
          <a:p>
            <a:endParaRPr lang="en-US" dirty="0" smtClean="0"/>
          </a:p>
          <a:p>
            <a:pPr marL="171450" indent="-171450">
              <a:buFont typeface="Arial"/>
              <a:buChar char="•"/>
            </a:pPr>
            <a:r>
              <a:rPr lang="en-US" dirty="0" smtClean="0"/>
              <a:t>Thanks</a:t>
            </a:r>
            <a:r>
              <a:rPr lang="en-US" baseline="0" dirty="0" smtClean="0"/>
              <a:t> for the opportunity to share with you the results of a two-year multi-university study on the social and environmental impacts of China in </a:t>
            </a:r>
            <a:r>
              <a:rPr lang="en-US" baseline="0" dirty="0" err="1" smtClean="0"/>
              <a:t>LatAM</a:t>
            </a:r>
            <a:r>
              <a:rPr lang="en-US" baseline="0" dirty="0" smtClean="0"/>
              <a:t> with you.</a:t>
            </a:r>
          </a:p>
          <a:p>
            <a:pPr marL="171450" indent="-171450">
              <a:buFont typeface="Arial"/>
              <a:buChar char="•"/>
            </a:pPr>
            <a:r>
              <a:rPr lang="en-US" baseline="0" dirty="0" smtClean="0"/>
              <a:t>Partners are GEGI, UP, UBA, GDAE</a:t>
            </a:r>
          </a:p>
          <a:p>
            <a:pPr marL="171450" indent="-171450">
              <a:buFont typeface="Arial"/>
              <a:buChar char="•"/>
            </a:pPr>
            <a:r>
              <a:rPr lang="en-US" baseline="0" dirty="0" smtClean="0"/>
              <a:t>After this private and exclusive brown bag we will officially launch the English language version of the report and corresponding 8 country studies.  Over the next two days in Washington we will hold public events at the Woodrow Wilson Center, World Wildlife Federation, and the World Resources Institute.</a:t>
            </a:r>
          </a:p>
          <a:p>
            <a:pPr marL="171450" indent="-171450">
              <a:buFont typeface="Arial"/>
              <a:buChar char="•"/>
            </a:pPr>
            <a:r>
              <a:rPr lang="en-US" baseline="0" dirty="0" smtClean="0"/>
              <a:t>IN August some of us will travel to China for joint CAF-CDB workshop, also a civil society roundtable, and academic ventures.</a:t>
            </a:r>
          </a:p>
          <a:p>
            <a:pPr marL="171450" indent="-171450">
              <a:buFont typeface="Arial"/>
              <a:buChar char="•"/>
            </a:pPr>
            <a:r>
              <a:rPr lang="en-US" baseline="0" dirty="0" smtClean="0"/>
              <a:t>In October we will launch a full length book that includes the report and all the studies in Lima alongside the annual WB/IMF meetings that will be held there.</a:t>
            </a:r>
          </a:p>
          <a:p>
            <a:pPr marL="171450" indent="-171450">
              <a:buFont typeface="Arial"/>
              <a:buChar char="•"/>
            </a:pPr>
            <a:endParaRPr lang="en-US" baseline="0" dirty="0" smtClean="0"/>
          </a:p>
          <a:p>
            <a:pPr marL="0" indent="0">
              <a:buFont typeface="Arial"/>
              <a:buNone/>
            </a:pPr>
            <a:r>
              <a:rPr lang="en-US" baseline="0" dirty="0" smtClean="0"/>
              <a:t>Each of the authors of the 8 country studies was to ask 2 RQs</a:t>
            </a:r>
          </a:p>
          <a:p>
            <a:pPr marL="0" indent="0">
              <a:buFont typeface="Arial"/>
              <a:buNone/>
            </a:pPr>
            <a:endParaRPr lang="en-US" baseline="0" dirty="0" smtClean="0"/>
          </a:p>
          <a:p>
            <a:pPr marL="171450" indent="-171450">
              <a:buFont typeface="Arial"/>
              <a:buChar char="•"/>
            </a:pPr>
            <a:r>
              <a:rPr lang="en-US" baseline="0" dirty="0" smtClean="0"/>
              <a:t>To what extent is China an independent driver of social and environmental change in LAC—largely a set of statistical analyses</a:t>
            </a:r>
          </a:p>
          <a:p>
            <a:pPr marL="171450" indent="-171450">
              <a:buFont typeface="Arial"/>
              <a:buChar char="•"/>
            </a:pPr>
            <a:r>
              <a:rPr lang="en-US" baseline="0" dirty="0" smtClean="0"/>
              <a:t>And, To what extent to Chinese firms behave differently in environmentally sensitive sectors than do their international and local counterparts in the same sectors</a:t>
            </a:r>
            <a:endParaRPr lang="en-US" dirty="0"/>
          </a:p>
        </p:txBody>
      </p:sp>
      <p:sp>
        <p:nvSpPr>
          <p:cNvPr id="4" name="Slide Number Placeholder 3"/>
          <p:cNvSpPr>
            <a:spLocks noGrp="1"/>
          </p:cNvSpPr>
          <p:nvPr>
            <p:ph type="sldNum" sz="quarter" idx="10"/>
          </p:nvPr>
        </p:nvSpPr>
        <p:spPr/>
        <p:txBody>
          <a:bodyPr/>
          <a:lstStyle/>
          <a:p>
            <a:fld id="{3D99B264-71C9-4241-9185-71D08DE5C0B7}" type="slidenum">
              <a:rPr lang="en-US" smtClean="0"/>
              <a:t>1</a:t>
            </a:fld>
            <a:endParaRPr lang="en-US"/>
          </a:p>
        </p:txBody>
      </p:sp>
    </p:spTree>
    <p:extLst>
      <p:ext uri="{BB962C8B-B14F-4D97-AF65-F5344CB8AC3E}">
        <p14:creationId xmlns:p14="http://schemas.microsoft.com/office/powerpoint/2010/main" val="1618675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10</a:t>
            </a:fld>
            <a:endParaRPr lang="en-US"/>
          </a:p>
        </p:txBody>
      </p:sp>
    </p:spTree>
    <p:extLst>
      <p:ext uri="{BB962C8B-B14F-4D97-AF65-F5344CB8AC3E}">
        <p14:creationId xmlns:p14="http://schemas.microsoft.com/office/powerpoint/2010/main" val="1254314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11</a:t>
            </a:fld>
            <a:endParaRPr lang="en-US"/>
          </a:p>
        </p:txBody>
      </p:sp>
    </p:spTree>
    <p:extLst>
      <p:ext uri="{BB962C8B-B14F-4D97-AF65-F5344CB8AC3E}">
        <p14:creationId xmlns:p14="http://schemas.microsoft.com/office/powerpoint/2010/main" val="1105502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12</a:t>
            </a:fld>
            <a:endParaRPr lang="en-US"/>
          </a:p>
        </p:txBody>
      </p:sp>
    </p:spTree>
    <p:extLst>
      <p:ext uri="{BB962C8B-B14F-4D97-AF65-F5344CB8AC3E}">
        <p14:creationId xmlns:p14="http://schemas.microsoft.com/office/powerpoint/2010/main" val="3923825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13</a:t>
            </a:fld>
            <a:endParaRPr lang="en-US"/>
          </a:p>
        </p:txBody>
      </p:sp>
    </p:spTree>
    <p:extLst>
      <p:ext uri="{BB962C8B-B14F-4D97-AF65-F5344CB8AC3E}">
        <p14:creationId xmlns:p14="http://schemas.microsoft.com/office/powerpoint/2010/main" val="13910284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14</a:t>
            </a:fld>
            <a:endParaRPr lang="en-US"/>
          </a:p>
        </p:txBody>
      </p:sp>
    </p:spTree>
    <p:extLst>
      <p:ext uri="{BB962C8B-B14F-4D97-AF65-F5344CB8AC3E}">
        <p14:creationId xmlns:p14="http://schemas.microsoft.com/office/powerpoint/2010/main" val="3056934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15</a:t>
            </a:fld>
            <a:endParaRPr lang="en-US"/>
          </a:p>
        </p:txBody>
      </p:sp>
    </p:spTree>
    <p:extLst>
      <p:ext uri="{BB962C8B-B14F-4D97-AF65-F5344CB8AC3E}">
        <p14:creationId xmlns:p14="http://schemas.microsoft.com/office/powerpoint/2010/main" val="3618114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16</a:t>
            </a:fld>
            <a:endParaRPr lang="en-US"/>
          </a:p>
        </p:txBody>
      </p:sp>
    </p:spTree>
    <p:extLst>
      <p:ext uri="{BB962C8B-B14F-4D97-AF65-F5344CB8AC3E}">
        <p14:creationId xmlns:p14="http://schemas.microsoft.com/office/powerpoint/2010/main" val="1970932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17</a:t>
            </a:fld>
            <a:endParaRPr lang="en-US"/>
          </a:p>
        </p:txBody>
      </p:sp>
    </p:spTree>
    <p:extLst>
      <p:ext uri="{BB962C8B-B14F-4D97-AF65-F5344CB8AC3E}">
        <p14:creationId xmlns:p14="http://schemas.microsoft.com/office/powerpoint/2010/main" val="3071465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2</a:t>
            </a:fld>
            <a:endParaRPr lang="en-US"/>
          </a:p>
        </p:txBody>
      </p:sp>
    </p:spTree>
    <p:extLst>
      <p:ext uri="{BB962C8B-B14F-4D97-AF65-F5344CB8AC3E}">
        <p14:creationId xmlns:p14="http://schemas.microsoft.com/office/powerpoint/2010/main" val="2853075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eaLnBrk="1" hangingPunct="1"/>
            <a:fld id="{43D1399A-8165-4035-9F22-8BBC7DCF44D5}" type="slidenum">
              <a:rPr lang="en-US" altLang="en-US" sz="1200"/>
              <a:pPr eaLnBrk="1" hangingPunct="1"/>
              <a:t>3</a:t>
            </a:fld>
            <a:endParaRPr lang="en-US" altLang="en-US" sz="1200"/>
          </a:p>
        </p:txBody>
      </p:sp>
    </p:spTree>
    <p:extLst>
      <p:ext uri="{BB962C8B-B14F-4D97-AF65-F5344CB8AC3E}">
        <p14:creationId xmlns:p14="http://schemas.microsoft.com/office/powerpoint/2010/main" val="623572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4</a:t>
            </a:fld>
            <a:endParaRPr lang="en-US"/>
          </a:p>
        </p:txBody>
      </p:sp>
    </p:spTree>
    <p:extLst>
      <p:ext uri="{BB962C8B-B14F-4D97-AF65-F5344CB8AC3E}">
        <p14:creationId xmlns:p14="http://schemas.microsoft.com/office/powerpoint/2010/main" val="128158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5</a:t>
            </a:fld>
            <a:endParaRPr lang="en-US"/>
          </a:p>
        </p:txBody>
      </p:sp>
    </p:spTree>
    <p:extLst>
      <p:ext uri="{BB962C8B-B14F-4D97-AF65-F5344CB8AC3E}">
        <p14:creationId xmlns:p14="http://schemas.microsoft.com/office/powerpoint/2010/main" val="1724952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6</a:t>
            </a:fld>
            <a:endParaRPr lang="en-US"/>
          </a:p>
        </p:txBody>
      </p:sp>
    </p:spTree>
    <p:extLst>
      <p:ext uri="{BB962C8B-B14F-4D97-AF65-F5344CB8AC3E}">
        <p14:creationId xmlns:p14="http://schemas.microsoft.com/office/powerpoint/2010/main" val="2380182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7</a:t>
            </a:fld>
            <a:endParaRPr lang="en-US"/>
          </a:p>
        </p:txBody>
      </p:sp>
    </p:spTree>
    <p:extLst>
      <p:ext uri="{BB962C8B-B14F-4D97-AF65-F5344CB8AC3E}">
        <p14:creationId xmlns:p14="http://schemas.microsoft.com/office/powerpoint/2010/main" val="2164188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8</a:t>
            </a:fld>
            <a:endParaRPr lang="en-US"/>
          </a:p>
        </p:txBody>
      </p:sp>
    </p:spTree>
    <p:extLst>
      <p:ext uri="{BB962C8B-B14F-4D97-AF65-F5344CB8AC3E}">
        <p14:creationId xmlns:p14="http://schemas.microsoft.com/office/powerpoint/2010/main" val="1088915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D99B264-71C9-4241-9185-71D08DE5C0B7}" type="slidenum">
              <a:rPr lang="en-US" smtClean="0"/>
              <a:t>9</a:t>
            </a:fld>
            <a:endParaRPr lang="en-US"/>
          </a:p>
        </p:txBody>
      </p:sp>
    </p:spTree>
    <p:extLst>
      <p:ext uri="{BB962C8B-B14F-4D97-AF65-F5344CB8AC3E}">
        <p14:creationId xmlns:p14="http://schemas.microsoft.com/office/powerpoint/2010/main" val="3311676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46BD58-6C25-4C40-920D-FB19760DD110}"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93279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6BD58-6C25-4C40-920D-FB19760DD110}"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3499954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6BD58-6C25-4C40-920D-FB19760DD110}"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37180735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PE"/>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PE"/>
          </a:p>
        </p:txBody>
      </p:sp>
      <p:sp>
        <p:nvSpPr>
          <p:cNvPr id="4" name="3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PE">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260077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PE">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765525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PE">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9117368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PE">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20813471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6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PE">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18906021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PE">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37578549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PE">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4819234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PE"/>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PE">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1301678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6BD58-6C25-4C40-920D-FB19760DD110}"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5295555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PE"/>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PE">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26533597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PE">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32229770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AA534A85-9857-4CB3-ACFC-80CFDAE40C05}" type="datetimeFigureOut">
              <a:rPr lang="es-PE" smtClean="0">
                <a:solidFill>
                  <a:prstClr val="black">
                    <a:tint val="75000"/>
                  </a:prstClr>
                </a:solidFill>
              </a:rPr>
              <a:pPr/>
              <a:t>8/28/15</a:t>
            </a:fld>
            <a:endParaRPr lang="es-PE">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PE">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FEB088F-F906-4933-941B-5EB4097E8302}" type="slidenum">
              <a:rPr lang="es-PE" smtClean="0">
                <a:solidFill>
                  <a:prstClr val="black">
                    <a:tint val="75000"/>
                  </a:prstClr>
                </a:solidFill>
              </a:rPr>
              <a:pPr/>
              <a:t>‹#›</a:t>
            </a:fld>
            <a:endParaRPr lang="es-PE">
              <a:solidFill>
                <a:prstClr val="black">
                  <a:tint val="75000"/>
                </a:prstClr>
              </a:solidFill>
            </a:endParaRPr>
          </a:p>
        </p:txBody>
      </p:sp>
    </p:spTree>
    <p:extLst>
      <p:ext uri="{BB962C8B-B14F-4D97-AF65-F5344CB8AC3E}">
        <p14:creationId xmlns:p14="http://schemas.microsoft.com/office/powerpoint/2010/main" val="1080691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46BD58-6C25-4C40-920D-FB19760DD110}" type="datetimeFigureOut">
              <a:rPr lang="en-US" smtClean="0"/>
              <a:t>8/28/15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3850527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46BD58-6C25-4C40-920D-FB19760DD110}" type="datetimeFigureOut">
              <a:rPr lang="en-US" smtClean="0"/>
              <a:t>8/28/15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795376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46BD58-6C25-4C40-920D-FB19760DD110}" type="datetimeFigureOut">
              <a:rPr lang="en-US" smtClean="0"/>
              <a:t>8/28/15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3611298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46BD58-6C25-4C40-920D-FB19760DD110}" type="datetimeFigureOut">
              <a:rPr lang="en-US" smtClean="0"/>
              <a:t>8/28/15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2186171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46BD58-6C25-4C40-920D-FB19760DD110}" type="datetimeFigureOut">
              <a:rPr lang="en-US" smtClean="0"/>
              <a:t>8/28/15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2315187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46BD58-6C25-4C40-920D-FB19760DD110}" type="datetimeFigureOut">
              <a:rPr lang="en-US" smtClean="0"/>
              <a:t>8/28/15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3363488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46BD58-6C25-4C40-920D-FB19760DD110}" type="datetimeFigureOut">
              <a:rPr lang="en-US" smtClean="0"/>
              <a:t>8/28/15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9EA5A2-740D-D34C-98A2-06ACD618CE61}" type="slidenum">
              <a:rPr lang="en-US" smtClean="0"/>
              <a:t>‹#›</a:t>
            </a:fld>
            <a:endParaRPr lang="en-US"/>
          </a:p>
        </p:txBody>
      </p:sp>
    </p:spTree>
    <p:extLst>
      <p:ext uri="{BB962C8B-B14F-4D97-AF65-F5344CB8AC3E}">
        <p14:creationId xmlns:p14="http://schemas.microsoft.com/office/powerpoint/2010/main" val="143534959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46BD58-6C25-4C40-920D-FB19760DD110}" type="datetimeFigureOut">
              <a:rPr lang="en-US" smtClean="0"/>
              <a:t>8/28/15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9EA5A2-740D-D34C-98A2-06ACD618CE61}" type="slidenum">
              <a:rPr lang="en-US" smtClean="0"/>
              <a:t>‹#›</a:t>
            </a:fld>
            <a:endParaRPr lang="en-US"/>
          </a:p>
        </p:txBody>
      </p:sp>
    </p:spTree>
    <p:extLst>
      <p:ext uri="{BB962C8B-B14F-4D97-AF65-F5344CB8AC3E}">
        <p14:creationId xmlns:p14="http://schemas.microsoft.com/office/powerpoint/2010/main" val="18157193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AA534A85-9857-4CB3-ACFC-80CFDAE40C05}" type="datetimeFigureOut">
              <a:rPr lang="es-PE" smtClean="0">
                <a:solidFill>
                  <a:prstClr val="black">
                    <a:tint val="75000"/>
                  </a:prstClr>
                </a:solidFill>
              </a:rPr>
              <a:pPr defTabSz="914400"/>
              <a:t>8/28/15</a:t>
            </a:fld>
            <a:endParaRPr lang="es-PE">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s-PE">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3FEB088F-F906-4933-941B-5EB4097E8302}" type="slidenum">
              <a:rPr lang="es-PE" smtClean="0">
                <a:solidFill>
                  <a:prstClr val="black">
                    <a:tint val="75000"/>
                  </a:prstClr>
                </a:solidFill>
              </a:rPr>
              <a:pPr defTabSz="914400"/>
              <a:t>‹#›</a:t>
            </a:fld>
            <a:endParaRPr lang="es-PE">
              <a:solidFill>
                <a:prstClr val="black">
                  <a:tint val="75000"/>
                </a:prstClr>
              </a:solidFill>
            </a:endParaRPr>
          </a:p>
        </p:txBody>
      </p:sp>
    </p:spTree>
    <p:extLst>
      <p:ext uri="{BB962C8B-B14F-4D97-AF65-F5344CB8AC3E}">
        <p14:creationId xmlns:p14="http://schemas.microsoft.com/office/powerpoint/2010/main" val="297085251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10.png"/><Relationship Id="rId1" Type="http://schemas.openxmlformats.org/officeDocument/2006/relationships/slideLayout" Target="../slideLayouts/slideLayout1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13.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14.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g"/><Relationship Id="rId3" Type="http://schemas.openxmlformats.org/officeDocument/2006/relationships/image" Target="../media/image17.emf"/></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8.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China_art_for_PPT.jpg"/>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pic>
        <p:nvPicPr>
          <p:cNvPr id="18" name="Picture 17"/>
          <p:cNvPicPr>
            <a:picLocks noChangeAspect="1"/>
          </p:cNvPicPr>
          <p:nvPr/>
        </p:nvPicPr>
        <p:blipFill rotWithShape="1">
          <a:blip r:embed="rId4"/>
          <a:srcRect l="3486" t="72760" r="76948" b="18062"/>
          <a:stretch/>
        </p:blipFill>
        <p:spPr>
          <a:xfrm>
            <a:off x="0" y="5948905"/>
            <a:ext cx="1425454" cy="629446"/>
          </a:xfrm>
          <a:prstGeom prst="rect">
            <a:avLst/>
          </a:prstGeom>
        </p:spPr>
      </p:pic>
      <p:sp>
        <p:nvSpPr>
          <p:cNvPr id="19" name="Title 1"/>
          <p:cNvSpPr>
            <a:spLocks noGrp="1"/>
          </p:cNvSpPr>
          <p:nvPr>
            <p:ph type="ctrTitle"/>
          </p:nvPr>
        </p:nvSpPr>
        <p:spPr>
          <a:xfrm>
            <a:off x="532826" y="2171256"/>
            <a:ext cx="7772400" cy="1963442"/>
          </a:xfrm>
        </p:spPr>
        <p:txBody>
          <a:bodyPr>
            <a:normAutofit fontScale="90000"/>
          </a:bodyPr>
          <a:lstStyle/>
          <a:p>
            <a:r>
              <a:rPr lang="en-US" b="1" dirty="0" smtClean="0">
                <a:solidFill>
                  <a:srgbClr val="FFFFFF"/>
                </a:solidFill>
              </a:rPr>
              <a:t>China in Latin America</a:t>
            </a:r>
            <a:r>
              <a:rPr lang="en-US" sz="3600" b="1" dirty="0" smtClean="0">
                <a:solidFill>
                  <a:srgbClr val="FFFFFF"/>
                </a:solidFill>
              </a:rPr>
              <a:t/>
            </a:r>
            <a:br>
              <a:rPr lang="en-US" sz="3600" b="1" dirty="0" smtClean="0">
                <a:solidFill>
                  <a:srgbClr val="FFFFFF"/>
                </a:solidFill>
              </a:rPr>
            </a:br>
            <a:r>
              <a:rPr lang="en-US" sz="2800" dirty="0" smtClean="0">
                <a:solidFill>
                  <a:srgbClr val="FFFFFF"/>
                </a:solidFill>
              </a:rPr>
              <a:t/>
            </a:r>
            <a:br>
              <a:rPr lang="en-US" sz="2800" dirty="0" smtClean="0">
                <a:solidFill>
                  <a:srgbClr val="FFFFFF"/>
                </a:solidFill>
              </a:rPr>
            </a:br>
            <a:r>
              <a:rPr lang="en-US" sz="2800" dirty="0" smtClean="0">
                <a:solidFill>
                  <a:srgbClr val="FFFFFF"/>
                </a:solidFill>
              </a:rPr>
              <a:t/>
            </a:r>
            <a:br>
              <a:rPr lang="en-US" sz="2800" dirty="0" smtClean="0">
                <a:solidFill>
                  <a:srgbClr val="FFFFFF"/>
                </a:solidFill>
              </a:rPr>
            </a:br>
            <a:r>
              <a:rPr lang="en-US" sz="2800" dirty="0" smtClean="0">
                <a:solidFill>
                  <a:srgbClr val="FFFFFF"/>
                </a:solidFill>
              </a:rPr>
              <a:t/>
            </a:r>
            <a:br>
              <a:rPr lang="en-US" sz="2800" dirty="0" smtClean="0">
                <a:solidFill>
                  <a:srgbClr val="FFFFFF"/>
                </a:solidFill>
              </a:rPr>
            </a:br>
            <a:r>
              <a:rPr lang="en-US" sz="2700" i="1" dirty="0" smtClean="0">
                <a:solidFill>
                  <a:srgbClr val="FFFFFF"/>
                </a:solidFill>
              </a:rPr>
              <a:t>Lessons for South-South Cooperation</a:t>
            </a:r>
            <a:br>
              <a:rPr lang="en-US" sz="2700" i="1" dirty="0" smtClean="0">
                <a:solidFill>
                  <a:srgbClr val="FFFFFF"/>
                </a:solidFill>
              </a:rPr>
            </a:br>
            <a:r>
              <a:rPr lang="en-US" sz="2700" i="1" dirty="0" smtClean="0">
                <a:solidFill>
                  <a:srgbClr val="FFFFFF"/>
                </a:solidFill>
              </a:rPr>
              <a:t>and Sustainable Development</a:t>
            </a:r>
            <a:r>
              <a:rPr lang="en-US" sz="2700" i="1" dirty="0">
                <a:solidFill>
                  <a:srgbClr val="FFFFFF"/>
                </a:solidFill>
              </a:rPr>
              <a:t/>
            </a:r>
            <a:br>
              <a:rPr lang="en-US" sz="2700" i="1" dirty="0">
                <a:solidFill>
                  <a:srgbClr val="FFFFFF"/>
                </a:solidFill>
              </a:rPr>
            </a:br>
            <a:endParaRPr lang="en-US" sz="2700" dirty="0">
              <a:solidFill>
                <a:srgbClr val="FFFFFF"/>
              </a:solidFill>
            </a:endParaRPr>
          </a:p>
        </p:txBody>
      </p:sp>
      <p:sp>
        <p:nvSpPr>
          <p:cNvPr id="20" name="Subtitle 2"/>
          <p:cNvSpPr>
            <a:spLocks noGrp="1"/>
          </p:cNvSpPr>
          <p:nvPr>
            <p:ph type="subTitle" idx="1"/>
          </p:nvPr>
        </p:nvSpPr>
        <p:spPr>
          <a:xfrm>
            <a:off x="1821360" y="4207170"/>
            <a:ext cx="4951483" cy="1752600"/>
          </a:xfrm>
        </p:spPr>
        <p:txBody>
          <a:bodyPr>
            <a:normAutofit/>
          </a:bodyPr>
          <a:lstStyle/>
          <a:p>
            <a:pPr algn="r"/>
            <a:endParaRPr lang="en-US" sz="2000" dirty="0" smtClean="0">
              <a:solidFill>
                <a:srgbClr val="FFFFFF"/>
              </a:solidFill>
            </a:endParaRPr>
          </a:p>
          <a:p>
            <a:pPr algn="r"/>
            <a:endParaRPr lang="en-US" sz="1800" dirty="0" smtClean="0">
              <a:solidFill>
                <a:srgbClr val="FFFFFF"/>
              </a:solidFill>
            </a:endParaRPr>
          </a:p>
          <a:p>
            <a:pPr algn="r"/>
            <a:r>
              <a:rPr lang="en-US" sz="1800" dirty="0" smtClean="0">
                <a:solidFill>
                  <a:srgbClr val="FFFFFF"/>
                </a:solidFill>
              </a:rPr>
              <a:t>Kevin Gallagher</a:t>
            </a:r>
          </a:p>
          <a:p>
            <a:pPr algn="r"/>
            <a:r>
              <a:rPr lang="en-US" sz="1800" dirty="0" smtClean="0">
                <a:solidFill>
                  <a:srgbClr val="FFFFFF"/>
                </a:solidFill>
              </a:rPr>
              <a:t>Rebecca Ray</a:t>
            </a:r>
          </a:p>
          <a:p>
            <a:pPr algn="r"/>
            <a:r>
              <a:rPr lang="en-US" sz="1800" dirty="0" smtClean="0">
                <a:solidFill>
                  <a:srgbClr val="FFFFFF"/>
                </a:solidFill>
              </a:rPr>
              <a:t>Cynthia Sanborn</a:t>
            </a:r>
            <a:endParaRPr lang="en-US" sz="1800" dirty="0">
              <a:solidFill>
                <a:srgbClr val="FFFFFF"/>
              </a:solidFill>
            </a:endParaRPr>
          </a:p>
        </p:txBody>
      </p:sp>
      <p:pic>
        <p:nvPicPr>
          <p:cNvPr id="21" name="Picture 20"/>
          <p:cNvPicPr>
            <a:picLocks noChangeAspect="1"/>
          </p:cNvPicPr>
          <p:nvPr/>
        </p:nvPicPr>
        <p:blipFill rotWithShape="1">
          <a:blip r:embed="rId4"/>
          <a:srcRect l="6072" t="81422" r="76948" b="12405"/>
          <a:stretch/>
        </p:blipFill>
        <p:spPr>
          <a:xfrm>
            <a:off x="1494788" y="6023777"/>
            <a:ext cx="1237067" cy="423355"/>
          </a:xfrm>
          <a:prstGeom prst="rect">
            <a:avLst/>
          </a:prstGeom>
        </p:spPr>
      </p:pic>
      <p:pic>
        <p:nvPicPr>
          <p:cNvPr id="23" name="Picture 22"/>
          <p:cNvPicPr>
            <a:picLocks noChangeAspect="1"/>
          </p:cNvPicPr>
          <p:nvPr/>
        </p:nvPicPr>
        <p:blipFill rotWithShape="1">
          <a:blip r:embed="rId5"/>
          <a:srcRect r="84961" b="96528"/>
          <a:stretch/>
        </p:blipFill>
        <p:spPr>
          <a:xfrm>
            <a:off x="5701713" y="371827"/>
            <a:ext cx="1326843" cy="612648"/>
          </a:xfrm>
          <a:prstGeom prst="rect">
            <a:avLst/>
          </a:prstGeom>
        </p:spPr>
      </p:pic>
      <p:sp>
        <p:nvSpPr>
          <p:cNvPr id="24" name="TextBox 23"/>
          <p:cNvSpPr txBox="1"/>
          <p:nvPr/>
        </p:nvSpPr>
        <p:spPr>
          <a:xfrm>
            <a:off x="6772843" y="292449"/>
            <a:ext cx="1966003" cy="584776"/>
          </a:xfrm>
          <a:prstGeom prst="rect">
            <a:avLst/>
          </a:prstGeom>
          <a:noFill/>
        </p:spPr>
        <p:txBody>
          <a:bodyPr wrap="none" rtlCol="0">
            <a:spAutoFit/>
          </a:bodyPr>
          <a:lstStyle/>
          <a:p>
            <a:r>
              <a:rPr lang="en-US" sz="1600" dirty="0" smtClean="0">
                <a:solidFill>
                  <a:srgbClr val="2F4026"/>
                </a:solidFill>
              </a:rPr>
              <a:t>Global Economic</a:t>
            </a:r>
          </a:p>
          <a:p>
            <a:r>
              <a:rPr lang="en-US" sz="1600" dirty="0" smtClean="0">
                <a:solidFill>
                  <a:srgbClr val="2F4026"/>
                </a:solidFill>
              </a:rPr>
              <a:t>Governance Initiative</a:t>
            </a:r>
            <a:endParaRPr lang="en-US" sz="1600" dirty="0">
              <a:solidFill>
                <a:srgbClr val="2F4026"/>
              </a:solidFill>
            </a:endParaRPr>
          </a:p>
        </p:txBody>
      </p:sp>
      <p:pic>
        <p:nvPicPr>
          <p:cNvPr id="26" name="Picture 25"/>
          <p:cNvPicPr>
            <a:picLocks noChangeAspect="1"/>
          </p:cNvPicPr>
          <p:nvPr/>
        </p:nvPicPr>
        <p:blipFill rotWithShape="1">
          <a:blip r:embed="rId4"/>
          <a:srcRect l="3486" t="89734" r="76948" b="2874"/>
          <a:stretch/>
        </p:blipFill>
        <p:spPr>
          <a:xfrm>
            <a:off x="2745084" y="6010547"/>
            <a:ext cx="1425454" cy="506948"/>
          </a:xfrm>
          <a:prstGeom prst="rect">
            <a:avLst/>
          </a:prstGeom>
        </p:spPr>
      </p:pic>
      <p:sp>
        <p:nvSpPr>
          <p:cNvPr id="2" name="TextBox 1"/>
          <p:cNvSpPr txBox="1"/>
          <p:nvPr/>
        </p:nvSpPr>
        <p:spPr>
          <a:xfrm>
            <a:off x="-1409700" y="4191000"/>
            <a:ext cx="184666"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89271427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1 Título"/>
          <p:cNvSpPr>
            <a:spLocks noGrp="1"/>
          </p:cNvSpPr>
          <p:nvPr>
            <p:ph type="title"/>
          </p:nvPr>
        </p:nvSpPr>
        <p:spPr/>
        <p:txBody>
          <a:bodyPr>
            <a:normAutofit/>
          </a:bodyPr>
          <a:lstStyle/>
          <a:p>
            <a:pPr>
              <a:defRPr/>
            </a:pPr>
            <a:r>
              <a:rPr lang="es-PE" sz="4000" dirty="0" smtClean="0"/>
              <a:t>5. </a:t>
            </a:r>
            <a:r>
              <a:rPr lang="es-PE" sz="4000" dirty="0" err="1" smtClean="0"/>
              <a:t>Environmental</a:t>
            </a:r>
            <a:r>
              <a:rPr lang="es-PE" sz="4000" dirty="0" smtClean="0"/>
              <a:t> </a:t>
            </a:r>
            <a:r>
              <a:rPr lang="es-PE" sz="4000" dirty="0" err="1" smtClean="0"/>
              <a:t>regulation</a:t>
            </a:r>
            <a:endParaRPr lang="es-PE" sz="4000" dirty="0"/>
          </a:p>
        </p:txBody>
      </p:sp>
      <p:sp>
        <p:nvSpPr>
          <p:cNvPr id="3" name="2 Marcador de contenido"/>
          <p:cNvSpPr>
            <a:spLocks noGrp="1"/>
          </p:cNvSpPr>
          <p:nvPr>
            <p:ph idx="1"/>
          </p:nvPr>
        </p:nvSpPr>
        <p:spPr/>
        <p:txBody>
          <a:bodyPr>
            <a:normAutofit fontScale="85000" lnSpcReduction="20000"/>
          </a:bodyPr>
          <a:lstStyle/>
          <a:p>
            <a:pPr>
              <a:buFontTx/>
              <a:buChar char="-"/>
              <a:defRPr/>
            </a:pPr>
            <a:r>
              <a:rPr lang="es-PE" b="0" dirty="0" err="1" smtClean="0"/>
              <a:t>Chinese</a:t>
            </a:r>
            <a:r>
              <a:rPr lang="es-PE" b="0" dirty="0" smtClean="0"/>
              <a:t> </a:t>
            </a:r>
            <a:r>
              <a:rPr lang="es-PE" b="0" dirty="0" err="1" smtClean="0"/>
              <a:t>reaction</a:t>
            </a:r>
            <a:r>
              <a:rPr lang="es-PE" b="0" dirty="0" smtClean="0"/>
              <a:t> more </a:t>
            </a:r>
            <a:r>
              <a:rPr lang="es-PE" b="0" dirty="0" err="1" smtClean="0"/>
              <a:t>compliance</a:t>
            </a:r>
            <a:r>
              <a:rPr lang="es-PE" b="0" dirty="0" smtClean="0"/>
              <a:t> </a:t>
            </a:r>
            <a:r>
              <a:rPr lang="es-PE" b="0" dirty="0" err="1" smtClean="0"/>
              <a:t>than</a:t>
            </a:r>
            <a:r>
              <a:rPr lang="es-PE" b="0" dirty="0" smtClean="0"/>
              <a:t> </a:t>
            </a:r>
            <a:r>
              <a:rPr lang="es-PE" b="0" dirty="0" err="1" smtClean="0"/>
              <a:t>contestation</a:t>
            </a:r>
            <a:endParaRPr lang="es-PE" b="0" dirty="0" smtClean="0"/>
          </a:p>
          <a:p>
            <a:pPr>
              <a:buFontTx/>
              <a:buChar char="-"/>
              <a:defRPr/>
            </a:pPr>
            <a:r>
              <a:rPr lang="es-PE" b="0" dirty="0" smtClean="0"/>
              <a:t>4 </a:t>
            </a:r>
            <a:r>
              <a:rPr lang="es-PE" b="0" dirty="0" err="1" smtClean="0"/>
              <a:t>Chinese</a:t>
            </a:r>
            <a:r>
              <a:rPr lang="es-PE" b="0" dirty="0" smtClean="0"/>
              <a:t> </a:t>
            </a:r>
            <a:r>
              <a:rPr lang="es-PE" b="0" dirty="0" err="1" smtClean="0"/>
              <a:t>firms</a:t>
            </a:r>
            <a:r>
              <a:rPr lang="es-PE" b="0" dirty="0" smtClean="0"/>
              <a:t> </a:t>
            </a:r>
            <a:r>
              <a:rPr lang="es-PE" b="0" dirty="0" err="1" smtClean="0"/>
              <a:t>received</a:t>
            </a:r>
            <a:r>
              <a:rPr lang="es-PE" b="0" dirty="0" smtClean="0"/>
              <a:t> </a:t>
            </a:r>
            <a:r>
              <a:rPr lang="es-PE" b="0" dirty="0" err="1" smtClean="0"/>
              <a:t>sanctions</a:t>
            </a:r>
            <a:r>
              <a:rPr lang="es-PE" b="0" dirty="0" smtClean="0"/>
              <a:t> </a:t>
            </a:r>
            <a:r>
              <a:rPr lang="es-PE" b="0" dirty="0" err="1" smtClean="0"/>
              <a:t>or</a:t>
            </a:r>
            <a:r>
              <a:rPr lang="es-PE" b="0" dirty="0" smtClean="0"/>
              <a:t> </a:t>
            </a:r>
            <a:r>
              <a:rPr lang="es-PE" b="0" dirty="0" err="1" smtClean="0"/>
              <a:t>warnings</a:t>
            </a:r>
            <a:r>
              <a:rPr lang="es-PE" b="0" dirty="0" smtClean="0"/>
              <a:t>, </a:t>
            </a:r>
            <a:r>
              <a:rPr lang="es-PE" b="0" dirty="0" err="1" smtClean="0"/>
              <a:t>but</a:t>
            </a:r>
            <a:r>
              <a:rPr lang="es-PE" b="0" dirty="0" smtClean="0"/>
              <a:t> </a:t>
            </a:r>
            <a:r>
              <a:rPr lang="es-PE" b="0" dirty="0" err="1" smtClean="0"/>
              <a:t>less</a:t>
            </a:r>
            <a:r>
              <a:rPr lang="es-PE" b="0" dirty="0" smtClean="0"/>
              <a:t> </a:t>
            </a:r>
            <a:r>
              <a:rPr lang="es-PE" b="0" dirty="0" err="1" smtClean="0"/>
              <a:t>than</a:t>
            </a:r>
            <a:r>
              <a:rPr lang="es-PE" b="0" dirty="0" smtClean="0"/>
              <a:t> non-</a:t>
            </a:r>
            <a:r>
              <a:rPr lang="es-PE" b="0" dirty="0" err="1" smtClean="0"/>
              <a:t>Chinese</a:t>
            </a:r>
            <a:r>
              <a:rPr lang="es-PE" b="0" dirty="0" smtClean="0"/>
              <a:t> </a:t>
            </a:r>
          </a:p>
          <a:p>
            <a:pPr>
              <a:buFontTx/>
              <a:buChar char="-"/>
              <a:defRPr/>
            </a:pPr>
            <a:r>
              <a:rPr lang="es-PE" b="0" dirty="0" err="1" smtClean="0"/>
              <a:t>Shougang</a:t>
            </a:r>
            <a:r>
              <a:rPr lang="es-PE" b="0" dirty="0" smtClean="0"/>
              <a:t> </a:t>
            </a:r>
            <a:r>
              <a:rPr lang="es-PE" b="0" dirty="0" err="1" smtClean="0"/>
              <a:t>main</a:t>
            </a:r>
            <a:r>
              <a:rPr lang="es-PE" b="0" dirty="0" smtClean="0"/>
              <a:t> </a:t>
            </a:r>
            <a:r>
              <a:rPr lang="es-PE" b="0" dirty="0" err="1" smtClean="0"/>
              <a:t>offender</a:t>
            </a:r>
            <a:r>
              <a:rPr lang="es-PE" b="0" dirty="0" smtClean="0"/>
              <a:t>  </a:t>
            </a:r>
          </a:p>
          <a:p>
            <a:pPr>
              <a:buFontTx/>
              <a:buChar char="-"/>
              <a:defRPr/>
            </a:pPr>
            <a:r>
              <a:rPr lang="es-PE" b="0" dirty="0" err="1" smtClean="0"/>
              <a:t>Chinalco</a:t>
            </a:r>
            <a:r>
              <a:rPr lang="es-PE" b="0" dirty="0" smtClean="0"/>
              <a:t> 2014 – </a:t>
            </a:r>
            <a:r>
              <a:rPr lang="es-PE" b="0" dirty="0" err="1" smtClean="0"/>
              <a:t>acid</a:t>
            </a:r>
            <a:r>
              <a:rPr lang="es-PE" b="0" dirty="0" smtClean="0"/>
              <a:t> </a:t>
            </a:r>
            <a:r>
              <a:rPr lang="es-PE" b="0" dirty="0" err="1" smtClean="0"/>
              <a:t>water</a:t>
            </a:r>
            <a:r>
              <a:rPr lang="es-PE" b="0" dirty="0" smtClean="0"/>
              <a:t> </a:t>
            </a:r>
            <a:r>
              <a:rPr lang="es-PE" b="0" dirty="0" err="1" smtClean="0"/>
              <a:t>runoff</a:t>
            </a:r>
            <a:r>
              <a:rPr lang="es-PE" b="0" dirty="0" smtClean="0"/>
              <a:t>, </a:t>
            </a:r>
            <a:r>
              <a:rPr lang="es-PE" b="0" dirty="0" err="1" smtClean="0"/>
              <a:t>fast</a:t>
            </a:r>
            <a:r>
              <a:rPr lang="es-PE" b="0" dirty="0" smtClean="0"/>
              <a:t> response</a:t>
            </a:r>
          </a:p>
          <a:p>
            <a:pPr>
              <a:buFontTx/>
              <a:buChar char="-"/>
              <a:defRPr/>
            </a:pPr>
            <a:r>
              <a:rPr lang="es-PE" b="0" dirty="0" err="1" smtClean="0"/>
              <a:t>Association</a:t>
            </a:r>
            <a:r>
              <a:rPr lang="es-PE" b="0" dirty="0" smtClean="0"/>
              <a:t> of </a:t>
            </a:r>
            <a:r>
              <a:rPr lang="es-PE" b="0" dirty="0" err="1" smtClean="0"/>
              <a:t>Chinese</a:t>
            </a:r>
            <a:r>
              <a:rPr lang="es-PE" b="0" dirty="0" smtClean="0"/>
              <a:t> </a:t>
            </a:r>
            <a:r>
              <a:rPr lang="es-PE" b="0" dirty="0" err="1" smtClean="0"/>
              <a:t>Companies</a:t>
            </a:r>
            <a:r>
              <a:rPr lang="es-PE" b="0" dirty="0" smtClean="0"/>
              <a:t> </a:t>
            </a:r>
            <a:r>
              <a:rPr lang="es-PE" b="0" dirty="0" err="1" smtClean="0"/>
              <a:t>sought</a:t>
            </a:r>
            <a:r>
              <a:rPr lang="es-PE" b="0" dirty="0" smtClean="0"/>
              <a:t> </a:t>
            </a:r>
            <a:r>
              <a:rPr lang="es-PE" b="0" dirty="0" err="1" smtClean="0"/>
              <a:t>info</a:t>
            </a:r>
            <a:r>
              <a:rPr lang="es-PE" b="0" dirty="0" smtClean="0"/>
              <a:t>, </a:t>
            </a:r>
            <a:r>
              <a:rPr lang="es-PE" b="0" dirty="0" err="1" smtClean="0"/>
              <a:t>engagement</a:t>
            </a:r>
            <a:r>
              <a:rPr lang="es-PE" b="0" dirty="0" smtClean="0"/>
              <a:t> </a:t>
            </a:r>
            <a:r>
              <a:rPr lang="es-PE" b="0" dirty="0" err="1" smtClean="0"/>
              <a:t>with</a:t>
            </a:r>
            <a:r>
              <a:rPr lang="es-PE" b="0" dirty="0" smtClean="0"/>
              <a:t> </a:t>
            </a:r>
            <a:r>
              <a:rPr lang="es-PE" b="0" dirty="0" err="1" smtClean="0"/>
              <a:t>Environmental</a:t>
            </a:r>
            <a:r>
              <a:rPr lang="es-PE" b="0" dirty="0" smtClean="0"/>
              <a:t> </a:t>
            </a:r>
            <a:r>
              <a:rPr lang="es-PE" b="0" dirty="0" err="1" smtClean="0"/>
              <a:t>Ministry</a:t>
            </a:r>
            <a:endParaRPr lang="es-PE" b="0" dirty="0" smtClean="0"/>
          </a:p>
          <a:p>
            <a:pPr marL="0" indent="0">
              <a:defRPr/>
            </a:pPr>
            <a:endParaRPr lang="es-PE" b="0" i="1" dirty="0" smtClean="0"/>
          </a:p>
          <a:p>
            <a:pPr marL="0" indent="0">
              <a:defRPr/>
            </a:pPr>
            <a:r>
              <a:rPr lang="es-PE" b="0" i="1" dirty="0" err="1" smtClean="0">
                <a:solidFill>
                  <a:srgbClr val="C00000"/>
                </a:solidFill>
              </a:rPr>
              <a:t>But</a:t>
            </a:r>
            <a:r>
              <a:rPr lang="es-PE" b="0" i="1" dirty="0" smtClean="0">
                <a:solidFill>
                  <a:srgbClr val="C00000"/>
                </a:solidFill>
              </a:rPr>
              <a:t> </a:t>
            </a:r>
            <a:r>
              <a:rPr lang="es-PE" b="0" i="1" dirty="0" err="1" smtClean="0">
                <a:solidFill>
                  <a:srgbClr val="C00000"/>
                </a:solidFill>
              </a:rPr>
              <a:t>mining</a:t>
            </a:r>
            <a:r>
              <a:rPr lang="es-PE" b="0" i="1" dirty="0" smtClean="0">
                <a:solidFill>
                  <a:srgbClr val="C00000"/>
                </a:solidFill>
              </a:rPr>
              <a:t> </a:t>
            </a:r>
            <a:r>
              <a:rPr lang="es-PE" b="0" i="1" dirty="0" err="1" smtClean="0">
                <a:solidFill>
                  <a:srgbClr val="C00000"/>
                </a:solidFill>
              </a:rPr>
              <a:t>industry</a:t>
            </a:r>
            <a:r>
              <a:rPr lang="es-PE" b="0" i="1" dirty="0" smtClean="0">
                <a:solidFill>
                  <a:srgbClr val="C00000"/>
                </a:solidFill>
              </a:rPr>
              <a:t> </a:t>
            </a:r>
            <a:r>
              <a:rPr lang="es-PE" b="0" i="1" dirty="0" err="1" smtClean="0">
                <a:solidFill>
                  <a:srgbClr val="C00000"/>
                </a:solidFill>
              </a:rPr>
              <a:t>overall</a:t>
            </a:r>
            <a:r>
              <a:rPr lang="es-PE" b="0" i="1" dirty="0" smtClean="0">
                <a:solidFill>
                  <a:srgbClr val="C00000"/>
                </a:solidFill>
              </a:rPr>
              <a:t> </a:t>
            </a:r>
            <a:r>
              <a:rPr lang="es-PE" b="0" i="1" dirty="0" err="1" smtClean="0">
                <a:solidFill>
                  <a:srgbClr val="C00000"/>
                </a:solidFill>
              </a:rPr>
              <a:t>trying</a:t>
            </a:r>
            <a:r>
              <a:rPr lang="es-PE" b="0" i="1" dirty="0" smtClean="0">
                <a:solidFill>
                  <a:srgbClr val="C00000"/>
                </a:solidFill>
              </a:rPr>
              <a:t> </a:t>
            </a:r>
            <a:r>
              <a:rPr lang="es-PE" b="0" i="1" dirty="0" err="1" smtClean="0">
                <a:solidFill>
                  <a:srgbClr val="C00000"/>
                </a:solidFill>
              </a:rPr>
              <a:t>to</a:t>
            </a:r>
            <a:r>
              <a:rPr lang="es-PE" b="0" i="1" dirty="0" smtClean="0">
                <a:solidFill>
                  <a:srgbClr val="C00000"/>
                </a:solidFill>
              </a:rPr>
              <a:t> roll back </a:t>
            </a:r>
            <a:r>
              <a:rPr lang="es-PE" b="0" i="1" dirty="0" err="1" smtClean="0">
                <a:solidFill>
                  <a:srgbClr val="C00000"/>
                </a:solidFill>
              </a:rPr>
              <a:t>environmental</a:t>
            </a:r>
            <a:r>
              <a:rPr lang="es-PE" b="0" i="1" dirty="0" smtClean="0">
                <a:solidFill>
                  <a:srgbClr val="C00000"/>
                </a:solidFill>
              </a:rPr>
              <a:t> </a:t>
            </a:r>
            <a:r>
              <a:rPr lang="es-PE" b="0" i="1" dirty="0" err="1" smtClean="0">
                <a:solidFill>
                  <a:srgbClr val="C00000"/>
                </a:solidFill>
              </a:rPr>
              <a:t>regulation</a:t>
            </a:r>
            <a:r>
              <a:rPr lang="es-PE" b="0" i="1" dirty="0" smtClean="0">
                <a:solidFill>
                  <a:srgbClr val="C00000"/>
                </a:solidFill>
              </a:rPr>
              <a:t> in </a:t>
            </a:r>
            <a:r>
              <a:rPr lang="es-PE" b="0" i="1" dirty="0" err="1" smtClean="0">
                <a:solidFill>
                  <a:srgbClr val="C00000"/>
                </a:solidFill>
              </a:rPr>
              <a:t>Peru</a:t>
            </a:r>
            <a:r>
              <a:rPr lang="es-PE" b="0" i="1" dirty="0" smtClean="0">
                <a:solidFill>
                  <a:srgbClr val="C00000"/>
                </a:solidFill>
              </a:rPr>
              <a:t> 2014 – 2015 </a:t>
            </a:r>
            <a:r>
              <a:rPr lang="es-PE" b="0" i="1" dirty="0" err="1" smtClean="0">
                <a:solidFill>
                  <a:srgbClr val="C00000"/>
                </a:solidFill>
              </a:rPr>
              <a:t>to</a:t>
            </a:r>
            <a:r>
              <a:rPr lang="es-PE" b="0" i="1" dirty="0" smtClean="0">
                <a:solidFill>
                  <a:srgbClr val="C00000"/>
                </a:solidFill>
              </a:rPr>
              <a:t> </a:t>
            </a:r>
            <a:r>
              <a:rPr lang="es-PE" b="0" i="1" dirty="0" err="1" smtClean="0">
                <a:solidFill>
                  <a:srgbClr val="C00000"/>
                </a:solidFill>
              </a:rPr>
              <a:t>accelerate</a:t>
            </a:r>
            <a:r>
              <a:rPr lang="es-PE" b="0" i="1" dirty="0" smtClean="0">
                <a:solidFill>
                  <a:srgbClr val="C00000"/>
                </a:solidFill>
              </a:rPr>
              <a:t> </a:t>
            </a:r>
            <a:r>
              <a:rPr lang="es-PE" b="0" i="1" dirty="0" err="1" smtClean="0">
                <a:solidFill>
                  <a:srgbClr val="C00000"/>
                </a:solidFill>
              </a:rPr>
              <a:t>investment</a:t>
            </a:r>
            <a:r>
              <a:rPr lang="es-PE" b="0" i="1" dirty="0" smtClean="0">
                <a:solidFill>
                  <a:srgbClr val="C00000"/>
                </a:solidFill>
              </a:rPr>
              <a:t>.  </a:t>
            </a:r>
            <a:r>
              <a:rPr lang="es-PE" b="0" i="1" dirty="0" err="1" smtClean="0">
                <a:solidFill>
                  <a:srgbClr val="C00000"/>
                </a:solidFill>
              </a:rPr>
              <a:t>Supported</a:t>
            </a:r>
            <a:r>
              <a:rPr lang="es-PE" b="0" i="1" dirty="0" smtClean="0">
                <a:solidFill>
                  <a:srgbClr val="C00000"/>
                </a:solidFill>
              </a:rPr>
              <a:t> </a:t>
            </a:r>
            <a:r>
              <a:rPr lang="es-PE" b="0" i="1" dirty="0" err="1" smtClean="0">
                <a:solidFill>
                  <a:srgbClr val="C00000"/>
                </a:solidFill>
              </a:rPr>
              <a:t>by</a:t>
            </a:r>
            <a:r>
              <a:rPr lang="es-PE" b="0" i="1" dirty="0" smtClean="0">
                <a:solidFill>
                  <a:srgbClr val="C00000"/>
                </a:solidFill>
              </a:rPr>
              <a:t> </a:t>
            </a:r>
            <a:r>
              <a:rPr lang="es-PE" b="0" i="1" dirty="0" err="1" smtClean="0">
                <a:solidFill>
                  <a:srgbClr val="C00000"/>
                </a:solidFill>
              </a:rPr>
              <a:t>Executive</a:t>
            </a:r>
            <a:r>
              <a:rPr lang="es-PE" b="0" i="1" dirty="0" smtClean="0">
                <a:solidFill>
                  <a:srgbClr val="C00000"/>
                </a:solidFill>
              </a:rPr>
              <a:t>. </a:t>
            </a:r>
            <a:endParaRPr lang="es-PE" b="0" i="1" dirty="0">
              <a:solidFill>
                <a:srgbClr val="C00000"/>
              </a:solidFill>
            </a:endParaRPr>
          </a:p>
          <a:p>
            <a:pPr>
              <a:defRPr/>
            </a:pPr>
            <a:endParaRPr lang="es-PE" i="1" dirty="0">
              <a:solidFill>
                <a:srgbClr val="C00000"/>
              </a:solidFill>
            </a:endParaRPr>
          </a:p>
        </p:txBody>
      </p:sp>
      <p:pic>
        <p:nvPicPr>
          <p:cNvPr id="8" name="Picture 7"/>
          <p:cNvPicPr>
            <a:picLocks noChangeAspect="1"/>
          </p:cNvPicPr>
          <p:nvPr/>
        </p:nvPicPr>
        <p:blipFill>
          <a:blip r:embed="rId4"/>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411510431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1 Título"/>
          <p:cNvSpPr>
            <a:spLocks noGrp="1"/>
          </p:cNvSpPr>
          <p:nvPr>
            <p:ph type="title"/>
          </p:nvPr>
        </p:nvSpPr>
        <p:spPr/>
        <p:txBody>
          <a:bodyPr>
            <a:noAutofit/>
          </a:bodyPr>
          <a:lstStyle/>
          <a:p>
            <a:r>
              <a:rPr lang="en-US" sz="3500" b="1" dirty="0">
                <a:solidFill>
                  <a:srgbClr val="C00000"/>
                </a:solidFill>
              </a:rPr>
              <a:t>Environmental fines on mining firms </a:t>
            </a:r>
            <a:r>
              <a:rPr lang="en-US" sz="3500" b="1" dirty="0" smtClean="0">
                <a:solidFill>
                  <a:srgbClr val="C00000"/>
                </a:solidFill>
              </a:rPr>
              <a:t/>
            </a:r>
            <a:br>
              <a:rPr lang="en-US" sz="3500" b="1" dirty="0" smtClean="0">
                <a:solidFill>
                  <a:srgbClr val="C00000"/>
                </a:solidFill>
              </a:rPr>
            </a:br>
            <a:r>
              <a:rPr lang="en-US" sz="3500" b="1" dirty="0" smtClean="0">
                <a:solidFill>
                  <a:srgbClr val="C00000"/>
                </a:solidFill>
              </a:rPr>
              <a:t>in </a:t>
            </a:r>
            <a:r>
              <a:rPr lang="en-US" sz="3500" b="1" dirty="0">
                <a:solidFill>
                  <a:srgbClr val="C00000"/>
                </a:solidFill>
              </a:rPr>
              <a:t>Peru, </a:t>
            </a:r>
            <a:r>
              <a:rPr lang="en-US" sz="3500" b="1" dirty="0" smtClean="0">
                <a:solidFill>
                  <a:srgbClr val="C00000"/>
                </a:solidFill>
              </a:rPr>
              <a:t>2007-2014</a:t>
            </a:r>
            <a:endParaRPr lang="es-PE" sz="3500" dirty="0">
              <a:solidFill>
                <a:srgbClr val="C00000"/>
              </a:solidFill>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973641"/>
            <a:ext cx="8063293" cy="3733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CuadroTexto"/>
          <p:cNvSpPr txBox="1"/>
          <p:nvPr/>
        </p:nvSpPr>
        <p:spPr>
          <a:xfrm>
            <a:off x="395536" y="5884530"/>
            <a:ext cx="8423333" cy="784830"/>
          </a:xfrm>
          <a:prstGeom prst="rect">
            <a:avLst/>
          </a:prstGeom>
          <a:noFill/>
        </p:spPr>
        <p:txBody>
          <a:bodyPr wrap="square" rtlCol="0">
            <a:spAutoFit/>
          </a:bodyPr>
          <a:lstStyle/>
          <a:p>
            <a:pPr defTabSz="914400"/>
            <a:r>
              <a:rPr lang="en-US" sz="1500" dirty="0">
                <a:solidFill>
                  <a:prstClr val="black"/>
                </a:solidFill>
              </a:rPr>
              <a:t>*UIT (</a:t>
            </a:r>
            <a:r>
              <a:rPr lang="en-US" sz="1500" i="1" dirty="0" err="1">
                <a:solidFill>
                  <a:prstClr val="black"/>
                </a:solidFill>
              </a:rPr>
              <a:t>Unidad</a:t>
            </a:r>
            <a:r>
              <a:rPr lang="en-US" sz="1500" i="1" dirty="0">
                <a:solidFill>
                  <a:prstClr val="black"/>
                </a:solidFill>
              </a:rPr>
              <a:t> </a:t>
            </a:r>
            <a:r>
              <a:rPr lang="en-US" sz="1500" i="1" dirty="0" err="1">
                <a:solidFill>
                  <a:prstClr val="black"/>
                </a:solidFill>
              </a:rPr>
              <a:t>Impositiva</a:t>
            </a:r>
            <a:r>
              <a:rPr lang="en-US" sz="1500" i="1" dirty="0">
                <a:solidFill>
                  <a:prstClr val="black"/>
                </a:solidFill>
              </a:rPr>
              <a:t> </a:t>
            </a:r>
            <a:r>
              <a:rPr lang="en-US" sz="1500" i="1" dirty="0" err="1">
                <a:solidFill>
                  <a:prstClr val="black"/>
                </a:solidFill>
              </a:rPr>
              <a:t>Tributaria</a:t>
            </a:r>
            <a:r>
              <a:rPr lang="en-US" sz="1500" dirty="0">
                <a:solidFill>
                  <a:prstClr val="black"/>
                </a:solidFill>
              </a:rPr>
              <a:t>) is a tax unit that serves as a benchmark to determine tax obligations and penalties under law. Its amount varies from year to year and is established by decree, according to macroeconomic calculations made by the Peruvian tax authority, SUNAT</a:t>
            </a:r>
            <a:r>
              <a:rPr lang="en-US" sz="1500" dirty="0" smtClean="0">
                <a:solidFill>
                  <a:prstClr val="black"/>
                </a:solidFill>
              </a:rPr>
              <a:t>).</a:t>
            </a:r>
            <a:endParaRPr lang="es-PE" dirty="0">
              <a:solidFill>
                <a:prstClr val="black"/>
              </a:solidFill>
            </a:endParaRPr>
          </a:p>
        </p:txBody>
      </p:sp>
    </p:spTree>
    <p:extLst>
      <p:ext uri="{BB962C8B-B14F-4D97-AF65-F5344CB8AC3E}">
        <p14:creationId xmlns:p14="http://schemas.microsoft.com/office/powerpoint/2010/main" val="274553762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a:xfrm>
            <a:off x="0" y="0"/>
            <a:ext cx="9144000" cy="1143000"/>
          </a:xfrm>
        </p:spPr>
        <p:txBody>
          <a:bodyPr>
            <a:normAutofit/>
          </a:bodyPr>
          <a:lstStyle/>
          <a:p>
            <a:r>
              <a:rPr lang="en-US" sz="4000" dirty="0" err="1" smtClean="0"/>
              <a:t>Shougang</a:t>
            </a:r>
            <a:r>
              <a:rPr lang="en-US" sz="4000" dirty="0" smtClean="0"/>
              <a:t>: Starting on the wrong foot</a:t>
            </a:r>
            <a:endParaRPr lang="en-US" sz="4000" dirty="0"/>
          </a:p>
        </p:txBody>
      </p:sp>
      <p:sp>
        <p:nvSpPr>
          <p:cNvPr id="3" name="Content Placeholder 2"/>
          <p:cNvSpPr>
            <a:spLocks noGrp="1"/>
          </p:cNvSpPr>
          <p:nvPr>
            <p:ph idx="1"/>
          </p:nvPr>
        </p:nvSpPr>
        <p:spPr>
          <a:xfrm>
            <a:off x="457200" y="1143000"/>
            <a:ext cx="8229600" cy="4791456"/>
          </a:xfrm>
        </p:spPr>
        <p:txBody>
          <a:bodyPr vert="horz" lIns="91440" tIns="45720" rIns="91440" bIns="45720" rtlCol="0" anchor="t">
            <a:noAutofit/>
          </a:bodyPr>
          <a:lstStyle/>
          <a:p>
            <a:r>
              <a:rPr lang="en-US" sz="2400" dirty="0" err="1"/>
              <a:t>Marcona</a:t>
            </a:r>
            <a:r>
              <a:rPr lang="en-US" sz="2400" dirty="0"/>
              <a:t>: founded 1952, nationalized 1975 , privatized 1992.   1</a:t>
            </a:r>
            <a:r>
              <a:rPr lang="en-US" sz="2400" baseline="30000" dirty="0"/>
              <a:t>st</a:t>
            </a:r>
            <a:r>
              <a:rPr lang="en-US" sz="2400" dirty="0"/>
              <a:t> Chinese mining investment in South America.  </a:t>
            </a:r>
          </a:p>
          <a:p>
            <a:r>
              <a:rPr lang="en-US" sz="2400" dirty="0">
                <a:solidFill>
                  <a:srgbClr val="AA0024"/>
                </a:solidFill>
              </a:rPr>
              <a:t>Labor issues:   </a:t>
            </a:r>
            <a:r>
              <a:rPr lang="en-US" sz="2400" dirty="0"/>
              <a:t>initial confrontation, Chinese workers.     Hardline on unions, wages – annual strikes.</a:t>
            </a:r>
          </a:p>
          <a:p>
            <a:r>
              <a:rPr lang="en-US" sz="2400" dirty="0">
                <a:solidFill>
                  <a:srgbClr val="AA0024"/>
                </a:solidFill>
              </a:rPr>
              <a:t>Investment:  </a:t>
            </a:r>
            <a:r>
              <a:rPr lang="en-US" sz="2400" dirty="0"/>
              <a:t>committed $150 million by 1995,  refused extension &amp; paid fine.</a:t>
            </a:r>
          </a:p>
          <a:p>
            <a:r>
              <a:rPr lang="en-US" sz="2400" dirty="0">
                <a:solidFill>
                  <a:srgbClr val="C00000"/>
                </a:solidFill>
              </a:rPr>
              <a:t>Environmental &amp; community conflicts </a:t>
            </a:r>
            <a:r>
              <a:rPr lang="en-US" sz="2400" dirty="0"/>
              <a:t>(water, light, port)</a:t>
            </a:r>
          </a:p>
          <a:p>
            <a:r>
              <a:rPr lang="en-US" sz="2400" dirty="0">
                <a:solidFill>
                  <a:srgbClr val="C00000"/>
                </a:solidFill>
              </a:rPr>
              <a:t>Today</a:t>
            </a:r>
            <a:r>
              <a:rPr lang="en-US" sz="2400" dirty="0"/>
              <a:t>:  one of most criticized and scrutinized foreign firms.  Plant modernization, Mesa de </a:t>
            </a:r>
            <a:r>
              <a:rPr lang="en-US" sz="2400" dirty="0" err="1"/>
              <a:t>Diálogo</a:t>
            </a:r>
            <a:r>
              <a:rPr lang="en-US" sz="2400" dirty="0"/>
              <a:t> since 2013, but remains “company town”.  1 dead in May 2015 protest.</a:t>
            </a:r>
          </a:p>
          <a:p>
            <a:endParaRPr lang="en-US" sz="2400" dirty="0">
              <a:solidFill>
                <a:srgbClr val="C00000"/>
              </a:solidFill>
            </a:endParaRPr>
          </a:p>
          <a:p>
            <a:r>
              <a:rPr lang="en-US" sz="2400" dirty="0" err="1">
                <a:solidFill>
                  <a:srgbClr val="C00000"/>
                </a:solidFill>
              </a:rPr>
              <a:t>Zijin</a:t>
            </a:r>
            <a:r>
              <a:rPr lang="en-US" sz="2400" dirty="0">
                <a:solidFill>
                  <a:srgbClr val="C00000"/>
                </a:solidFill>
              </a:rPr>
              <a:t> 2007</a:t>
            </a:r>
            <a:r>
              <a:rPr lang="en-US" sz="2400" dirty="0"/>
              <a:t>:  also wrong foot, community resistance,  </a:t>
            </a:r>
          </a:p>
          <a:p>
            <a:pPr marL="0" indent="0">
              <a:buNone/>
            </a:pPr>
            <a:r>
              <a:rPr lang="en-US" sz="2400" dirty="0"/>
              <a:t>       project paralyzed, tragedy in July 2015. </a:t>
            </a:r>
          </a:p>
        </p:txBody>
      </p:sp>
      <p:pic>
        <p:nvPicPr>
          <p:cNvPr id="11" name="Picture 10"/>
          <p:cNvPicPr>
            <a:picLocks noChangeAspect="1"/>
          </p:cNvPicPr>
          <p:nvPr/>
        </p:nvPicPr>
        <p:blipFill>
          <a:blip r:embed="rId4"/>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86453142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a:xfrm>
            <a:off x="0" y="0"/>
            <a:ext cx="9144000" cy="1143000"/>
          </a:xfrm>
        </p:spPr>
        <p:txBody>
          <a:bodyPr>
            <a:normAutofit/>
          </a:bodyPr>
          <a:lstStyle/>
          <a:p>
            <a:r>
              <a:rPr lang="en-US" dirty="0" err="1" smtClean="0"/>
              <a:t>Chinalco</a:t>
            </a:r>
            <a:r>
              <a:rPr lang="en-US" dirty="0" smtClean="0"/>
              <a:t>: A new standard?</a:t>
            </a:r>
            <a:endParaRPr lang="en-US" dirty="0"/>
          </a:p>
        </p:txBody>
      </p:sp>
      <p:sp>
        <p:nvSpPr>
          <p:cNvPr id="3" name="Content Placeholder 2"/>
          <p:cNvSpPr>
            <a:spLocks noGrp="1"/>
          </p:cNvSpPr>
          <p:nvPr>
            <p:ph idx="1"/>
          </p:nvPr>
        </p:nvSpPr>
        <p:spPr>
          <a:xfrm>
            <a:off x="457200" y="1143000"/>
            <a:ext cx="8229600" cy="4983163"/>
          </a:xfrm>
        </p:spPr>
        <p:txBody>
          <a:bodyPr>
            <a:normAutofit/>
          </a:bodyPr>
          <a:lstStyle/>
          <a:p>
            <a:r>
              <a:rPr lang="en-US" sz="3000" dirty="0" err="1" smtClean="0"/>
              <a:t>Toromocho</a:t>
            </a:r>
            <a:r>
              <a:rPr lang="en-US" sz="3000" dirty="0" smtClean="0"/>
              <a:t>: 2007 purchase from Canadian junior.  Project to fell mountain, build open pit copper mine, 32 years, 18% of China´s copper needs</a:t>
            </a:r>
          </a:p>
          <a:p>
            <a:r>
              <a:rPr lang="en-US" sz="3000" dirty="0" smtClean="0">
                <a:solidFill>
                  <a:srgbClr val="AA0024"/>
                </a:solidFill>
              </a:rPr>
              <a:t>Goal: </a:t>
            </a:r>
            <a:r>
              <a:rPr lang="en-US" sz="3000" dirty="0" smtClean="0"/>
              <a:t>productive, profitable, and model CSR</a:t>
            </a:r>
            <a:endParaRPr lang="en-US" sz="3000" dirty="0" smtClean="0">
              <a:solidFill>
                <a:srgbClr val="AA0024"/>
              </a:solidFill>
            </a:endParaRPr>
          </a:p>
          <a:p>
            <a:r>
              <a:rPr lang="en-US" sz="3000" dirty="0" smtClean="0">
                <a:solidFill>
                  <a:srgbClr val="AA0024"/>
                </a:solidFill>
              </a:rPr>
              <a:t>Labor: </a:t>
            </a:r>
            <a:r>
              <a:rPr lang="en-US" sz="3000" dirty="0"/>
              <a:t>p</a:t>
            </a:r>
            <a:r>
              <a:rPr lang="en-US" sz="3000" dirty="0" smtClean="0"/>
              <a:t>rimarily Peruvian, top wages.</a:t>
            </a:r>
          </a:p>
          <a:p>
            <a:r>
              <a:rPr lang="en-US" sz="3000" dirty="0" smtClean="0">
                <a:solidFill>
                  <a:srgbClr val="AA0024"/>
                </a:solidFill>
              </a:rPr>
              <a:t>Community:  </a:t>
            </a:r>
            <a:r>
              <a:rPr lang="en-US" sz="3000" dirty="0" smtClean="0"/>
              <a:t>voluntary relocation </a:t>
            </a:r>
          </a:p>
          <a:p>
            <a:r>
              <a:rPr lang="en-US" sz="3000" dirty="0" smtClean="0">
                <a:solidFill>
                  <a:srgbClr val="AA0024"/>
                </a:solidFill>
              </a:rPr>
              <a:t>Environment:  </a:t>
            </a:r>
            <a:r>
              <a:rPr lang="en-US" sz="3000" dirty="0" smtClean="0"/>
              <a:t>constructive reaction to first spill, in context of industry-wide contention.</a:t>
            </a:r>
            <a:endParaRPr lang="en-US" dirty="0" smtClean="0"/>
          </a:p>
          <a:p>
            <a:endParaRPr lang="en-US" dirty="0"/>
          </a:p>
        </p:txBody>
      </p:sp>
      <p:pic>
        <p:nvPicPr>
          <p:cNvPr id="11" name="Picture 10"/>
          <p:cNvPicPr>
            <a:picLocks noChangeAspect="1"/>
          </p:cNvPicPr>
          <p:nvPr/>
        </p:nvPicPr>
        <p:blipFill>
          <a:blip r:embed="rId4"/>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257300441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a:xfrm>
            <a:off x="0" y="0"/>
            <a:ext cx="9144000" cy="1143000"/>
          </a:xfrm>
        </p:spPr>
        <p:txBody>
          <a:bodyPr>
            <a:normAutofit/>
          </a:bodyPr>
          <a:lstStyle/>
          <a:p>
            <a:r>
              <a:rPr lang="en-US" dirty="0" err="1" smtClean="0"/>
              <a:t>Chinalco</a:t>
            </a:r>
            <a:r>
              <a:rPr lang="en-US" dirty="0" smtClean="0"/>
              <a:t>: relocation effort </a:t>
            </a:r>
            <a:endParaRPr lang="en-US" dirty="0"/>
          </a:p>
        </p:txBody>
      </p:sp>
      <p:pic>
        <p:nvPicPr>
          <p:cNvPr id="4" name="Picture 3" descr="Policy report image 2a.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4899" y="1916942"/>
            <a:ext cx="3403600" cy="3810000"/>
          </a:xfrm>
          <a:prstGeom prst="rect">
            <a:avLst/>
          </a:prstGeom>
        </p:spPr>
      </p:pic>
      <p:pic>
        <p:nvPicPr>
          <p:cNvPr id="5" name="Picture 4" descr="Policy report image 2b.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2633" y="1916942"/>
            <a:ext cx="3378200" cy="3822700"/>
          </a:xfrm>
          <a:prstGeom prst="rect">
            <a:avLst/>
          </a:prstGeom>
        </p:spPr>
      </p:pic>
      <p:sp>
        <p:nvSpPr>
          <p:cNvPr id="6" name="TextBox 5"/>
          <p:cNvSpPr txBox="1"/>
          <p:nvPr/>
        </p:nvSpPr>
        <p:spPr>
          <a:xfrm>
            <a:off x="745067" y="853172"/>
            <a:ext cx="7707296" cy="369332"/>
          </a:xfrm>
          <a:prstGeom prst="rect">
            <a:avLst/>
          </a:prstGeom>
          <a:noFill/>
        </p:spPr>
        <p:txBody>
          <a:bodyPr wrap="square" rtlCol="0">
            <a:spAutoFit/>
          </a:bodyPr>
          <a:lstStyle/>
          <a:p>
            <a:pPr algn="ctr"/>
            <a:r>
              <a:rPr lang="en-US" b="1" i="1" dirty="0" smtClean="0"/>
              <a:t>Public – private </a:t>
            </a:r>
            <a:r>
              <a:rPr lang="en-US" b="1" i="1" dirty="0"/>
              <a:t>c</a:t>
            </a:r>
            <a:r>
              <a:rPr lang="en-US" b="1" i="1" dirty="0" smtClean="0"/>
              <a:t>ooperation to move town of 5,000</a:t>
            </a:r>
          </a:p>
        </p:txBody>
      </p:sp>
      <p:sp>
        <p:nvSpPr>
          <p:cNvPr id="7" name="TextBox 6"/>
          <p:cNvSpPr txBox="1"/>
          <p:nvPr/>
        </p:nvSpPr>
        <p:spPr>
          <a:xfrm>
            <a:off x="1104899" y="1353908"/>
            <a:ext cx="3403600" cy="338554"/>
          </a:xfrm>
          <a:prstGeom prst="rect">
            <a:avLst/>
          </a:prstGeom>
          <a:noFill/>
        </p:spPr>
        <p:txBody>
          <a:bodyPr wrap="square" rtlCol="0">
            <a:spAutoFit/>
          </a:bodyPr>
          <a:lstStyle/>
          <a:p>
            <a:r>
              <a:rPr lang="en-US" sz="1600" dirty="0" err="1" smtClean="0"/>
              <a:t>Morococha</a:t>
            </a:r>
            <a:r>
              <a:rPr lang="en-US" sz="1600" dirty="0" smtClean="0"/>
              <a:t> (old mining town):</a:t>
            </a:r>
            <a:endParaRPr lang="en-US" sz="1600" dirty="0"/>
          </a:p>
        </p:txBody>
      </p:sp>
      <p:sp>
        <p:nvSpPr>
          <p:cNvPr id="8" name="TextBox 7"/>
          <p:cNvSpPr txBox="1"/>
          <p:nvPr/>
        </p:nvSpPr>
        <p:spPr>
          <a:xfrm>
            <a:off x="4957233" y="1353908"/>
            <a:ext cx="3403600" cy="338554"/>
          </a:xfrm>
          <a:prstGeom prst="rect">
            <a:avLst/>
          </a:prstGeom>
          <a:noFill/>
        </p:spPr>
        <p:txBody>
          <a:bodyPr wrap="square" rtlCol="0">
            <a:spAutoFit/>
          </a:bodyPr>
          <a:lstStyle/>
          <a:p>
            <a:r>
              <a:rPr lang="en-US" sz="1600" dirty="0" smtClean="0"/>
              <a:t>New </a:t>
            </a:r>
            <a:r>
              <a:rPr lang="en-US" sz="1600" dirty="0" err="1" smtClean="0"/>
              <a:t>Morococha</a:t>
            </a:r>
            <a:r>
              <a:rPr lang="en-US" sz="1600" dirty="0" smtClean="0"/>
              <a:t>: $50 million to start</a:t>
            </a:r>
            <a:endParaRPr lang="en-US" sz="1600" dirty="0"/>
          </a:p>
        </p:txBody>
      </p:sp>
      <p:sp>
        <p:nvSpPr>
          <p:cNvPr id="9" name="TextBox 8"/>
          <p:cNvSpPr txBox="1"/>
          <p:nvPr/>
        </p:nvSpPr>
        <p:spPr>
          <a:xfrm>
            <a:off x="1104899" y="5974198"/>
            <a:ext cx="5899405" cy="276999"/>
          </a:xfrm>
          <a:prstGeom prst="rect">
            <a:avLst/>
          </a:prstGeom>
          <a:noFill/>
        </p:spPr>
        <p:txBody>
          <a:bodyPr wrap="square" rtlCol="0">
            <a:spAutoFit/>
          </a:bodyPr>
          <a:lstStyle/>
          <a:p>
            <a:r>
              <a:rPr lang="en-US" sz="1200" dirty="0"/>
              <a:t>Source: Ojos </a:t>
            </a:r>
            <a:r>
              <a:rPr lang="en-US" sz="1200" dirty="0" err="1"/>
              <a:t>Propios</a:t>
            </a:r>
            <a:r>
              <a:rPr lang="en-US" sz="1200" dirty="0"/>
              <a:t>, 2013 (left); </a:t>
            </a:r>
            <a:r>
              <a:rPr lang="en-US" sz="1200" dirty="0" err="1"/>
              <a:t>Ministerio</a:t>
            </a:r>
            <a:r>
              <a:rPr lang="en-US" sz="1200" dirty="0"/>
              <a:t> de </a:t>
            </a:r>
            <a:r>
              <a:rPr lang="en-US" sz="1200" dirty="0" err="1"/>
              <a:t>Energía</a:t>
            </a:r>
            <a:r>
              <a:rPr lang="en-US" sz="1200" dirty="0"/>
              <a:t> y Minas, 2013 (right). </a:t>
            </a:r>
          </a:p>
        </p:txBody>
      </p:sp>
      <p:pic>
        <p:nvPicPr>
          <p:cNvPr id="17" name="Picture 16"/>
          <p:cNvPicPr>
            <a:picLocks noChangeAspect="1"/>
          </p:cNvPicPr>
          <p:nvPr/>
        </p:nvPicPr>
        <p:blipFill>
          <a:blip r:embed="rId6"/>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9529682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hina_art_for_PPT.jpg"/>
          <p:cNvPicPr>
            <a:picLocks noChangeAspect="1"/>
          </p:cNvPicPr>
          <p:nvPr/>
        </p:nvPicPr>
        <p:blipFill>
          <a:blip r:embed="rId3">
            <a:alphaModFix amt="55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4" name="Title 3"/>
          <p:cNvSpPr>
            <a:spLocks noGrp="1"/>
          </p:cNvSpPr>
          <p:nvPr>
            <p:ph type="title"/>
          </p:nvPr>
        </p:nvSpPr>
        <p:spPr>
          <a:xfrm>
            <a:off x="1303867" y="4406900"/>
            <a:ext cx="7190846" cy="1362075"/>
          </a:xfrm>
        </p:spPr>
        <p:txBody>
          <a:bodyPr/>
          <a:lstStyle/>
          <a:p>
            <a:r>
              <a:rPr lang="en-US" dirty="0" smtClean="0"/>
              <a:t>Oil, biodiversity and local development</a:t>
            </a:r>
            <a:endParaRPr lang="en-US" dirty="0"/>
          </a:p>
        </p:txBody>
      </p:sp>
      <p:sp>
        <p:nvSpPr>
          <p:cNvPr id="5" name="Text Placeholder 4"/>
          <p:cNvSpPr>
            <a:spLocks noGrp="1"/>
          </p:cNvSpPr>
          <p:nvPr>
            <p:ph type="body" idx="1"/>
          </p:nvPr>
        </p:nvSpPr>
        <p:spPr>
          <a:xfrm>
            <a:off x="1303867" y="2906713"/>
            <a:ext cx="7190846" cy="1500187"/>
          </a:xfrm>
        </p:spPr>
        <p:txBody>
          <a:bodyPr/>
          <a:lstStyle/>
          <a:p>
            <a:r>
              <a:rPr lang="en-US" dirty="0" smtClean="0">
                <a:solidFill>
                  <a:schemeClr val="bg1"/>
                </a:solidFill>
              </a:rPr>
              <a:t>ECUADOR AND BEYOND</a:t>
            </a:r>
            <a:endParaRPr lang="en-US" dirty="0">
              <a:solidFill>
                <a:schemeClr val="bg1"/>
              </a:solidFill>
            </a:endParaRPr>
          </a:p>
        </p:txBody>
      </p:sp>
    </p:spTree>
    <p:extLst>
      <p:ext uri="{BB962C8B-B14F-4D97-AF65-F5344CB8AC3E}">
        <p14:creationId xmlns:p14="http://schemas.microsoft.com/office/powerpoint/2010/main" val="241267635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a:xfrm>
            <a:off x="457200" y="41620"/>
            <a:ext cx="8229600" cy="1143000"/>
          </a:xfrm>
        </p:spPr>
        <p:txBody>
          <a:bodyPr>
            <a:normAutofit/>
          </a:bodyPr>
          <a:lstStyle/>
          <a:p>
            <a:r>
              <a:rPr lang="en-US" dirty="0" smtClean="0">
                <a:solidFill>
                  <a:srgbClr val="AA0024"/>
                </a:solidFill>
              </a:rPr>
              <a:t>Oil Case Studies</a:t>
            </a:r>
            <a:endParaRPr lang="en-US" dirty="0">
              <a:solidFill>
                <a:srgbClr val="AA0024"/>
              </a:solidFill>
            </a:endParaRPr>
          </a:p>
        </p:txBody>
      </p:sp>
      <p:sp>
        <p:nvSpPr>
          <p:cNvPr id="3" name="Content Placeholder 2"/>
          <p:cNvSpPr>
            <a:spLocks noGrp="1"/>
          </p:cNvSpPr>
          <p:nvPr>
            <p:ph idx="1"/>
          </p:nvPr>
        </p:nvSpPr>
        <p:spPr>
          <a:xfrm>
            <a:off x="3439335" y="2349500"/>
            <a:ext cx="5569076" cy="3776663"/>
          </a:xfrm>
        </p:spPr>
        <p:txBody>
          <a:bodyPr>
            <a:normAutofit/>
          </a:bodyPr>
          <a:lstStyle/>
          <a:p>
            <a:pPr marL="514350" indent="-514350">
              <a:buFont typeface="+mj-lt"/>
              <a:buAutoNum type="arabicPeriod"/>
            </a:pPr>
            <a:r>
              <a:rPr lang="en-US" dirty="0" smtClean="0"/>
              <a:t>Colombia</a:t>
            </a:r>
          </a:p>
          <a:p>
            <a:pPr marL="914400" lvl="1" indent="-514350"/>
            <a:r>
              <a:rPr lang="en-US" sz="2400" dirty="0" smtClean="0"/>
              <a:t>Environmental &amp; </a:t>
            </a:r>
            <a:r>
              <a:rPr lang="en-US" sz="2400" dirty="0" smtClean="0"/>
              <a:t>social challenges</a:t>
            </a:r>
            <a:r>
              <a:rPr lang="en-US" sz="2400" dirty="0" smtClean="0"/>
              <a:t>. </a:t>
            </a:r>
            <a:endParaRPr lang="en-US" sz="2400" dirty="0"/>
          </a:p>
          <a:p>
            <a:pPr marL="514350" indent="-514350">
              <a:buFont typeface="+mj-lt"/>
              <a:buAutoNum type="arabicPeriod"/>
            </a:pPr>
            <a:r>
              <a:rPr lang="en-US" dirty="0" smtClean="0"/>
              <a:t>Ecuador</a:t>
            </a:r>
            <a:endParaRPr lang="en-US" dirty="0" smtClean="0"/>
          </a:p>
          <a:p>
            <a:pPr marL="914400" lvl="1" indent="-514350"/>
            <a:r>
              <a:rPr lang="en-US" sz="2400" dirty="0" smtClean="0"/>
              <a:t>Higher standards, fewer protests … </a:t>
            </a:r>
            <a:r>
              <a:rPr lang="en-US" sz="2400" i="1" dirty="0" smtClean="0"/>
              <a:t>so far.</a:t>
            </a:r>
            <a:endParaRPr lang="en-US" sz="2400" i="1" dirty="0" smtClean="0"/>
          </a:p>
        </p:txBody>
      </p:sp>
      <p:pic>
        <p:nvPicPr>
          <p:cNvPr id="6" name="Picture 5"/>
          <p:cNvPicPr>
            <a:picLocks noChangeAspect="1"/>
          </p:cNvPicPr>
          <p:nvPr/>
        </p:nvPicPr>
        <p:blipFill>
          <a:blip r:embed="rId4"/>
          <a:stretch>
            <a:fillRect/>
          </a:stretch>
        </p:blipFill>
        <p:spPr>
          <a:xfrm>
            <a:off x="397870" y="2039721"/>
            <a:ext cx="2832100" cy="2921000"/>
          </a:xfrm>
          <a:prstGeom prst="rect">
            <a:avLst/>
          </a:prstGeom>
        </p:spPr>
      </p:pic>
      <p:sp>
        <p:nvSpPr>
          <p:cNvPr id="7" name="Rectangle 6"/>
          <p:cNvSpPr/>
          <p:nvPr/>
        </p:nvSpPr>
        <p:spPr>
          <a:xfrm>
            <a:off x="0" y="999954"/>
            <a:ext cx="9144000" cy="523220"/>
          </a:xfrm>
          <a:prstGeom prst="rect">
            <a:avLst/>
          </a:prstGeom>
        </p:spPr>
        <p:txBody>
          <a:bodyPr wrap="square">
            <a:spAutoFit/>
          </a:bodyPr>
          <a:lstStyle/>
          <a:p>
            <a:pPr algn="ctr"/>
            <a:r>
              <a:rPr lang="en-US" sz="2800" i="1" dirty="0" smtClean="0"/>
              <a:t>Sinopec: 1 company, </a:t>
            </a:r>
            <a:r>
              <a:rPr lang="en-US" sz="2800" i="1" dirty="0" smtClean="0"/>
              <a:t>2 </a:t>
            </a:r>
            <a:r>
              <a:rPr lang="en-US" sz="2800" i="1" dirty="0" smtClean="0"/>
              <a:t>very different experiences</a:t>
            </a:r>
            <a:endParaRPr lang="en-US" sz="2800" i="1" dirty="0"/>
          </a:p>
        </p:txBody>
      </p:sp>
      <p:sp>
        <p:nvSpPr>
          <p:cNvPr id="8" name="Rectangle 7"/>
          <p:cNvSpPr/>
          <p:nvPr/>
        </p:nvSpPr>
        <p:spPr>
          <a:xfrm>
            <a:off x="0" y="5697865"/>
            <a:ext cx="9144000" cy="954107"/>
          </a:xfrm>
          <a:prstGeom prst="rect">
            <a:avLst/>
          </a:prstGeom>
        </p:spPr>
        <p:txBody>
          <a:bodyPr wrap="square">
            <a:spAutoFit/>
          </a:bodyPr>
          <a:lstStyle/>
          <a:p>
            <a:pPr algn="ctr"/>
            <a:r>
              <a:rPr lang="en-US" sz="2800" i="1" dirty="0" smtClean="0"/>
              <a:t>Takeaway: High standards matter. LAC governments and Chinese companies have crucial roles</a:t>
            </a:r>
            <a:endParaRPr lang="en-US" sz="2800" i="1" dirty="0"/>
          </a:p>
        </p:txBody>
      </p:sp>
      <p:pic>
        <p:nvPicPr>
          <p:cNvPr id="13" name="Picture 12"/>
          <p:cNvPicPr>
            <a:picLocks noChangeAspect="1"/>
          </p:cNvPicPr>
          <p:nvPr/>
        </p:nvPicPr>
        <p:blipFill>
          <a:blip r:embed="rId5"/>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79025657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a:xfrm>
            <a:off x="457200" y="33338"/>
            <a:ext cx="8229600" cy="1143000"/>
          </a:xfrm>
        </p:spPr>
        <p:txBody>
          <a:bodyPr/>
          <a:lstStyle/>
          <a:p>
            <a:r>
              <a:rPr lang="en-US" dirty="0" smtClean="0">
                <a:solidFill>
                  <a:srgbClr val="AA0024"/>
                </a:solidFill>
              </a:rPr>
              <a:t>Colombia: Chinese Oil Concessions</a:t>
            </a:r>
            <a:endParaRPr lang="en-US" dirty="0">
              <a:solidFill>
                <a:srgbClr val="AA0024"/>
              </a:solidFill>
            </a:endParaRPr>
          </a:p>
        </p:txBody>
      </p:sp>
      <p:grpSp>
        <p:nvGrpSpPr>
          <p:cNvPr id="61" name="Group 60"/>
          <p:cNvGrpSpPr/>
          <p:nvPr/>
        </p:nvGrpSpPr>
        <p:grpSpPr>
          <a:xfrm>
            <a:off x="727006" y="1036039"/>
            <a:ext cx="3651504" cy="4706112"/>
            <a:chOff x="727006" y="1036039"/>
            <a:chExt cx="3651504" cy="4706112"/>
          </a:xfrm>
        </p:grpSpPr>
        <p:pic>
          <p:nvPicPr>
            <p:cNvPr id="60" name="Picture 59" descr="Colombia_Map.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006" y="1036039"/>
              <a:ext cx="3651504" cy="4706112"/>
            </a:xfrm>
            <a:prstGeom prst="rect">
              <a:avLst/>
            </a:prstGeom>
          </p:spPr>
        </p:pic>
        <p:sp>
          <p:nvSpPr>
            <p:cNvPr id="55" name="Oval 54"/>
            <p:cNvSpPr/>
            <p:nvPr/>
          </p:nvSpPr>
          <p:spPr>
            <a:xfrm>
              <a:off x="2860838" y="2864566"/>
              <a:ext cx="309034" cy="466274"/>
            </a:xfrm>
            <a:prstGeom prst="ellipse">
              <a:avLst/>
            </a:prstGeom>
            <a:noFill/>
            <a:ln>
              <a:solidFill>
                <a:srgbClr val="A8161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 name="TextBox 20"/>
          <p:cNvSpPr txBox="1"/>
          <p:nvPr/>
        </p:nvSpPr>
        <p:spPr>
          <a:xfrm>
            <a:off x="4385108" y="1036039"/>
            <a:ext cx="4412460" cy="2585323"/>
          </a:xfrm>
          <a:prstGeom prst="rect">
            <a:avLst/>
          </a:prstGeom>
          <a:solidFill>
            <a:srgbClr val="FFFFFF"/>
          </a:solidFill>
        </p:spPr>
        <p:txBody>
          <a:bodyPr wrap="square" rtlCol="0">
            <a:spAutoFit/>
          </a:bodyPr>
          <a:lstStyle/>
          <a:p>
            <a:pPr marL="342900" indent="-342900">
              <a:buFont typeface="Arial"/>
              <a:buChar char="•"/>
            </a:pPr>
            <a:r>
              <a:rPr lang="en-US" sz="2400" dirty="0" smtClean="0"/>
              <a:t>Major </a:t>
            </a:r>
            <a:r>
              <a:rPr lang="en-US" sz="2400" dirty="0" err="1" smtClean="0"/>
              <a:t>enviro</a:t>
            </a:r>
            <a:r>
              <a:rPr lang="en-US" sz="2400" dirty="0" smtClean="0"/>
              <a:t>/labor </a:t>
            </a:r>
            <a:r>
              <a:rPr lang="en-US" sz="2400" dirty="0" smtClean="0"/>
              <a:t>problems</a:t>
            </a:r>
            <a:endParaRPr lang="en-US" sz="2400" dirty="0" smtClean="0"/>
          </a:p>
          <a:p>
            <a:pPr marL="342900" indent="-342900">
              <a:buFont typeface="Arial"/>
              <a:buChar char="•"/>
            </a:pPr>
            <a:r>
              <a:rPr lang="en-US" sz="2400" b="1" dirty="0" smtClean="0"/>
              <a:t>But</a:t>
            </a:r>
            <a:r>
              <a:rPr lang="en-US" sz="2400" dirty="0" smtClean="0"/>
              <a:t> the government bears major responsibility in each case</a:t>
            </a:r>
            <a:r>
              <a:rPr lang="en-US" sz="2400" dirty="0" smtClean="0"/>
              <a:t>.</a:t>
            </a:r>
          </a:p>
          <a:p>
            <a:pPr marL="342900" indent="-342900">
              <a:buFont typeface="Arial"/>
              <a:buChar char="•"/>
            </a:pPr>
            <a:endParaRPr lang="en-US" sz="2400" dirty="0"/>
          </a:p>
          <a:p>
            <a:pPr marL="342900" indent="-342900">
              <a:buFont typeface="Arial"/>
              <a:buChar char="•"/>
            </a:pPr>
            <a:endParaRPr lang="en-US" sz="2400" dirty="0" smtClean="0"/>
          </a:p>
          <a:p>
            <a:endParaRPr lang="en-US" dirty="0"/>
          </a:p>
        </p:txBody>
      </p:sp>
      <p:pic>
        <p:nvPicPr>
          <p:cNvPr id="28" name="Picture 27"/>
          <p:cNvPicPr>
            <a:picLocks noChangeAspect="1"/>
          </p:cNvPicPr>
          <p:nvPr/>
        </p:nvPicPr>
        <p:blipFill>
          <a:blip r:embed="rId5"/>
          <a:stretch>
            <a:fillRect/>
          </a:stretch>
        </p:blipFill>
        <p:spPr>
          <a:xfrm>
            <a:off x="6368914" y="6527800"/>
            <a:ext cx="2775086" cy="330200"/>
          </a:xfrm>
          <a:prstGeom prst="rect">
            <a:avLst/>
          </a:prstGeom>
        </p:spPr>
      </p:pic>
      <p:sp>
        <p:nvSpPr>
          <p:cNvPr id="29" name="Rectangle 28"/>
          <p:cNvSpPr>
            <a:spLocks noChangeArrowheads="1"/>
          </p:cNvSpPr>
          <p:nvPr/>
        </p:nvSpPr>
        <p:spPr bwMode="auto">
          <a:xfrm>
            <a:off x="599579" y="5742151"/>
            <a:ext cx="8041867" cy="461665"/>
          </a:xfrm>
          <a:prstGeom prst="rect">
            <a:avLst/>
          </a:prstGeom>
          <a:solidFill>
            <a:schemeClr val="bg1"/>
          </a:solidFill>
          <a:ln>
            <a:noFill/>
          </a:ln>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eaLnBrk="1" hangingPunct="1"/>
            <a:r>
              <a:rPr lang="en-US" altLang="en-US" sz="1200" i="1" dirty="0" smtClean="0">
                <a:solidFill>
                  <a:srgbClr val="0A1944"/>
                </a:solidFill>
              </a:rPr>
              <a:t>Source: </a:t>
            </a:r>
            <a:r>
              <a:rPr lang="en-US" altLang="en-US" sz="1200" i="1" dirty="0">
                <a:solidFill>
                  <a:srgbClr val="0A1944"/>
                </a:solidFill>
              </a:rPr>
              <a:t>: </a:t>
            </a:r>
            <a:r>
              <a:rPr lang="en-US" sz="1200" i="1" dirty="0" smtClean="0">
                <a:solidFill>
                  <a:srgbClr val="0A1944"/>
                </a:solidFill>
              </a:rPr>
              <a:t>Rebecca Ray, Kevin Gallagher, Andrés </a:t>
            </a:r>
            <a:r>
              <a:rPr lang="en-US" sz="1200" i="1" dirty="0" err="1" smtClean="0">
                <a:solidFill>
                  <a:srgbClr val="0A1944"/>
                </a:solidFill>
              </a:rPr>
              <a:t>López</a:t>
            </a:r>
            <a:r>
              <a:rPr lang="en-US" sz="1200" i="1" dirty="0" smtClean="0">
                <a:solidFill>
                  <a:srgbClr val="0A1944"/>
                </a:solidFill>
              </a:rPr>
              <a:t>, and Cynthia Sanborn (2015). ”China</a:t>
            </a:r>
            <a:r>
              <a:rPr lang="en-US" sz="1200" i="1" dirty="0">
                <a:solidFill>
                  <a:srgbClr val="0A1944"/>
                </a:solidFill>
              </a:rPr>
              <a:t> </a:t>
            </a:r>
            <a:r>
              <a:rPr lang="en-US" sz="1200" i="1" dirty="0" smtClean="0">
                <a:solidFill>
                  <a:srgbClr val="0A1944"/>
                </a:solidFill>
              </a:rPr>
              <a:t>in Latin America: Lesson’s for South-South Cooperation and Sustainable Development.” Boston: BU  Global </a:t>
            </a:r>
            <a:r>
              <a:rPr lang="en-US" sz="1200" i="1" dirty="0">
                <a:solidFill>
                  <a:srgbClr val="0A1944"/>
                </a:solidFill>
              </a:rPr>
              <a:t>Economic Governance </a:t>
            </a:r>
            <a:r>
              <a:rPr lang="en-US" sz="1200" i="1" dirty="0" smtClean="0">
                <a:solidFill>
                  <a:srgbClr val="0A1944"/>
                </a:solidFill>
              </a:rPr>
              <a:t>Initiative</a:t>
            </a:r>
            <a:r>
              <a:rPr lang="en-US" sz="1200" i="1" dirty="0">
                <a:solidFill>
                  <a:srgbClr val="0A1944"/>
                </a:solidFill>
              </a:rPr>
              <a:t>.</a:t>
            </a:r>
            <a:endParaRPr lang="en-US" altLang="en-US" sz="1200" i="1" dirty="0">
              <a:solidFill>
                <a:srgbClr val="0A1944"/>
              </a:solidFill>
            </a:endParaRPr>
          </a:p>
        </p:txBody>
      </p:sp>
      <p:sp>
        <p:nvSpPr>
          <p:cNvPr id="6" name="TextBox 5"/>
          <p:cNvSpPr txBox="1"/>
          <p:nvPr/>
        </p:nvSpPr>
        <p:spPr>
          <a:xfrm>
            <a:off x="4383423" y="3139900"/>
            <a:ext cx="4283423" cy="2602251"/>
          </a:xfrm>
          <a:prstGeom prst="rect">
            <a:avLst/>
          </a:prstGeom>
          <a:solidFill>
            <a:srgbClr val="FFFFFF"/>
          </a:solidFill>
        </p:spPr>
        <p:txBody>
          <a:bodyPr wrap="square" rtlCol="0">
            <a:spAutoFit/>
          </a:bodyPr>
          <a:lstStyle/>
          <a:p>
            <a:pPr>
              <a:lnSpc>
                <a:spcPct val="130000"/>
              </a:lnSpc>
            </a:pPr>
            <a:r>
              <a:rPr lang="en-US" sz="1400" b="1" i="1" dirty="0" smtClean="0"/>
              <a:t>Chinese oil concessions:</a:t>
            </a:r>
          </a:p>
          <a:p>
            <a:pPr marL="457200">
              <a:lnSpc>
                <a:spcPct val="130000"/>
              </a:lnSpc>
            </a:pPr>
            <a:r>
              <a:rPr lang="en-US" sz="1400" dirty="0" smtClean="0"/>
              <a:t>Sinopec (New Granada Energy Corporation)</a:t>
            </a:r>
          </a:p>
          <a:p>
            <a:pPr marL="457200">
              <a:lnSpc>
                <a:spcPct val="130000"/>
              </a:lnSpc>
            </a:pPr>
            <a:r>
              <a:rPr lang="en-US" sz="1400" dirty="0" err="1" smtClean="0"/>
              <a:t>Sinochem</a:t>
            </a:r>
            <a:r>
              <a:rPr lang="en-US" sz="1400" dirty="0" smtClean="0"/>
              <a:t> (Emerald Energy Colombia)</a:t>
            </a:r>
          </a:p>
          <a:p>
            <a:pPr marL="457200">
              <a:lnSpc>
                <a:spcPct val="130000"/>
              </a:lnSpc>
            </a:pPr>
            <a:r>
              <a:rPr lang="en-US" sz="1400" dirty="0" err="1" smtClean="0"/>
              <a:t>Mansarovar</a:t>
            </a:r>
            <a:r>
              <a:rPr lang="en-US" sz="1400" dirty="0" smtClean="0"/>
              <a:t> Energy (50% Sinopec)</a:t>
            </a:r>
          </a:p>
          <a:p>
            <a:pPr>
              <a:lnSpc>
                <a:spcPct val="130000"/>
              </a:lnSpc>
            </a:pPr>
            <a:r>
              <a:rPr lang="en-US" sz="1400" b="1" i="1" dirty="0" smtClean="0"/>
              <a:t>Biodiversity </a:t>
            </a:r>
            <a:r>
              <a:rPr lang="en-US" sz="1400" b="1" i="1" dirty="0" smtClean="0"/>
              <a:t>hotspots:</a:t>
            </a:r>
            <a:endParaRPr lang="en-US" sz="1400" b="1" i="1" dirty="0" smtClean="0"/>
          </a:p>
          <a:p>
            <a:pPr marL="460375">
              <a:lnSpc>
                <a:spcPct val="130000"/>
              </a:lnSpc>
            </a:pPr>
            <a:r>
              <a:rPr lang="en-US" sz="1400" dirty="0" smtClean="0"/>
              <a:t>Amazon High Biodiversity Wilderness Area</a:t>
            </a:r>
          </a:p>
          <a:p>
            <a:pPr marL="460375">
              <a:lnSpc>
                <a:spcPct val="130000"/>
              </a:lnSpc>
            </a:pPr>
            <a:r>
              <a:rPr lang="en-US" sz="1400" dirty="0" smtClean="0"/>
              <a:t>Tumbes-Chocó Magdalena Biodiversity Hotspot</a:t>
            </a:r>
          </a:p>
          <a:p>
            <a:pPr marL="460375">
              <a:lnSpc>
                <a:spcPct val="130000"/>
              </a:lnSpc>
            </a:pPr>
            <a:r>
              <a:rPr lang="en-US" sz="1400" dirty="0" smtClean="0"/>
              <a:t>Tropical Andes Biodiversity Hotspot</a:t>
            </a:r>
          </a:p>
          <a:p>
            <a:pPr marL="457200">
              <a:lnSpc>
                <a:spcPct val="130000"/>
              </a:lnSpc>
            </a:pPr>
            <a:r>
              <a:rPr lang="en-US" sz="1400" b="1" i="1" dirty="0" smtClean="0"/>
              <a:t>Indigenous territory</a:t>
            </a:r>
          </a:p>
        </p:txBody>
      </p:sp>
      <p:sp>
        <p:nvSpPr>
          <p:cNvPr id="7" name="Rectangle 6"/>
          <p:cNvSpPr/>
          <p:nvPr/>
        </p:nvSpPr>
        <p:spPr>
          <a:xfrm>
            <a:off x="4501590" y="4690495"/>
            <a:ext cx="311209" cy="116564"/>
          </a:xfrm>
          <a:prstGeom prst="rect">
            <a:avLst/>
          </a:prstGeom>
          <a:solidFill>
            <a:srgbClr val="FEE7F3"/>
          </a:solidFill>
          <a:ln w="19050" cmpd="sng">
            <a:solidFill>
              <a:srgbClr val="FEE7F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501590" y="5271741"/>
            <a:ext cx="311209" cy="116564"/>
          </a:xfrm>
          <a:prstGeom prst="rect">
            <a:avLst/>
          </a:prstGeom>
          <a:solidFill>
            <a:srgbClr val="A5FA8F"/>
          </a:solidFill>
          <a:ln w="19050" cmpd="sng">
            <a:solidFill>
              <a:srgbClr val="A5FA8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4489698" y="3859310"/>
            <a:ext cx="311209" cy="116564"/>
          </a:xfrm>
          <a:prstGeom prst="rect">
            <a:avLst/>
          </a:prstGeom>
          <a:solidFill>
            <a:srgbClr val="0A19F2"/>
          </a:solidFill>
          <a:ln w="19050" cmpd="sng">
            <a:solidFill>
              <a:srgbClr val="0A19F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a:off x="4501590" y="4974975"/>
            <a:ext cx="311209" cy="116564"/>
          </a:xfrm>
          <a:prstGeom prst="rect">
            <a:avLst/>
          </a:prstGeom>
          <a:solidFill>
            <a:srgbClr val="FBF86E"/>
          </a:solidFill>
          <a:ln w="19050" cmpd="sng">
            <a:solidFill>
              <a:srgbClr val="FBF86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4" name="Group 33"/>
          <p:cNvGrpSpPr/>
          <p:nvPr/>
        </p:nvGrpSpPr>
        <p:grpSpPr>
          <a:xfrm>
            <a:off x="4513482" y="5518208"/>
            <a:ext cx="311209" cy="116564"/>
            <a:chOff x="4190537" y="3497492"/>
            <a:chExt cx="311209" cy="116564"/>
          </a:xfrm>
        </p:grpSpPr>
        <p:sp>
          <p:nvSpPr>
            <p:cNvPr id="22" name="Rectangle 21"/>
            <p:cNvSpPr/>
            <p:nvPr/>
          </p:nvSpPr>
          <p:spPr>
            <a:xfrm>
              <a:off x="4190537" y="3497492"/>
              <a:ext cx="311209" cy="116564"/>
            </a:xfrm>
            <a:prstGeom prst="rect">
              <a:avLst/>
            </a:prstGeom>
            <a:noFill/>
            <a:ln w="19050" cmpd="sng">
              <a:solidFill>
                <a:srgbClr val="E3901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4190537" y="3530600"/>
              <a:ext cx="305263" cy="0"/>
            </a:xfrm>
            <a:prstGeom prst="line">
              <a:avLst/>
            </a:prstGeom>
            <a:ln w="19050" cmpd="sng">
              <a:solidFill>
                <a:srgbClr val="DD8C12"/>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4196483" y="3578225"/>
              <a:ext cx="305263" cy="0"/>
            </a:xfrm>
            <a:prstGeom prst="line">
              <a:avLst/>
            </a:prstGeom>
            <a:ln w="19050" cmpd="sng">
              <a:solidFill>
                <a:srgbClr val="DD8C12"/>
              </a:solidFill>
            </a:ln>
            <a:effectLst/>
          </p:spPr>
          <p:style>
            <a:lnRef idx="2">
              <a:schemeClr val="accent1"/>
            </a:lnRef>
            <a:fillRef idx="0">
              <a:schemeClr val="accent1"/>
            </a:fillRef>
            <a:effectRef idx="1">
              <a:schemeClr val="accent1"/>
            </a:effectRef>
            <a:fontRef idx="minor">
              <a:schemeClr val="tx1"/>
            </a:fontRef>
          </p:style>
        </p:cxnSp>
      </p:grpSp>
      <p:sp>
        <p:nvSpPr>
          <p:cNvPr id="37" name="Rectangle 36"/>
          <p:cNvSpPr/>
          <p:nvPr/>
        </p:nvSpPr>
        <p:spPr>
          <a:xfrm>
            <a:off x="4489698" y="3579096"/>
            <a:ext cx="311209" cy="116564"/>
          </a:xfrm>
          <a:prstGeom prst="rect">
            <a:avLst/>
          </a:prstGeom>
          <a:solidFill>
            <a:srgbClr val="A8161A"/>
          </a:solidFill>
          <a:ln w="19050" cmpd="sng">
            <a:solidFill>
              <a:srgbClr val="A816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4489698" y="4145209"/>
            <a:ext cx="311209" cy="116564"/>
          </a:xfrm>
          <a:prstGeom prst="rect">
            <a:avLst/>
          </a:prstGeom>
          <a:solidFill>
            <a:srgbClr val="D467FE"/>
          </a:solidFill>
          <a:ln w="19050" cmpd="sng">
            <a:solidFill>
              <a:srgbClr val="D467F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848351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China_art_for_PPT.jpg"/>
          <p:cNvPicPr>
            <a:picLocks noChangeAspect="1"/>
          </p:cNvPicPr>
          <p:nvPr/>
        </p:nvPicPr>
        <p:blipFill>
          <a:blip r:embed="rId2">
            <a:alphaModFix amt="18000"/>
            <a:extLst>
              <a:ext uri="{28A0092B-C50C-407E-A947-70E740481C1C}">
                <a14:useLocalDpi xmlns:a14="http://schemas.microsoft.com/office/drawing/2010/main" val="0"/>
              </a:ext>
            </a:extLst>
          </a:blip>
          <a:stretch>
            <a:fillRect/>
          </a:stretch>
        </p:blipFill>
        <p:spPr>
          <a:xfrm>
            <a:off x="568256" y="194377"/>
            <a:ext cx="8041867" cy="6400800"/>
          </a:xfrm>
          <a:prstGeom prst="rect">
            <a:avLst/>
          </a:prstGeom>
        </p:spPr>
      </p:pic>
      <p:sp>
        <p:nvSpPr>
          <p:cNvPr id="2" name="Title 1"/>
          <p:cNvSpPr>
            <a:spLocks noGrp="1"/>
          </p:cNvSpPr>
          <p:nvPr>
            <p:ph type="title"/>
          </p:nvPr>
        </p:nvSpPr>
        <p:spPr>
          <a:xfrm>
            <a:off x="457200" y="0"/>
            <a:ext cx="8229600" cy="1143000"/>
          </a:xfrm>
        </p:spPr>
        <p:txBody>
          <a:bodyPr/>
          <a:lstStyle/>
          <a:p>
            <a:r>
              <a:rPr lang="en-US" dirty="0" smtClean="0">
                <a:solidFill>
                  <a:srgbClr val="AA0024"/>
                </a:solidFill>
              </a:rPr>
              <a:t>Sinopec in Ecuador</a:t>
            </a:r>
            <a:endParaRPr lang="en-US" dirty="0">
              <a:solidFill>
                <a:srgbClr val="AA0024"/>
              </a:solidFill>
            </a:endParaRPr>
          </a:p>
        </p:txBody>
      </p:sp>
      <p:sp>
        <p:nvSpPr>
          <p:cNvPr id="6" name="TextBox 5"/>
          <p:cNvSpPr txBox="1"/>
          <p:nvPr/>
        </p:nvSpPr>
        <p:spPr>
          <a:xfrm>
            <a:off x="4449350" y="3372247"/>
            <a:ext cx="4160773" cy="2322174"/>
          </a:xfrm>
          <a:prstGeom prst="rect">
            <a:avLst/>
          </a:prstGeom>
          <a:solidFill>
            <a:schemeClr val="bg1"/>
          </a:solidFill>
        </p:spPr>
        <p:txBody>
          <a:bodyPr wrap="square" rtlCol="0">
            <a:spAutoFit/>
          </a:bodyPr>
          <a:lstStyle/>
          <a:p>
            <a:pPr>
              <a:lnSpc>
                <a:spcPct val="130000"/>
              </a:lnSpc>
            </a:pPr>
            <a:r>
              <a:rPr lang="en-US" sz="1400" b="1" i="1" dirty="0" smtClean="0"/>
              <a:t>Chinese oil concessions:</a:t>
            </a:r>
          </a:p>
          <a:p>
            <a:pPr marL="346075">
              <a:lnSpc>
                <a:spcPct val="130000"/>
              </a:lnSpc>
            </a:pPr>
            <a:r>
              <a:rPr lang="en-US" sz="1400" dirty="0" smtClean="0"/>
              <a:t>Existing (as of 2006)           Upcoming (as of 2014)</a:t>
            </a:r>
          </a:p>
          <a:p>
            <a:pPr>
              <a:lnSpc>
                <a:spcPct val="130000"/>
              </a:lnSpc>
            </a:pPr>
            <a:r>
              <a:rPr lang="en-US" sz="1400" b="1" i="1" dirty="0" smtClean="0"/>
              <a:t>High biodiversity areas:</a:t>
            </a:r>
          </a:p>
          <a:p>
            <a:pPr marL="346075">
              <a:lnSpc>
                <a:spcPct val="130000"/>
              </a:lnSpc>
            </a:pPr>
            <a:r>
              <a:rPr lang="en-US" sz="1400" dirty="0" smtClean="0"/>
              <a:t>High biodiversity in 4 species groups:</a:t>
            </a:r>
          </a:p>
          <a:p>
            <a:pPr marL="346075">
              <a:lnSpc>
                <a:spcPct val="130000"/>
              </a:lnSpc>
            </a:pPr>
            <a:r>
              <a:rPr lang="en-US" sz="1400" dirty="0" smtClean="0"/>
              <a:t>Mammals, birds, amphibians, and plants</a:t>
            </a:r>
          </a:p>
          <a:p>
            <a:pPr marL="346075">
              <a:lnSpc>
                <a:spcPct val="130000"/>
              </a:lnSpc>
            </a:pPr>
            <a:r>
              <a:rPr lang="en-US" sz="1400" dirty="0" smtClean="0"/>
              <a:t>3 groups            2 groups</a:t>
            </a:r>
            <a:r>
              <a:rPr lang="en-US" sz="1400" dirty="0"/>
              <a:t> </a:t>
            </a:r>
            <a:r>
              <a:rPr lang="en-US" sz="1400" dirty="0" smtClean="0"/>
              <a:t>             1 group</a:t>
            </a:r>
            <a:endParaRPr lang="en-US" sz="1400" dirty="0"/>
          </a:p>
          <a:p>
            <a:pPr>
              <a:lnSpc>
                <a:spcPct val="130000"/>
              </a:lnSpc>
            </a:pPr>
            <a:r>
              <a:rPr lang="en-US" sz="1400" b="1" i="1" dirty="0" smtClean="0"/>
              <a:t>Indigenous territory:</a:t>
            </a:r>
          </a:p>
          <a:p>
            <a:pPr marL="346075">
              <a:lnSpc>
                <a:spcPct val="130000"/>
              </a:lnSpc>
            </a:pPr>
            <a:r>
              <a:rPr lang="en-US" sz="1400" dirty="0" smtClean="0"/>
              <a:t>Not recognized            Recognized and set aside</a:t>
            </a:r>
          </a:p>
        </p:txBody>
      </p:sp>
      <p:sp>
        <p:nvSpPr>
          <p:cNvPr id="7" name="Rectangle 6"/>
          <p:cNvSpPr/>
          <p:nvPr/>
        </p:nvSpPr>
        <p:spPr>
          <a:xfrm>
            <a:off x="4518354" y="4383158"/>
            <a:ext cx="256032" cy="109728"/>
          </a:xfrm>
          <a:prstGeom prst="rect">
            <a:avLst/>
          </a:prstGeom>
          <a:solidFill>
            <a:srgbClr val="204F0F"/>
          </a:solidFill>
          <a:ln w="19050" cmpd="sng">
            <a:solidFill>
              <a:srgbClr val="204F0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4518354" y="4917403"/>
            <a:ext cx="256032" cy="109728"/>
          </a:xfrm>
          <a:prstGeom prst="rect">
            <a:avLst/>
          </a:prstGeom>
          <a:solidFill>
            <a:srgbClr val="3D8421"/>
          </a:solidFill>
          <a:ln w="19050" cmpd="sng">
            <a:solidFill>
              <a:srgbClr val="3D842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622221" y="4917403"/>
            <a:ext cx="256032" cy="109728"/>
          </a:xfrm>
          <a:prstGeom prst="rect">
            <a:avLst/>
          </a:prstGeom>
          <a:solidFill>
            <a:srgbClr val="65BD49"/>
          </a:solidFill>
          <a:ln w="19050" cmpd="sng">
            <a:solidFill>
              <a:srgbClr val="65BD4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1" name="Group 10"/>
          <p:cNvGrpSpPr/>
          <p:nvPr/>
        </p:nvGrpSpPr>
        <p:grpSpPr>
          <a:xfrm>
            <a:off x="4501422" y="5487368"/>
            <a:ext cx="256032" cy="109905"/>
            <a:chOff x="3307148" y="3015874"/>
            <a:chExt cx="256032" cy="109905"/>
          </a:xfrm>
        </p:grpSpPr>
        <p:sp>
          <p:nvSpPr>
            <p:cNvPr id="12" name="Rectangle 11"/>
            <p:cNvSpPr/>
            <p:nvPr/>
          </p:nvSpPr>
          <p:spPr>
            <a:xfrm>
              <a:off x="3307148" y="3015874"/>
              <a:ext cx="256032" cy="109728"/>
            </a:xfrm>
            <a:prstGeom prst="rect">
              <a:avLst/>
            </a:prstGeom>
            <a:noFill/>
            <a:ln w="19050" cmpd="sng">
              <a:solidFill>
                <a:srgbClr val="E3901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Connector 12"/>
            <p:cNvCxnSpPr/>
            <p:nvPr/>
          </p:nvCxnSpPr>
          <p:spPr>
            <a:xfrm flipH="1">
              <a:off x="3308174" y="3015874"/>
              <a:ext cx="255006" cy="109728"/>
            </a:xfrm>
            <a:prstGeom prst="line">
              <a:avLst/>
            </a:prstGeom>
            <a:ln w="12700" cmpd="sng">
              <a:solidFill>
                <a:srgbClr val="E39012"/>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a:stCxn id="12" idx="0"/>
              <a:endCxn id="12" idx="1"/>
            </p:cNvCxnSpPr>
            <p:nvPr/>
          </p:nvCxnSpPr>
          <p:spPr>
            <a:xfrm flipH="1">
              <a:off x="3307148" y="3015874"/>
              <a:ext cx="128016" cy="54864"/>
            </a:xfrm>
            <a:prstGeom prst="line">
              <a:avLst/>
            </a:prstGeom>
            <a:ln w="12700" cmpd="sng">
              <a:solidFill>
                <a:srgbClr val="E39012"/>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3434150" y="3070915"/>
              <a:ext cx="128016" cy="54864"/>
            </a:xfrm>
            <a:prstGeom prst="line">
              <a:avLst/>
            </a:prstGeom>
            <a:ln w="12700" cmpd="sng">
              <a:solidFill>
                <a:srgbClr val="E39012"/>
              </a:solidFill>
            </a:ln>
            <a:effectLst/>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a:off x="6130980" y="5487368"/>
            <a:ext cx="256032" cy="109728"/>
            <a:chOff x="3307148" y="3410432"/>
            <a:chExt cx="256032" cy="109728"/>
          </a:xfrm>
        </p:grpSpPr>
        <p:sp>
          <p:nvSpPr>
            <p:cNvPr id="17" name="Rectangle 16"/>
            <p:cNvSpPr/>
            <p:nvPr/>
          </p:nvSpPr>
          <p:spPr>
            <a:xfrm>
              <a:off x="3307148" y="3410432"/>
              <a:ext cx="256032" cy="109728"/>
            </a:xfrm>
            <a:prstGeom prst="rect">
              <a:avLst/>
            </a:prstGeom>
            <a:solidFill>
              <a:srgbClr val="E39012"/>
            </a:solidFill>
            <a:ln w="19050" cmpd="sng">
              <a:solidFill>
                <a:srgbClr val="E3901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p:nvCxnSpPr>
          <p:spPr>
            <a:xfrm flipH="1">
              <a:off x="3417218" y="3410432"/>
              <a:ext cx="1014" cy="109728"/>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3374884" y="3410432"/>
              <a:ext cx="1014" cy="109728"/>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3332550" y="3410432"/>
              <a:ext cx="1014" cy="109728"/>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3544119" y="3410432"/>
              <a:ext cx="1014" cy="109728"/>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3501785" y="3410432"/>
              <a:ext cx="1014" cy="109728"/>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459451" y="3410432"/>
              <a:ext cx="1014" cy="109728"/>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4" name="Rectangle 23"/>
          <p:cNvSpPr/>
          <p:nvPr/>
        </p:nvSpPr>
        <p:spPr>
          <a:xfrm>
            <a:off x="4534260" y="3805210"/>
            <a:ext cx="256032" cy="109728"/>
          </a:xfrm>
          <a:prstGeom prst="rect">
            <a:avLst/>
          </a:prstGeom>
          <a:solidFill>
            <a:srgbClr val="00FDFE"/>
          </a:solidFill>
          <a:ln w="19050" cmpd="sng">
            <a:solidFill>
              <a:srgbClr val="00FDF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6451796" y="3805210"/>
            <a:ext cx="256032" cy="109728"/>
          </a:xfrm>
          <a:prstGeom prst="rect">
            <a:avLst/>
          </a:prstGeom>
          <a:noFill/>
          <a:ln w="19050" cmpd="sng">
            <a:solidFill>
              <a:srgbClr val="00FDF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745067" y="853172"/>
            <a:ext cx="7707296" cy="369332"/>
          </a:xfrm>
          <a:prstGeom prst="rect">
            <a:avLst/>
          </a:prstGeom>
          <a:noFill/>
        </p:spPr>
        <p:txBody>
          <a:bodyPr wrap="square" rtlCol="0">
            <a:spAutoFit/>
          </a:bodyPr>
          <a:lstStyle/>
          <a:p>
            <a:pPr algn="ctr"/>
            <a:r>
              <a:rPr lang="en-US" i="1" dirty="0" smtClean="0"/>
              <a:t>New Chinese oil concessions are in extremely sensitive areas</a:t>
            </a:r>
          </a:p>
        </p:txBody>
      </p:sp>
      <p:pic>
        <p:nvPicPr>
          <p:cNvPr id="33" name="Picture 32" descr="Ecuador_Map_small_font_cities.jpg"/>
          <p:cNvPicPr>
            <a:picLocks noChangeAspect="1"/>
          </p:cNvPicPr>
          <p:nvPr/>
        </p:nvPicPr>
        <p:blipFill rotWithShape="1">
          <a:blip r:embed="rId3">
            <a:extLst>
              <a:ext uri="{28A0092B-C50C-407E-A947-70E740481C1C}">
                <a14:useLocalDpi xmlns:a14="http://schemas.microsoft.com/office/drawing/2010/main" val="0"/>
              </a:ext>
            </a:extLst>
          </a:blip>
          <a:srcRect r="50080"/>
          <a:stretch/>
        </p:blipFill>
        <p:spPr>
          <a:xfrm>
            <a:off x="345340" y="1392812"/>
            <a:ext cx="4114800" cy="4328805"/>
          </a:xfrm>
          <a:prstGeom prst="rect">
            <a:avLst/>
          </a:prstGeom>
        </p:spPr>
      </p:pic>
      <p:sp>
        <p:nvSpPr>
          <p:cNvPr id="3" name="TextBox 2"/>
          <p:cNvSpPr txBox="1"/>
          <p:nvPr/>
        </p:nvSpPr>
        <p:spPr>
          <a:xfrm>
            <a:off x="4428989" y="1401324"/>
            <a:ext cx="4715011" cy="2123658"/>
          </a:xfrm>
          <a:prstGeom prst="rect">
            <a:avLst/>
          </a:prstGeom>
          <a:solidFill>
            <a:srgbClr val="FFFFFF"/>
          </a:solidFill>
        </p:spPr>
        <p:txBody>
          <a:bodyPr wrap="square" rtlCol="0">
            <a:spAutoFit/>
          </a:bodyPr>
          <a:lstStyle/>
          <a:p>
            <a:r>
              <a:rPr lang="en-US" sz="2400" dirty="0" smtClean="0"/>
              <a:t>More scrutiny, better performance:</a:t>
            </a:r>
          </a:p>
          <a:p>
            <a:pPr marL="285750" indent="-285750">
              <a:buFont typeface="Arial"/>
              <a:buChar char="•"/>
            </a:pPr>
            <a:r>
              <a:rPr lang="en-US" dirty="0" smtClean="0"/>
              <a:t>Ecuador tightly regulates oil labor</a:t>
            </a:r>
          </a:p>
          <a:p>
            <a:pPr marL="285750" indent="-285750">
              <a:buFont typeface="Arial"/>
              <a:buChar char="•"/>
            </a:pPr>
            <a:r>
              <a:rPr lang="en-US" dirty="0" smtClean="0"/>
              <a:t>Heavy scrutiny – they inherited concessions from Oxy &amp; Chevron</a:t>
            </a:r>
          </a:p>
          <a:p>
            <a:pPr marL="285750" indent="-285750">
              <a:buFont typeface="Arial"/>
              <a:buChar char="•"/>
            </a:pPr>
            <a:r>
              <a:rPr lang="en-US" dirty="0" smtClean="0"/>
              <a:t>Result: fewer </a:t>
            </a:r>
            <a:r>
              <a:rPr lang="en-US" dirty="0" err="1" smtClean="0"/>
              <a:t>enviro</a:t>
            </a:r>
            <a:r>
              <a:rPr lang="en-US" dirty="0" smtClean="0"/>
              <a:t>/community protests </a:t>
            </a:r>
            <a:br>
              <a:rPr lang="en-US" dirty="0" smtClean="0"/>
            </a:br>
            <a:r>
              <a:rPr lang="en-US" i="1" dirty="0" smtClean="0"/>
              <a:t>… so far</a:t>
            </a:r>
          </a:p>
          <a:p>
            <a:pPr marL="285750" indent="-285750">
              <a:buFont typeface="Arial"/>
              <a:buChar char="•"/>
            </a:pPr>
            <a:endParaRPr lang="en-US" dirty="0"/>
          </a:p>
        </p:txBody>
      </p:sp>
      <p:pic>
        <p:nvPicPr>
          <p:cNvPr id="35" name="Picture 34"/>
          <p:cNvPicPr>
            <a:picLocks noChangeAspect="1"/>
          </p:cNvPicPr>
          <p:nvPr/>
        </p:nvPicPr>
        <p:blipFill>
          <a:blip r:embed="rId4"/>
          <a:stretch>
            <a:fillRect/>
          </a:stretch>
        </p:blipFill>
        <p:spPr>
          <a:xfrm>
            <a:off x="6368914" y="6527800"/>
            <a:ext cx="2775086" cy="330200"/>
          </a:xfrm>
          <a:prstGeom prst="rect">
            <a:avLst/>
          </a:prstGeom>
        </p:spPr>
      </p:pic>
      <p:sp>
        <p:nvSpPr>
          <p:cNvPr id="36" name="Rectangle 35"/>
          <p:cNvSpPr>
            <a:spLocks noChangeArrowheads="1"/>
          </p:cNvSpPr>
          <p:nvPr/>
        </p:nvSpPr>
        <p:spPr bwMode="auto">
          <a:xfrm>
            <a:off x="240726" y="5694421"/>
            <a:ext cx="8041867" cy="461665"/>
          </a:xfrm>
          <a:prstGeom prst="rect">
            <a:avLst/>
          </a:prstGeom>
          <a:solidFill>
            <a:schemeClr val="bg1"/>
          </a:solidFill>
          <a:ln>
            <a:noFill/>
          </a:ln>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eaLnBrk="1" hangingPunct="1"/>
            <a:r>
              <a:rPr lang="en-US" altLang="en-US" sz="1200" i="1" dirty="0" smtClean="0">
                <a:solidFill>
                  <a:srgbClr val="0A1944"/>
                </a:solidFill>
              </a:rPr>
              <a:t>Source: </a:t>
            </a:r>
            <a:r>
              <a:rPr lang="en-US" altLang="en-US" sz="1200" i="1" dirty="0">
                <a:solidFill>
                  <a:srgbClr val="0A1944"/>
                </a:solidFill>
              </a:rPr>
              <a:t>: </a:t>
            </a:r>
            <a:r>
              <a:rPr lang="en-US" sz="1200" i="1" dirty="0" smtClean="0">
                <a:solidFill>
                  <a:srgbClr val="0A1944"/>
                </a:solidFill>
              </a:rPr>
              <a:t>Rebecca Ray, Kevin Gallagher, Andrés </a:t>
            </a:r>
            <a:r>
              <a:rPr lang="en-US" sz="1200" i="1" dirty="0" err="1" smtClean="0">
                <a:solidFill>
                  <a:srgbClr val="0A1944"/>
                </a:solidFill>
              </a:rPr>
              <a:t>López</a:t>
            </a:r>
            <a:r>
              <a:rPr lang="en-US" sz="1200" i="1" dirty="0" smtClean="0">
                <a:solidFill>
                  <a:srgbClr val="0A1944"/>
                </a:solidFill>
              </a:rPr>
              <a:t>, and Cynthia Sanborn (2015). ”China</a:t>
            </a:r>
            <a:r>
              <a:rPr lang="en-US" sz="1200" i="1" dirty="0">
                <a:solidFill>
                  <a:srgbClr val="0A1944"/>
                </a:solidFill>
              </a:rPr>
              <a:t> </a:t>
            </a:r>
            <a:r>
              <a:rPr lang="en-US" sz="1200" i="1" dirty="0" smtClean="0">
                <a:solidFill>
                  <a:srgbClr val="0A1944"/>
                </a:solidFill>
              </a:rPr>
              <a:t>in Latin America: Lesson’s for South-South Cooperation and Sustainable Development.” Boston: BU  Global </a:t>
            </a:r>
            <a:r>
              <a:rPr lang="en-US" sz="1200" i="1" dirty="0">
                <a:solidFill>
                  <a:srgbClr val="0A1944"/>
                </a:solidFill>
              </a:rPr>
              <a:t>Economic Governance </a:t>
            </a:r>
            <a:r>
              <a:rPr lang="en-US" sz="1200" i="1" dirty="0" smtClean="0">
                <a:solidFill>
                  <a:srgbClr val="0A1944"/>
                </a:solidFill>
              </a:rPr>
              <a:t>Initiative</a:t>
            </a:r>
            <a:r>
              <a:rPr lang="en-US" sz="1200" i="1" dirty="0">
                <a:solidFill>
                  <a:srgbClr val="0A1944"/>
                </a:solidFill>
              </a:rPr>
              <a:t>.</a:t>
            </a:r>
            <a:endParaRPr lang="en-US" altLang="en-US" sz="1200" i="1" dirty="0">
              <a:solidFill>
                <a:srgbClr val="0A1944"/>
              </a:solidFill>
            </a:endParaRPr>
          </a:p>
        </p:txBody>
      </p:sp>
      <p:sp>
        <p:nvSpPr>
          <p:cNvPr id="29" name="Rectangle 28"/>
          <p:cNvSpPr/>
          <p:nvPr/>
        </p:nvSpPr>
        <p:spPr>
          <a:xfrm>
            <a:off x="6841421" y="4917403"/>
            <a:ext cx="256032" cy="109728"/>
          </a:xfrm>
          <a:prstGeom prst="rect">
            <a:avLst/>
          </a:prstGeom>
          <a:solidFill>
            <a:srgbClr val="7BDF77"/>
          </a:solidFill>
          <a:ln w="19050" cmpd="sng">
            <a:solidFill>
              <a:srgbClr val="7BDF7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145985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hina_art_for_PPT.jpg"/>
          <p:cNvPicPr>
            <a:picLocks noChangeAspect="1"/>
          </p:cNvPicPr>
          <p:nvPr/>
        </p:nvPicPr>
        <p:blipFill>
          <a:blip r:embed="rId2">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a:xfrm>
            <a:off x="0" y="0"/>
            <a:ext cx="9144000" cy="1143000"/>
          </a:xfrm>
        </p:spPr>
        <p:txBody>
          <a:bodyPr>
            <a:normAutofit fontScale="90000"/>
          </a:bodyPr>
          <a:lstStyle/>
          <a:p>
            <a:r>
              <a:rPr lang="en-US" dirty="0" smtClean="0">
                <a:solidFill>
                  <a:srgbClr val="AA0024"/>
                </a:solidFill>
              </a:rPr>
              <a:t>Ecuador: </a:t>
            </a:r>
            <a:r>
              <a:rPr lang="en-US" dirty="0" smtClean="0">
                <a:solidFill>
                  <a:srgbClr val="AA0024"/>
                </a:solidFill>
              </a:rPr>
              <a:t>Less Enforcement, More Protests</a:t>
            </a:r>
            <a:endParaRPr lang="en-US" dirty="0">
              <a:solidFill>
                <a:srgbClr val="AA0024"/>
              </a:solidFill>
            </a:endParaRPr>
          </a:p>
        </p:txBody>
      </p:sp>
      <p:pic>
        <p:nvPicPr>
          <p:cNvPr id="4" name="Picture 3" descr="Policy report image 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5329" y="972142"/>
            <a:ext cx="4818975" cy="4736762"/>
          </a:xfrm>
          <a:prstGeom prst="rect">
            <a:avLst/>
          </a:prstGeom>
        </p:spPr>
      </p:pic>
      <p:sp>
        <p:nvSpPr>
          <p:cNvPr id="5" name="Rectangle 4"/>
          <p:cNvSpPr/>
          <p:nvPr/>
        </p:nvSpPr>
        <p:spPr>
          <a:xfrm>
            <a:off x="2185329" y="5708904"/>
            <a:ext cx="4957420" cy="954107"/>
          </a:xfrm>
          <a:prstGeom prst="rect">
            <a:avLst/>
          </a:prstGeom>
        </p:spPr>
        <p:txBody>
          <a:bodyPr wrap="square">
            <a:spAutoFit/>
          </a:bodyPr>
          <a:lstStyle/>
          <a:p>
            <a:pPr>
              <a:tabLst>
                <a:tab pos="4402138" algn="r"/>
              </a:tabLst>
            </a:pPr>
            <a:r>
              <a:rPr lang="en-US" sz="1400" dirty="0">
                <a:cs typeface="Calibri"/>
              </a:rPr>
              <a:t>Left: Leonardo </a:t>
            </a:r>
            <a:r>
              <a:rPr lang="en-US" sz="1400" dirty="0" err="1">
                <a:cs typeface="Calibri"/>
              </a:rPr>
              <a:t>Cerda</a:t>
            </a:r>
            <a:r>
              <a:rPr lang="en-US" sz="1400" dirty="0">
                <a:cs typeface="Calibri"/>
              </a:rPr>
              <a:t>, </a:t>
            </a:r>
            <a:r>
              <a:rPr lang="en-US" sz="1400" dirty="0" err="1">
                <a:cs typeface="Calibri"/>
              </a:rPr>
              <a:t>Kichwa</a:t>
            </a:r>
            <a:r>
              <a:rPr lang="en-US" sz="1400" dirty="0">
                <a:cs typeface="Calibri"/>
              </a:rPr>
              <a:t> leader; </a:t>
            </a:r>
            <a:endParaRPr lang="en-US" sz="1400" dirty="0" smtClean="0">
              <a:cs typeface="Calibri"/>
            </a:endParaRPr>
          </a:p>
          <a:p>
            <a:pPr>
              <a:tabLst>
                <a:tab pos="4402138" algn="r"/>
              </a:tabLst>
            </a:pPr>
            <a:r>
              <a:rPr lang="en-US" sz="1400" dirty="0" smtClean="0">
                <a:cs typeface="Calibri"/>
              </a:rPr>
              <a:t>Center</a:t>
            </a:r>
            <a:r>
              <a:rPr lang="en-US" sz="1400" dirty="0">
                <a:cs typeface="Calibri"/>
              </a:rPr>
              <a:t>: Gloria </a:t>
            </a:r>
            <a:r>
              <a:rPr lang="en-US" sz="1400" dirty="0" err="1">
                <a:cs typeface="Calibri"/>
              </a:rPr>
              <a:t>Ushigua</a:t>
            </a:r>
            <a:r>
              <a:rPr lang="en-US" sz="1400" dirty="0">
                <a:cs typeface="Calibri"/>
              </a:rPr>
              <a:t>, </a:t>
            </a:r>
            <a:r>
              <a:rPr lang="en-US" sz="1400" dirty="0" smtClean="0">
                <a:cs typeface="Calibri"/>
              </a:rPr>
              <a:t>President of the Assn. of </a:t>
            </a:r>
            <a:r>
              <a:rPr lang="en-US" sz="1400" dirty="0" err="1" smtClean="0">
                <a:cs typeface="Calibri"/>
              </a:rPr>
              <a:t>Sápara</a:t>
            </a:r>
            <a:r>
              <a:rPr lang="en-US" sz="1400" dirty="0" smtClean="0">
                <a:cs typeface="Calibri"/>
              </a:rPr>
              <a:t> Women. </a:t>
            </a:r>
            <a:br>
              <a:rPr lang="en-US" sz="1400" dirty="0" smtClean="0">
                <a:cs typeface="Calibri"/>
              </a:rPr>
            </a:br>
            <a:r>
              <a:rPr lang="en-US" sz="1400" dirty="0" smtClean="0">
                <a:cs typeface="Calibri"/>
              </a:rPr>
              <a:t>People’s </a:t>
            </a:r>
            <a:r>
              <a:rPr lang="en-US" sz="1400" dirty="0">
                <a:cs typeface="Calibri"/>
              </a:rPr>
              <a:t>Climate March, </a:t>
            </a:r>
            <a:r>
              <a:rPr lang="en-US" sz="1400" dirty="0" smtClean="0">
                <a:cs typeface="Calibri"/>
              </a:rPr>
              <a:t>NYC, </a:t>
            </a:r>
            <a:r>
              <a:rPr lang="en-US" sz="1400" dirty="0">
                <a:cs typeface="Calibri"/>
              </a:rPr>
              <a:t>9/21/</a:t>
            </a:r>
            <a:r>
              <a:rPr lang="en-US" sz="1400" dirty="0" smtClean="0">
                <a:cs typeface="Calibri"/>
              </a:rPr>
              <a:t>2014.</a:t>
            </a:r>
          </a:p>
          <a:p>
            <a:pPr>
              <a:tabLst>
                <a:tab pos="4402138" algn="r"/>
              </a:tabLst>
            </a:pPr>
            <a:r>
              <a:rPr lang="en-US" sz="1400" dirty="0" smtClean="0">
                <a:cs typeface="Calibri"/>
              </a:rPr>
              <a:t>Source</a:t>
            </a:r>
            <a:r>
              <a:rPr lang="en-US" sz="1400" dirty="0">
                <a:cs typeface="Calibri"/>
              </a:rPr>
              <a:t>: Amazon </a:t>
            </a:r>
            <a:r>
              <a:rPr lang="en-US" sz="1400" dirty="0" smtClean="0">
                <a:cs typeface="Calibri"/>
              </a:rPr>
              <a:t>Watch</a:t>
            </a:r>
            <a:r>
              <a:rPr lang="en-US" sz="1400" dirty="0" smtClean="0">
                <a:latin typeface="Calibri"/>
                <a:cs typeface="Calibri"/>
              </a:rPr>
              <a:t>.</a:t>
            </a:r>
            <a:endParaRPr lang="en-US" sz="1400" dirty="0">
              <a:cs typeface="Calibri"/>
            </a:endParaRPr>
          </a:p>
        </p:txBody>
      </p:sp>
      <p:pic>
        <p:nvPicPr>
          <p:cNvPr id="12" name="Picture 11"/>
          <p:cNvPicPr>
            <a:picLocks noChangeAspect="1"/>
          </p:cNvPicPr>
          <p:nvPr/>
        </p:nvPicPr>
        <p:blipFill>
          <a:blip r:embed="rId4"/>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164022708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a:xfrm>
            <a:off x="457200" y="0"/>
            <a:ext cx="8229600" cy="1143000"/>
          </a:xfrm>
        </p:spPr>
        <p:txBody>
          <a:bodyPr/>
          <a:lstStyle/>
          <a:p>
            <a:r>
              <a:rPr lang="en-US" dirty="0" smtClean="0">
                <a:solidFill>
                  <a:srgbClr val="BB102F"/>
                </a:solidFill>
              </a:rPr>
              <a:t>Three</a:t>
            </a:r>
            <a:r>
              <a:rPr lang="en-US" noProof="0" dirty="0" smtClean="0">
                <a:solidFill>
                  <a:srgbClr val="BB102F"/>
                </a:solidFill>
              </a:rPr>
              <a:t> Points/Findings</a:t>
            </a:r>
            <a:endParaRPr lang="en-US" noProof="0" dirty="0">
              <a:solidFill>
                <a:srgbClr val="BB102F"/>
              </a:solidFill>
            </a:endParaRPr>
          </a:p>
        </p:txBody>
      </p:sp>
      <p:sp>
        <p:nvSpPr>
          <p:cNvPr id="3" name="Content Placeholder 2"/>
          <p:cNvSpPr>
            <a:spLocks noGrp="1"/>
          </p:cNvSpPr>
          <p:nvPr>
            <p:ph idx="1"/>
          </p:nvPr>
        </p:nvSpPr>
        <p:spPr>
          <a:xfrm>
            <a:off x="164651" y="1185333"/>
            <a:ext cx="8979349" cy="4975805"/>
          </a:xfrm>
        </p:spPr>
        <p:txBody>
          <a:bodyPr>
            <a:normAutofit fontScale="92500" lnSpcReduction="20000"/>
          </a:bodyPr>
          <a:lstStyle/>
          <a:p>
            <a:pPr marL="514350" indent="-514350">
              <a:spcAft>
                <a:spcPts val="1800"/>
              </a:spcAft>
              <a:buFont typeface="+mj-lt"/>
              <a:buAutoNum type="arabicPeriod"/>
            </a:pPr>
            <a:r>
              <a:rPr lang="en-US" b="1" noProof="0" dirty="0" smtClean="0">
                <a:solidFill>
                  <a:srgbClr val="B0001F"/>
                </a:solidFill>
              </a:rPr>
              <a:t>China’s demand </a:t>
            </a:r>
            <a:r>
              <a:rPr lang="en-US" noProof="0" dirty="0" smtClean="0"/>
              <a:t>for primary commodities in Latin America </a:t>
            </a:r>
            <a:r>
              <a:rPr lang="en-US" b="1" noProof="0" dirty="0" smtClean="0">
                <a:solidFill>
                  <a:srgbClr val="B0001F"/>
                </a:solidFill>
              </a:rPr>
              <a:t>has brought great economic benefit</a:t>
            </a:r>
            <a:r>
              <a:rPr lang="en-US" b="1" noProof="0" dirty="0" smtClean="0">
                <a:solidFill>
                  <a:srgbClr val="AA0024"/>
                </a:solidFill>
              </a:rPr>
              <a:t> </a:t>
            </a:r>
            <a:r>
              <a:rPr lang="en-US" noProof="0" dirty="0" smtClean="0"/>
              <a:t>to the region, but also social and environmental costs. </a:t>
            </a:r>
          </a:p>
          <a:p>
            <a:pPr marL="514350" indent="-514350">
              <a:spcAft>
                <a:spcPts val="1800"/>
              </a:spcAft>
              <a:buFont typeface="+mj-lt"/>
              <a:buAutoNum type="arabicPeriod"/>
            </a:pPr>
            <a:r>
              <a:rPr lang="en-US" b="1" dirty="0" smtClean="0">
                <a:solidFill>
                  <a:srgbClr val="B0001F"/>
                </a:solidFill>
              </a:rPr>
              <a:t>Chinese firms have found it challenging</a:t>
            </a:r>
            <a:r>
              <a:rPr lang="en-US" b="1" dirty="0" smtClean="0">
                <a:solidFill>
                  <a:srgbClr val="FF0000"/>
                </a:solidFill>
              </a:rPr>
              <a:t> </a:t>
            </a:r>
            <a:r>
              <a:rPr lang="en-US" dirty="0" smtClean="0"/>
              <a:t>to cope with uncertain regulatory environments as Latin American governments and citizens attempt to mitigate the costs of commodity-led growth.</a:t>
            </a:r>
          </a:p>
          <a:p>
            <a:pPr marL="514350" indent="-514350">
              <a:spcAft>
                <a:spcPts val="1800"/>
              </a:spcAft>
              <a:buFont typeface="+mj-lt"/>
              <a:buAutoNum type="arabicPeriod"/>
            </a:pPr>
            <a:r>
              <a:rPr lang="en-US" dirty="0" smtClean="0"/>
              <a:t>It would be prudent for Chinese policy-makers and companies can upgrade their overseas standards in order to </a:t>
            </a:r>
            <a:r>
              <a:rPr lang="en-US" b="1" dirty="0" smtClean="0">
                <a:solidFill>
                  <a:srgbClr val="B0001F"/>
                </a:solidFill>
              </a:rPr>
              <a:t>mitigate the social and regulatory risks </a:t>
            </a:r>
            <a:r>
              <a:rPr lang="en-US" dirty="0" smtClean="0"/>
              <a:t>associated with overseas investment.  </a:t>
            </a:r>
            <a:endParaRPr lang="en-US" noProof="0" dirty="0"/>
          </a:p>
        </p:txBody>
      </p:sp>
      <p:pic>
        <p:nvPicPr>
          <p:cNvPr id="4" name="Picture 3"/>
          <p:cNvPicPr>
            <a:picLocks noChangeAspect="1"/>
          </p:cNvPicPr>
          <p:nvPr/>
        </p:nvPicPr>
        <p:blipFill>
          <a:blip r:embed="rId4"/>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302439916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ina_art_for_PPT.jpg"/>
          <p:cNvPicPr>
            <a:picLocks noChangeAspect="1"/>
          </p:cNvPicPr>
          <p:nvPr/>
        </p:nvPicPr>
        <p:blipFill>
          <a:blip r:embed="rId2">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p:txBody>
          <a:bodyPr/>
          <a:lstStyle/>
          <a:p>
            <a:r>
              <a:rPr lang="en-US" dirty="0" smtClean="0">
                <a:solidFill>
                  <a:srgbClr val="B0001F"/>
                </a:solidFill>
              </a:rPr>
              <a:t>Holding the Line Against Pushback</a:t>
            </a:r>
            <a:endParaRPr lang="en-US" dirty="0">
              <a:solidFill>
                <a:srgbClr val="B0001F"/>
              </a:solidFill>
            </a:endParaRPr>
          </a:p>
        </p:txBody>
      </p:sp>
      <p:sp>
        <p:nvSpPr>
          <p:cNvPr id="3" name="Content Placeholder 2"/>
          <p:cNvSpPr>
            <a:spLocks noGrp="1"/>
          </p:cNvSpPr>
          <p:nvPr>
            <p:ph idx="1"/>
          </p:nvPr>
        </p:nvSpPr>
        <p:spPr>
          <a:xfrm>
            <a:off x="457200" y="1600200"/>
            <a:ext cx="8597900" cy="5257800"/>
          </a:xfrm>
        </p:spPr>
        <p:txBody>
          <a:bodyPr>
            <a:normAutofit/>
          </a:bodyPr>
          <a:lstStyle/>
          <a:p>
            <a:r>
              <a:rPr lang="en-US" dirty="0" smtClean="0">
                <a:solidFill>
                  <a:srgbClr val="FF0000"/>
                </a:solidFill>
              </a:rPr>
              <a:t> </a:t>
            </a:r>
            <a:r>
              <a:rPr lang="en-US" dirty="0" smtClean="0">
                <a:solidFill>
                  <a:srgbClr val="B0001F"/>
                </a:solidFill>
              </a:rPr>
              <a:t>Safeguards under fire as China (and LAC) slows. </a:t>
            </a:r>
            <a:endParaRPr lang="en-US" dirty="0" smtClean="0"/>
          </a:p>
          <a:p>
            <a:pPr lvl="1"/>
            <a:r>
              <a:rPr lang="en-US" dirty="0" smtClean="0"/>
              <a:t>Ecuador</a:t>
            </a:r>
          </a:p>
          <a:p>
            <a:pPr lvl="1"/>
            <a:r>
              <a:rPr lang="en-US" dirty="0" smtClean="0"/>
              <a:t>Peru</a:t>
            </a:r>
          </a:p>
          <a:p>
            <a:pPr lvl="1"/>
            <a:r>
              <a:rPr lang="en-US" dirty="0" smtClean="0"/>
              <a:t>Bolivia</a:t>
            </a:r>
            <a:endParaRPr lang="en-US" dirty="0" smtClean="0"/>
          </a:p>
          <a:p>
            <a:r>
              <a:rPr lang="en-US" dirty="0" smtClean="0">
                <a:solidFill>
                  <a:srgbClr val="B0001F"/>
                </a:solidFill>
              </a:rPr>
              <a:t>Likely to cause more problems</a:t>
            </a:r>
            <a:endParaRPr lang="en-US" dirty="0" smtClean="0">
              <a:solidFill>
                <a:srgbClr val="B0001F"/>
              </a:solidFill>
            </a:endParaRPr>
          </a:p>
          <a:p>
            <a:pPr lvl="1"/>
            <a:r>
              <a:rPr lang="en-US" dirty="0" smtClean="0"/>
              <a:t>For Chinese investors</a:t>
            </a:r>
          </a:p>
          <a:p>
            <a:pPr lvl="1"/>
            <a:r>
              <a:rPr lang="en-US" dirty="0" smtClean="0"/>
              <a:t>For local communities</a:t>
            </a:r>
          </a:p>
          <a:p>
            <a:pPr lvl="1"/>
            <a:r>
              <a:rPr lang="en-US" dirty="0" smtClean="0"/>
              <a:t>For the environment</a:t>
            </a:r>
            <a:endParaRPr lang="en-US" dirty="0" smtClean="0"/>
          </a:p>
          <a:p>
            <a:pPr lvl="1"/>
            <a:endParaRPr lang="en-US" dirty="0"/>
          </a:p>
          <a:p>
            <a:pPr marL="0" indent="0">
              <a:buNone/>
            </a:pPr>
            <a:endParaRPr lang="en-US" dirty="0" smtClean="0">
              <a:solidFill>
                <a:srgbClr val="FF0000"/>
              </a:solidFill>
            </a:endParaRPr>
          </a:p>
        </p:txBody>
      </p:sp>
      <p:pic>
        <p:nvPicPr>
          <p:cNvPr id="7" name="Picture 6"/>
          <p:cNvPicPr>
            <a:picLocks noChangeAspect="1"/>
          </p:cNvPicPr>
          <p:nvPr/>
        </p:nvPicPr>
        <p:blipFill>
          <a:blip r:embed="rId3"/>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363086384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ina_art_for_PPT.jpg"/>
          <p:cNvPicPr>
            <a:picLocks noChangeAspect="1"/>
          </p:cNvPicPr>
          <p:nvPr/>
        </p:nvPicPr>
        <p:blipFill>
          <a:blip r:embed="rId2">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p:txBody>
          <a:bodyPr/>
          <a:lstStyle/>
          <a:p>
            <a:r>
              <a:rPr lang="en-US" dirty="0" smtClean="0">
                <a:solidFill>
                  <a:srgbClr val="B0001F"/>
                </a:solidFill>
              </a:rPr>
              <a:t>Points of Entry</a:t>
            </a:r>
            <a:endParaRPr lang="en-US" dirty="0">
              <a:solidFill>
                <a:srgbClr val="B0001F"/>
              </a:solidFill>
            </a:endParaRPr>
          </a:p>
        </p:txBody>
      </p:sp>
      <p:sp>
        <p:nvSpPr>
          <p:cNvPr id="3" name="Content Placeholder 2"/>
          <p:cNvSpPr>
            <a:spLocks noGrp="1"/>
          </p:cNvSpPr>
          <p:nvPr>
            <p:ph idx="1"/>
          </p:nvPr>
        </p:nvSpPr>
        <p:spPr>
          <a:xfrm>
            <a:off x="457200" y="1600200"/>
            <a:ext cx="8229600" cy="5257800"/>
          </a:xfrm>
        </p:spPr>
        <p:txBody>
          <a:bodyPr>
            <a:normAutofit lnSpcReduction="10000"/>
          </a:bodyPr>
          <a:lstStyle/>
          <a:p>
            <a:r>
              <a:rPr lang="en-US" dirty="0" smtClean="0">
                <a:solidFill>
                  <a:srgbClr val="FF0000"/>
                </a:solidFill>
              </a:rPr>
              <a:t> </a:t>
            </a:r>
            <a:r>
              <a:rPr lang="en-US" dirty="0" smtClean="0">
                <a:solidFill>
                  <a:srgbClr val="B0001F"/>
                </a:solidFill>
              </a:rPr>
              <a:t>Latin American governments: establish certainty</a:t>
            </a:r>
          </a:p>
          <a:p>
            <a:pPr lvl="1"/>
            <a:r>
              <a:rPr lang="en-US" dirty="0" smtClean="0"/>
              <a:t>Set and equitably enforce clear guidelines and regulations.</a:t>
            </a:r>
          </a:p>
          <a:p>
            <a:pPr lvl="1"/>
            <a:r>
              <a:rPr lang="en-US" dirty="0" smtClean="0"/>
              <a:t>Governments and regional organizations can train Chinese banks &amp; firms </a:t>
            </a:r>
          </a:p>
          <a:p>
            <a:r>
              <a:rPr lang="en-US" dirty="0" smtClean="0">
                <a:solidFill>
                  <a:srgbClr val="B0001F"/>
                </a:solidFill>
              </a:rPr>
              <a:t>Chinese government: mitigate risk</a:t>
            </a:r>
          </a:p>
          <a:p>
            <a:pPr lvl="1"/>
            <a:r>
              <a:rPr lang="en-US" dirty="0" smtClean="0"/>
              <a:t>Upgrade overseas guidelines and standards</a:t>
            </a:r>
          </a:p>
          <a:p>
            <a:pPr lvl="1"/>
            <a:r>
              <a:rPr lang="en-US" dirty="0" smtClean="0"/>
              <a:t>Train and diffuse guidelines beyond Beijing</a:t>
            </a:r>
          </a:p>
          <a:p>
            <a:pPr lvl="1"/>
            <a:r>
              <a:rPr lang="en-US" dirty="0" smtClean="0"/>
              <a:t>Partner </a:t>
            </a:r>
            <a:r>
              <a:rPr lang="en-US" dirty="0"/>
              <a:t>with other firms and governments doing innovative projects</a:t>
            </a:r>
          </a:p>
          <a:p>
            <a:pPr marL="0" indent="0">
              <a:buNone/>
            </a:pPr>
            <a:endParaRPr lang="en-US" dirty="0" smtClean="0">
              <a:solidFill>
                <a:srgbClr val="FF0000"/>
              </a:solidFill>
            </a:endParaRPr>
          </a:p>
        </p:txBody>
      </p:sp>
      <p:pic>
        <p:nvPicPr>
          <p:cNvPr id="7" name="Picture 6"/>
          <p:cNvPicPr>
            <a:picLocks noChangeAspect="1"/>
          </p:cNvPicPr>
          <p:nvPr/>
        </p:nvPicPr>
        <p:blipFill>
          <a:blip r:embed="rId3"/>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61778415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hina_art_for_PPT.jpg"/>
          <p:cNvPicPr>
            <a:picLocks noChangeAspect="1"/>
          </p:cNvPicPr>
          <p:nvPr/>
        </p:nvPicPr>
        <p:blipFill>
          <a:blip r:embed="rId2">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p:txBody>
          <a:bodyPr/>
          <a:lstStyle/>
          <a:p>
            <a:r>
              <a:rPr lang="en-US" dirty="0" smtClean="0">
                <a:solidFill>
                  <a:srgbClr val="B0001F"/>
                </a:solidFill>
              </a:rPr>
              <a:t>THANK YOU!</a:t>
            </a:r>
            <a:endParaRPr lang="en-US" dirty="0">
              <a:solidFill>
                <a:srgbClr val="B0001F"/>
              </a:solidFill>
            </a:endParaRPr>
          </a:p>
        </p:txBody>
      </p:sp>
      <p:sp>
        <p:nvSpPr>
          <p:cNvPr id="8" name="Content Placeholder 7"/>
          <p:cNvSpPr>
            <a:spLocks noGrp="1"/>
          </p:cNvSpPr>
          <p:nvPr>
            <p:ph sz="half" idx="2"/>
          </p:nvPr>
        </p:nvSpPr>
        <p:spPr/>
        <p:txBody>
          <a:bodyPr/>
          <a:lstStyle/>
          <a:p>
            <a:pPr marL="0" indent="0" algn="ctr">
              <a:buNone/>
            </a:pPr>
            <a:endParaRPr lang="en-US" dirty="0" smtClean="0">
              <a:solidFill>
                <a:srgbClr val="FF0000"/>
              </a:solidFill>
            </a:endParaRPr>
          </a:p>
          <a:p>
            <a:pPr marL="0" indent="0" algn="ctr">
              <a:buNone/>
            </a:pPr>
            <a:endParaRPr lang="en-US" dirty="0">
              <a:solidFill>
                <a:srgbClr val="FF0000"/>
              </a:solidFill>
            </a:endParaRPr>
          </a:p>
          <a:p>
            <a:pPr marL="0" indent="0" algn="ctr">
              <a:buNone/>
            </a:pPr>
            <a:r>
              <a:rPr lang="en-US" dirty="0" smtClean="0">
                <a:solidFill>
                  <a:srgbClr val="B0001F"/>
                </a:solidFill>
              </a:rPr>
              <a:t>Download full report, </a:t>
            </a:r>
            <a:r>
              <a:rPr lang="en-US" dirty="0" smtClean="0"/>
              <a:t>country studies, and subscribe to regular updates on China-</a:t>
            </a:r>
            <a:r>
              <a:rPr lang="en-US" dirty="0" err="1" smtClean="0"/>
              <a:t>LatAM</a:t>
            </a:r>
            <a:r>
              <a:rPr lang="en-US" dirty="0" smtClean="0"/>
              <a:t>:</a:t>
            </a:r>
          </a:p>
          <a:p>
            <a:endParaRPr lang="en-US" dirty="0"/>
          </a:p>
          <a:p>
            <a:pPr marL="0" indent="0" algn="ctr">
              <a:buNone/>
            </a:pPr>
            <a:r>
              <a:rPr lang="en-US" dirty="0" err="1" smtClean="0">
                <a:solidFill>
                  <a:srgbClr val="B0001F"/>
                </a:solidFill>
              </a:rPr>
              <a:t>www.bu.edu</a:t>
            </a:r>
            <a:r>
              <a:rPr lang="en-US" dirty="0" smtClean="0">
                <a:solidFill>
                  <a:srgbClr val="B0001F"/>
                </a:solidFill>
              </a:rPr>
              <a:t>/</a:t>
            </a:r>
            <a:r>
              <a:rPr lang="en-US" dirty="0" err="1" smtClean="0">
                <a:solidFill>
                  <a:srgbClr val="B0001F"/>
                </a:solidFill>
              </a:rPr>
              <a:t>gegi</a:t>
            </a:r>
            <a:endParaRPr lang="en-US" dirty="0" smtClean="0">
              <a:solidFill>
                <a:srgbClr val="B0001F"/>
              </a:solidFill>
            </a:endParaRPr>
          </a:p>
        </p:txBody>
      </p:sp>
      <p:pic>
        <p:nvPicPr>
          <p:cNvPr id="3" name="Picture 2"/>
          <p:cNvPicPr>
            <a:picLocks noChangeAspect="1"/>
          </p:cNvPicPr>
          <p:nvPr/>
        </p:nvPicPr>
        <p:blipFill>
          <a:blip r:embed="rId3"/>
          <a:stretch>
            <a:fillRect/>
          </a:stretch>
        </p:blipFill>
        <p:spPr>
          <a:xfrm>
            <a:off x="457200" y="1231372"/>
            <a:ext cx="3982489" cy="5162245"/>
          </a:xfrm>
          <a:prstGeom prst="rect">
            <a:avLst/>
          </a:prstGeom>
        </p:spPr>
      </p:pic>
    </p:spTree>
    <p:extLst>
      <p:ext uri="{BB962C8B-B14F-4D97-AF65-F5344CB8AC3E}">
        <p14:creationId xmlns:p14="http://schemas.microsoft.com/office/powerpoint/2010/main" val="129340984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45057" name="Title 1"/>
          <p:cNvSpPr>
            <a:spLocks noGrp="1"/>
          </p:cNvSpPr>
          <p:nvPr>
            <p:ph type="title"/>
          </p:nvPr>
        </p:nvSpPr>
        <p:spPr>
          <a:xfrm>
            <a:off x="0" y="169333"/>
            <a:ext cx="9144000" cy="1143000"/>
          </a:xfrm>
        </p:spPr>
        <p:txBody>
          <a:bodyPr>
            <a:noAutofit/>
          </a:bodyPr>
          <a:lstStyle/>
          <a:p>
            <a:r>
              <a:rPr lang="en-GB" altLang="en-US" b="1" dirty="0" smtClean="0">
                <a:solidFill>
                  <a:srgbClr val="AA0024"/>
                </a:solidFill>
                <a:ea typeface="ＭＳ Ｐゴシック" panose="020B0600070205080204" pitchFamily="34" charset="-128"/>
              </a:rPr>
              <a:t>Project Overview: 8 Case Studies</a:t>
            </a:r>
          </a:p>
        </p:txBody>
      </p:sp>
      <p:graphicFrame>
        <p:nvGraphicFramePr>
          <p:cNvPr id="6" name="Table 5"/>
          <p:cNvGraphicFramePr>
            <a:graphicFrameLocks noGrp="1"/>
          </p:cNvGraphicFramePr>
          <p:nvPr>
            <p:extLst>
              <p:ext uri="{D42A27DB-BD31-4B8C-83A1-F6EECF244321}">
                <p14:modId xmlns:p14="http://schemas.microsoft.com/office/powerpoint/2010/main" val="4016406460"/>
              </p:ext>
            </p:extLst>
          </p:nvPr>
        </p:nvGraphicFramePr>
        <p:xfrm>
          <a:off x="457200" y="1179315"/>
          <a:ext cx="8229600" cy="4724400"/>
        </p:xfrm>
        <a:graphic>
          <a:graphicData uri="http://schemas.openxmlformats.org/drawingml/2006/table">
            <a:tbl>
              <a:tblPr firstRow="1" bandRow="1">
                <a:tableStyleId>{5C22544A-7EE6-4342-B048-85BDC9FD1C3A}</a:tableStyleId>
              </a:tblPr>
              <a:tblGrid>
                <a:gridCol w="996244">
                  <a:extLst>
                    <a:ext uri="{9D8B030D-6E8A-4147-A177-3AD203B41FA5}">
                      <a16:colId xmlns="" xmlns:a16="http://schemas.microsoft.com/office/drawing/2014/main" val="20000"/>
                    </a:ext>
                  </a:extLst>
                </a:gridCol>
                <a:gridCol w="1636889">
                  <a:extLst>
                    <a:ext uri="{9D8B030D-6E8A-4147-A177-3AD203B41FA5}">
                      <a16:colId xmlns="" xmlns:a16="http://schemas.microsoft.com/office/drawing/2014/main" val="20001"/>
                    </a:ext>
                  </a:extLst>
                </a:gridCol>
                <a:gridCol w="5596467">
                  <a:extLst>
                    <a:ext uri="{9D8B030D-6E8A-4147-A177-3AD203B41FA5}">
                      <a16:colId xmlns="" xmlns:a16="http://schemas.microsoft.com/office/drawing/2014/main" val="20002"/>
                    </a:ext>
                  </a:extLst>
                </a:gridCol>
              </a:tblGrid>
              <a:tr h="309609">
                <a:tc>
                  <a:txBody>
                    <a:bodyPr/>
                    <a:lstStyle/>
                    <a:p>
                      <a:r>
                        <a:rPr lang="en-US" sz="1600" dirty="0" smtClean="0"/>
                        <a:t>Country</a:t>
                      </a:r>
                    </a:p>
                  </a:txBody>
                  <a:tcPr>
                    <a:solidFill>
                      <a:srgbClr val="204A45"/>
                    </a:solidFill>
                  </a:tcPr>
                </a:tc>
                <a:tc>
                  <a:txBody>
                    <a:bodyPr/>
                    <a:lstStyle/>
                    <a:p>
                      <a:r>
                        <a:rPr lang="en-US" sz="1600" dirty="0" smtClean="0"/>
                        <a:t>Sector</a:t>
                      </a:r>
                      <a:endParaRPr lang="en-US" sz="1600" dirty="0"/>
                    </a:p>
                  </a:txBody>
                  <a:tcPr>
                    <a:solidFill>
                      <a:srgbClr val="204A45"/>
                    </a:solidFill>
                  </a:tcPr>
                </a:tc>
                <a:tc>
                  <a:txBody>
                    <a:bodyPr/>
                    <a:lstStyle/>
                    <a:p>
                      <a:r>
                        <a:rPr lang="en-US" sz="1600" dirty="0" smtClean="0"/>
                        <a:t>Partner</a:t>
                      </a:r>
                      <a:endParaRPr lang="en-US" sz="1600" dirty="0"/>
                    </a:p>
                  </a:txBody>
                  <a:tcPr>
                    <a:solidFill>
                      <a:srgbClr val="204A45"/>
                    </a:solidFill>
                  </a:tcPr>
                </a:tc>
                <a:extLst>
                  <a:ext uri="{0D108BD9-81ED-4DB2-BD59-A6C34878D82A}">
                    <a16:rowId xmlns="" xmlns:a16="http://schemas.microsoft.com/office/drawing/2014/main" val="10000"/>
                  </a:ext>
                </a:extLst>
              </a:tr>
              <a:tr h="0">
                <a:tc>
                  <a:txBody>
                    <a:bodyPr/>
                    <a:lstStyle/>
                    <a:p>
                      <a:r>
                        <a:rPr lang="en-US" sz="1500" dirty="0" smtClean="0"/>
                        <a:t>Argentina</a:t>
                      </a:r>
                    </a:p>
                    <a:p>
                      <a:endParaRPr lang="en-US" sz="1500" dirty="0"/>
                    </a:p>
                  </a:txBody>
                  <a:tcPr>
                    <a:solidFill>
                      <a:schemeClr val="bg1"/>
                    </a:solidFill>
                  </a:tcPr>
                </a:tc>
                <a:tc>
                  <a:txBody>
                    <a:bodyPr/>
                    <a:lstStyle/>
                    <a:p>
                      <a:r>
                        <a:rPr lang="en-US" sz="1500" b="0" dirty="0" smtClean="0"/>
                        <a:t>Petroleum</a:t>
                      </a:r>
                      <a:endParaRPr lang="en-US" sz="1500" b="0" dirty="0"/>
                    </a:p>
                  </a:txBody>
                  <a:tcPr>
                    <a:solidFill>
                      <a:schemeClr val="bg1"/>
                    </a:solidFill>
                  </a:tcPr>
                </a:tc>
                <a:tc>
                  <a:txBody>
                    <a:bodyPr/>
                    <a:lstStyle/>
                    <a:p>
                      <a:r>
                        <a:rPr lang="en-US" sz="1500" b="1" dirty="0" smtClean="0"/>
                        <a:t>Andrés </a:t>
                      </a:r>
                      <a:r>
                        <a:rPr lang="en-US" sz="1500" b="1" dirty="0" err="1" smtClean="0"/>
                        <a:t>López</a:t>
                      </a:r>
                      <a:r>
                        <a:rPr lang="en-US" sz="1500" b="1" baseline="0" dirty="0" smtClean="0"/>
                        <a:t> </a:t>
                      </a:r>
                      <a:r>
                        <a:rPr lang="en-US" sz="1500" b="0" baseline="0" dirty="0" smtClean="0"/>
                        <a:t>and Daniela Ramos</a:t>
                      </a:r>
                      <a:r>
                        <a:rPr lang="en-US" sz="1500" b="1" dirty="0" smtClean="0"/>
                        <a:t>, </a:t>
                      </a:r>
                      <a:r>
                        <a:rPr lang="en-US" sz="1500" dirty="0" smtClean="0"/>
                        <a:t>U</a:t>
                      </a:r>
                      <a:r>
                        <a:rPr lang="en-US" sz="1500" baseline="0" dirty="0" smtClean="0"/>
                        <a:t>niversidad</a:t>
                      </a:r>
                      <a:r>
                        <a:rPr lang="en-US" sz="1500" dirty="0" smtClean="0"/>
                        <a:t> de Buenos Aires; </a:t>
                      </a:r>
                      <a:br>
                        <a:rPr lang="en-US" sz="1500" dirty="0" smtClean="0"/>
                      </a:br>
                      <a:r>
                        <a:rPr lang="en-US" sz="1500" b="1" dirty="0" smtClean="0"/>
                        <a:t>Julian </a:t>
                      </a:r>
                      <a:r>
                        <a:rPr lang="en-US" sz="1500" b="1" dirty="0" err="1" smtClean="0"/>
                        <a:t>Donaubauer</a:t>
                      </a:r>
                      <a:r>
                        <a:rPr lang="en-US" sz="1500" dirty="0" smtClean="0"/>
                        <a:t>, Helmut Schmidt</a:t>
                      </a:r>
                      <a:r>
                        <a:rPr lang="en-US" sz="1500" baseline="0" dirty="0" smtClean="0"/>
                        <a:t> University Hamburg</a:t>
                      </a:r>
                      <a:endParaRPr lang="en-US" sz="1500" dirty="0"/>
                    </a:p>
                  </a:txBody>
                  <a:tcPr>
                    <a:solidFill>
                      <a:schemeClr val="bg1"/>
                    </a:solidFill>
                  </a:tcPr>
                </a:tc>
                <a:extLst>
                  <a:ext uri="{0D108BD9-81ED-4DB2-BD59-A6C34878D82A}">
                    <a16:rowId xmlns="" xmlns:a16="http://schemas.microsoft.com/office/drawing/2014/main" val="10001"/>
                  </a:ext>
                </a:extLst>
              </a:tr>
              <a:tr h="474195">
                <a:tc>
                  <a:txBody>
                    <a:bodyPr/>
                    <a:lstStyle/>
                    <a:p>
                      <a:r>
                        <a:rPr lang="en-US" sz="1500" dirty="0" smtClean="0"/>
                        <a:t>Bolivia</a:t>
                      </a:r>
                      <a:endParaRPr lang="en-US" sz="1500" dirty="0"/>
                    </a:p>
                  </a:txBody>
                  <a:tcPr>
                    <a:solidFill>
                      <a:srgbClr val="EFEFEF"/>
                    </a:solidFill>
                  </a:tcPr>
                </a:tc>
                <a:tc>
                  <a:txBody>
                    <a:bodyPr/>
                    <a:lstStyle/>
                    <a:p>
                      <a:r>
                        <a:rPr lang="en-US" sz="1500" b="0" dirty="0" smtClean="0"/>
                        <a:t>Tin,</a:t>
                      </a:r>
                      <a:r>
                        <a:rPr lang="en-US" sz="1500" b="0" baseline="0" dirty="0" smtClean="0"/>
                        <a:t> lithium mining</a:t>
                      </a:r>
                      <a:endParaRPr lang="en-US" sz="1500" b="0" dirty="0"/>
                    </a:p>
                  </a:txBody>
                  <a:tcPr>
                    <a:solidFill>
                      <a:srgbClr val="EFEFEF"/>
                    </a:solidFill>
                  </a:tcPr>
                </a:tc>
                <a:tc>
                  <a:txBody>
                    <a:bodyPr/>
                    <a:lstStyle/>
                    <a:p>
                      <a:r>
                        <a:rPr lang="en-US" sz="1500" b="1" dirty="0" smtClean="0"/>
                        <a:t>Alejandra </a:t>
                      </a:r>
                      <a:r>
                        <a:rPr lang="en-US" sz="1500" b="1" dirty="0" err="1" smtClean="0"/>
                        <a:t>Saravia</a:t>
                      </a:r>
                      <a:r>
                        <a:rPr lang="en-US" sz="1500" b="1" dirty="0" smtClean="0"/>
                        <a:t> </a:t>
                      </a:r>
                      <a:r>
                        <a:rPr lang="en-US" sz="1500" b="1" dirty="0" err="1" smtClean="0"/>
                        <a:t>López</a:t>
                      </a:r>
                      <a:r>
                        <a:rPr lang="en-US" sz="1500" b="1" dirty="0" smtClean="0"/>
                        <a:t> </a:t>
                      </a:r>
                      <a:r>
                        <a:rPr lang="en-US" sz="1500" b="0" dirty="0" smtClean="0"/>
                        <a:t>and</a:t>
                      </a:r>
                      <a:r>
                        <a:rPr lang="en-US" sz="1500" b="0" baseline="0" dirty="0" smtClean="0"/>
                        <a:t> </a:t>
                      </a:r>
                      <a:r>
                        <a:rPr lang="en-US" sz="1500" b="1" baseline="0" dirty="0" smtClean="0"/>
                        <a:t>Adam </a:t>
                      </a:r>
                      <a:r>
                        <a:rPr lang="en-US" sz="1500" b="1" baseline="0" dirty="0" err="1" smtClean="0"/>
                        <a:t>Rua</a:t>
                      </a:r>
                      <a:r>
                        <a:rPr lang="en-US" sz="1500" b="1" baseline="0" dirty="0" smtClean="0"/>
                        <a:t> </a:t>
                      </a:r>
                      <a:r>
                        <a:rPr lang="en-US" sz="1500" b="1" baseline="0" dirty="0" err="1" smtClean="0"/>
                        <a:t>Quiroga</a:t>
                      </a:r>
                      <a:r>
                        <a:rPr lang="en-US" sz="1500" b="1" dirty="0" smtClean="0"/>
                        <a:t>,</a:t>
                      </a:r>
                      <a:r>
                        <a:rPr lang="en-US" sz="1500" b="1" baseline="0" dirty="0" smtClean="0"/>
                        <a:t> </a:t>
                      </a:r>
                      <a:r>
                        <a:rPr lang="en-US" sz="1500" dirty="0" smtClean="0"/>
                        <a:t>Universidad Mayor de San Simon-Cochabamba</a:t>
                      </a:r>
                      <a:endParaRPr lang="en-US" sz="1500" dirty="0"/>
                    </a:p>
                  </a:txBody>
                  <a:tcPr>
                    <a:solidFill>
                      <a:srgbClr val="EFEFEF"/>
                    </a:solidFill>
                  </a:tcPr>
                </a:tc>
                <a:extLst>
                  <a:ext uri="{0D108BD9-81ED-4DB2-BD59-A6C34878D82A}">
                    <a16:rowId xmlns="" xmlns:a16="http://schemas.microsoft.com/office/drawing/2014/main" val="10002"/>
                  </a:ext>
                </a:extLst>
              </a:tr>
              <a:tr h="178562">
                <a:tc>
                  <a:txBody>
                    <a:bodyPr/>
                    <a:lstStyle/>
                    <a:p>
                      <a:r>
                        <a:rPr lang="en-US" sz="1500" dirty="0" smtClean="0"/>
                        <a:t>Brazil</a:t>
                      </a:r>
                    </a:p>
                    <a:p>
                      <a:endParaRPr lang="en-US" sz="1500" dirty="0"/>
                    </a:p>
                  </a:txBody>
                  <a:tcPr>
                    <a:solidFill>
                      <a:srgbClr val="FFFFFF"/>
                    </a:solidFill>
                  </a:tcPr>
                </a:tc>
                <a:tc>
                  <a:txBody>
                    <a:bodyPr/>
                    <a:lstStyle/>
                    <a:p>
                      <a:r>
                        <a:rPr lang="en-US" sz="1500" b="0" dirty="0" smtClean="0"/>
                        <a:t>Soy</a:t>
                      </a:r>
                      <a:endParaRPr lang="en-US" sz="1500" b="0" dirty="0"/>
                    </a:p>
                  </a:txBody>
                  <a:tcPr>
                    <a:solidFill>
                      <a:srgbClr val="FFFFFF"/>
                    </a:solidFill>
                  </a:tcPr>
                </a:tc>
                <a:tc>
                  <a:txBody>
                    <a:bodyPr/>
                    <a:lstStyle/>
                    <a:p>
                      <a:r>
                        <a:rPr lang="en-US" sz="1500" b="1" dirty="0" smtClean="0"/>
                        <a:t>Philip</a:t>
                      </a:r>
                      <a:r>
                        <a:rPr lang="en-US" sz="1500" b="1" baseline="0" dirty="0" smtClean="0"/>
                        <a:t> </a:t>
                      </a:r>
                      <a:r>
                        <a:rPr lang="en-US" sz="1500" b="1" baseline="0" dirty="0" err="1" smtClean="0"/>
                        <a:t>Fearnside</a:t>
                      </a:r>
                      <a:r>
                        <a:rPr lang="en-US" sz="1500" baseline="0" dirty="0" smtClean="0"/>
                        <a:t>, </a:t>
                      </a:r>
                      <a:r>
                        <a:rPr lang="en-US" sz="1500" baseline="0" dirty="0" err="1" smtClean="0"/>
                        <a:t>Instituto</a:t>
                      </a:r>
                      <a:r>
                        <a:rPr lang="en-US" sz="1500" baseline="0" dirty="0" smtClean="0"/>
                        <a:t> </a:t>
                      </a:r>
                      <a:r>
                        <a:rPr lang="en-US" sz="1500" baseline="0" dirty="0" err="1" smtClean="0"/>
                        <a:t>Nacional</a:t>
                      </a:r>
                      <a:r>
                        <a:rPr lang="en-US" sz="1500" baseline="0" dirty="0" smtClean="0"/>
                        <a:t> de </a:t>
                      </a:r>
                      <a:r>
                        <a:rPr lang="en-US" sz="1500" baseline="0" dirty="0" err="1" smtClean="0"/>
                        <a:t>Pesquisas</a:t>
                      </a:r>
                      <a:r>
                        <a:rPr lang="en-US" sz="1500" baseline="0" dirty="0" smtClean="0"/>
                        <a:t> da </a:t>
                      </a:r>
                      <a:r>
                        <a:rPr lang="en-US" sz="1500" baseline="0" dirty="0" err="1" smtClean="0"/>
                        <a:t>Amazônia</a:t>
                      </a:r>
                      <a:r>
                        <a:rPr lang="en-US" sz="1500" baseline="0" dirty="0" smtClean="0"/>
                        <a:t>; </a:t>
                      </a:r>
                    </a:p>
                    <a:p>
                      <a:r>
                        <a:rPr lang="en-US" sz="1500" b="1" dirty="0" smtClean="0"/>
                        <a:t>Adriano</a:t>
                      </a:r>
                      <a:r>
                        <a:rPr lang="en-US" sz="1500" b="1" baseline="0" dirty="0" smtClean="0"/>
                        <a:t> </a:t>
                      </a:r>
                      <a:r>
                        <a:rPr lang="en-US" sz="1500" b="1" dirty="0" err="1" smtClean="0"/>
                        <a:t>Figueiredo</a:t>
                      </a:r>
                      <a:r>
                        <a:rPr lang="en-US" sz="1500" dirty="0" smtClean="0"/>
                        <a:t>, Univ. Fed. de </a:t>
                      </a:r>
                      <a:r>
                        <a:rPr lang="en-US" sz="1500" dirty="0" err="1" smtClean="0"/>
                        <a:t>Mato</a:t>
                      </a:r>
                      <a:r>
                        <a:rPr lang="en-US" sz="1500" dirty="0" smtClean="0"/>
                        <a:t> </a:t>
                      </a:r>
                      <a:r>
                        <a:rPr lang="en-US" sz="1500" dirty="0" err="1" smtClean="0"/>
                        <a:t>Grosso</a:t>
                      </a:r>
                      <a:r>
                        <a:rPr lang="en-US" sz="1500" dirty="0" smtClean="0"/>
                        <a:t> do </a:t>
                      </a:r>
                      <a:r>
                        <a:rPr lang="en-US" sz="1500" dirty="0" err="1" smtClean="0"/>
                        <a:t>Sul</a:t>
                      </a:r>
                      <a:endParaRPr lang="en-US" sz="1500" dirty="0"/>
                    </a:p>
                  </a:txBody>
                  <a:tcPr>
                    <a:solidFill>
                      <a:srgbClr val="FFFFFF"/>
                    </a:solidFill>
                  </a:tcPr>
                </a:tc>
                <a:extLst>
                  <a:ext uri="{0D108BD9-81ED-4DB2-BD59-A6C34878D82A}">
                    <a16:rowId xmlns="" xmlns:a16="http://schemas.microsoft.com/office/drawing/2014/main" val="10003"/>
                  </a:ext>
                </a:extLst>
              </a:tr>
              <a:tr h="0">
                <a:tc>
                  <a:txBody>
                    <a:bodyPr/>
                    <a:lstStyle/>
                    <a:p>
                      <a:r>
                        <a:rPr lang="en-US" sz="1500" dirty="0" smtClean="0"/>
                        <a:t>Chile</a:t>
                      </a:r>
                    </a:p>
                    <a:p>
                      <a:endParaRPr lang="en-US" sz="1500" dirty="0"/>
                    </a:p>
                  </a:txBody>
                  <a:tcPr>
                    <a:solidFill>
                      <a:srgbClr val="EFEFEF"/>
                    </a:solidFill>
                  </a:tcPr>
                </a:tc>
                <a:tc>
                  <a:txBody>
                    <a:bodyPr/>
                    <a:lstStyle/>
                    <a:p>
                      <a:r>
                        <a:rPr lang="en-US" sz="1500" b="0" dirty="0" smtClean="0"/>
                        <a:t>Solar energy</a:t>
                      </a:r>
                      <a:endParaRPr lang="en-US" sz="1500" b="0" dirty="0"/>
                    </a:p>
                  </a:txBody>
                  <a:tcPr>
                    <a:solidFill>
                      <a:srgbClr val="EFEFEF"/>
                    </a:solidFill>
                  </a:tcPr>
                </a:tc>
                <a:tc>
                  <a:txBody>
                    <a:bodyPr/>
                    <a:lstStyle/>
                    <a:p>
                      <a:r>
                        <a:rPr lang="en-US" sz="1500" b="1" dirty="0" smtClean="0"/>
                        <a:t>Nicola </a:t>
                      </a:r>
                      <a:r>
                        <a:rPr lang="en-US" sz="1500" b="1" dirty="0" err="1" smtClean="0"/>
                        <a:t>Borregaard</a:t>
                      </a:r>
                      <a:r>
                        <a:rPr lang="en-US" sz="1500" b="1" dirty="0" smtClean="0"/>
                        <a:t> </a:t>
                      </a:r>
                      <a:r>
                        <a:rPr lang="en-US" sz="1500" dirty="0" smtClean="0"/>
                        <a:t>and</a:t>
                      </a:r>
                      <a:r>
                        <a:rPr lang="en-US" sz="1500" baseline="0" dirty="0" smtClean="0"/>
                        <a:t> </a:t>
                      </a:r>
                      <a:r>
                        <a:rPr lang="en-US" sz="1500" b="1" baseline="0" dirty="0" smtClean="0"/>
                        <a:t>Annie </a:t>
                      </a:r>
                      <a:r>
                        <a:rPr lang="en-US" sz="1500" b="1" baseline="0" dirty="0" err="1" smtClean="0"/>
                        <a:t>Dufey</a:t>
                      </a:r>
                      <a:r>
                        <a:rPr lang="en-US" sz="1500" baseline="0" dirty="0" smtClean="0"/>
                        <a:t>, </a:t>
                      </a:r>
                      <a:r>
                        <a:rPr lang="en-US" sz="1500" baseline="0" dirty="0" err="1" smtClean="0"/>
                        <a:t>Fundación</a:t>
                      </a:r>
                      <a:r>
                        <a:rPr lang="en-US" sz="1500" baseline="0" dirty="0" smtClean="0"/>
                        <a:t> Chile</a:t>
                      </a:r>
                      <a:endParaRPr lang="en-US" sz="1500" dirty="0"/>
                    </a:p>
                  </a:txBody>
                  <a:tcPr>
                    <a:solidFill>
                      <a:srgbClr val="EFEFEF"/>
                    </a:solidFill>
                  </a:tcPr>
                </a:tc>
                <a:extLst>
                  <a:ext uri="{0D108BD9-81ED-4DB2-BD59-A6C34878D82A}">
                    <a16:rowId xmlns="" xmlns:a16="http://schemas.microsoft.com/office/drawing/2014/main" val="10004"/>
                  </a:ext>
                </a:extLst>
              </a:tr>
              <a:tr h="474195">
                <a:tc>
                  <a:txBody>
                    <a:bodyPr/>
                    <a:lstStyle/>
                    <a:p>
                      <a:r>
                        <a:rPr lang="en-US" sz="1500" dirty="0" smtClean="0"/>
                        <a:t>Colombia</a:t>
                      </a:r>
                    </a:p>
                    <a:p>
                      <a:endParaRPr lang="en-US" sz="1500" dirty="0"/>
                    </a:p>
                  </a:txBody>
                  <a:tcPr>
                    <a:solidFill>
                      <a:srgbClr val="FFFFFF"/>
                    </a:solidFill>
                  </a:tcPr>
                </a:tc>
                <a:tc>
                  <a:txBody>
                    <a:bodyPr/>
                    <a:lstStyle/>
                    <a:p>
                      <a:r>
                        <a:rPr lang="en-US" sz="1500" b="0" dirty="0" smtClean="0"/>
                        <a:t>Coal, petroleum</a:t>
                      </a:r>
                      <a:endParaRPr lang="en-US" sz="1500" b="0" dirty="0"/>
                    </a:p>
                  </a:txBody>
                  <a:tcPr>
                    <a:solidFill>
                      <a:srgbClr val="FFFFFF"/>
                    </a:solidFill>
                  </a:tcPr>
                </a:tc>
                <a:tc>
                  <a:txBody>
                    <a:bodyPr/>
                    <a:lstStyle/>
                    <a:p>
                      <a:r>
                        <a:rPr lang="en-US" sz="1500" b="1" dirty="0" smtClean="0"/>
                        <a:t>Guillermo </a:t>
                      </a:r>
                      <a:r>
                        <a:rPr lang="en-US" sz="1500" b="1" dirty="0" err="1" smtClean="0"/>
                        <a:t>Rudas</a:t>
                      </a:r>
                      <a:r>
                        <a:rPr lang="en-US" sz="1500" dirty="0" smtClean="0"/>
                        <a:t>, </a:t>
                      </a:r>
                      <a:r>
                        <a:rPr lang="en-US" sz="1500" dirty="0" err="1" smtClean="0"/>
                        <a:t>Javeriana</a:t>
                      </a:r>
                      <a:r>
                        <a:rPr lang="en-US" sz="1500" dirty="0" smtClean="0"/>
                        <a:t> and </a:t>
                      </a:r>
                      <a:r>
                        <a:rPr lang="en-US" sz="1500" dirty="0" err="1" smtClean="0"/>
                        <a:t>Externado</a:t>
                      </a:r>
                      <a:r>
                        <a:rPr lang="en-US" sz="1500" dirty="0" smtClean="0"/>
                        <a:t> Universities of Colombia</a:t>
                      </a:r>
                      <a:endParaRPr lang="en-US" sz="1500" dirty="0"/>
                    </a:p>
                  </a:txBody>
                  <a:tcPr>
                    <a:solidFill>
                      <a:srgbClr val="FFFFFF"/>
                    </a:solidFill>
                  </a:tcPr>
                </a:tc>
                <a:extLst>
                  <a:ext uri="{0D108BD9-81ED-4DB2-BD59-A6C34878D82A}">
                    <a16:rowId xmlns="" xmlns:a16="http://schemas.microsoft.com/office/drawing/2014/main" val="10005"/>
                  </a:ext>
                </a:extLst>
              </a:tr>
              <a:tr h="474195">
                <a:tc>
                  <a:txBody>
                    <a:bodyPr/>
                    <a:lstStyle/>
                    <a:p>
                      <a:r>
                        <a:rPr lang="en-US" sz="1500" dirty="0" smtClean="0"/>
                        <a:t>Ecuador</a:t>
                      </a:r>
                      <a:endParaRPr lang="en-US" sz="1500" dirty="0"/>
                    </a:p>
                  </a:txBody>
                  <a:tcPr>
                    <a:solidFill>
                      <a:srgbClr val="EFEFEF"/>
                    </a:solidFill>
                  </a:tcPr>
                </a:tc>
                <a:tc>
                  <a:txBody>
                    <a:bodyPr/>
                    <a:lstStyle/>
                    <a:p>
                      <a:r>
                        <a:rPr lang="en-US" sz="1500" b="0" baseline="0" dirty="0" smtClean="0"/>
                        <a:t>Petroleum</a:t>
                      </a:r>
                      <a:endParaRPr lang="en-US" sz="1500" b="0" dirty="0"/>
                    </a:p>
                  </a:txBody>
                  <a:tcPr>
                    <a:solidFill>
                      <a:srgbClr val="EFEFEF"/>
                    </a:solidFill>
                  </a:tcPr>
                </a:tc>
                <a:tc>
                  <a:txBody>
                    <a:bodyPr/>
                    <a:lstStyle/>
                    <a:p>
                      <a:r>
                        <a:rPr lang="en-US" sz="1500" b="1" baseline="0" dirty="0" smtClean="0"/>
                        <a:t>Rebecca Ray</a:t>
                      </a:r>
                      <a:r>
                        <a:rPr lang="en-US" sz="1500" b="0" baseline="0" dirty="0" smtClean="0"/>
                        <a:t>, BU; </a:t>
                      </a:r>
                      <a:r>
                        <a:rPr lang="en-US" sz="1500" b="1" dirty="0" smtClean="0"/>
                        <a:t>Adam </a:t>
                      </a:r>
                      <a:r>
                        <a:rPr lang="en-US" sz="1500" b="1" dirty="0" err="1" smtClean="0"/>
                        <a:t>Chimienti</a:t>
                      </a:r>
                      <a:r>
                        <a:rPr lang="en-US" sz="1500" b="1" baseline="0" dirty="0" smtClean="0"/>
                        <a:t> </a:t>
                      </a:r>
                      <a:r>
                        <a:rPr lang="en-US" sz="1500" b="0" baseline="0" dirty="0" smtClean="0"/>
                        <a:t>Institute of China Asia Pacific Studies at National Sun </a:t>
                      </a:r>
                      <a:r>
                        <a:rPr lang="en-US" sz="1500" b="0" baseline="0" dirty="0" err="1" smtClean="0"/>
                        <a:t>Yat-sen</a:t>
                      </a:r>
                      <a:r>
                        <a:rPr lang="en-US" sz="1500" b="0" baseline="0" dirty="0" smtClean="0"/>
                        <a:t> University in Taiwan</a:t>
                      </a:r>
                      <a:endParaRPr lang="en-US" sz="1500" b="0" dirty="0"/>
                    </a:p>
                  </a:txBody>
                  <a:tcPr>
                    <a:solidFill>
                      <a:srgbClr val="EFEFEF"/>
                    </a:solidFill>
                  </a:tcPr>
                </a:tc>
                <a:extLst>
                  <a:ext uri="{0D108BD9-81ED-4DB2-BD59-A6C34878D82A}">
                    <a16:rowId xmlns="" xmlns:a16="http://schemas.microsoft.com/office/drawing/2014/main" val="10006"/>
                  </a:ext>
                </a:extLst>
              </a:tr>
              <a:tr h="309609">
                <a:tc>
                  <a:txBody>
                    <a:bodyPr/>
                    <a:lstStyle/>
                    <a:p>
                      <a:r>
                        <a:rPr lang="en-US" sz="1500" dirty="0" smtClean="0"/>
                        <a:t>Mexico</a:t>
                      </a:r>
                    </a:p>
                    <a:p>
                      <a:endParaRPr lang="en-US" sz="1500" dirty="0"/>
                    </a:p>
                  </a:txBody>
                  <a:tcPr>
                    <a:solidFill>
                      <a:srgbClr val="FFFFFF"/>
                    </a:solidFill>
                  </a:tcPr>
                </a:tc>
                <a:tc>
                  <a:txBody>
                    <a:bodyPr/>
                    <a:lstStyle/>
                    <a:p>
                      <a:r>
                        <a:rPr lang="en-US" sz="1500" b="0" dirty="0" smtClean="0"/>
                        <a:t>Manufacturing</a:t>
                      </a:r>
                      <a:endParaRPr lang="en-US" sz="1500" b="0" dirty="0"/>
                    </a:p>
                  </a:txBody>
                  <a:tcPr>
                    <a:solidFill>
                      <a:srgbClr val="FFFFFF"/>
                    </a:solidFill>
                  </a:tcPr>
                </a:tc>
                <a:tc>
                  <a:txBody>
                    <a:bodyPr/>
                    <a:lstStyle/>
                    <a:p>
                      <a:r>
                        <a:rPr lang="en-US" sz="1500" b="1" dirty="0" smtClean="0"/>
                        <a:t>Claudia </a:t>
                      </a:r>
                      <a:r>
                        <a:rPr lang="en-US" sz="1500" b="1" dirty="0" err="1" smtClean="0"/>
                        <a:t>Schatan</a:t>
                      </a:r>
                      <a:r>
                        <a:rPr lang="en-US" sz="1500" b="1" dirty="0" smtClean="0"/>
                        <a:t> </a:t>
                      </a:r>
                      <a:r>
                        <a:rPr lang="en-US" sz="1500" b="0" dirty="0" smtClean="0"/>
                        <a:t>and</a:t>
                      </a:r>
                      <a:r>
                        <a:rPr lang="en-US" sz="1500" b="0" baseline="0" dirty="0" smtClean="0"/>
                        <a:t> </a:t>
                      </a:r>
                      <a:r>
                        <a:rPr lang="en-US" sz="1500" b="1" baseline="0" dirty="0" smtClean="0"/>
                        <a:t>Diana </a:t>
                      </a:r>
                      <a:r>
                        <a:rPr lang="en-US" sz="1500" b="1" baseline="0" dirty="0" err="1" smtClean="0"/>
                        <a:t>Piloyán</a:t>
                      </a:r>
                      <a:r>
                        <a:rPr lang="en-US" sz="1500" dirty="0" smtClean="0"/>
                        <a:t>,</a:t>
                      </a:r>
                      <a:r>
                        <a:rPr lang="en-US" sz="1500" baseline="0" dirty="0" smtClean="0"/>
                        <a:t> Universidad </a:t>
                      </a:r>
                      <a:r>
                        <a:rPr lang="en-US" sz="1500" baseline="0" dirty="0" err="1" smtClean="0"/>
                        <a:t>Iberoamericana</a:t>
                      </a:r>
                      <a:endParaRPr lang="en-US" sz="1500" dirty="0"/>
                    </a:p>
                  </a:txBody>
                  <a:tcPr>
                    <a:solidFill>
                      <a:srgbClr val="FFFFFF"/>
                    </a:solidFill>
                  </a:tcPr>
                </a:tc>
                <a:extLst>
                  <a:ext uri="{0D108BD9-81ED-4DB2-BD59-A6C34878D82A}">
                    <a16:rowId xmlns="" xmlns:a16="http://schemas.microsoft.com/office/drawing/2014/main" val="10007"/>
                  </a:ext>
                </a:extLst>
              </a:tr>
              <a:tr h="474195">
                <a:tc>
                  <a:txBody>
                    <a:bodyPr/>
                    <a:lstStyle/>
                    <a:p>
                      <a:r>
                        <a:rPr lang="en-US" sz="1500" dirty="0" smtClean="0"/>
                        <a:t>Peru</a:t>
                      </a:r>
                      <a:endParaRPr lang="en-US" sz="1500" dirty="0"/>
                    </a:p>
                  </a:txBody>
                  <a:tcPr>
                    <a:solidFill>
                      <a:srgbClr val="EFEFEF"/>
                    </a:solidFill>
                  </a:tcPr>
                </a:tc>
                <a:tc>
                  <a:txBody>
                    <a:bodyPr/>
                    <a:lstStyle/>
                    <a:p>
                      <a:r>
                        <a:rPr lang="en-US" sz="1500" b="0" dirty="0" smtClean="0"/>
                        <a:t>Mining</a:t>
                      </a:r>
                      <a:endParaRPr lang="en-US" sz="1500" b="0" dirty="0"/>
                    </a:p>
                  </a:txBody>
                  <a:tcPr>
                    <a:solidFill>
                      <a:srgbClr val="EFEFEF"/>
                    </a:solidFill>
                  </a:tcPr>
                </a:tc>
                <a:tc>
                  <a:txBody>
                    <a:bodyPr/>
                    <a:lstStyle/>
                    <a:p>
                      <a:r>
                        <a:rPr lang="en-US" sz="1500" b="1" dirty="0" smtClean="0"/>
                        <a:t>Cynthia A. Sanborn </a:t>
                      </a:r>
                      <a:r>
                        <a:rPr lang="en-US" sz="1500" dirty="0" smtClean="0"/>
                        <a:t>and </a:t>
                      </a:r>
                      <a:r>
                        <a:rPr lang="en-US" sz="1500" b="1" dirty="0" smtClean="0"/>
                        <a:t>Victoria </a:t>
                      </a:r>
                      <a:r>
                        <a:rPr lang="en-US" sz="1500" b="1" dirty="0" err="1" smtClean="0"/>
                        <a:t>Chonn</a:t>
                      </a:r>
                      <a:r>
                        <a:rPr lang="en-US" sz="1500" b="1" dirty="0" smtClean="0"/>
                        <a:t> </a:t>
                      </a:r>
                      <a:r>
                        <a:rPr lang="en-US" sz="1500" b="1" dirty="0" err="1" smtClean="0"/>
                        <a:t>Ching</a:t>
                      </a:r>
                      <a:r>
                        <a:rPr lang="en-US" sz="1500" dirty="0" smtClean="0"/>
                        <a:t>,</a:t>
                      </a:r>
                      <a:r>
                        <a:rPr lang="en-US" sz="1500" baseline="0" dirty="0" smtClean="0"/>
                        <a:t> </a:t>
                      </a:r>
                      <a:br>
                        <a:rPr lang="en-US" sz="1500" baseline="0" dirty="0" smtClean="0"/>
                      </a:br>
                      <a:r>
                        <a:rPr lang="en-US" sz="1500" baseline="0" dirty="0" smtClean="0"/>
                        <a:t>Universidad del </a:t>
                      </a:r>
                      <a:r>
                        <a:rPr lang="en-US" sz="1500" baseline="0" dirty="0" err="1" smtClean="0"/>
                        <a:t>Pacífico</a:t>
                      </a:r>
                      <a:endParaRPr lang="en-US" sz="1500" dirty="0"/>
                    </a:p>
                  </a:txBody>
                  <a:tcPr>
                    <a:solidFill>
                      <a:srgbClr val="EFEFEF"/>
                    </a:solidFill>
                  </a:tcPr>
                </a:tc>
                <a:extLst>
                  <a:ext uri="{0D108BD9-81ED-4DB2-BD59-A6C34878D82A}">
                    <a16:rowId xmlns="" xmlns:a16="http://schemas.microsoft.com/office/drawing/2014/main" val="10008"/>
                  </a:ext>
                </a:extLst>
              </a:tr>
            </a:tbl>
          </a:graphicData>
        </a:graphic>
      </p:graphicFrame>
      <p:pic>
        <p:nvPicPr>
          <p:cNvPr id="13" name="Picture 12"/>
          <p:cNvPicPr>
            <a:picLocks noChangeAspect="1"/>
          </p:cNvPicPr>
          <p:nvPr/>
        </p:nvPicPr>
        <p:blipFill>
          <a:blip r:embed="rId4"/>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372762016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ina_art_for_PPT.jpg"/>
          <p:cNvPicPr>
            <a:picLocks noChangeAspect="1"/>
          </p:cNvPicPr>
          <p:nvPr/>
        </p:nvPicPr>
        <p:blipFill>
          <a:blip r:embed="rId3">
            <a:alphaModFix amt="57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4" name="Title 3"/>
          <p:cNvSpPr>
            <a:spLocks noGrp="1"/>
          </p:cNvSpPr>
          <p:nvPr>
            <p:ph type="title"/>
          </p:nvPr>
        </p:nvSpPr>
        <p:spPr>
          <a:xfrm>
            <a:off x="999067" y="4406900"/>
            <a:ext cx="7495646" cy="1362075"/>
          </a:xfrm>
        </p:spPr>
        <p:txBody>
          <a:bodyPr>
            <a:normAutofit/>
          </a:bodyPr>
          <a:lstStyle/>
          <a:p>
            <a:r>
              <a:rPr lang="en-US" dirty="0" smtClean="0"/>
              <a:t>China and Challenges in </a:t>
            </a:r>
            <a:r>
              <a:rPr lang="en-US" dirty="0" err="1" smtClean="0"/>
              <a:t>Latam’s</a:t>
            </a:r>
            <a:r>
              <a:rPr lang="en-US" dirty="0" smtClean="0"/>
              <a:t>  Mining Sector</a:t>
            </a:r>
            <a:endParaRPr lang="en-US" dirty="0"/>
          </a:p>
        </p:txBody>
      </p:sp>
      <p:sp>
        <p:nvSpPr>
          <p:cNvPr id="5" name="Text Placeholder 4"/>
          <p:cNvSpPr>
            <a:spLocks noGrp="1"/>
          </p:cNvSpPr>
          <p:nvPr>
            <p:ph type="body" idx="1"/>
          </p:nvPr>
        </p:nvSpPr>
        <p:spPr>
          <a:xfrm>
            <a:off x="999067" y="2906713"/>
            <a:ext cx="7495646" cy="1261875"/>
          </a:xfrm>
        </p:spPr>
        <p:txBody>
          <a:bodyPr>
            <a:normAutofit/>
          </a:bodyPr>
          <a:lstStyle/>
          <a:p>
            <a:r>
              <a:rPr lang="en-US" sz="3600" b="1" dirty="0" smtClean="0">
                <a:solidFill>
                  <a:schemeClr val="bg1"/>
                </a:solidFill>
              </a:rPr>
              <a:t>Peru and beyond</a:t>
            </a:r>
            <a:endParaRPr lang="en-US" sz="3600" b="1" dirty="0">
              <a:solidFill>
                <a:schemeClr val="bg1"/>
              </a:solidFill>
            </a:endParaRPr>
          </a:p>
        </p:txBody>
      </p:sp>
    </p:spTree>
    <p:extLst>
      <p:ext uri="{BB962C8B-B14F-4D97-AF65-F5344CB8AC3E}">
        <p14:creationId xmlns:p14="http://schemas.microsoft.com/office/powerpoint/2010/main" val="8843008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1 Título"/>
          <p:cNvSpPr>
            <a:spLocks noGrp="1"/>
          </p:cNvSpPr>
          <p:nvPr>
            <p:ph type="title"/>
          </p:nvPr>
        </p:nvSpPr>
        <p:spPr>
          <a:xfrm>
            <a:off x="457200" y="161365"/>
            <a:ext cx="8229600" cy="1256273"/>
          </a:xfrm>
        </p:spPr>
        <p:txBody>
          <a:bodyPr>
            <a:normAutofit fontScale="90000"/>
          </a:bodyPr>
          <a:lstStyle/>
          <a:p>
            <a:r>
              <a:rPr lang="es-PE" dirty="0" err="1" smtClean="0"/>
              <a:t>Mining</a:t>
            </a:r>
            <a:r>
              <a:rPr lang="es-PE" dirty="0" smtClean="0"/>
              <a:t> in </a:t>
            </a:r>
            <a:r>
              <a:rPr lang="es-PE" dirty="0" err="1" smtClean="0"/>
              <a:t>Peru</a:t>
            </a:r>
            <a:r>
              <a:rPr lang="es-PE" dirty="0" smtClean="0"/>
              <a:t/>
            </a:r>
            <a:br>
              <a:rPr lang="es-PE" dirty="0" smtClean="0"/>
            </a:br>
            <a:endParaRPr lang="es-PE" dirty="0"/>
          </a:p>
        </p:txBody>
      </p:sp>
      <p:pic>
        <p:nvPicPr>
          <p:cNvPr id="7"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 y="1103602"/>
            <a:ext cx="9141192" cy="59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CuadroTexto"/>
          <p:cNvSpPr txBox="1"/>
          <p:nvPr/>
        </p:nvSpPr>
        <p:spPr>
          <a:xfrm>
            <a:off x="457200" y="1108412"/>
            <a:ext cx="8229600" cy="461665"/>
          </a:xfrm>
          <a:prstGeom prst="rect">
            <a:avLst/>
          </a:prstGeom>
          <a:noFill/>
        </p:spPr>
        <p:txBody>
          <a:bodyPr wrap="square" rtlCol="0" anchor="t">
            <a:spAutoFit/>
          </a:bodyPr>
          <a:lstStyle/>
          <a:p>
            <a:pPr lvl="0"/>
            <a:r>
              <a:rPr lang="es-PE" sz="2400" dirty="0">
                <a:solidFill>
                  <a:prstClr val="black"/>
                </a:solidFill>
              </a:rPr>
              <a:t>7.4% GDP, 58% </a:t>
            </a:r>
            <a:r>
              <a:rPr lang="es-PE" sz="2400" dirty="0" err="1">
                <a:solidFill>
                  <a:prstClr val="black"/>
                </a:solidFill>
              </a:rPr>
              <a:t>exports</a:t>
            </a:r>
            <a:r>
              <a:rPr lang="es-PE" sz="2400" dirty="0">
                <a:solidFill>
                  <a:prstClr val="black"/>
                </a:solidFill>
              </a:rPr>
              <a:t>, 21% </a:t>
            </a:r>
            <a:r>
              <a:rPr lang="es-PE" sz="2400" dirty="0" err="1">
                <a:solidFill>
                  <a:prstClr val="black"/>
                </a:solidFill>
              </a:rPr>
              <a:t>private</a:t>
            </a:r>
            <a:r>
              <a:rPr lang="es-PE" sz="2400" dirty="0">
                <a:solidFill>
                  <a:prstClr val="black"/>
                </a:solidFill>
              </a:rPr>
              <a:t> </a:t>
            </a:r>
            <a:r>
              <a:rPr lang="es-PE" sz="2400" dirty="0" err="1">
                <a:solidFill>
                  <a:prstClr val="black"/>
                </a:solidFill>
              </a:rPr>
              <a:t>investment</a:t>
            </a:r>
            <a:r>
              <a:rPr lang="es-PE" sz="2400" dirty="0">
                <a:solidFill>
                  <a:prstClr val="black"/>
                </a:solidFill>
              </a:rPr>
              <a:t>, 24% </a:t>
            </a:r>
            <a:r>
              <a:rPr lang="es-PE" sz="2400" dirty="0" err="1">
                <a:solidFill>
                  <a:prstClr val="black"/>
                </a:solidFill>
              </a:rPr>
              <a:t>taxes</a:t>
            </a:r>
            <a:endParaRPr lang="es-ES" sz="2400" dirty="0">
              <a:solidFill>
                <a:prstClr val="black"/>
              </a:solidFill>
            </a:endParaRPr>
          </a:p>
        </p:txBody>
      </p:sp>
      <p:sp>
        <p:nvSpPr>
          <p:cNvPr id="10" name="9 CuadroTexto"/>
          <p:cNvSpPr txBox="1"/>
          <p:nvPr/>
        </p:nvSpPr>
        <p:spPr>
          <a:xfrm>
            <a:off x="-45024" y="6145306"/>
            <a:ext cx="4083776" cy="707886"/>
          </a:xfrm>
          <a:prstGeom prst="rect">
            <a:avLst/>
          </a:prstGeom>
          <a:solidFill>
            <a:schemeClr val="bg1"/>
          </a:solidFill>
        </p:spPr>
        <p:txBody>
          <a:bodyPr wrap="square" rtlCol="0" anchor="t">
            <a:spAutoFit/>
          </a:bodyPr>
          <a:lstStyle/>
          <a:p>
            <a:r>
              <a:rPr lang="es-PE" sz="2000" dirty="0"/>
              <a:t>16% of </a:t>
            </a:r>
            <a:r>
              <a:rPr lang="es-PE" sz="2000" dirty="0" err="1"/>
              <a:t>territory with mining rights;</a:t>
            </a:r>
            <a:r>
              <a:rPr lang="es-PE" sz="2000" dirty="0"/>
              <a:t> </a:t>
            </a:r>
          </a:p>
          <a:p>
            <a:r>
              <a:rPr lang="es-PE" sz="2000" dirty="0" err="1"/>
              <a:t>main</a:t>
            </a:r>
            <a:r>
              <a:rPr lang="es-PE" sz="2000" dirty="0"/>
              <a:t> </a:t>
            </a:r>
            <a:r>
              <a:rPr lang="es-PE" sz="2000" dirty="0" err="1"/>
              <a:t>source</a:t>
            </a:r>
            <a:r>
              <a:rPr lang="es-PE" sz="2000" dirty="0"/>
              <a:t> of social </a:t>
            </a:r>
            <a:r>
              <a:rPr lang="es-PE" sz="2000" dirty="0" err="1"/>
              <a:t>conflict</a:t>
            </a:r>
            <a:endParaRPr lang="es-PE" sz="2000" dirty="0"/>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489" y="4307602"/>
            <a:ext cx="4175511" cy="27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563583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1 Título"/>
          <p:cNvSpPr>
            <a:spLocks noGrp="1"/>
          </p:cNvSpPr>
          <p:nvPr>
            <p:ph type="title"/>
          </p:nvPr>
        </p:nvSpPr>
        <p:spPr/>
        <p:txBody>
          <a:bodyPr>
            <a:normAutofit fontScale="90000"/>
          </a:bodyPr>
          <a:lstStyle/>
          <a:p>
            <a:r>
              <a:rPr lang="es-PE" dirty="0" smtClean="0"/>
              <a:t>China a </a:t>
            </a:r>
            <a:r>
              <a:rPr lang="es-PE" dirty="0" err="1" smtClean="0"/>
              <a:t>major</a:t>
            </a:r>
            <a:r>
              <a:rPr lang="es-PE" dirty="0" smtClean="0"/>
              <a:t> </a:t>
            </a:r>
            <a:r>
              <a:rPr lang="es-PE" dirty="0" err="1" smtClean="0"/>
              <a:t>part</a:t>
            </a:r>
            <a:r>
              <a:rPr lang="es-PE" dirty="0" smtClean="0"/>
              <a:t> of </a:t>
            </a:r>
            <a:r>
              <a:rPr lang="es-PE" dirty="0" err="1" smtClean="0"/>
              <a:t>the</a:t>
            </a:r>
            <a:r>
              <a:rPr lang="es-PE" dirty="0" smtClean="0"/>
              <a:t> </a:t>
            </a:r>
            <a:r>
              <a:rPr lang="es-PE" dirty="0" err="1" smtClean="0"/>
              <a:t>story</a:t>
            </a:r>
            <a:r>
              <a:rPr lang="es-PE" dirty="0" smtClean="0"/>
              <a:t/>
            </a:r>
            <a:br>
              <a:rPr lang="es-PE" dirty="0" smtClean="0"/>
            </a:br>
            <a:endParaRPr lang="es-PE" dirty="0"/>
          </a:p>
        </p:txBody>
      </p:sp>
      <p:pic>
        <p:nvPicPr>
          <p:cNvPr id="512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04238" y="893106"/>
            <a:ext cx="7558471" cy="6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CuadroTexto"/>
          <p:cNvSpPr txBox="1"/>
          <p:nvPr/>
        </p:nvSpPr>
        <p:spPr>
          <a:xfrm>
            <a:off x="1272521" y="5370994"/>
            <a:ext cx="6916079" cy="707886"/>
          </a:xfrm>
          <a:prstGeom prst="rect">
            <a:avLst/>
          </a:prstGeom>
          <a:noFill/>
        </p:spPr>
        <p:txBody>
          <a:bodyPr wrap="square" rtlCol="0" anchor="t">
            <a:spAutoFit/>
          </a:bodyPr>
          <a:lstStyle/>
          <a:p>
            <a:pPr lvl="0"/>
            <a:r>
              <a:rPr lang="es-PE" sz="2000" b="1" dirty="0">
                <a:solidFill>
                  <a:srgbClr val="FFFFFF"/>
                </a:solidFill>
              </a:rPr>
              <a:t>#1 </a:t>
            </a:r>
            <a:r>
              <a:rPr lang="es-PE" sz="2000" b="1" dirty="0" err="1">
                <a:solidFill>
                  <a:schemeClr val="bg1"/>
                </a:solidFill>
              </a:rPr>
              <a:t>export</a:t>
            </a:r>
            <a:r>
              <a:rPr lang="es-PE" sz="2000" b="1" dirty="0">
                <a:solidFill>
                  <a:schemeClr val="bg1"/>
                </a:solidFill>
              </a:rPr>
              <a:t> </a:t>
            </a:r>
            <a:r>
              <a:rPr lang="es-PE" sz="2000" b="1" dirty="0" err="1">
                <a:solidFill>
                  <a:schemeClr val="bg1"/>
                </a:solidFill>
              </a:rPr>
              <a:t>market</a:t>
            </a:r>
            <a:r>
              <a:rPr lang="es-PE" sz="2000" b="1" dirty="0">
                <a:solidFill>
                  <a:schemeClr val="bg1"/>
                </a:solidFill>
              </a:rPr>
              <a:t>, #1 </a:t>
            </a:r>
            <a:r>
              <a:rPr lang="es-PE" sz="2000" b="1" dirty="0" err="1">
                <a:solidFill>
                  <a:schemeClr val="bg1"/>
                </a:solidFill>
              </a:rPr>
              <a:t>mining</a:t>
            </a:r>
            <a:r>
              <a:rPr lang="es-PE" sz="2000" b="1" dirty="0">
                <a:solidFill>
                  <a:schemeClr val="bg1"/>
                </a:solidFill>
              </a:rPr>
              <a:t> </a:t>
            </a:r>
            <a:r>
              <a:rPr lang="es-PE" sz="2000" b="1" dirty="0" err="1">
                <a:solidFill>
                  <a:schemeClr val="bg1"/>
                </a:solidFill>
              </a:rPr>
              <a:t>investor</a:t>
            </a:r>
            <a:r>
              <a:rPr lang="es-PE" sz="2000" b="1" dirty="0">
                <a:solidFill>
                  <a:schemeClr val="bg1"/>
                </a:solidFill>
              </a:rPr>
              <a:t>, 36% portfolio</a:t>
            </a:r>
          </a:p>
          <a:p>
            <a:pPr lvl="0"/>
            <a:r>
              <a:rPr lang="es-PE" sz="2000" b="1" dirty="0">
                <a:solidFill>
                  <a:schemeClr val="bg1"/>
                </a:solidFill>
              </a:rPr>
              <a:t>9 </a:t>
            </a:r>
            <a:r>
              <a:rPr lang="es-PE" sz="2000" b="1" dirty="0" err="1">
                <a:solidFill>
                  <a:schemeClr val="bg1"/>
                </a:solidFill>
              </a:rPr>
              <a:t>major</a:t>
            </a:r>
            <a:r>
              <a:rPr lang="es-PE" sz="2000" b="1" dirty="0">
                <a:solidFill>
                  <a:schemeClr val="bg1"/>
                </a:solidFill>
              </a:rPr>
              <a:t> </a:t>
            </a:r>
            <a:r>
              <a:rPr lang="es-PE" sz="2000" b="1" dirty="0" err="1">
                <a:solidFill>
                  <a:schemeClr val="bg1"/>
                </a:solidFill>
              </a:rPr>
              <a:t>projects</a:t>
            </a:r>
            <a:r>
              <a:rPr lang="es-PE" sz="2000" b="1" dirty="0">
                <a:solidFill>
                  <a:schemeClr val="bg1"/>
                </a:solidFill>
              </a:rPr>
              <a:t> , 2 </a:t>
            </a:r>
            <a:r>
              <a:rPr lang="es-PE" sz="2000" b="1" dirty="0" err="1">
                <a:solidFill>
                  <a:schemeClr val="bg1"/>
                </a:solidFill>
              </a:rPr>
              <a:t>operating</a:t>
            </a:r>
            <a:r>
              <a:rPr lang="es-PE" sz="2000" b="1" dirty="0">
                <a:solidFill>
                  <a:schemeClr val="bg1"/>
                </a:solidFill>
              </a:rPr>
              <a:t> mines</a:t>
            </a:r>
          </a:p>
        </p:txBody>
      </p:sp>
    </p:spTree>
    <p:extLst>
      <p:ext uri="{BB962C8B-B14F-4D97-AF65-F5344CB8AC3E}">
        <p14:creationId xmlns:p14="http://schemas.microsoft.com/office/powerpoint/2010/main" val="196090275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Title 1"/>
          <p:cNvSpPr>
            <a:spLocks noGrp="1"/>
          </p:cNvSpPr>
          <p:nvPr>
            <p:ph type="title"/>
          </p:nvPr>
        </p:nvSpPr>
        <p:spPr>
          <a:xfrm>
            <a:off x="457200" y="64922"/>
            <a:ext cx="8404412" cy="1143000"/>
          </a:xfrm>
        </p:spPr>
        <p:txBody>
          <a:bodyPr>
            <a:noAutofit/>
          </a:bodyPr>
          <a:lstStyle/>
          <a:p>
            <a:r>
              <a:rPr lang="en-US" sz="4000" dirty="0" smtClean="0"/>
              <a:t>Chinese mining cases in Peru</a:t>
            </a:r>
            <a:endParaRPr lang="en-US" sz="4000" dirty="0"/>
          </a:p>
        </p:txBody>
      </p:sp>
      <p:pic>
        <p:nvPicPr>
          <p:cNvPr id="3" name="Picture 2" descr="Peru_Map-smalle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485" y="1520745"/>
            <a:ext cx="8228260" cy="4114130"/>
          </a:xfrm>
          <a:prstGeom prst="rect">
            <a:avLst/>
          </a:prstGeom>
        </p:spPr>
      </p:pic>
      <p:pic>
        <p:nvPicPr>
          <p:cNvPr id="14" name="Picture 13"/>
          <p:cNvPicPr>
            <a:picLocks noChangeAspect="1"/>
          </p:cNvPicPr>
          <p:nvPr/>
        </p:nvPicPr>
        <p:blipFill>
          <a:blip r:embed="rId5"/>
          <a:stretch>
            <a:fillRect/>
          </a:stretch>
        </p:blipFill>
        <p:spPr>
          <a:xfrm>
            <a:off x="6368914" y="6527800"/>
            <a:ext cx="2775086" cy="330200"/>
          </a:xfrm>
          <a:prstGeom prst="rect">
            <a:avLst/>
          </a:prstGeom>
        </p:spPr>
      </p:pic>
      <p:sp>
        <p:nvSpPr>
          <p:cNvPr id="15" name="Rectangle 14"/>
          <p:cNvSpPr>
            <a:spLocks noChangeArrowheads="1"/>
          </p:cNvSpPr>
          <p:nvPr/>
        </p:nvSpPr>
        <p:spPr bwMode="auto">
          <a:xfrm>
            <a:off x="600485" y="5593557"/>
            <a:ext cx="8041867" cy="461665"/>
          </a:xfrm>
          <a:prstGeom prst="rect">
            <a:avLst/>
          </a:prstGeom>
          <a:solidFill>
            <a:schemeClr val="bg1"/>
          </a:solidFill>
          <a:ln>
            <a:noFill/>
          </a:ln>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eaLnBrk="1" hangingPunct="1"/>
            <a:r>
              <a:rPr lang="en-US" altLang="en-US" sz="1200" i="1" dirty="0" smtClean="0">
                <a:solidFill>
                  <a:srgbClr val="0A1944"/>
                </a:solidFill>
              </a:rPr>
              <a:t>Source: </a:t>
            </a:r>
            <a:r>
              <a:rPr lang="en-US" altLang="en-US" sz="1200" i="1" dirty="0">
                <a:solidFill>
                  <a:srgbClr val="0A1944"/>
                </a:solidFill>
              </a:rPr>
              <a:t>: </a:t>
            </a:r>
            <a:r>
              <a:rPr lang="en-US" sz="1200" i="1" dirty="0" smtClean="0">
                <a:solidFill>
                  <a:srgbClr val="0A1944"/>
                </a:solidFill>
              </a:rPr>
              <a:t>Rebecca Ray, Kevin Gallagher, Andrés </a:t>
            </a:r>
            <a:r>
              <a:rPr lang="en-US" sz="1200" i="1" dirty="0" err="1" smtClean="0">
                <a:solidFill>
                  <a:srgbClr val="0A1944"/>
                </a:solidFill>
              </a:rPr>
              <a:t>López</a:t>
            </a:r>
            <a:r>
              <a:rPr lang="en-US" sz="1200" i="1" dirty="0" smtClean="0">
                <a:solidFill>
                  <a:srgbClr val="0A1944"/>
                </a:solidFill>
              </a:rPr>
              <a:t>, and Cynthia Sanborn (2015). ”China</a:t>
            </a:r>
            <a:r>
              <a:rPr lang="en-US" sz="1200" i="1" dirty="0">
                <a:solidFill>
                  <a:srgbClr val="0A1944"/>
                </a:solidFill>
              </a:rPr>
              <a:t> </a:t>
            </a:r>
            <a:r>
              <a:rPr lang="en-US" sz="1200" i="1" dirty="0" smtClean="0">
                <a:solidFill>
                  <a:srgbClr val="0A1944"/>
                </a:solidFill>
              </a:rPr>
              <a:t>in Latin America: Lesson’s for South-South Cooperation and Sustainable Development.” Boston: BU  Global </a:t>
            </a:r>
            <a:r>
              <a:rPr lang="en-US" sz="1200" i="1" dirty="0">
                <a:solidFill>
                  <a:srgbClr val="0A1944"/>
                </a:solidFill>
              </a:rPr>
              <a:t>Economic Governance </a:t>
            </a:r>
            <a:r>
              <a:rPr lang="en-US" sz="1200" i="1" dirty="0" smtClean="0">
                <a:solidFill>
                  <a:srgbClr val="0A1944"/>
                </a:solidFill>
              </a:rPr>
              <a:t>Initiative</a:t>
            </a:r>
            <a:r>
              <a:rPr lang="en-US" sz="1200" i="1" dirty="0">
                <a:solidFill>
                  <a:srgbClr val="0A1944"/>
                </a:solidFill>
              </a:rPr>
              <a:t>.</a:t>
            </a:r>
            <a:endParaRPr lang="en-US" altLang="en-US" sz="1200" i="1" dirty="0">
              <a:solidFill>
                <a:srgbClr val="0A1944"/>
              </a:solidFill>
            </a:endParaRPr>
          </a:p>
        </p:txBody>
      </p:sp>
    </p:spTree>
    <p:extLst>
      <p:ext uri="{BB962C8B-B14F-4D97-AF65-F5344CB8AC3E}">
        <p14:creationId xmlns:p14="http://schemas.microsoft.com/office/powerpoint/2010/main" val="26524210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45057" name="1 Título"/>
          <p:cNvSpPr>
            <a:spLocks noGrp="1"/>
          </p:cNvSpPr>
          <p:nvPr>
            <p:ph type="title"/>
          </p:nvPr>
        </p:nvSpPr>
        <p:spPr>
          <a:xfrm>
            <a:off x="395288" y="260350"/>
            <a:ext cx="8362950" cy="615950"/>
          </a:xfrm>
        </p:spPr>
        <p:txBody>
          <a:bodyPr rtlCol="0">
            <a:noAutofit/>
          </a:bodyPr>
          <a:lstStyle/>
          <a:p>
            <a:pPr algn="ctr" eaLnBrk="1" fontAlgn="auto" hangingPunct="1">
              <a:spcAft>
                <a:spcPts val="0"/>
              </a:spcAft>
              <a:defRPr/>
            </a:pPr>
            <a:r>
              <a:rPr lang="es-PE" sz="4000" dirty="0" err="1" smtClean="0">
                <a:ea typeface="ＭＳ Ｐゴシック" pitchFamily="34" charset="-128"/>
              </a:rPr>
              <a:t>Extractive</a:t>
            </a:r>
            <a:r>
              <a:rPr lang="es-PE" sz="4000" dirty="0" smtClean="0">
                <a:ea typeface="ＭＳ Ｐゴシック" pitchFamily="34" charset="-128"/>
              </a:rPr>
              <a:t> </a:t>
            </a:r>
            <a:r>
              <a:rPr lang="es-PE" sz="4000" dirty="0" err="1" smtClean="0">
                <a:ea typeface="ＭＳ Ｐゴシック" pitchFamily="34" charset="-128"/>
              </a:rPr>
              <a:t>Governance</a:t>
            </a:r>
            <a:r>
              <a:rPr lang="es-PE" sz="4000" dirty="0" smtClean="0">
                <a:ea typeface="ＭＳ Ｐゴシック" pitchFamily="34" charset="-128"/>
              </a:rPr>
              <a:t> </a:t>
            </a:r>
            <a:r>
              <a:rPr lang="es-PE" sz="4000" dirty="0" err="1" smtClean="0">
                <a:ea typeface="ＭＳ Ｐゴシック" pitchFamily="34" charset="-128"/>
              </a:rPr>
              <a:t>reforms</a:t>
            </a:r>
            <a:r>
              <a:rPr lang="es-PE" sz="4000" dirty="0" smtClean="0">
                <a:ea typeface="ＭＳ Ｐゴシック" pitchFamily="34" charset="-128"/>
              </a:rPr>
              <a:t> &amp; </a:t>
            </a:r>
            <a:r>
              <a:rPr lang="es-PE" sz="4000" dirty="0" err="1">
                <a:ea typeface="ＭＳ Ｐゴシック" pitchFamily="34" charset="-128"/>
              </a:rPr>
              <a:t>C</a:t>
            </a:r>
            <a:r>
              <a:rPr lang="es-PE" sz="4000" dirty="0" err="1" smtClean="0">
                <a:ea typeface="ＭＳ Ｐゴシック" pitchFamily="34" charset="-128"/>
              </a:rPr>
              <a:t>hinese</a:t>
            </a:r>
            <a:r>
              <a:rPr lang="es-PE" sz="4000" dirty="0" smtClean="0">
                <a:ea typeface="ＭＳ Ｐゴシック" pitchFamily="34" charset="-128"/>
              </a:rPr>
              <a:t> </a:t>
            </a:r>
            <a:r>
              <a:rPr lang="es-PE" sz="4000" dirty="0" err="1" smtClean="0">
                <a:ea typeface="ＭＳ Ｐゴシック" pitchFamily="34" charset="-128"/>
              </a:rPr>
              <a:t>engagement</a:t>
            </a:r>
            <a:endParaRPr lang="es-PE" sz="4000" dirty="0" smtClean="0">
              <a:ea typeface="ＭＳ Ｐゴシック" pitchFamily="34" charset="-128"/>
            </a:endParaRPr>
          </a:p>
        </p:txBody>
      </p:sp>
      <p:sp>
        <p:nvSpPr>
          <p:cNvPr id="23555" name="2 Marcador de contenido"/>
          <p:cNvSpPr>
            <a:spLocks noGrp="1"/>
          </p:cNvSpPr>
          <p:nvPr>
            <p:ph idx="1"/>
          </p:nvPr>
        </p:nvSpPr>
        <p:spPr>
          <a:xfrm>
            <a:off x="457200" y="1125538"/>
            <a:ext cx="8075613" cy="5327650"/>
          </a:xfrm>
        </p:spPr>
        <p:txBody>
          <a:bodyPr vert="horz" lIns="91440" tIns="45720" rIns="91440" bIns="45720" rtlCol="0" anchor="t">
            <a:normAutofit lnSpcReduction="10000"/>
          </a:bodyPr>
          <a:lstStyle/>
          <a:p>
            <a:pPr marL="514350" indent="-514350" eaLnBrk="1" hangingPunct="1">
              <a:lnSpc>
                <a:spcPct val="110000"/>
              </a:lnSpc>
              <a:buFont typeface="Arial" charset="0"/>
              <a:buAutoNum type="arabicPeriod"/>
              <a:defRPr/>
            </a:pPr>
            <a:endParaRPr lang="es-ES" sz="1800" b="0" dirty="0">
              <a:ea typeface="ＭＳ Ｐゴシック" pitchFamily="34" charset="-128"/>
            </a:endParaRPr>
          </a:p>
          <a:p>
            <a:pPr marL="0" indent="0" eaLnBrk="1" hangingPunct="1">
              <a:lnSpc>
                <a:spcPct val="110000"/>
              </a:lnSpc>
              <a:buNone/>
              <a:defRPr/>
            </a:pPr>
            <a:r>
              <a:rPr lang="es-PE" sz="2000" b="1" dirty="0">
                <a:ea typeface="ＭＳ Ｐゴシック" pitchFamily="34" charset="-128"/>
              </a:rPr>
              <a:t>1. </a:t>
            </a:r>
            <a:r>
              <a:rPr lang="es-PE" sz="2000" b="1" dirty="0" err="1">
                <a:ea typeface="ＭＳ Ｐゴシック" pitchFamily="34" charset="-128"/>
              </a:rPr>
              <a:t>Revenue</a:t>
            </a:r>
            <a:r>
              <a:rPr lang="es-PE" sz="2000" b="1" dirty="0">
                <a:ea typeface="ＭＳ Ｐゴシック" pitchFamily="34" charset="-128"/>
              </a:rPr>
              <a:t> </a:t>
            </a:r>
            <a:r>
              <a:rPr lang="es-PE" sz="2000" b="1" dirty="0" err="1">
                <a:ea typeface="ＭＳ Ｐゴシック" pitchFamily="34" charset="-128"/>
              </a:rPr>
              <a:t>Transparency</a:t>
            </a:r>
            <a:r>
              <a:rPr lang="es-PE" sz="2000" b="1" dirty="0">
                <a:ea typeface="ＭＳ Ｐゴシック" pitchFamily="34" charset="-128"/>
              </a:rPr>
              <a:t> &amp; </a:t>
            </a:r>
            <a:r>
              <a:rPr lang="es-PE" sz="2000" b="1" dirty="0" err="1">
                <a:ea typeface="ＭＳ Ｐゴシック" pitchFamily="34" charset="-128"/>
              </a:rPr>
              <a:t>Distribution</a:t>
            </a:r>
            <a:endParaRPr lang="es-PE" sz="2000" b="1" dirty="0">
              <a:ea typeface="ＭＳ Ｐゴシック" pitchFamily="34" charset="-128"/>
            </a:endParaRPr>
          </a:p>
          <a:p>
            <a:pPr marL="285750" indent="-285750">
              <a:buFontTx/>
              <a:buChar char="-"/>
              <a:defRPr/>
            </a:pPr>
            <a:r>
              <a:rPr lang="es-PE" sz="2000" b="0" dirty="0" err="1">
                <a:solidFill>
                  <a:srgbClr val="000000"/>
                </a:solidFill>
              </a:rPr>
              <a:t>Chinese</a:t>
            </a:r>
            <a:r>
              <a:rPr lang="es-PE" sz="2000" b="0" dirty="0">
                <a:solidFill>
                  <a:srgbClr val="000000"/>
                </a:solidFill>
              </a:rPr>
              <a:t> </a:t>
            </a:r>
            <a:r>
              <a:rPr lang="es-PE" sz="2000" b="0" dirty="0" err="1">
                <a:solidFill>
                  <a:srgbClr val="000000"/>
                </a:solidFill>
              </a:rPr>
              <a:t>firms</a:t>
            </a:r>
            <a:r>
              <a:rPr lang="es-PE" sz="2000" b="0" dirty="0">
                <a:solidFill>
                  <a:srgbClr val="000000"/>
                </a:solidFill>
              </a:rPr>
              <a:t> </a:t>
            </a:r>
            <a:r>
              <a:rPr lang="es-PE" sz="2000" b="0" dirty="0" err="1">
                <a:solidFill>
                  <a:srgbClr val="000000"/>
                </a:solidFill>
              </a:rPr>
              <a:t>historically</a:t>
            </a:r>
            <a:r>
              <a:rPr lang="es-PE" sz="2000" b="0" dirty="0">
                <a:solidFill>
                  <a:srgbClr val="000000"/>
                </a:solidFill>
              </a:rPr>
              <a:t> </a:t>
            </a:r>
            <a:r>
              <a:rPr lang="es-PE" sz="2000" b="0" dirty="0" err="1">
                <a:solidFill>
                  <a:srgbClr val="000000"/>
                </a:solidFill>
              </a:rPr>
              <a:t>closed</a:t>
            </a:r>
            <a:r>
              <a:rPr lang="es-PE" sz="2000" b="0" dirty="0">
                <a:solidFill>
                  <a:srgbClr val="000000"/>
                </a:solidFill>
              </a:rPr>
              <a:t>, </a:t>
            </a:r>
            <a:r>
              <a:rPr lang="es-PE" sz="2000" b="0" dirty="0" err="1">
                <a:solidFill>
                  <a:srgbClr val="000000"/>
                </a:solidFill>
              </a:rPr>
              <a:t>difficult</a:t>
            </a:r>
            <a:r>
              <a:rPr lang="es-PE" sz="2000" b="0" dirty="0">
                <a:solidFill>
                  <a:srgbClr val="000000"/>
                </a:solidFill>
              </a:rPr>
              <a:t> </a:t>
            </a:r>
            <a:r>
              <a:rPr lang="es-PE" sz="2000" b="0" dirty="0" err="1">
                <a:solidFill>
                  <a:srgbClr val="000000"/>
                </a:solidFill>
              </a:rPr>
              <a:t>to</a:t>
            </a:r>
            <a:r>
              <a:rPr lang="es-PE" sz="2000" b="0" dirty="0">
                <a:solidFill>
                  <a:srgbClr val="000000"/>
                </a:solidFill>
              </a:rPr>
              <a:t> </a:t>
            </a:r>
            <a:r>
              <a:rPr lang="es-PE" sz="2000" b="0" dirty="0" err="1">
                <a:solidFill>
                  <a:srgbClr val="000000"/>
                </a:solidFill>
              </a:rPr>
              <a:t>engage</a:t>
            </a:r>
            <a:r>
              <a:rPr lang="es-PE" sz="2000" b="0" dirty="0">
                <a:solidFill>
                  <a:srgbClr val="000000"/>
                </a:solidFill>
              </a:rPr>
              <a:t> </a:t>
            </a:r>
            <a:r>
              <a:rPr lang="es-PE" sz="2000" b="0" dirty="0" err="1">
                <a:solidFill>
                  <a:srgbClr val="000000"/>
                </a:solidFill>
              </a:rPr>
              <a:t>with</a:t>
            </a:r>
            <a:endParaRPr lang="es-PE" sz="2000" b="0" dirty="0">
              <a:solidFill>
                <a:srgbClr val="000000"/>
              </a:solidFill>
            </a:endParaRPr>
          </a:p>
          <a:p>
            <a:pPr marL="285750" indent="-285750">
              <a:buFontTx/>
              <a:buChar char="-"/>
              <a:defRPr/>
            </a:pPr>
            <a:r>
              <a:rPr lang="es-PE" sz="2000" b="0" dirty="0" err="1">
                <a:solidFill>
                  <a:srgbClr val="000000"/>
                </a:solidFill>
              </a:rPr>
              <a:t>Changes</a:t>
            </a:r>
            <a:r>
              <a:rPr lang="es-PE" sz="2000" b="0" dirty="0">
                <a:solidFill>
                  <a:srgbClr val="000000"/>
                </a:solidFill>
              </a:rPr>
              <a:t> 2014, 3</a:t>
            </a:r>
            <a:r>
              <a:rPr lang="es-PE" sz="2000" b="0" dirty="0" err="1">
                <a:solidFill>
                  <a:srgbClr val="000000"/>
                </a:solidFill>
              </a:rPr>
              <a:t>Chinese</a:t>
            </a:r>
            <a:r>
              <a:rPr lang="es-PE" sz="2000" b="0" dirty="0">
                <a:solidFill>
                  <a:srgbClr val="000000"/>
                </a:solidFill>
              </a:rPr>
              <a:t> </a:t>
            </a:r>
            <a:r>
              <a:rPr lang="es-PE" sz="2000" b="0" dirty="0" err="1">
                <a:solidFill>
                  <a:srgbClr val="000000"/>
                </a:solidFill>
              </a:rPr>
              <a:t>firms</a:t>
            </a:r>
            <a:r>
              <a:rPr lang="es-PE" sz="2000" b="0" dirty="0">
                <a:solidFill>
                  <a:srgbClr val="000000"/>
                </a:solidFill>
              </a:rPr>
              <a:t>  in EITI (2 mining, 1 oil)</a:t>
            </a:r>
          </a:p>
          <a:p>
            <a:pPr marL="0" indent="0">
              <a:defRPr/>
            </a:pPr>
            <a:endParaRPr lang="es-PE" sz="2000" b="0" dirty="0">
              <a:solidFill>
                <a:srgbClr val="000000"/>
              </a:solidFill>
            </a:endParaRPr>
          </a:p>
          <a:p>
            <a:pPr marL="0" indent="0">
              <a:buNone/>
              <a:defRPr/>
            </a:pPr>
            <a:r>
              <a:rPr lang="es-PE" sz="2000" dirty="0">
                <a:solidFill>
                  <a:srgbClr val="000000"/>
                </a:solidFill>
              </a:rPr>
              <a:t>2. </a:t>
            </a:r>
            <a:r>
              <a:rPr lang="es-PE" sz="2000" b="1" dirty="0" err="1">
                <a:solidFill>
                  <a:srgbClr val="000000"/>
                </a:solidFill>
              </a:rPr>
              <a:t>Voluntary</a:t>
            </a:r>
            <a:r>
              <a:rPr lang="es-PE" sz="2000" b="1" dirty="0">
                <a:solidFill>
                  <a:srgbClr val="000000"/>
                </a:solidFill>
              </a:rPr>
              <a:t> Social </a:t>
            </a:r>
            <a:r>
              <a:rPr lang="es-PE" sz="2000" b="1" dirty="0" err="1">
                <a:solidFill>
                  <a:srgbClr val="000000"/>
                </a:solidFill>
              </a:rPr>
              <a:t>Investment</a:t>
            </a:r>
            <a:endParaRPr lang="es-PE" sz="2000" b="1" dirty="0">
              <a:solidFill>
                <a:srgbClr val="000000"/>
              </a:solidFill>
            </a:endParaRPr>
          </a:p>
          <a:p>
            <a:pPr>
              <a:buFontTx/>
              <a:buChar char="-"/>
              <a:defRPr/>
            </a:pPr>
            <a:r>
              <a:rPr lang="es-PE" sz="2000" b="0" dirty="0" err="1">
                <a:solidFill>
                  <a:srgbClr val="000000"/>
                </a:solidFill>
              </a:rPr>
              <a:t>Chinese</a:t>
            </a:r>
            <a:r>
              <a:rPr lang="es-PE" sz="2000" b="0" dirty="0">
                <a:solidFill>
                  <a:srgbClr val="000000"/>
                </a:solidFill>
              </a:rPr>
              <a:t> </a:t>
            </a:r>
            <a:r>
              <a:rPr lang="es-PE" sz="2000" b="0" dirty="0" err="1">
                <a:solidFill>
                  <a:srgbClr val="000000"/>
                </a:solidFill>
              </a:rPr>
              <a:t>firms</a:t>
            </a:r>
            <a:r>
              <a:rPr lang="es-PE" sz="2000" b="0" dirty="0">
                <a:solidFill>
                  <a:srgbClr val="000000"/>
                </a:solidFill>
              </a:rPr>
              <a:t> </a:t>
            </a:r>
            <a:r>
              <a:rPr lang="es-PE" sz="2000" b="0" dirty="0" err="1">
                <a:solidFill>
                  <a:srgbClr val="000000"/>
                </a:solidFill>
              </a:rPr>
              <a:t>invest</a:t>
            </a:r>
            <a:r>
              <a:rPr lang="es-PE" sz="2000" b="0" dirty="0">
                <a:solidFill>
                  <a:srgbClr val="000000"/>
                </a:solidFill>
              </a:rPr>
              <a:t> similar </a:t>
            </a:r>
            <a:r>
              <a:rPr lang="es-PE" sz="2000" b="0" dirty="0" err="1">
                <a:solidFill>
                  <a:srgbClr val="000000"/>
                </a:solidFill>
              </a:rPr>
              <a:t>or</a:t>
            </a:r>
            <a:r>
              <a:rPr lang="es-PE" sz="2000" b="0" dirty="0">
                <a:solidFill>
                  <a:srgbClr val="000000"/>
                </a:solidFill>
              </a:rPr>
              <a:t> more </a:t>
            </a:r>
            <a:r>
              <a:rPr lang="es-PE" sz="2000" b="0" dirty="0" err="1">
                <a:solidFill>
                  <a:srgbClr val="000000"/>
                </a:solidFill>
              </a:rPr>
              <a:t>than</a:t>
            </a:r>
            <a:r>
              <a:rPr lang="es-PE" sz="2000" b="0" dirty="0">
                <a:solidFill>
                  <a:srgbClr val="000000"/>
                </a:solidFill>
              </a:rPr>
              <a:t> </a:t>
            </a:r>
            <a:r>
              <a:rPr lang="es-PE" sz="2000" b="0" dirty="0" err="1">
                <a:solidFill>
                  <a:srgbClr val="000000"/>
                </a:solidFill>
              </a:rPr>
              <a:t>others</a:t>
            </a:r>
            <a:r>
              <a:rPr lang="es-PE" sz="2000" b="0" dirty="0">
                <a:solidFill>
                  <a:srgbClr val="000000"/>
                </a:solidFill>
              </a:rPr>
              <a:t> (</a:t>
            </a:r>
            <a:r>
              <a:rPr lang="es-PE" sz="2000" b="0" dirty="0" err="1">
                <a:solidFill>
                  <a:srgbClr val="000000"/>
                </a:solidFill>
              </a:rPr>
              <a:t>relocation</a:t>
            </a:r>
            <a:r>
              <a:rPr lang="es-PE" sz="2000" b="0" dirty="0">
                <a:solidFill>
                  <a:srgbClr val="000000"/>
                </a:solidFill>
              </a:rPr>
              <a:t>, </a:t>
            </a:r>
            <a:r>
              <a:rPr lang="es-PE" sz="2000" b="0" dirty="0" err="1">
                <a:solidFill>
                  <a:srgbClr val="000000"/>
                </a:solidFill>
              </a:rPr>
              <a:t>jobs</a:t>
            </a:r>
            <a:r>
              <a:rPr lang="es-PE" sz="2000" b="0" dirty="0">
                <a:solidFill>
                  <a:srgbClr val="000000"/>
                </a:solidFill>
              </a:rPr>
              <a:t>)</a:t>
            </a:r>
          </a:p>
          <a:p>
            <a:pPr>
              <a:buFontTx/>
              <a:buChar char="-"/>
              <a:defRPr/>
            </a:pPr>
            <a:r>
              <a:rPr lang="es-PE" sz="2000" b="0" dirty="0">
                <a:solidFill>
                  <a:srgbClr val="000000"/>
                </a:solidFill>
              </a:rPr>
              <a:t>Shougang </a:t>
            </a:r>
            <a:r>
              <a:rPr lang="es-PE" sz="2000" b="0" dirty="0" err="1">
                <a:solidFill>
                  <a:srgbClr val="000000"/>
                </a:solidFill>
              </a:rPr>
              <a:t>only</a:t>
            </a:r>
            <a:r>
              <a:rPr lang="es-PE" sz="2000" b="0" dirty="0">
                <a:solidFill>
                  <a:srgbClr val="000000"/>
                </a:solidFill>
              </a:rPr>
              <a:t> </a:t>
            </a:r>
            <a:r>
              <a:rPr lang="es-PE" sz="2000" b="0" dirty="0" err="1">
                <a:solidFill>
                  <a:srgbClr val="000000"/>
                </a:solidFill>
              </a:rPr>
              <a:t>Chinese</a:t>
            </a:r>
            <a:r>
              <a:rPr lang="es-PE" sz="2000" b="0" dirty="0">
                <a:solidFill>
                  <a:srgbClr val="000000"/>
                </a:solidFill>
              </a:rPr>
              <a:t> </a:t>
            </a:r>
            <a:r>
              <a:rPr lang="es-PE" sz="2000" b="0" dirty="0" err="1">
                <a:solidFill>
                  <a:srgbClr val="000000"/>
                </a:solidFill>
              </a:rPr>
              <a:t>contributer</a:t>
            </a:r>
            <a:r>
              <a:rPr lang="es-PE" sz="2000" b="0" dirty="0">
                <a:solidFill>
                  <a:srgbClr val="000000"/>
                </a:solidFill>
              </a:rPr>
              <a:t> </a:t>
            </a:r>
            <a:r>
              <a:rPr lang="es-PE" sz="2000" b="0" dirty="0" err="1">
                <a:solidFill>
                  <a:srgbClr val="000000"/>
                </a:solidFill>
              </a:rPr>
              <a:t>to</a:t>
            </a:r>
            <a:r>
              <a:rPr lang="es-PE" sz="2000" b="0" dirty="0">
                <a:solidFill>
                  <a:srgbClr val="000000"/>
                </a:solidFill>
              </a:rPr>
              <a:t> </a:t>
            </a:r>
            <a:r>
              <a:rPr lang="es-PE" sz="2000" b="0" dirty="0" err="1">
                <a:solidFill>
                  <a:srgbClr val="000000"/>
                </a:solidFill>
              </a:rPr>
              <a:t>voluntary</a:t>
            </a:r>
            <a:r>
              <a:rPr lang="es-PE" sz="2000" b="0" dirty="0">
                <a:solidFill>
                  <a:srgbClr val="000000"/>
                </a:solidFill>
              </a:rPr>
              <a:t> Social </a:t>
            </a:r>
            <a:r>
              <a:rPr lang="es-PE" sz="2000" b="0" dirty="0" err="1">
                <a:solidFill>
                  <a:srgbClr val="000000"/>
                </a:solidFill>
              </a:rPr>
              <a:t>Fund</a:t>
            </a:r>
            <a:r>
              <a:rPr lang="es-PE" sz="2000" b="0" dirty="0">
                <a:solidFill>
                  <a:srgbClr val="000000"/>
                </a:solidFill>
              </a:rPr>
              <a:t> (PMSP)</a:t>
            </a:r>
          </a:p>
          <a:p>
            <a:pPr>
              <a:buFontTx/>
              <a:buChar char="-"/>
              <a:defRPr/>
            </a:pPr>
            <a:r>
              <a:rPr lang="es-PE" sz="2000" dirty="0" err="1">
                <a:solidFill>
                  <a:srgbClr val="000000"/>
                </a:solidFill>
              </a:rPr>
              <a:t>But</a:t>
            </a:r>
            <a:r>
              <a:rPr lang="es-PE" sz="2000" dirty="0">
                <a:solidFill>
                  <a:srgbClr val="000000"/>
                </a:solidFill>
              </a:rPr>
              <a:t> </a:t>
            </a:r>
            <a:r>
              <a:rPr lang="es-PE" sz="2000" dirty="0" err="1">
                <a:solidFill>
                  <a:srgbClr val="000000"/>
                </a:solidFill>
              </a:rPr>
              <a:t>Zijin</a:t>
            </a:r>
            <a:r>
              <a:rPr lang="es-PE" sz="2000" dirty="0">
                <a:solidFill>
                  <a:srgbClr val="000000"/>
                </a:solidFill>
              </a:rPr>
              <a:t> case shows </a:t>
            </a:r>
            <a:r>
              <a:rPr lang="es-PE" sz="2000" dirty="0" err="1">
                <a:solidFill>
                  <a:srgbClr val="000000"/>
                </a:solidFill>
              </a:rPr>
              <a:t>money</a:t>
            </a:r>
            <a:r>
              <a:rPr lang="es-PE" sz="2000" dirty="0">
                <a:solidFill>
                  <a:srgbClr val="000000"/>
                </a:solidFill>
              </a:rPr>
              <a:t> </a:t>
            </a:r>
            <a:r>
              <a:rPr lang="es-PE" sz="2000" dirty="0" err="1">
                <a:solidFill>
                  <a:srgbClr val="000000"/>
                </a:solidFill>
              </a:rPr>
              <a:t>cannot</a:t>
            </a:r>
            <a:r>
              <a:rPr lang="es-PE" sz="2000" dirty="0">
                <a:solidFill>
                  <a:srgbClr val="000000"/>
                </a:solidFill>
              </a:rPr>
              <a:t> </a:t>
            </a:r>
            <a:r>
              <a:rPr lang="es-PE" sz="2000" dirty="0" err="1">
                <a:solidFill>
                  <a:srgbClr val="000000"/>
                </a:solidFill>
              </a:rPr>
              <a:t>buy</a:t>
            </a:r>
            <a:r>
              <a:rPr lang="es-PE" sz="2000" dirty="0">
                <a:solidFill>
                  <a:srgbClr val="000000"/>
                </a:solidFill>
              </a:rPr>
              <a:t> </a:t>
            </a:r>
            <a:r>
              <a:rPr lang="es-PE" sz="2000" dirty="0" err="1">
                <a:solidFill>
                  <a:srgbClr val="000000"/>
                </a:solidFill>
              </a:rPr>
              <a:t>consent</a:t>
            </a:r>
            <a:r>
              <a:rPr lang="es-PE" sz="2000" dirty="0">
                <a:solidFill>
                  <a:srgbClr val="000000"/>
                </a:solidFill>
              </a:rPr>
              <a:t> </a:t>
            </a:r>
            <a:endParaRPr lang="es-PE" sz="2000" b="0" dirty="0">
              <a:solidFill>
                <a:srgbClr val="000000"/>
              </a:solidFill>
            </a:endParaRPr>
          </a:p>
          <a:p>
            <a:pPr>
              <a:buFontTx/>
              <a:buChar char="-"/>
              <a:defRPr/>
            </a:pPr>
            <a:endParaRPr lang="es-PE" sz="2000" b="0" dirty="0">
              <a:solidFill>
                <a:srgbClr val="000000"/>
              </a:solidFill>
            </a:endParaRPr>
          </a:p>
          <a:p>
            <a:pPr marL="0" indent="0">
              <a:buNone/>
              <a:defRPr/>
            </a:pPr>
            <a:r>
              <a:rPr lang="es-PE" sz="2000" dirty="0">
                <a:solidFill>
                  <a:srgbClr val="000000"/>
                </a:solidFill>
              </a:rPr>
              <a:t>3. </a:t>
            </a:r>
            <a:r>
              <a:rPr lang="es-PE" sz="2000" b="1" dirty="0" err="1">
                <a:solidFill>
                  <a:srgbClr val="000000"/>
                </a:solidFill>
              </a:rPr>
              <a:t>Guilds</a:t>
            </a:r>
            <a:r>
              <a:rPr lang="es-PE" sz="2000" b="1" dirty="0">
                <a:solidFill>
                  <a:srgbClr val="000000"/>
                </a:solidFill>
              </a:rPr>
              <a:t> and </a:t>
            </a:r>
            <a:r>
              <a:rPr lang="es-PE" sz="2000" b="1" dirty="0" err="1">
                <a:solidFill>
                  <a:srgbClr val="000000"/>
                </a:solidFill>
              </a:rPr>
              <a:t>Multistakeholder</a:t>
            </a:r>
            <a:r>
              <a:rPr lang="es-PE" sz="2000" b="1" dirty="0">
                <a:solidFill>
                  <a:srgbClr val="000000"/>
                </a:solidFill>
              </a:rPr>
              <a:t> </a:t>
            </a:r>
            <a:r>
              <a:rPr lang="es-PE" sz="2000" b="1" dirty="0" err="1">
                <a:solidFill>
                  <a:srgbClr val="000000"/>
                </a:solidFill>
              </a:rPr>
              <a:t>Fora</a:t>
            </a:r>
            <a:endParaRPr lang="es-PE" sz="2000" b="1" dirty="0">
              <a:solidFill>
                <a:srgbClr val="000000"/>
              </a:solidFill>
            </a:endParaRPr>
          </a:p>
          <a:p>
            <a:pPr marL="285750" indent="-285750">
              <a:buFontTx/>
              <a:buChar char="-"/>
              <a:defRPr/>
            </a:pPr>
            <a:r>
              <a:rPr lang="es-PE" sz="2000" b="0" dirty="0" err="1">
                <a:solidFill>
                  <a:srgbClr val="000000"/>
                </a:solidFill>
              </a:rPr>
              <a:t>Chinese</a:t>
            </a:r>
            <a:r>
              <a:rPr lang="es-PE" sz="2000" b="0" dirty="0">
                <a:solidFill>
                  <a:srgbClr val="000000"/>
                </a:solidFill>
              </a:rPr>
              <a:t> </a:t>
            </a:r>
            <a:r>
              <a:rPr lang="es-PE" sz="2000" b="0" dirty="0" err="1">
                <a:solidFill>
                  <a:srgbClr val="000000"/>
                </a:solidFill>
              </a:rPr>
              <a:t>not</a:t>
            </a:r>
            <a:r>
              <a:rPr lang="es-PE" sz="2000" b="0" dirty="0">
                <a:solidFill>
                  <a:srgbClr val="000000"/>
                </a:solidFill>
              </a:rPr>
              <a:t> </a:t>
            </a:r>
            <a:r>
              <a:rPr lang="es-PE" sz="2000" b="0" dirty="0" err="1">
                <a:solidFill>
                  <a:srgbClr val="000000"/>
                </a:solidFill>
              </a:rPr>
              <a:t>involved</a:t>
            </a:r>
            <a:r>
              <a:rPr lang="es-PE" sz="2000" b="0" dirty="0">
                <a:solidFill>
                  <a:srgbClr val="000000"/>
                </a:solidFill>
              </a:rPr>
              <a:t> in </a:t>
            </a:r>
            <a:r>
              <a:rPr lang="es-PE" sz="2000" b="0" dirty="0" err="1">
                <a:solidFill>
                  <a:srgbClr val="000000"/>
                </a:solidFill>
              </a:rPr>
              <a:t>corporate</a:t>
            </a:r>
            <a:r>
              <a:rPr lang="es-PE" sz="2000" b="0" dirty="0">
                <a:solidFill>
                  <a:srgbClr val="000000"/>
                </a:solidFill>
              </a:rPr>
              <a:t> </a:t>
            </a:r>
            <a:r>
              <a:rPr lang="es-PE" sz="2000" b="0" dirty="0" err="1">
                <a:solidFill>
                  <a:srgbClr val="000000"/>
                </a:solidFill>
              </a:rPr>
              <a:t>guilds</a:t>
            </a:r>
            <a:r>
              <a:rPr lang="es-PE" sz="2000" b="0" dirty="0">
                <a:solidFill>
                  <a:srgbClr val="000000"/>
                </a:solidFill>
              </a:rPr>
              <a:t> (</a:t>
            </a:r>
            <a:r>
              <a:rPr lang="es-PE" sz="2000" b="0" i="1" dirty="0">
                <a:solidFill>
                  <a:srgbClr val="000000"/>
                </a:solidFill>
              </a:rPr>
              <a:t>gremios</a:t>
            </a:r>
            <a:r>
              <a:rPr lang="es-PE" sz="2000" b="0" dirty="0">
                <a:solidFill>
                  <a:srgbClr val="000000"/>
                </a:solidFill>
              </a:rPr>
              <a:t>), </a:t>
            </a:r>
            <a:r>
              <a:rPr lang="es-PE" sz="2000" b="0" dirty="0" err="1">
                <a:solidFill>
                  <a:srgbClr val="000000"/>
                </a:solidFill>
              </a:rPr>
              <a:t>have</a:t>
            </a:r>
            <a:r>
              <a:rPr lang="es-PE" sz="2000" b="0" dirty="0">
                <a:solidFill>
                  <a:srgbClr val="000000"/>
                </a:solidFill>
              </a:rPr>
              <a:t> </a:t>
            </a:r>
            <a:r>
              <a:rPr lang="es-PE" sz="2000" b="0" dirty="0" err="1">
                <a:solidFill>
                  <a:srgbClr val="000000"/>
                </a:solidFill>
              </a:rPr>
              <a:t>own</a:t>
            </a:r>
            <a:r>
              <a:rPr lang="es-PE" sz="2000" b="0" dirty="0">
                <a:solidFill>
                  <a:srgbClr val="000000"/>
                </a:solidFill>
              </a:rPr>
              <a:t> </a:t>
            </a:r>
            <a:r>
              <a:rPr lang="es-PE" sz="2000" dirty="0" err="1">
                <a:solidFill>
                  <a:srgbClr val="000000"/>
                </a:solidFill>
              </a:rPr>
              <a:t>association</a:t>
            </a:r>
            <a:endParaRPr lang="es-PE" sz="2000" dirty="0">
              <a:solidFill>
                <a:srgbClr val="000000"/>
              </a:solidFill>
            </a:endParaRPr>
          </a:p>
          <a:p>
            <a:pPr marL="285750" indent="-285750">
              <a:buFontTx/>
              <a:buChar char="-"/>
              <a:defRPr/>
            </a:pPr>
            <a:r>
              <a:rPr lang="es-PE" sz="2000" b="0" dirty="0">
                <a:solidFill>
                  <a:srgbClr val="000000"/>
                </a:solidFill>
              </a:rPr>
              <a:t>Grupo de Dialogo Minero – </a:t>
            </a:r>
            <a:r>
              <a:rPr lang="es-PE" sz="2000" b="0" dirty="0" err="1">
                <a:solidFill>
                  <a:srgbClr val="000000"/>
                </a:solidFill>
              </a:rPr>
              <a:t>just</a:t>
            </a:r>
            <a:r>
              <a:rPr lang="es-PE" sz="2000" b="0" dirty="0">
                <a:solidFill>
                  <a:srgbClr val="000000"/>
                </a:solidFill>
              </a:rPr>
              <a:t> 1 </a:t>
            </a:r>
            <a:r>
              <a:rPr lang="es-PE" sz="2000" b="0" dirty="0" err="1">
                <a:solidFill>
                  <a:srgbClr val="000000"/>
                </a:solidFill>
              </a:rPr>
              <a:t>Chinese</a:t>
            </a:r>
            <a:r>
              <a:rPr lang="es-PE" sz="2000" b="0" dirty="0">
                <a:solidFill>
                  <a:srgbClr val="000000"/>
                </a:solidFill>
              </a:rPr>
              <a:t> </a:t>
            </a:r>
            <a:r>
              <a:rPr lang="es-PE" sz="2000" b="0" dirty="0" err="1">
                <a:solidFill>
                  <a:srgbClr val="000000"/>
                </a:solidFill>
              </a:rPr>
              <a:t>participant</a:t>
            </a:r>
            <a:endParaRPr lang="es-PE" sz="2000" b="0" dirty="0">
              <a:solidFill>
                <a:srgbClr val="000000"/>
              </a:solidFill>
            </a:endParaRPr>
          </a:p>
          <a:p>
            <a:pPr marL="285750" indent="-285750">
              <a:buFontTx/>
              <a:buChar char="-"/>
              <a:defRPr/>
            </a:pPr>
            <a:r>
              <a:rPr lang="es-PE" sz="2000" dirty="0">
                <a:solidFill>
                  <a:srgbClr val="000000"/>
                </a:solidFill>
              </a:rPr>
              <a:t>“</a:t>
            </a:r>
            <a:r>
              <a:rPr lang="es-PE" sz="2000" b="0" dirty="0">
                <a:solidFill>
                  <a:srgbClr val="000000"/>
                </a:solidFill>
              </a:rPr>
              <a:t>Mesas de dialogo” - </a:t>
            </a:r>
            <a:r>
              <a:rPr lang="es-PE" sz="2000" b="0" dirty="0" err="1">
                <a:solidFill>
                  <a:srgbClr val="000000"/>
                </a:solidFill>
              </a:rPr>
              <a:t>Chinese</a:t>
            </a:r>
            <a:r>
              <a:rPr lang="es-PE" sz="2000" b="0" dirty="0">
                <a:solidFill>
                  <a:srgbClr val="000000"/>
                </a:solidFill>
              </a:rPr>
              <a:t> in </a:t>
            </a:r>
            <a:r>
              <a:rPr lang="es-PE" sz="2000" dirty="0">
                <a:solidFill>
                  <a:srgbClr val="000000"/>
                </a:solidFill>
              </a:rPr>
              <a:t>4 (</a:t>
            </a:r>
            <a:r>
              <a:rPr lang="es-PE" sz="2000" b="0" dirty="0" err="1">
                <a:solidFill>
                  <a:srgbClr val="000000"/>
                </a:solidFill>
              </a:rPr>
              <a:t>Marcona</a:t>
            </a:r>
            <a:r>
              <a:rPr lang="es-PE" sz="2000" b="0" dirty="0">
                <a:solidFill>
                  <a:srgbClr val="000000"/>
                </a:solidFill>
              </a:rPr>
              <a:t>, Galeno, </a:t>
            </a:r>
            <a:r>
              <a:rPr lang="es-PE" sz="2000" b="0" dirty="0" err="1">
                <a:solidFill>
                  <a:srgbClr val="000000"/>
                </a:solidFill>
              </a:rPr>
              <a:t>Morococha</a:t>
            </a:r>
            <a:r>
              <a:rPr lang="es-PE" sz="2000" dirty="0">
                <a:solidFill>
                  <a:srgbClr val="000000"/>
                </a:solidFill>
              </a:rPr>
              <a:t>, </a:t>
            </a:r>
            <a:r>
              <a:rPr lang="es-PE" sz="2000" b="0" dirty="0">
                <a:solidFill>
                  <a:srgbClr val="000000"/>
                </a:solidFill>
              </a:rPr>
              <a:t>Las Bambas)</a:t>
            </a:r>
          </a:p>
          <a:p>
            <a:pPr marL="0" indent="0">
              <a:defRPr/>
            </a:pPr>
            <a:endParaRPr lang="es-PE" sz="2000" dirty="0">
              <a:solidFill>
                <a:srgbClr val="000000"/>
              </a:solidFill>
            </a:endParaRPr>
          </a:p>
        </p:txBody>
      </p:sp>
      <p:pic>
        <p:nvPicPr>
          <p:cNvPr id="10" name="Picture 9"/>
          <p:cNvPicPr>
            <a:picLocks noChangeAspect="1"/>
          </p:cNvPicPr>
          <p:nvPr/>
        </p:nvPicPr>
        <p:blipFill>
          <a:blip r:embed="rId4"/>
          <a:stretch>
            <a:fillRect/>
          </a:stretch>
        </p:blipFill>
        <p:spPr>
          <a:xfrm>
            <a:off x="6368914" y="6527800"/>
            <a:ext cx="2775086" cy="330200"/>
          </a:xfrm>
          <a:prstGeom prst="rect">
            <a:avLst/>
          </a:prstGeom>
        </p:spPr>
      </p:pic>
    </p:spTree>
    <p:extLst>
      <p:ext uri="{BB962C8B-B14F-4D97-AF65-F5344CB8AC3E}">
        <p14:creationId xmlns:p14="http://schemas.microsoft.com/office/powerpoint/2010/main" val="196152152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ina_art_for_PPT.jpg"/>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621726" y="194377"/>
            <a:ext cx="8041867" cy="6400800"/>
          </a:xfrm>
          <a:prstGeom prst="rect">
            <a:avLst/>
          </a:prstGeom>
        </p:spPr>
      </p:pic>
      <p:sp>
        <p:nvSpPr>
          <p:cNvPr id="2" name="1 Título"/>
          <p:cNvSpPr>
            <a:spLocks noGrp="1"/>
          </p:cNvSpPr>
          <p:nvPr>
            <p:ph type="title"/>
          </p:nvPr>
        </p:nvSpPr>
        <p:spPr>
          <a:xfrm>
            <a:off x="457200" y="152400"/>
            <a:ext cx="5791200" cy="1116013"/>
          </a:xfrm>
        </p:spPr>
        <p:txBody>
          <a:bodyPr>
            <a:normAutofit/>
          </a:bodyPr>
          <a:lstStyle/>
          <a:p>
            <a:pPr>
              <a:defRPr/>
            </a:pPr>
            <a:r>
              <a:rPr lang="es-PE" sz="4000" dirty="0" smtClean="0"/>
              <a:t>4. Labor </a:t>
            </a:r>
            <a:r>
              <a:rPr lang="es-PE" sz="4000" dirty="0" err="1" smtClean="0"/>
              <a:t>rights</a:t>
            </a:r>
            <a:endParaRPr lang="es-PE" sz="4000" dirty="0"/>
          </a:p>
        </p:txBody>
      </p:sp>
      <p:sp>
        <p:nvSpPr>
          <p:cNvPr id="3" name="2 Marcador de contenido"/>
          <p:cNvSpPr>
            <a:spLocks noGrp="1"/>
          </p:cNvSpPr>
          <p:nvPr>
            <p:ph idx="1"/>
          </p:nvPr>
        </p:nvSpPr>
        <p:spPr>
          <a:xfrm>
            <a:off x="457200" y="1371600"/>
            <a:ext cx="7620000" cy="4721225"/>
          </a:xfrm>
        </p:spPr>
        <p:txBody>
          <a:bodyPr vert="horz" lIns="91440" tIns="45720" rIns="91440" bIns="45720" rtlCol="0" anchor="t">
            <a:normAutofit/>
          </a:bodyPr>
          <a:lstStyle/>
          <a:p>
            <a:pPr marL="285750" indent="-285750">
              <a:buFontTx/>
              <a:buChar char="-"/>
              <a:defRPr/>
            </a:pPr>
            <a:r>
              <a:rPr lang="es-PE" sz="2400" b="0" dirty="0" err="1">
                <a:solidFill>
                  <a:srgbClr val="000000"/>
                </a:solidFill>
              </a:rPr>
              <a:t>Most</a:t>
            </a:r>
            <a:r>
              <a:rPr lang="es-PE" sz="2400" b="0" dirty="0">
                <a:solidFill>
                  <a:srgbClr val="000000"/>
                </a:solidFill>
              </a:rPr>
              <a:t> </a:t>
            </a:r>
            <a:r>
              <a:rPr lang="es-PE" sz="2400" b="0" dirty="0" err="1">
                <a:solidFill>
                  <a:srgbClr val="000000"/>
                </a:solidFill>
              </a:rPr>
              <a:t>Chinese</a:t>
            </a:r>
            <a:r>
              <a:rPr lang="es-PE" sz="2400" b="0" dirty="0">
                <a:solidFill>
                  <a:srgbClr val="000000"/>
                </a:solidFill>
              </a:rPr>
              <a:t> </a:t>
            </a:r>
            <a:r>
              <a:rPr lang="es-PE" sz="2400" b="0" dirty="0" err="1">
                <a:solidFill>
                  <a:srgbClr val="000000"/>
                </a:solidFill>
              </a:rPr>
              <a:t>firms</a:t>
            </a:r>
            <a:r>
              <a:rPr lang="es-PE" sz="2400" b="0" dirty="0">
                <a:solidFill>
                  <a:srgbClr val="000000"/>
                </a:solidFill>
              </a:rPr>
              <a:t> </a:t>
            </a:r>
            <a:r>
              <a:rPr lang="es-PE" sz="2400" b="0" dirty="0" err="1">
                <a:solidFill>
                  <a:srgbClr val="000000"/>
                </a:solidFill>
              </a:rPr>
              <a:t>still</a:t>
            </a:r>
            <a:r>
              <a:rPr lang="es-PE" sz="2400" b="0" dirty="0">
                <a:solidFill>
                  <a:srgbClr val="000000"/>
                </a:solidFill>
              </a:rPr>
              <a:t> </a:t>
            </a:r>
            <a:r>
              <a:rPr lang="es-PE" sz="2400" b="0" dirty="0" err="1">
                <a:solidFill>
                  <a:srgbClr val="000000"/>
                </a:solidFill>
              </a:rPr>
              <a:t>have</a:t>
            </a:r>
            <a:r>
              <a:rPr lang="es-PE" sz="2400" b="0" dirty="0">
                <a:solidFill>
                  <a:srgbClr val="000000"/>
                </a:solidFill>
              </a:rPr>
              <a:t> </a:t>
            </a:r>
            <a:r>
              <a:rPr lang="es-PE" sz="2400" b="0" dirty="0" err="1">
                <a:solidFill>
                  <a:srgbClr val="000000"/>
                </a:solidFill>
              </a:rPr>
              <a:t>small</a:t>
            </a:r>
            <a:r>
              <a:rPr lang="es-PE" sz="2400" b="0" dirty="0">
                <a:solidFill>
                  <a:srgbClr val="000000"/>
                </a:solidFill>
              </a:rPr>
              <a:t> </a:t>
            </a:r>
            <a:r>
              <a:rPr lang="es-PE" sz="2400" b="0" dirty="0" err="1">
                <a:solidFill>
                  <a:srgbClr val="000000"/>
                </a:solidFill>
              </a:rPr>
              <a:t>work</a:t>
            </a:r>
            <a:r>
              <a:rPr lang="es-PE" sz="2400" b="0" dirty="0">
                <a:solidFill>
                  <a:srgbClr val="000000"/>
                </a:solidFill>
              </a:rPr>
              <a:t> </a:t>
            </a:r>
            <a:r>
              <a:rPr lang="es-PE" sz="2400" b="0" dirty="0" err="1">
                <a:solidFill>
                  <a:srgbClr val="000000"/>
                </a:solidFill>
              </a:rPr>
              <a:t>force</a:t>
            </a:r>
            <a:r>
              <a:rPr lang="es-PE" sz="2400" b="0" dirty="0">
                <a:solidFill>
                  <a:srgbClr val="000000"/>
                </a:solidFill>
              </a:rPr>
              <a:t> </a:t>
            </a:r>
          </a:p>
          <a:p>
            <a:pPr marL="285750" indent="-285750">
              <a:buFontTx/>
              <a:buChar char="-"/>
              <a:defRPr/>
            </a:pPr>
            <a:r>
              <a:rPr lang="es-PE" sz="2400" dirty="0" err="1">
                <a:solidFill>
                  <a:srgbClr val="000000"/>
                </a:solidFill>
              </a:rPr>
              <a:t>Militant</a:t>
            </a:r>
            <a:r>
              <a:rPr lang="es-PE" sz="2400" dirty="0">
                <a:solidFill>
                  <a:srgbClr val="000000"/>
                </a:solidFill>
              </a:rPr>
              <a:t> </a:t>
            </a:r>
            <a:r>
              <a:rPr lang="es-PE" sz="2400" dirty="0" err="1">
                <a:solidFill>
                  <a:srgbClr val="000000"/>
                </a:solidFill>
              </a:rPr>
              <a:t>union</a:t>
            </a:r>
            <a:r>
              <a:rPr lang="es-PE" sz="2400" dirty="0">
                <a:solidFill>
                  <a:srgbClr val="000000"/>
                </a:solidFill>
              </a:rPr>
              <a:t> </a:t>
            </a:r>
            <a:r>
              <a:rPr lang="es-PE" sz="2400" dirty="0" err="1">
                <a:solidFill>
                  <a:srgbClr val="000000"/>
                </a:solidFill>
              </a:rPr>
              <a:t>tradition</a:t>
            </a:r>
            <a:r>
              <a:rPr lang="es-PE" sz="2400" dirty="0">
                <a:solidFill>
                  <a:srgbClr val="000000"/>
                </a:solidFill>
              </a:rPr>
              <a:t>, </a:t>
            </a:r>
            <a:r>
              <a:rPr lang="es-PE" sz="2400" dirty="0" err="1">
                <a:solidFill>
                  <a:srgbClr val="000000"/>
                </a:solidFill>
              </a:rPr>
              <a:t>harder</a:t>
            </a:r>
            <a:r>
              <a:rPr lang="es-PE" sz="2400" dirty="0">
                <a:solidFill>
                  <a:srgbClr val="000000"/>
                </a:solidFill>
              </a:rPr>
              <a:t> </a:t>
            </a:r>
            <a:r>
              <a:rPr lang="es-PE" sz="2400" dirty="0" err="1">
                <a:solidFill>
                  <a:srgbClr val="000000"/>
                </a:solidFill>
              </a:rPr>
              <a:t>for</a:t>
            </a:r>
            <a:r>
              <a:rPr lang="es-PE" sz="2400" dirty="0">
                <a:solidFill>
                  <a:srgbClr val="000000"/>
                </a:solidFill>
              </a:rPr>
              <a:t> </a:t>
            </a:r>
            <a:r>
              <a:rPr lang="es-PE" sz="2400" dirty="0" err="1">
                <a:solidFill>
                  <a:srgbClr val="000000"/>
                </a:solidFill>
              </a:rPr>
              <a:t>Chinese</a:t>
            </a:r>
            <a:r>
              <a:rPr lang="es-PE" sz="2400" dirty="0">
                <a:solidFill>
                  <a:srgbClr val="000000"/>
                </a:solidFill>
              </a:rPr>
              <a:t> </a:t>
            </a:r>
            <a:r>
              <a:rPr lang="es-PE" sz="2400" dirty="0" err="1">
                <a:solidFill>
                  <a:srgbClr val="000000"/>
                </a:solidFill>
              </a:rPr>
              <a:t>to</a:t>
            </a:r>
            <a:r>
              <a:rPr lang="es-PE" sz="2400" dirty="0">
                <a:solidFill>
                  <a:srgbClr val="000000"/>
                </a:solidFill>
              </a:rPr>
              <a:t> </a:t>
            </a:r>
            <a:r>
              <a:rPr lang="es-PE" sz="2400" dirty="0" err="1">
                <a:solidFill>
                  <a:srgbClr val="000000"/>
                </a:solidFill>
              </a:rPr>
              <a:t>accept</a:t>
            </a:r>
            <a:endParaRPr lang="es-PE" sz="2400" dirty="0">
              <a:solidFill>
                <a:srgbClr val="000000"/>
              </a:solidFill>
            </a:endParaRPr>
          </a:p>
          <a:p>
            <a:pPr marL="285750" indent="-285750">
              <a:buFontTx/>
              <a:buChar char="-"/>
              <a:defRPr/>
            </a:pPr>
            <a:r>
              <a:rPr lang="es-PE" sz="2400" dirty="0" err="1">
                <a:solidFill>
                  <a:srgbClr val="000000"/>
                </a:solidFill>
              </a:rPr>
              <a:t>Since</a:t>
            </a:r>
            <a:r>
              <a:rPr lang="es-PE" sz="2400" dirty="0">
                <a:solidFill>
                  <a:srgbClr val="000000"/>
                </a:solidFill>
              </a:rPr>
              <a:t> 2001, </a:t>
            </a:r>
            <a:r>
              <a:rPr lang="es-PE" sz="2400" dirty="0" err="1">
                <a:solidFill>
                  <a:srgbClr val="000000"/>
                </a:solidFill>
              </a:rPr>
              <a:t>greater</a:t>
            </a:r>
            <a:r>
              <a:rPr lang="es-PE" sz="2400" dirty="0">
                <a:solidFill>
                  <a:srgbClr val="000000"/>
                </a:solidFill>
              </a:rPr>
              <a:t> </a:t>
            </a:r>
            <a:r>
              <a:rPr lang="es-PE" sz="2400" dirty="0" err="1">
                <a:solidFill>
                  <a:srgbClr val="000000"/>
                </a:solidFill>
              </a:rPr>
              <a:t>scrutiny</a:t>
            </a:r>
            <a:r>
              <a:rPr lang="es-PE" sz="2400" dirty="0">
                <a:solidFill>
                  <a:srgbClr val="000000"/>
                </a:solidFill>
              </a:rPr>
              <a:t> </a:t>
            </a:r>
            <a:r>
              <a:rPr lang="es-PE" sz="2400" dirty="0" err="1">
                <a:solidFill>
                  <a:srgbClr val="000000"/>
                </a:solidFill>
              </a:rPr>
              <a:t>from</a:t>
            </a:r>
            <a:r>
              <a:rPr lang="es-PE" sz="2400" dirty="0">
                <a:solidFill>
                  <a:srgbClr val="000000"/>
                </a:solidFill>
              </a:rPr>
              <a:t> </a:t>
            </a:r>
            <a:r>
              <a:rPr lang="es-PE" sz="2400" dirty="0" err="1">
                <a:solidFill>
                  <a:srgbClr val="000000"/>
                </a:solidFill>
              </a:rPr>
              <a:t>authorities</a:t>
            </a:r>
            <a:endParaRPr lang="es-PE" sz="2400" dirty="0">
              <a:solidFill>
                <a:srgbClr val="000000"/>
              </a:solidFill>
            </a:endParaRPr>
          </a:p>
          <a:p>
            <a:pPr marL="285750" indent="-285750">
              <a:buFontTx/>
              <a:buChar char="-"/>
              <a:defRPr/>
            </a:pPr>
            <a:r>
              <a:rPr lang="es-PE" sz="2400" dirty="0" err="1">
                <a:solidFill>
                  <a:srgbClr val="000000"/>
                </a:solidFill>
              </a:rPr>
              <a:t>Fewer</a:t>
            </a:r>
            <a:r>
              <a:rPr lang="es-PE" sz="2400" dirty="0">
                <a:solidFill>
                  <a:srgbClr val="000000"/>
                </a:solidFill>
              </a:rPr>
              <a:t> </a:t>
            </a:r>
            <a:r>
              <a:rPr lang="es-PE" sz="2400" dirty="0" err="1">
                <a:solidFill>
                  <a:srgbClr val="000000"/>
                </a:solidFill>
              </a:rPr>
              <a:t>tertiary</a:t>
            </a:r>
            <a:r>
              <a:rPr lang="es-PE" sz="2400" dirty="0">
                <a:solidFill>
                  <a:srgbClr val="000000"/>
                </a:solidFill>
              </a:rPr>
              <a:t> </a:t>
            </a:r>
            <a:r>
              <a:rPr lang="es-PE" sz="2400" dirty="0" err="1">
                <a:solidFill>
                  <a:srgbClr val="000000"/>
                </a:solidFill>
              </a:rPr>
              <a:t>workers</a:t>
            </a:r>
            <a:r>
              <a:rPr lang="es-PE" sz="2400" dirty="0">
                <a:solidFill>
                  <a:srgbClr val="000000"/>
                </a:solidFill>
              </a:rPr>
              <a:t> </a:t>
            </a:r>
            <a:r>
              <a:rPr lang="es-PE" sz="2400" dirty="0" err="1">
                <a:solidFill>
                  <a:srgbClr val="000000"/>
                </a:solidFill>
              </a:rPr>
              <a:t>than</a:t>
            </a:r>
            <a:r>
              <a:rPr lang="es-PE" sz="2400" dirty="0">
                <a:solidFill>
                  <a:srgbClr val="000000"/>
                </a:solidFill>
              </a:rPr>
              <a:t> </a:t>
            </a:r>
            <a:r>
              <a:rPr lang="es-PE" sz="2400" dirty="0" err="1">
                <a:solidFill>
                  <a:srgbClr val="000000"/>
                </a:solidFill>
              </a:rPr>
              <a:t>average</a:t>
            </a:r>
            <a:r>
              <a:rPr lang="es-PE" sz="2400" dirty="0">
                <a:solidFill>
                  <a:srgbClr val="000000"/>
                </a:solidFill>
              </a:rPr>
              <a:t> </a:t>
            </a:r>
            <a:r>
              <a:rPr lang="es-PE" sz="2400" dirty="0" err="1">
                <a:solidFill>
                  <a:srgbClr val="000000"/>
                </a:solidFill>
              </a:rPr>
              <a:t>for</a:t>
            </a:r>
            <a:r>
              <a:rPr lang="es-PE" sz="2400" dirty="0">
                <a:solidFill>
                  <a:srgbClr val="000000"/>
                </a:solidFill>
              </a:rPr>
              <a:t> </a:t>
            </a:r>
            <a:r>
              <a:rPr lang="es-PE" sz="2400" dirty="0" err="1">
                <a:solidFill>
                  <a:srgbClr val="000000"/>
                </a:solidFill>
              </a:rPr>
              <a:t>large</a:t>
            </a:r>
            <a:r>
              <a:rPr lang="es-PE" sz="2400" dirty="0">
                <a:solidFill>
                  <a:srgbClr val="000000"/>
                </a:solidFill>
              </a:rPr>
              <a:t> </a:t>
            </a:r>
            <a:r>
              <a:rPr lang="es-PE" sz="2400" dirty="0" err="1">
                <a:solidFill>
                  <a:srgbClr val="000000"/>
                </a:solidFill>
              </a:rPr>
              <a:t>firms</a:t>
            </a:r>
            <a:r>
              <a:rPr lang="es-PE" sz="2400" dirty="0">
                <a:solidFill>
                  <a:srgbClr val="000000"/>
                </a:solidFill>
              </a:rPr>
              <a:t> </a:t>
            </a:r>
          </a:p>
          <a:p>
            <a:pPr marL="285750" indent="-285750">
              <a:buFontTx/>
              <a:buChar char="-"/>
              <a:defRPr/>
            </a:pPr>
            <a:r>
              <a:rPr lang="es-PE" sz="2400" dirty="0" err="1">
                <a:solidFill>
                  <a:srgbClr val="000000"/>
                </a:solidFill>
              </a:rPr>
              <a:t>Majority</a:t>
            </a:r>
            <a:r>
              <a:rPr lang="es-PE" sz="2400" dirty="0">
                <a:solidFill>
                  <a:srgbClr val="000000"/>
                </a:solidFill>
              </a:rPr>
              <a:t> </a:t>
            </a:r>
            <a:r>
              <a:rPr lang="es-PE" sz="2400" dirty="0" err="1">
                <a:solidFill>
                  <a:srgbClr val="000000"/>
                </a:solidFill>
              </a:rPr>
              <a:t>Peruvian</a:t>
            </a:r>
            <a:r>
              <a:rPr lang="es-PE" sz="2400" dirty="0">
                <a:solidFill>
                  <a:srgbClr val="000000"/>
                </a:solidFill>
              </a:rPr>
              <a:t> </a:t>
            </a:r>
            <a:r>
              <a:rPr lang="es-PE" sz="2400" dirty="0" err="1">
                <a:solidFill>
                  <a:srgbClr val="000000"/>
                </a:solidFill>
              </a:rPr>
              <a:t>hires</a:t>
            </a:r>
            <a:endParaRPr lang="es-PE" sz="2400" dirty="0">
              <a:solidFill>
                <a:srgbClr val="000000"/>
              </a:solidFill>
            </a:endParaRPr>
          </a:p>
          <a:p>
            <a:pPr marL="285750" indent="-285750">
              <a:buFontTx/>
              <a:buChar char="-"/>
              <a:defRPr/>
            </a:pPr>
            <a:endParaRPr lang="es-PE" sz="2400" b="0" dirty="0">
              <a:solidFill>
                <a:srgbClr val="000000"/>
              </a:solidFill>
            </a:endParaRPr>
          </a:p>
          <a:p>
            <a:pPr marL="0" indent="0">
              <a:buNone/>
              <a:defRPr/>
            </a:pPr>
            <a:r>
              <a:rPr lang="es-PE" sz="2400" b="0" dirty="0" err="1">
                <a:solidFill>
                  <a:srgbClr val="000000"/>
                </a:solidFill>
              </a:rPr>
              <a:t>Shougang</a:t>
            </a:r>
            <a:r>
              <a:rPr lang="es-PE" sz="2400" b="0" dirty="0">
                <a:solidFill>
                  <a:srgbClr val="000000"/>
                </a:solidFill>
              </a:rPr>
              <a:t> stands </a:t>
            </a:r>
            <a:r>
              <a:rPr lang="es-PE" sz="2400" b="0" dirty="0" err="1">
                <a:solidFill>
                  <a:srgbClr val="000000"/>
                </a:solidFill>
              </a:rPr>
              <a:t>out</a:t>
            </a:r>
            <a:r>
              <a:rPr lang="es-PE" sz="2400" b="0" dirty="0">
                <a:solidFill>
                  <a:srgbClr val="000000"/>
                </a:solidFill>
              </a:rPr>
              <a:t> </a:t>
            </a:r>
          </a:p>
          <a:p>
            <a:pPr marL="0" indent="0">
              <a:buNone/>
              <a:defRPr/>
            </a:pPr>
            <a:r>
              <a:rPr lang="es-PE" sz="2400" b="0" dirty="0" err="1">
                <a:solidFill>
                  <a:srgbClr val="000000"/>
                </a:solidFill>
              </a:rPr>
              <a:t>for</a:t>
            </a:r>
            <a:r>
              <a:rPr lang="es-PE" sz="2400" b="0" dirty="0">
                <a:solidFill>
                  <a:srgbClr val="000000"/>
                </a:solidFill>
              </a:rPr>
              <a:t> labor </a:t>
            </a:r>
            <a:r>
              <a:rPr lang="es-PE" sz="2400" b="0" dirty="0" err="1">
                <a:solidFill>
                  <a:srgbClr val="000000"/>
                </a:solidFill>
              </a:rPr>
              <a:t>conflict</a:t>
            </a:r>
            <a:r>
              <a:rPr lang="es-PE" sz="2400" b="0" dirty="0">
                <a:solidFill>
                  <a:srgbClr val="000000"/>
                </a:solidFill>
              </a:rPr>
              <a:t>, strikes.</a:t>
            </a:r>
          </a:p>
          <a:p>
            <a:pPr marL="0" indent="0">
              <a:buNone/>
              <a:defRPr/>
            </a:pPr>
            <a:endParaRPr lang="es-PE" sz="2400" b="0" dirty="0">
              <a:solidFill>
                <a:srgbClr val="000000"/>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1475" y="3475037"/>
            <a:ext cx="4962525"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23581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U_GEG">
  <a:themeElements>
    <a:clrScheme name="Custom 9">
      <a:dk1>
        <a:sysClr val="windowText" lastClr="000000"/>
      </a:dk1>
      <a:lt1>
        <a:sysClr val="window" lastClr="FFFFFF"/>
      </a:lt1>
      <a:dk2>
        <a:srgbClr val="BB102F"/>
      </a:dk2>
      <a:lt2>
        <a:srgbClr val="FAC7D1"/>
      </a:lt2>
      <a:accent1>
        <a:srgbClr val="FDD84C"/>
      </a:accent1>
      <a:accent2>
        <a:srgbClr val="8D6D18"/>
      </a:accent2>
      <a:accent3>
        <a:srgbClr val="5168A3"/>
      </a:accent3>
      <a:accent4>
        <a:srgbClr val="0A1944"/>
      </a:accent4>
      <a:accent5>
        <a:srgbClr val="A2A548"/>
      </a:accent5>
      <a:accent6>
        <a:srgbClr val="5B5722"/>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8591</TotalTime>
  <Words>1558</Words>
  <Application>Microsoft Macintosh PowerPoint</Application>
  <PresentationFormat>On-screen Show (4:3)</PresentationFormat>
  <Paragraphs>200</Paragraphs>
  <Slides>22</Slides>
  <Notes>17</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BU_GEG</vt:lpstr>
      <vt:lpstr>Tema de Office</vt:lpstr>
      <vt:lpstr>China in Latin America    Lessons for South-South Cooperation and Sustainable Development </vt:lpstr>
      <vt:lpstr>Three Points/Findings</vt:lpstr>
      <vt:lpstr>Project Overview: 8 Case Studies</vt:lpstr>
      <vt:lpstr>China and Challenges in Latam’s  Mining Sector</vt:lpstr>
      <vt:lpstr>Mining in Peru </vt:lpstr>
      <vt:lpstr>China a major part of the story </vt:lpstr>
      <vt:lpstr>Chinese mining cases in Peru</vt:lpstr>
      <vt:lpstr>Extractive Governance reforms &amp; Chinese engagement</vt:lpstr>
      <vt:lpstr>4. Labor rights</vt:lpstr>
      <vt:lpstr>5. Environmental regulation</vt:lpstr>
      <vt:lpstr>Environmental fines on mining firms  in Peru, 2007-2014</vt:lpstr>
      <vt:lpstr>Shougang: Starting on the wrong foot</vt:lpstr>
      <vt:lpstr>Chinalco: A new standard?</vt:lpstr>
      <vt:lpstr>Chinalco: relocation effort </vt:lpstr>
      <vt:lpstr>Oil, biodiversity and local development</vt:lpstr>
      <vt:lpstr>Oil Case Studies</vt:lpstr>
      <vt:lpstr>Colombia: Chinese Oil Concessions</vt:lpstr>
      <vt:lpstr>Sinopec in Ecuador</vt:lpstr>
      <vt:lpstr>Ecuador: Less Enforcement, More Protests</vt:lpstr>
      <vt:lpstr>Holding the Line Against Pushback</vt:lpstr>
      <vt:lpstr>Points of Entry</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China in Latin America   Lessons for South-South Cooperation  and Sustainable Development</dc:title>
  <dc:creator>Rebecca Ray</dc:creator>
  <cp:lastModifiedBy>Rebecca Ray</cp:lastModifiedBy>
  <cp:revision>143</cp:revision>
  <dcterms:created xsi:type="dcterms:W3CDTF">2015-04-08T15:27:13Z</dcterms:created>
  <dcterms:modified xsi:type="dcterms:W3CDTF">2015-08-27T21:48:49Z</dcterms:modified>
</cp:coreProperties>
</file>