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1"/>
  </p:notesMasterIdLst>
  <p:sldIdLst>
    <p:sldId id="256" r:id="rId3"/>
    <p:sldId id="260" r:id="rId4"/>
    <p:sldId id="267" r:id="rId5"/>
    <p:sldId id="262" r:id="rId6"/>
    <p:sldId id="261" r:id="rId7"/>
    <p:sldId id="268" r:id="rId8"/>
    <p:sldId id="270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A63"/>
    <a:srgbClr val="BA9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892" autoAdjust="0"/>
  </p:normalViewPr>
  <p:slideViewPr>
    <p:cSldViewPr>
      <p:cViewPr>
        <p:scale>
          <a:sx n="81" d="100"/>
          <a:sy n="81" d="100"/>
        </p:scale>
        <p:origin x="-1856" y="-488"/>
      </p:cViewPr>
      <p:guideLst>
        <p:guide orient="horz" pos="216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96ED5-736A-C342-9BBD-F8BFA83A70AE}" type="datetimeFigureOut">
              <a:rPr lang="en-US" smtClean="0"/>
              <a:t>8/24/15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351C5-151A-9542-A184-23BE9B9E4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23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90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2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07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31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278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6766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3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39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15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0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7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906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85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505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61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01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2F954-69B2-484D-AE67-80212B91C6DC}" type="datetimeFigureOut">
              <a:rPr lang="en-US" smtClean="0"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E469E7-A7EE-4B82-A28E-79B002423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8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24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54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4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9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7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20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D8C24C-FE67-4DCC-BF86-270AF07AF9B1}" type="datetimeFigureOut">
              <a:rPr lang="en-US" smtClean="0"/>
              <a:t>8/24/15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F332F1-2D54-49FF-A43B-F4CE0A9AE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2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1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72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1336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Taking Development Seriously</a:t>
            </a:r>
          </a:p>
          <a:p>
            <a:r>
              <a:rPr lang="en-US" altLang="zh-CN" sz="4000" b="1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Moving Beyond the Easy Phase of China-Latin America Relations</a:t>
            </a:r>
            <a:endParaRPr lang="en-US" altLang="zh-CN" sz="4000" dirty="0" smtClean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endParaRPr lang="en-US" altLang="zh-CN" sz="20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Matt Ferchen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August 28</a:t>
            </a:r>
            <a:r>
              <a:rPr lang="en-US" altLang="zh-CN" sz="20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, 2015</a:t>
            </a:r>
            <a:endParaRPr lang="zh-CN" altLang="en-US" sz="20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201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Introduction and Overview</a:t>
            </a:r>
            <a:endParaRPr kumimoji="1"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An outsiders inside view</a:t>
            </a:r>
          </a:p>
          <a:p>
            <a:endParaRPr kumimoji="1" lang="en-US" altLang="zh-CN" dirty="0" smtClean="0"/>
          </a:p>
          <a:p>
            <a:r>
              <a:rPr kumimoji="1" lang="en-US" altLang="zh-CN" dirty="0" smtClean="0"/>
              <a:t>Overview of China-LAC ties</a:t>
            </a:r>
          </a:p>
          <a:p>
            <a:endParaRPr kumimoji="1" lang="en-US" altLang="zh-CN" dirty="0" smtClean="0"/>
          </a:p>
          <a:p>
            <a:r>
              <a:rPr kumimoji="1" lang="en-US" altLang="zh-CN" dirty="0" smtClean="0"/>
              <a:t>Development in China &amp; Latin America</a:t>
            </a:r>
          </a:p>
          <a:p>
            <a:pPr marL="0" indent="0">
              <a:buNone/>
            </a:pPr>
            <a:endParaRPr kumimoji="1" lang="en-US" altLang="zh-CN" dirty="0" smtClean="0"/>
          </a:p>
          <a:p>
            <a:r>
              <a:rPr kumimoji="1" lang="en-US" altLang="zh-CN" dirty="0" smtClean="0"/>
              <a:t>Moving beyond the Easy Phase of China-Latin America Relations</a:t>
            </a:r>
          </a:p>
          <a:p>
            <a:endParaRPr kumimoji="1" lang="en-US" altLang="zh-CN" dirty="0" smtClean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9061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Development &amp; China-LAC Relations: The First Decade+</a:t>
            </a:r>
            <a:endParaRPr kumimoji="1" lang="zh-CN" alt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The commodity boom and the “Easy Phase”</a:t>
            </a:r>
          </a:p>
          <a:p>
            <a:pPr lvl="1"/>
            <a:r>
              <a:rPr kumimoji="1" lang="en-US" altLang="zh-CN" dirty="0" smtClean="0"/>
              <a:t>Trade complementarity (some win more)</a:t>
            </a:r>
          </a:p>
          <a:p>
            <a:pPr lvl="1"/>
            <a:r>
              <a:rPr kumimoji="1" lang="en-US" altLang="zh-CN" dirty="0" smtClean="0"/>
              <a:t>Finance: Loans-for-commodities=low risk?</a:t>
            </a:r>
          </a:p>
          <a:p>
            <a:pPr lvl="1"/>
            <a:r>
              <a:rPr kumimoji="1" lang="en-US" altLang="zh-CN" dirty="0" smtClean="0"/>
              <a:t>Investment: Lots of smoke, little fire</a:t>
            </a:r>
          </a:p>
          <a:p>
            <a:pPr lvl="1"/>
            <a:endParaRPr kumimoji="1" lang="en-US" altLang="zh-CN" dirty="0" smtClean="0"/>
          </a:p>
          <a:p>
            <a:r>
              <a:rPr kumimoji="1" lang="en-US" altLang="zh-CN" dirty="0" smtClean="0"/>
              <a:t>Not so easy: Great variation, rising anxieties</a:t>
            </a:r>
          </a:p>
          <a:p>
            <a:endParaRPr kumimoji="1" lang="en-US" altLang="zh-CN" dirty="0" smtClean="0"/>
          </a:p>
          <a:p>
            <a:r>
              <a:rPr kumimoji="1" lang="en-US" altLang="zh-CN" dirty="0" smtClean="0"/>
              <a:t>Does trade foster development? Maybe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03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China &amp; Development:</a:t>
            </a:r>
            <a:br>
              <a:rPr lang="en-US" altLang="zh-CN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zh-CN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Evolving Strategies</a:t>
            </a:r>
            <a:endParaRPr kumimoji="1" lang="zh-CN" alt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Development &amp; Stability: Moving Targets</a:t>
            </a:r>
          </a:p>
          <a:p>
            <a:pPr marL="0" indent="0">
              <a:buNone/>
            </a:pPr>
            <a:endParaRPr kumimoji="1" lang="en-US" altLang="zh-CN" dirty="0" smtClean="0"/>
          </a:p>
          <a:p>
            <a:r>
              <a:rPr kumimoji="1" lang="en-US" altLang="zh-CN" dirty="0" smtClean="0"/>
              <a:t>Domestic</a:t>
            </a:r>
          </a:p>
          <a:p>
            <a:pPr lvl="1"/>
            <a:r>
              <a:rPr kumimoji="1" lang="en-US" altLang="zh-CN" dirty="0" smtClean="0"/>
              <a:t>3 decades of Reform, 3 periods of </a:t>
            </a:r>
            <a:r>
              <a:rPr kumimoji="1" lang="en-US" altLang="zh-CN" dirty="0"/>
              <a:t>d</a:t>
            </a:r>
            <a:r>
              <a:rPr kumimoji="1" lang="en-US" altLang="zh-CN" dirty="0" smtClean="0"/>
              <a:t>evelopment</a:t>
            </a:r>
          </a:p>
          <a:p>
            <a:pPr lvl="1"/>
            <a:r>
              <a:rPr kumimoji="1" lang="en-US" altLang="zh-CN" dirty="0" smtClean="0"/>
              <a:t>The “new normal” as huge challenge</a:t>
            </a:r>
          </a:p>
          <a:p>
            <a:pPr lvl="1"/>
            <a:endParaRPr kumimoji="1" lang="en-US" altLang="zh-CN" dirty="0" smtClean="0"/>
          </a:p>
          <a:p>
            <a:r>
              <a:rPr kumimoji="1" lang="en-US" altLang="zh-CN" dirty="0" smtClean="0"/>
              <a:t>International </a:t>
            </a:r>
          </a:p>
          <a:p>
            <a:pPr lvl="1"/>
            <a:r>
              <a:rPr kumimoji="1" lang="en-US" altLang="zh-CN" dirty="0" smtClean="0"/>
              <a:t>Peaceful Development=win-win complementarity</a:t>
            </a:r>
          </a:p>
          <a:p>
            <a:pPr lvl="1"/>
            <a:r>
              <a:rPr kumimoji="1" lang="en-US" altLang="zh-CN" dirty="0" smtClean="0"/>
              <a:t>End of China’s boom, end of commodity boom</a:t>
            </a:r>
          </a:p>
          <a:p>
            <a:pPr lvl="1"/>
            <a:endParaRPr kumimoji="1" lang="en-US" altLang="zh-CN" dirty="0" smtClean="0"/>
          </a:p>
          <a:p>
            <a:pPr lvl="1"/>
            <a:endParaRPr kumimoji="1" lang="en-US" altLang="zh-CN" dirty="0" smtClean="0"/>
          </a:p>
          <a:p>
            <a:pPr lvl="1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6961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Latin America, Development </a:t>
            </a:r>
            <a:r>
              <a:rPr lang="en-US" altLang="zh-CN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altLang="zh-CN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China: </a:t>
            </a:r>
            <a:r>
              <a:rPr lang="en-US" altLang="zh-CN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Déjà vu All Over </a:t>
            </a:r>
            <a:r>
              <a:rPr lang="en-US" altLang="zh-CN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Again?</a:t>
            </a:r>
            <a:endParaRPr kumimoji="1" lang="zh-CN" alt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kumimoji="1" lang="en-US" altLang="zh-CN" dirty="0" smtClean="0"/>
              <a:t>Development and new China partnerships</a:t>
            </a:r>
          </a:p>
          <a:p>
            <a:pPr lvl="1"/>
            <a:r>
              <a:rPr kumimoji="1" lang="en-US" altLang="zh-CN" dirty="0" smtClean="0"/>
              <a:t>New trade partner, new source of growth? </a:t>
            </a:r>
            <a:endParaRPr kumimoji="1" lang="en-US" altLang="zh-CN" dirty="0"/>
          </a:p>
          <a:p>
            <a:pPr lvl="1"/>
            <a:r>
              <a:rPr kumimoji="1" lang="en-US" altLang="zh-CN" dirty="0" smtClean="0"/>
              <a:t>New political partner, new source of strength? </a:t>
            </a:r>
          </a:p>
          <a:p>
            <a:pPr lvl="1"/>
            <a:r>
              <a:rPr kumimoji="1" lang="en-US" altLang="zh-CN" dirty="0" smtClean="0"/>
              <a:t>Where’s Development in “South-South” ties?</a:t>
            </a:r>
          </a:p>
          <a:p>
            <a:pPr lvl="1"/>
            <a:endParaRPr kumimoji="1" lang="en-US" altLang="zh-CN" dirty="0" smtClean="0"/>
          </a:p>
          <a:p>
            <a:r>
              <a:rPr kumimoji="1" lang="en-US" altLang="zh-CN" dirty="0" smtClean="0"/>
              <a:t>Commodity Boom &amp; Rethinking Development</a:t>
            </a:r>
          </a:p>
          <a:p>
            <a:pPr lvl="1"/>
            <a:r>
              <a:rPr kumimoji="1" lang="en-US" altLang="zh-CN" dirty="0" smtClean="0"/>
              <a:t>What should drive Latin American growth?</a:t>
            </a:r>
          </a:p>
          <a:p>
            <a:pPr lvl="1"/>
            <a:r>
              <a:rPr kumimoji="1" lang="en-US" altLang="zh-CN" dirty="0" smtClean="0"/>
              <a:t>What should be foundations of China-LAC ties?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1943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New Development Challenges, New Development Opportunities </a:t>
            </a:r>
            <a:endParaRPr kumimoji="1" lang="zh-CN" alt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err="1" smtClean="0"/>
              <a:t>Crisitunity</a:t>
            </a:r>
            <a:r>
              <a:rPr kumimoji="1" lang="en-US" altLang="zh-CN" dirty="0" smtClean="0"/>
              <a:t>: Taking Development Seriously</a:t>
            </a:r>
          </a:p>
          <a:p>
            <a:pPr lvl="1"/>
            <a:r>
              <a:rPr kumimoji="1" lang="en-US" altLang="zh-CN" dirty="0" err="1" smtClean="0"/>
              <a:t>LatAm</a:t>
            </a:r>
            <a:r>
              <a:rPr kumimoji="1" lang="en-US" altLang="zh-CN" dirty="0" smtClean="0"/>
              <a:t> century of development</a:t>
            </a:r>
            <a:r>
              <a:rPr kumimoji="1" lang="en-US" altLang="zh-CN" dirty="0"/>
              <a:t> </a:t>
            </a:r>
            <a:r>
              <a:rPr kumimoji="1" lang="en-US" altLang="zh-CN" dirty="0" smtClean="0"/>
              <a:t>thinking and policy</a:t>
            </a:r>
          </a:p>
          <a:p>
            <a:pPr lvl="1"/>
            <a:r>
              <a:rPr kumimoji="1" lang="en-US" altLang="zh-CN" dirty="0" smtClean="0"/>
              <a:t>China’s development successes &amp; challenges</a:t>
            </a:r>
          </a:p>
          <a:p>
            <a:pPr lvl="1"/>
            <a:r>
              <a:rPr kumimoji="1" lang="en-US" altLang="zh-CN" dirty="0" smtClean="0"/>
              <a:t>China-LAC: rethinking content of development</a:t>
            </a:r>
          </a:p>
          <a:p>
            <a:pPr marL="457200" lvl="1" indent="0">
              <a:buNone/>
            </a:pPr>
            <a:endParaRPr kumimoji="1" lang="en-US" altLang="zh-CN" dirty="0" smtClean="0"/>
          </a:p>
          <a:p>
            <a:r>
              <a:rPr kumimoji="1" lang="en-US" altLang="zh-CN" dirty="0" smtClean="0"/>
              <a:t>Solutions</a:t>
            </a:r>
          </a:p>
          <a:p>
            <a:pPr lvl="1"/>
            <a:r>
              <a:rPr kumimoji="1" lang="en-US" altLang="zh-CN" dirty="0" smtClean="0"/>
              <a:t>Moving beyond complementarity: what and how?</a:t>
            </a:r>
          </a:p>
          <a:p>
            <a:pPr lvl="1"/>
            <a:r>
              <a:rPr kumimoji="1" lang="en-US" altLang="zh-CN" dirty="0"/>
              <a:t>E</a:t>
            </a:r>
            <a:r>
              <a:rPr kumimoji="1" lang="en-US" altLang="zh-CN" dirty="0" smtClean="0"/>
              <a:t>xporting China’s “industrial capacity”?</a:t>
            </a:r>
          </a:p>
          <a:p>
            <a:pPr lvl="1"/>
            <a:r>
              <a:rPr kumimoji="1" lang="en-US" altLang="zh-CN" dirty="0" smtClean="0"/>
              <a:t>Managing “Middle Income Trap”</a:t>
            </a:r>
          </a:p>
        </p:txBody>
      </p:sp>
    </p:spTree>
    <p:extLst>
      <p:ext uri="{BB962C8B-B14F-4D97-AF65-F5344CB8AC3E}">
        <p14:creationId xmlns:p14="http://schemas.microsoft.com/office/powerpoint/2010/main" val="324315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Conclusions</a:t>
            </a:r>
            <a:endParaRPr kumimoji="1" lang="zh-CN" alt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Easy phase of China-Latin America relations is over</a:t>
            </a:r>
          </a:p>
          <a:p>
            <a:endParaRPr kumimoji="1" lang="en-US" altLang="zh-CN" dirty="0" smtClean="0"/>
          </a:p>
          <a:p>
            <a:r>
              <a:rPr kumimoji="1" lang="en-US" altLang="zh-CN" dirty="0" smtClean="0"/>
              <a:t>China and Latin America confront serious economic challenges on their own and in their relations with each other</a:t>
            </a:r>
          </a:p>
          <a:p>
            <a:endParaRPr kumimoji="1" lang="en-US" altLang="zh-CN" dirty="0" smtClean="0"/>
          </a:p>
          <a:p>
            <a:r>
              <a:rPr kumimoji="1" lang="en-US" altLang="zh-CN" dirty="0" smtClean="0"/>
              <a:t>Opportunity to rethink development in China-LAC relations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126213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How to Avoid Big and Little W’s</a:t>
            </a:r>
            <a:endParaRPr kumimoji="1" lang="zh-CN" altLang="en-US" sz="4000" dirty="0"/>
          </a:p>
        </p:txBody>
      </p:sp>
      <p:pic>
        <p:nvPicPr>
          <p:cNvPr id="4" name="Content Placeholder 3" descr="Win wi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1" r="-71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6656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6864</TotalTime>
  <Words>323</Words>
  <Application>Microsoft Macintosh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PowerPoint Presentation</vt:lpstr>
      <vt:lpstr>Introduction and Overview</vt:lpstr>
      <vt:lpstr>Development &amp; China-LAC Relations: The First Decade+</vt:lpstr>
      <vt:lpstr>China &amp; Development: Evolving Strategies</vt:lpstr>
      <vt:lpstr>Latin America, Development and China: Déjà vu All Over Again?</vt:lpstr>
      <vt:lpstr>New Development Challenges, New Development Opportunities </vt:lpstr>
      <vt:lpstr>Conclusions</vt:lpstr>
      <vt:lpstr>How to Avoid Big and Little W’s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Courtney Griffith</dc:creator>
  <cp:lastModifiedBy>Matt Ferchen</cp:lastModifiedBy>
  <cp:revision>152</cp:revision>
  <dcterms:created xsi:type="dcterms:W3CDTF">2013-05-08T14:34:51Z</dcterms:created>
  <dcterms:modified xsi:type="dcterms:W3CDTF">2015-08-27T14:36:57Z</dcterms:modified>
</cp:coreProperties>
</file>