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75" r:id="rId2"/>
    <p:sldId id="258" r:id="rId3"/>
    <p:sldId id="261" r:id="rId4"/>
    <p:sldId id="269" r:id="rId5"/>
    <p:sldId id="270" r:id="rId6"/>
    <p:sldId id="271" r:id="rId7"/>
    <p:sldId id="272" r:id="rId8"/>
    <p:sldId id="273" r:id="rId9"/>
    <p:sldId id="266" r:id="rId10"/>
    <p:sldId id="268" r:id="rId11"/>
    <p:sldId id="274" r:id="rId12"/>
    <p:sldId id="276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5392"/>
    <a:srgbClr val="111424"/>
    <a:srgbClr val="313F7F"/>
    <a:srgbClr val="8A93BE"/>
    <a:srgbClr val="0E0E19"/>
    <a:srgbClr val="556298"/>
    <a:srgbClr val="1E2640"/>
    <a:srgbClr val="AAB4D3"/>
    <a:srgbClr val="191C55"/>
    <a:srgbClr val="1B1D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7297" autoAdjust="0"/>
  </p:normalViewPr>
  <p:slideViewPr>
    <p:cSldViewPr snapToGrid="0" snapToObjects="1">
      <p:cViewPr>
        <p:scale>
          <a:sx n="81" d="100"/>
          <a:sy n="81" d="100"/>
        </p:scale>
        <p:origin x="-1696" y="-5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oleObject" Target="Macintosh%20HD:Users:becky:Documents:Work:BU:Bulletin%202014-2015:Bulletin%202015%20Objects.xlsx" TargetMode="External"/><Relationship Id="rId3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becky:Documents:Work:BU:Bulletin%202014-2015:FDI.xlsx" TargetMode="External"/><Relationship Id="rId2" Type="http://schemas.openxmlformats.org/officeDocument/2006/relationships/chartUserShapes" Target="../drawings/drawing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becky:Documents:Work:BU:Bulletin%202014-2015:Bulletin%202015%20Objects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becky:Documents:Work:BU:Bulletin%202014-2015:Bulletin%202015%20Objects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becky:Documents:Work:BU:Bulletin%202014-2015:Bulletin%202015%20Object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0975255176436279"/>
          <c:y val="0.0277777777777778"/>
          <c:w val="0.851104184893555"/>
          <c:h val="0.872659303003791"/>
        </c:manualLayout>
      </c:layout>
      <c:lineChart>
        <c:grouping val="standard"/>
        <c:varyColors val="0"/>
        <c:ser>
          <c:idx val="0"/>
          <c:order val="0"/>
          <c:tx>
            <c:strRef>
              <c:f>'Figs2-3'!$A$26</c:f>
              <c:strCache>
                <c:ptCount val="1"/>
                <c:pt idx="0">
                  <c:v>Agriculture</c:v>
                </c:pt>
              </c:strCache>
            </c:strRef>
          </c:tx>
          <c:spPr>
            <a:ln w="28575" cmpd="sng">
              <a:solidFill>
                <a:srgbClr val="5A6419"/>
              </a:solidFill>
              <a:prstDash val="solid"/>
            </a:ln>
          </c:spPr>
          <c:marker>
            <c:symbol val="none"/>
          </c:marker>
          <c:dLbls>
            <c:dLbl>
              <c:idx val="0"/>
              <c:layout>
                <c:manualLayout>
                  <c:x val="-0.0199269101778944"/>
                  <c:y val="-0.0740740740740741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0"/>
              <c:layout>
                <c:manualLayout>
                  <c:x val="-0.00144666812481773"/>
                  <c:y val="0.00949985418489355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0%" sourceLinked="0"/>
            <c:txPr>
              <a:bodyPr/>
              <a:lstStyle/>
              <a:p>
                <a:pPr>
                  <a:defRPr>
                    <a:solidFill>
                      <a:srgbClr val="5A6419"/>
                    </a:solidFill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'Figs2-3'!$F$15:$Z$15</c:f>
              <c:numCache>
                <c:formatCode>General</c:formatCode>
                <c:ptCount val="21"/>
                <c:pt idx="0">
                  <c:v>1993.0</c:v>
                </c:pt>
                <c:pt idx="1">
                  <c:v>1994.0</c:v>
                </c:pt>
                <c:pt idx="2">
                  <c:v>1995.0</c:v>
                </c:pt>
                <c:pt idx="3">
                  <c:v>1996.0</c:v>
                </c:pt>
                <c:pt idx="4">
                  <c:v>1997.0</c:v>
                </c:pt>
                <c:pt idx="5">
                  <c:v>1998.0</c:v>
                </c:pt>
                <c:pt idx="6">
                  <c:v>1999.0</c:v>
                </c:pt>
                <c:pt idx="7">
                  <c:v>2000.0</c:v>
                </c:pt>
                <c:pt idx="8">
                  <c:v>2001.0</c:v>
                </c:pt>
                <c:pt idx="9">
                  <c:v>2002.0</c:v>
                </c:pt>
                <c:pt idx="10">
                  <c:v>2003.0</c:v>
                </c:pt>
                <c:pt idx="11">
                  <c:v>2004.0</c:v>
                </c:pt>
                <c:pt idx="12">
                  <c:v>2005.0</c:v>
                </c:pt>
                <c:pt idx="13">
                  <c:v>2006.0</c:v>
                </c:pt>
                <c:pt idx="14">
                  <c:v>2007.0</c:v>
                </c:pt>
                <c:pt idx="15">
                  <c:v>2008.0</c:v>
                </c:pt>
                <c:pt idx="16">
                  <c:v>2009.0</c:v>
                </c:pt>
                <c:pt idx="17">
                  <c:v>2010.0</c:v>
                </c:pt>
                <c:pt idx="18">
                  <c:v>2011.0</c:v>
                </c:pt>
                <c:pt idx="19">
                  <c:v>2012.0</c:v>
                </c:pt>
                <c:pt idx="20">
                  <c:v>2013.0</c:v>
                </c:pt>
              </c:numCache>
            </c:numRef>
          </c:cat>
          <c:val>
            <c:numRef>
              <c:f>'Figs2-3'!$F$26:$Z$26</c:f>
              <c:numCache>
                <c:formatCode>0.0%</c:formatCode>
                <c:ptCount val="21"/>
                <c:pt idx="0">
                  <c:v>0.0150029854188233</c:v>
                </c:pt>
                <c:pt idx="1">
                  <c:v>0.0281769863102562</c:v>
                </c:pt>
                <c:pt idx="2">
                  <c:v>0.0373876472395804</c:v>
                </c:pt>
                <c:pt idx="3">
                  <c:v>0.039820226586779</c:v>
                </c:pt>
                <c:pt idx="4">
                  <c:v>0.0411887561434909</c:v>
                </c:pt>
                <c:pt idx="5">
                  <c:v>0.0304701264360771</c:v>
                </c:pt>
                <c:pt idx="6">
                  <c:v>0.0255644393511505</c:v>
                </c:pt>
                <c:pt idx="7">
                  <c:v>0.0384855091476816</c:v>
                </c:pt>
                <c:pt idx="8">
                  <c:v>0.04475604237299</c:v>
                </c:pt>
                <c:pt idx="9">
                  <c:v>0.0524915350015696</c:v>
                </c:pt>
                <c:pt idx="10">
                  <c:v>0.0749823180520096</c:v>
                </c:pt>
                <c:pt idx="11">
                  <c:v>0.0753521493616175</c:v>
                </c:pt>
                <c:pt idx="12">
                  <c:v>0.0761678910349069</c:v>
                </c:pt>
                <c:pt idx="13">
                  <c:v>0.0725393215313187</c:v>
                </c:pt>
                <c:pt idx="14">
                  <c:v>0.0859284684635973</c:v>
                </c:pt>
                <c:pt idx="15">
                  <c:v>0.0980902408189798</c:v>
                </c:pt>
                <c:pt idx="16">
                  <c:v>0.10176958753246</c:v>
                </c:pt>
                <c:pt idx="17">
                  <c:v>0.110627468691226</c:v>
                </c:pt>
                <c:pt idx="18">
                  <c:v>0.122021467690667</c:v>
                </c:pt>
                <c:pt idx="19">
                  <c:v>0.124475763484893</c:v>
                </c:pt>
                <c:pt idx="20">
                  <c:v>0.147504876582112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'Figs2-3'!$A$27</c:f>
              <c:strCache>
                <c:ptCount val="1"/>
                <c:pt idx="0">
                  <c:v>Extraction</c:v>
                </c:pt>
              </c:strCache>
            </c:strRef>
          </c:tx>
          <c:spPr>
            <a:ln w="28575" cmpd="sng">
              <a:solidFill>
                <a:srgbClr val="C38F26"/>
              </a:solidFill>
              <a:prstDash val="dash"/>
            </a:ln>
          </c:spPr>
          <c:marker>
            <c:symbol val="none"/>
          </c:marker>
          <c:dLbls>
            <c:dLbl>
              <c:idx val="10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layout>
                <c:manualLayout>
                  <c:x val="-0.0365259550889471"/>
                  <c:y val="-0.10185185185185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0"/>
              <c:layout>
                <c:manualLayout>
                  <c:x val="-0.00144663810721485"/>
                  <c:y val="-0.035422869413576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0%" sourceLinked="0"/>
            <c:txPr>
              <a:bodyPr/>
              <a:lstStyle/>
              <a:p>
                <a:pPr>
                  <a:defRPr>
                    <a:solidFill>
                      <a:srgbClr val="553A0A"/>
                    </a:solidFill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'Figs2-3'!$F$15:$Z$15</c:f>
              <c:numCache>
                <c:formatCode>General</c:formatCode>
                <c:ptCount val="21"/>
                <c:pt idx="0">
                  <c:v>1993.0</c:v>
                </c:pt>
                <c:pt idx="1">
                  <c:v>1994.0</c:v>
                </c:pt>
                <c:pt idx="2">
                  <c:v>1995.0</c:v>
                </c:pt>
                <c:pt idx="3">
                  <c:v>1996.0</c:v>
                </c:pt>
                <c:pt idx="4">
                  <c:v>1997.0</c:v>
                </c:pt>
                <c:pt idx="5">
                  <c:v>1998.0</c:v>
                </c:pt>
                <c:pt idx="6">
                  <c:v>1999.0</c:v>
                </c:pt>
                <c:pt idx="7">
                  <c:v>2000.0</c:v>
                </c:pt>
                <c:pt idx="8">
                  <c:v>2001.0</c:v>
                </c:pt>
                <c:pt idx="9">
                  <c:v>2002.0</c:v>
                </c:pt>
                <c:pt idx="10">
                  <c:v>2003.0</c:v>
                </c:pt>
                <c:pt idx="11">
                  <c:v>2004.0</c:v>
                </c:pt>
                <c:pt idx="12">
                  <c:v>2005.0</c:v>
                </c:pt>
                <c:pt idx="13">
                  <c:v>2006.0</c:v>
                </c:pt>
                <c:pt idx="14">
                  <c:v>2007.0</c:v>
                </c:pt>
                <c:pt idx="15">
                  <c:v>2008.0</c:v>
                </c:pt>
                <c:pt idx="16">
                  <c:v>2009.0</c:v>
                </c:pt>
                <c:pt idx="17">
                  <c:v>2010.0</c:v>
                </c:pt>
                <c:pt idx="18">
                  <c:v>2011.0</c:v>
                </c:pt>
                <c:pt idx="19">
                  <c:v>2012.0</c:v>
                </c:pt>
                <c:pt idx="20">
                  <c:v>2013.0</c:v>
                </c:pt>
              </c:numCache>
            </c:numRef>
          </c:cat>
          <c:val>
            <c:numRef>
              <c:f>'Figs2-3'!$F$27:$Z$27</c:f>
              <c:numCache>
                <c:formatCode>0.0%</c:formatCode>
                <c:ptCount val="21"/>
                <c:pt idx="0">
                  <c:v>0.00985336796844683</c:v>
                </c:pt>
                <c:pt idx="1">
                  <c:v>0.00867934270190835</c:v>
                </c:pt>
                <c:pt idx="2">
                  <c:v>0.0107527488374938</c:v>
                </c:pt>
                <c:pt idx="3">
                  <c:v>0.00983104566060012</c:v>
                </c:pt>
                <c:pt idx="4">
                  <c:v>0.0137482835022181</c:v>
                </c:pt>
                <c:pt idx="5">
                  <c:v>0.0159373489381861</c:v>
                </c:pt>
                <c:pt idx="6">
                  <c:v>0.0113751115671088</c:v>
                </c:pt>
                <c:pt idx="7">
                  <c:v>0.014143974258201</c:v>
                </c:pt>
                <c:pt idx="8">
                  <c:v>0.0221249739195962</c:v>
                </c:pt>
                <c:pt idx="9">
                  <c:v>0.0262711121011658</c:v>
                </c:pt>
                <c:pt idx="10">
                  <c:v>0.0366315138216527</c:v>
                </c:pt>
                <c:pt idx="11">
                  <c:v>0.0480576801764435</c:v>
                </c:pt>
                <c:pt idx="12">
                  <c:v>0.0521305126759888</c:v>
                </c:pt>
                <c:pt idx="13">
                  <c:v>0.0563271377428158</c:v>
                </c:pt>
                <c:pt idx="14">
                  <c:v>0.0780506625103375</c:v>
                </c:pt>
                <c:pt idx="15">
                  <c:v>0.0683464319753378</c:v>
                </c:pt>
                <c:pt idx="16">
                  <c:v>0.124534751263044</c:v>
                </c:pt>
                <c:pt idx="17">
                  <c:v>0.152601289388483</c:v>
                </c:pt>
                <c:pt idx="18">
                  <c:v>0.150668711843548</c:v>
                </c:pt>
                <c:pt idx="19">
                  <c:v>0.132287210423826</c:v>
                </c:pt>
                <c:pt idx="20">
                  <c:v>0.150037783877142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'Figs2-3'!$A$28</c:f>
              <c:strCache>
                <c:ptCount val="1"/>
                <c:pt idx="0">
                  <c:v>Manufacturing</c:v>
                </c:pt>
              </c:strCache>
            </c:strRef>
          </c:tx>
          <c:spPr>
            <a:ln w="28575" cmpd="sng">
              <a:solidFill>
                <a:srgbClr val="AA0024"/>
              </a:solidFill>
              <a:prstDash val="lgDash"/>
            </a:ln>
          </c:spPr>
          <c:marker>
            <c:symbol val="none"/>
          </c:marker>
          <c:dLbls>
            <c:dLbl>
              <c:idx val="5"/>
              <c:layout>
                <c:manualLayout>
                  <c:x val="-0.0365259550889472"/>
                  <c:y val="0.00925925925925926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0.0361306138815982"/>
                  <c:y val="0.0462962962962961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layout>
                <c:manualLayout>
                  <c:x val="-0.0361306138815981"/>
                  <c:y val="0.0416666666666667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0"/>
              <c:layout>
                <c:manualLayout>
                  <c:x val="-0.00511829250510353"/>
                  <c:y val="-0.00230788859725868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0%" sourceLinked="0"/>
            <c:txPr>
              <a:bodyPr/>
              <a:lstStyle/>
              <a:p>
                <a:pPr>
                  <a:defRPr>
                    <a:solidFill>
                      <a:srgbClr val="AA0024"/>
                    </a:solidFill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'Figs2-3'!$F$15:$Z$15</c:f>
              <c:numCache>
                <c:formatCode>General</c:formatCode>
                <c:ptCount val="21"/>
                <c:pt idx="0">
                  <c:v>1993.0</c:v>
                </c:pt>
                <c:pt idx="1">
                  <c:v>1994.0</c:v>
                </c:pt>
                <c:pt idx="2">
                  <c:v>1995.0</c:v>
                </c:pt>
                <c:pt idx="3">
                  <c:v>1996.0</c:v>
                </c:pt>
                <c:pt idx="4">
                  <c:v>1997.0</c:v>
                </c:pt>
                <c:pt idx="5">
                  <c:v>1998.0</c:v>
                </c:pt>
                <c:pt idx="6">
                  <c:v>1999.0</c:v>
                </c:pt>
                <c:pt idx="7">
                  <c:v>2000.0</c:v>
                </c:pt>
                <c:pt idx="8">
                  <c:v>2001.0</c:v>
                </c:pt>
                <c:pt idx="9">
                  <c:v>2002.0</c:v>
                </c:pt>
                <c:pt idx="10">
                  <c:v>2003.0</c:v>
                </c:pt>
                <c:pt idx="11">
                  <c:v>2004.0</c:v>
                </c:pt>
                <c:pt idx="12">
                  <c:v>2005.0</c:v>
                </c:pt>
                <c:pt idx="13">
                  <c:v>2006.0</c:v>
                </c:pt>
                <c:pt idx="14">
                  <c:v>2007.0</c:v>
                </c:pt>
                <c:pt idx="15">
                  <c:v>2008.0</c:v>
                </c:pt>
                <c:pt idx="16">
                  <c:v>2009.0</c:v>
                </c:pt>
                <c:pt idx="17">
                  <c:v>2010.0</c:v>
                </c:pt>
                <c:pt idx="18">
                  <c:v>2011.0</c:v>
                </c:pt>
                <c:pt idx="19">
                  <c:v>2012.0</c:v>
                </c:pt>
                <c:pt idx="20">
                  <c:v>2013.0</c:v>
                </c:pt>
              </c:numCache>
            </c:numRef>
          </c:cat>
          <c:val>
            <c:numRef>
              <c:f>'Figs2-3'!$F$28:$Z$28</c:f>
              <c:numCache>
                <c:formatCode>0.0%</c:formatCode>
                <c:ptCount val="21"/>
                <c:pt idx="0">
                  <c:v>0.0143141722725516</c:v>
                </c:pt>
                <c:pt idx="1">
                  <c:v>0.0101448652105455</c:v>
                </c:pt>
                <c:pt idx="2">
                  <c:v>0.0127181510050364</c:v>
                </c:pt>
                <c:pt idx="3">
                  <c:v>0.0093471408337492</c:v>
                </c:pt>
                <c:pt idx="4">
                  <c:v>0.00693052434268921</c:v>
                </c:pt>
                <c:pt idx="5">
                  <c:v>0.00583336993322562</c:v>
                </c:pt>
                <c:pt idx="6">
                  <c:v>0.00487819448873813</c:v>
                </c:pt>
                <c:pt idx="7">
                  <c:v>0.00623532828302523</c:v>
                </c:pt>
                <c:pt idx="8">
                  <c:v>0.00871075783513697</c:v>
                </c:pt>
                <c:pt idx="9">
                  <c:v>0.0107077425551964</c:v>
                </c:pt>
                <c:pt idx="10">
                  <c:v>0.0173927545666611</c:v>
                </c:pt>
                <c:pt idx="11">
                  <c:v>0.0128400166825006</c:v>
                </c:pt>
                <c:pt idx="12">
                  <c:v>0.0151656747781431</c:v>
                </c:pt>
                <c:pt idx="13">
                  <c:v>0.0144878226952834</c:v>
                </c:pt>
                <c:pt idx="14">
                  <c:v>0.0165813876556991</c:v>
                </c:pt>
                <c:pt idx="15">
                  <c:v>0.01541375080384</c:v>
                </c:pt>
                <c:pt idx="16">
                  <c:v>0.0240048310906229</c:v>
                </c:pt>
                <c:pt idx="17">
                  <c:v>0.0195412962958321</c:v>
                </c:pt>
                <c:pt idx="18">
                  <c:v>0.0205399790924585</c:v>
                </c:pt>
                <c:pt idx="19">
                  <c:v>0.0230949927322678</c:v>
                </c:pt>
                <c:pt idx="20">
                  <c:v>0.0230300882033189</c:v>
                </c:pt>
              </c:numCache>
            </c:numRef>
          </c:val>
          <c:smooth val="0"/>
        </c:ser>
        <c:ser>
          <c:idx val="4"/>
          <c:order val="3"/>
          <c:tx>
            <c:strRef>
              <c:f>'Figs2-3'!$A$30</c:f>
              <c:strCache>
                <c:ptCount val="1"/>
                <c:pt idx="0">
                  <c:v>TOTAL</c:v>
                </c:pt>
              </c:strCache>
            </c:strRef>
          </c:tx>
          <c:spPr>
            <a:ln w="57150" cmpd="sng">
              <a:solidFill>
                <a:srgbClr val="191C55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-0.0156926217556139"/>
                  <c:y val="0.046296296296296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0.0361306138815982"/>
                  <c:y val="0.0416666666666667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layout>
                <c:manualLayout>
                  <c:x val="-0.0365259550889471"/>
                  <c:y val="0.0277777777777777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0"/>
              <c:layout>
                <c:manualLayout>
                  <c:x val="-0.00051217556138816"/>
                  <c:y val="-0.020146544181977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0%" sourceLinked="0"/>
            <c:txPr>
              <a:bodyPr/>
              <a:lstStyle/>
              <a:p>
                <a:pPr>
                  <a:defRPr>
                    <a:solidFill>
                      <a:srgbClr val="191C55"/>
                    </a:solidFill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'Figs2-3'!$F$15:$Z$15</c:f>
              <c:numCache>
                <c:formatCode>General</c:formatCode>
                <c:ptCount val="21"/>
                <c:pt idx="0">
                  <c:v>1993.0</c:v>
                </c:pt>
                <c:pt idx="1">
                  <c:v>1994.0</c:v>
                </c:pt>
                <c:pt idx="2">
                  <c:v>1995.0</c:v>
                </c:pt>
                <c:pt idx="3">
                  <c:v>1996.0</c:v>
                </c:pt>
                <c:pt idx="4">
                  <c:v>1997.0</c:v>
                </c:pt>
                <c:pt idx="5">
                  <c:v>1998.0</c:v>
                </c:pt>
                <c:pt idx="6">
                  <c:v>1999.0</c:v>
                </c:pt>
                <c:pt idx="7">
                  <c:v>2000.0</c:v>
                </c:pt>
                <c:pt idx="8">
                  <c:v>2001.0</c:v>
                </c:pt>
                <c:pt idx="9">
                  <c:v>2002.0</c:v>
                </c:pt>
                <c:pt idx="10">
                  <c:v>2003.0</c:v>
                </c:pt>
                <c:pt idx="11">
                  <c:v>2004.0</c:v>
                </c:pt>
                <c:pt idx="12">
                  <c:v>2005.0</c:v>
                </c:pt>
                <c:pt idx="13">
                  <c:v>2006.0</c:v>
                </c:pt>
                <c:pt idx="14">
                  <c:v>2007.0</c:v>
                </c:pt>
                <c:pt idx="15">
                  <c:v>2008.0</c:v>
                </c:pt>
                <c:pt idx="16">
                  <c:v>2009.0</c:v>
                </c:pt>
                <c:pt idx="17">
                  <c:v>2010.0</c:v>
                </c:pt>
                <c:pt idx="18">
                  <c:v>2011.0</c:v>
                </c:pt>
                <c:pt idx="19">
                  <c:v>2012.0</c:v>
                </c:pt>
                <c:pt idx="20">
                  <c:v>2013.0</c:v>
                </c:pt>
              </c:numCache>
            </c:numRef>
          </c:cat>
          <c:val>
            <c:numRef>
              <c:f>'Figs2-3'!$F$30:$Z$30</c:f>
              <c:numCache>
                <c:formatCode>0.0%</c:formatCode>
                <c:ptCount val="21"/>
                <c:pt idx="0">
                  <c:v>0.0133055479972551</c:v>
                </c:pt>
                <c:pt idx="1">
                  <c:v>0.0143310206418451</c:v>
                </c:pt>
                <c:pt idx="2">
                  <c:v>0.0183385143243447</c:v>
                </c:pt>
                <c:pt idx="3">
                  <c:v>0.0166481869385078</c:v>
                </c:pt>
                <c:pt idx="4">
                  <c:v>0.0164998462818333</c:v>
                </c:pt>
                <c:pt idx="5">
                  <c:v>0.0133455019563894</c:v>
                </c:pt>
                <c:pt idx="6">
                  <c:v>0.0102795471679114</c:v>
                </c:pt>
                <c:pt idx="7">
                  <c:v>0.0134076674703021</c:v>
                </c:pt>
                <c:pt idx="8">
                  <c:v>0.0180966699807337</c:v>
                </c:pt>
                <c:pt idx="9">
                  <c:v>0.0216081597210473</c:v>
                </c:pt>
                <c:pt idx="10">
                  <c:v>0.0328302295073866</c:v>
                </c:pt>
                <c:pt idx="11">
                  <c:v>0.033740978294527</c:v>
                </c:pt>
                <c:pt idx="12">
                  <c:v>0.0368802306892135</c:v>
                </c:pt>
                <c:pt idx="13">
                  <c:v>0.0377748050214841</c:v>
                </c:pt>
                <c:pt idx="14">
                  <c:v>0.0487739098364261</c:v>
                </c:pt>
                <c:pt idx="15">
                  <c:v>0.0486408572614776</c:v>
                </c:pt>
                <c:pt idx="16">
                  <c:v>0.0712182201161234</c:v>
                </c:pt>
                <c:pt idx="17">
                  <c:v>0.0815531143169168</c:v>
                </c:pt>
                <c:pt idx="18">
                  <c:v>0.0834974633131027</c:v>
                </c:pt>
                <c:pt idx="19">
                  <c:v>0.081204444655072</c:v>
                </c:pt>
                <c:pt idx="20">
                  <c:v>0.0902499448233598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29082520"/>
        <c:axId val="2129266840"/>
      </c:lineChart>
      <c:catAx>
        <c:axId val="2129082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2129266840"/>
        <c:crosses val="autoZero"/>
        <c:auto val="1"/>
        <c:lblAlgn val="ctr"/>
        <c:lblOffset val="100"/>
        <c:tickLblSkip val="5"/>
        <c:tickMarkSkip val="5"/>
        <c:noMultiLvlLbl val="0"/>
      </c:catAx>
      <c:valAx>
        <c:axId val="2129266840"/>
        <c:scaling>
          <c:orientation val="minMax"/>
          <c:max val="0.155"/>
          <c:min val="0.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China's Share of LAC Exports</a:t>
                </a:r>
              </a:p>
            </c:rich>
          </c:tx>
          <c:layout/>
          <c:overlay val="0"/>
        </c:title>
        <c:numFmt formatCode="0%" sourceLinked="0"/>
        <c:majorTickMark val="none"/>
        <c:minorTickMark val="none"/>
        <c:tickLblPos val="nextTo"/>
        <c:crossAx val="2129082520"/>
        <c:crosses val="autoZero"/>
        <c:crossBetween val="midCat"/>
        <c:majorUnit val="0.05"/>
      </c:valAx>
    </c:plotArea>
    <c:plotVisOnly val="1"/>
    <c:dispBlanksAs val="gap"/>
    <c:showDLblsOverMax val="0"/>
  </c:chart>
  <c:spPr>
    <a:solidFill>
      <a:schemeClr val="bg1"/>
    </a:solidFill>
    <a:ln>
      <a:noFill/>
    </a:ln>
  </c:spPr>
  <c:txPr>
    <a:bodyPr/>
    <a:lstStyle/>
    <a:p>
      <a:pPr>
        <a:defRPr sz="1400">
          <a:latin typeface="Calibri"/>
          <a:cs typeface="Calibri"/>
        </a:defRPr>
      </a:pPr>
      <a:endParaRPr lang="en-US"/>
    </a:p>
  </c:txPr>
  <c:externalData r:id="rId2">
    <c:autoUpdate val="0"/>
  </c:externalData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0.0803484525371828"/>
          <c:y val="0.0233331146106737"/>
          <c:w val="0.730639353674541"/>
          <c:h val="0.785228127734033"/>
        </c:manualLayout>
      </c:layout>
      <c:barChart>
        <c:barDir val="col"/>
        <c:grouping val="percentStacked"/>
        <c:varyColors val="0"/>
        <c:ser>
          <c:idx val="5"/>
          <c:order val="0"/>
          <c:tx>
            <c:strRef>
              <c:f>Sheet1!$A$8</c:f>
              <c:strCache>
                <c:ptCount val="1"/>
                <c:pt idx="0">
                  <c:v>Other</c:v>
                </c:pt>
              </c:strCache>
            </c:strRef>
          </c:tx>
          <c:spPr>
            <a:solidFill>
              <a:srgbClr val="1E2640"/>
            </a:solidFill>
            <a:ln>
              <a:solidFill>
                <a:srgbClr val="1E2640"/>
              </a:solidFill>
            </a:ln>
          </c:spPr>
          <c:invertIfNegative val="0"/>
          <c:dLbls>
            <c:dLbl>
              <c:idx val="0"/>
              <c:delete val="1"/>
            </c:dLbl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Sheet1!$B$1:$E$2</c:f>
              <c:multiLvlStrCache>
                <c:ptCount val="4"/>
                <c:lvl>
                  <c:pt idx="0">
                    <c:v>Chinese GFDI _x000d_(US $70b)</c:v>
                  </c:pt>
                  <c:pt idx="1">
                    <c:v>All GFDI _x000d_(US $419b)</c:v>
                  </c:pt>
                  <c:pt idx="2">
                    <c:v>Chinese M&amp;A _x000d_(US $33b)</c:v>
                  </c:pt>
                  <c:pt idx="3">
                    <c:v>All M&amp;As _x000d_ (US $691b)</c:v>
                  </c:pt>
                </c:lvl>
                <c:lvl>
                  <c:pt idx="0">
                    <c:v>Greenfield FDI, 2010-2014</c:v>
                  </c:pt>
                  <c:pt idx="2">
                    <c:v>Mergers &amp; Acquisitions, 2009-2013</c:v>
                  </c:pt>
                </c:lvl>
              </c:multiLvlStrCache>
            </c:multiLvlStrRef>
          </c:cat>
          <c:val>
            <c:numRef>
              <c:f>Sheet1!$B$8:$E$8</c:f>
              <c:numCache>
                <c:formatCode>0%</c:formatCode>
                <c:ptCount val="4"/>
                <c:pt idx="0">
                  <c:v>0.00517353722801717</c:v>
                </c:pt>
                <c:pt idx="1">
                  <c:v>0.0919821857436206</c:v>
                </c:pt>
                <c:pt idx="2">
                  <c:v>0.0361369931479984</c:v>
                </c:pt>
                <c:pt idx="3">
                  <c:v>0.345385419841621</c:v>
                </c:pt>
              </c:numCache>
            </c:numRef>
          </c:val>
        </c:ser>
        <c:ser>
          <c:idx val="4"/>
          <c:order val="1"/>
          <c:tx>
            <c:strRef>
              <c:f>Sheet1!$A$7</c:f>
              <c:strCache>
                <c:ptCount val="1"/>
                <c:pt idx="0">
                  <c:v>Telecom/Svcs</c:v>
                </c:pt>
              </c:strCache>
            </c:strRef>
          </c:tx>
          <c:spPr>
            <a:solidFill>
              <a:srgbClr val="405392"/>
            </a:solidFill>
            <a:ln>
              <a:solidFill>
                <a:srgbClr val="405392"/>
              </a:solidFill>
            </a:ln>
          </c:spPr>
          <c:invertIfNegative val="0"/>
          <c:dLbls>
            <c:txPr>
              <a:bodyPr/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Sheet1!$B$1:$E$2</c:f>
              <c:multiLvlStrCache>
                <c:ptCount val="4"/>
                <c:lvl>
                  <c:pt idx="0">
                    <c:v>Chinese GFDI _x000d_(US $70b)</c:v>
                  </c:pt>
                  <c:pt idx="1">
                    <c:v>All GFDI _x000d_(US $419b)</c:v>
                  </c:pt>
                  <c:pt idx="2">
                    <c:v>Chinese M&amp;A _x000d_(US $33b)</c:v>
                  </c:pt>
                  <c:pt idx="3">
                    <c:v>All M&amp;As _x000d_ (US $691b)</c:v>
                  </c:pt>
                </c:lvl>
                <c:lvl>
                  <c:pt idx="0">
                    <c:v>Greenfield FDI, 2010-2014</c:v>
                  </c:pt>
                  <c:pt idx="2">
                    <c:v>Mergers &amp; Acquisitions, 2009-2013</c:v>
                  </c:pt>
                </c:lvl>
              </c:multiLvlStrCache>
            </c:multiLvlStrRef>
          </c:cat>
          <c:val>
            <c:numRef>
              <c:f>Sheet1!$B$7:$E$7</c:f>
              <c:numCache>
                <c:formatCode>0%</c:formatCode>
                <c:ptCount val="4"/>
                <c:pt idx="0">
                  <c:v>0.119126068848115</c:v>
                </c:pt>
                <c:pt idx="1">
                  <c:v>0.227372712583669</c:v>
                </c:pt>
                <c:pt idx="2">
                  <c:v>0.0822347823679378</c:v>
                </c:pt>
                <c:pt idx="3">
                  <c:v>0.284563392168141</c:v>
                </c:pt>
              </c:numCache>
            </c:numRef>
          </c:val>
        </c:ser>
        <c:ser>
          <c:idx val="3"/>
          <c:order val="2"/>
          <c:tx>
            <c:strRef>
              <c:f>Sheet1!$A$6</c:f>
              <c:strCache>
                <c:ptCount val="1"/>
                <c:pt idx="0">
                  <c:v>Manufacturing</c:v>
                </c:pt>
              </c:strCache>
            </c:strRef>
          </c:tx>
          <c:spPr>
            <a:solidFill>
              <a:srgbClr val="AAB4D3"/>
            </a:solidFill>
            <a:ln>
              <a:solidFill>
                <a:srgbClr val="AAB4D3"/>
              </a:solidFill>
            </a:ln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Sheet1!$B$1:$E$2</c:f>
              <c:multiLvlStrCache>
                <c:ptCount val="4"/>
                <c:lvl>
                  <c:pt idx="0">
                    <c:v>Chinese GFDI _x000d_(US $70b)</c:v>
                  </c:pt>
                  <c:pt idx="1">
                    <c:v>All GFDI _x000d_(US $419b)</c:v>
                  </c:pt>
                  <c:pt idx="2">
                    <c:v>Chinese M&amp;A _x000d_(US $33b)</c:v>
                  </c:pt>
                  <c:pt idx="3">
                    <c:v>All M&amp;As _x000d_ (US $691b)</c:v>
                  </c:pt>
                </c:lvl>
                <c:lvl>
                  <c:pt idx="0">
                    <c:v>Greenfield FDI, 2010-2014</c:v>
                  </c:pt>
                  <c:pt idx="2">
                    <c:v>Mergers &amp; Acquisitions, 2009-2013</c:v>
                  </c:pt>
                </c:lvl>
              </c:multiLvlStrCache>
            </c:multiLvlStrRef>
          </c:cat>
          <c:val>
            <c:numRef>
              <c:f>Sheet1!$B$6:$E$6</c:f>
              <c:numCache>
                <c:formatCode>0%</c:formatCode>
                <c:ptCount val="4"/>
                <c:pt idx="0">
                  <c:v>0.0767678072210055</c:v>
                </c:pt>
                <c:pt idx="1">
                  <c:v>0.265053272340521</c:v>
                </c:pt>
                <c:pt idx="2">
                  <c:v>0.0583044736155513</c:v>
                </c:pt>
                <c:pt idx="3">
                  <c:v>0.0313218077451866</c:v>
                </c:pt>
              </c:numCache>
            </c:numRef>
          </c:val>
        </c:ser>
        <c:ser>
          <c:idx val="2"/>
          <c:order val="3"/>
          <c:tx>
            <c:strRef>
              <c:f>Sheet1!$A$5</c:f>
              <c:strCache>
                <c:ptCount val="1"/>
                <c:pt idx="0">
                  <c:v>Food/bev/tobacco</c:v>
                </c:pt>
              </c:strCache>
            </c:strRef>
          </c:tx>
          <c:spPr>
            <a:solidFill>
              <a:srgbClr val="E5C675"/>
            </a:solidFill>
            <a:ln>
              <a:solidFill>
                <a:srgbClr val="FBCF3C"/>
              </a:solidFill>
            </a:ln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Sheet1!$B$1:$E$2</c:f>
              <c:multiLvlStrCache>
                <c:ptCount val="4"/>
                <c:lvl>
                  <c:pt idx="0">
                    <c:v>Chinese GFDI _x000d_(US $70b)</c:v>
                  </c:pt>
                  <c:pt idx="1">
                    <c:v>All GFDI _x000d_(US $419b)</c:v>
                  </c:pt>
                  <c:pt idx="2">
                    <c:v>Chinese M&amp;A _x000d_(US $33b)</c:v>
                  </c:pt>
                  <c:pt idx="3">
                    <c:v>All M&amp;As _x000d_ (US $691b)</c:v>
                  </c:pt>
                </c:lvl>
                <c:lvl>
                  <c:pt idx="0">
                    <c:v>Greenfield FDI, 2010-2014</c:v>
                  </c:pt>
                  <c:pt idx="2">
                    <c:v>Mergers &amp; Acquisitions, 2009-2013</c:v>
                  </c:pt>
                </c:lvl>
              </c:multiLvlStrCache>
            </c:multiLvlStrRef>
          </c:cat>
          <c:val>
            <c:numRef>
              <c:f>Sheet1!$B$5:$E$5</c:f>
              <c:numCache>
                <c:formatCode>0%</c:formatCode>
                <c:ptCount val="4"/>
                <c:pt idx="0">
                  <c:v>0.0817800090032983</c:v>
                </c:pt>
                <c:pt idx="1">
                  <c:v>0.0406704091264191</c:v>
                </c:pt>
                <c:pt idx="2">
                  <c:v>0.0606220913916345</c:v>
                </c:pt>
                <c:pt idx="3">
                  <c:v>0.115586608309774</c:v>
                </c:pt>
              </c:numCache>
            </c:numRef>
          </c:val>
        </c:ser>
        <c:ser>
          <c:idx val="1"/>
          <c:order val="4"/>
          <c:tx>
            <c:strRef>
              <c:f>Sheet1!$A$4</c:f>
              <c:strCache>
                <c:ptCount val="1"/>
                <c:pt idx="0">
                  <c:v>Extraction</c:v>
                </c:pt>
              </c:strCache>
            </c:strRef>
          </c:tx>
          <c:spPr>
            <a:solidFill>
              <a:srgbClr val="AA0024"/>
            </a:solidFill>
            <a:ln>
              <a:solidFill>
                <a:schemeClr val="tx2"/>
              </a:solidFill>
            </a:ln>
          </c:spPr>
          <c:invertIfNegative val="0"/>
          <c:dLbls>
            <c:txPr>
              <a:bodyPr/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Sheet1!$B$1:$E$2</c:f>
              <c:multiLvlStrCache>
                <c:ptCount val="4"/>
                <c:lvl>
                  <c:pt idx="0">
                    <c:v>Chinese GFDI _x000d_(US $70b)</c:v>
                  </c:pt>
                  <c:pt idx="1">
                    <c:v>All GFDI _x000d_(US $419b)</c:v>
                  </c:pt>
                  <c:pt idx="2">
                    <c:v>Chinese M&amp;A _x000d_(US $33b)</c:v>
                  </c:pt>
                  <c:pt idx="3">
                    <c:v>All M&amp;As _x000d_ (US $691b)</c:v>
                  </c:pt>
                </c:lvl>
                <c:lvl>
                  <c:pt idx="0">
                    <c:v>Greenfield FDI, 2010-2014</c:v>
                  </c:pt>
                  <c:pt idx="2">
                    <c:v>Mergers &amp; Acquisitions, 2009-2013</c:v>
                  </c:pt>
                </c:lvl>
              </c:multiLvlStrCache>
            </c:multiLvlStrRef>
          </c:cat>
          <c:val>
            <c:numRef>
              <c:f>Sheet1!$B$4:$E$4</c:f>
              <c:numCache>
                <c:formatCode>0%</c:formatCode>
                <c:ptCount val="4"/>
                <c:pt idx="0">
                  <c:v>0.0825215015688872</c:v>
                </c:pt>
                <c:pt idx="1">
                  <c:v>0.251568967679138</c:v>
                </c:pt>
                <c:pt idx="2">
                  <c:v>0.762701659476878</c:v>
                </c:pt>
                <c:pt idx="3">
                  <c:v>0.223142771935278</c:v>
                </c:pt>
              </c:numCache>
            </c:numRef>
          </c:val>
        </c:ser>
        <c:ser>
          <c:idx val="0"/>
          <c:order val="5"/>
          <c:tx>
            <c:strRef>
              <c:f>Sheet1!$A$3</c:f>
              <c:strCache>
                <c:ptCount val="1"/>
                <c:pt idx="0">
                  <c:v>Infrastructure</c:v>
                </c:pt>
              </c:strCache>
            </c:strRef>
          </c:tx>
          <c:spPr>
            <a:solidFill>
              <a:schemeClr val="bg1"/>
            </a:solidFill>
            <a:ln>
              <a:solidFill>
                <a:srgbClr val="AA0024"/>
              </a:solidFill>
            </a:ln>
          </c:spPr>
          <c:invertIfNegative val="0"/>
          <c:dLbls>
            <c:dLbl>
              <c:idx val="2"/>
              <c:delete val="1"/>
            </c:dLbl>
            <c:dLbl>
              <c:idx val="3"/>
              <c:delete val="1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Sheet1!$B$1:$E$2</c:f>
              <c:multiLvlStrCache>
                <c:ptCount val="4"/>
                <c:lvl>
                  <c:pt idx="0">
                    <c:v>Chinese GFDI _x000d_(US $70b)</c:v>
                  </c:pt>
                  <c:pt idx="1">
                    <c:v>All GFDI _x000d_(US $419b)</c:v>
                  </c:pt>
                  <c:pt idx="2">
                    <c:v>Chinese M&amp;A _x000d_(US $33b)</c:v>
                  </c:pt>
                  <c:pt idx="3">
                    <c:v>All M&amp;As _x000d_ (US $691b)</c:v>
                  </c:pt>
                </c:lvl>
                <c:lvl>
                  <c:pt idx="0">
                    <c:v>Greenfield FDI, 2010-2014</c:v>
                  </c:pt>
                  <c:pt idx="2">
                    <c:v>Mergers &amp; Acquisitions, 2009-2013</c:v>
                  </c:pt>
                </c:lvl>
              </c:multiLvlStrCache>
            </c:multiLvlStrRef>
          </c:cat>
          <c:val>
            <c:numRef>
              <c:f>Sheet1!$B$3:$E$3</c:f>
              <c:numCache>
                <c:formatCode>0%</c:formatCode>
                <c:ptCount val="4"/>
                <c:pt idx="0">
                  <c:v>0.634631076130676</c:v>
                </c:pt>
                <c:pt idx="1">
                  <c:v>0.123352452526633</c:v>
                </c:pt>
                <c:pt idx="2">
                  <c:v>0.0</c:v>
                </c:pt>
                <c:pt idx="3">
                  <c:v>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100"/>
        <c:axId val="-2105415672"/>
        <c:axId val="2094202968"/>
      </c:barChart>
      <c:catAx>
        <c:axId val="-2105415672"/>
        <c:scaling>
          <c:orientation val="minMax"/>
        </c:scaling>
        <c:delete val="0"/>
        <c:axPos val="b"/>
        <c:majorTickMark val="none"/>
        <c:minorTickMark val="none"/>
        <c:tickLblPos val="nextTo"/>
        <c:crossAx val="2094202968"/>
        <c:crosses val="autoZero"/>
        <c:auto val="1"/>
        <c:lblAlgn val="ctr"/>
        <c:lblOffset val="0"/>
        <c:noMultiLvlLbl val="0"/>
      </c:catAx>
      <c:valAx>
        <c:axId val="2094202968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crossAx val="-2105415672"/>
        <c:crosses val="autoZero"/>
        <c:crossBetween val="between"/>
        <c:majorUnit val="0.25"/>
      </c:valAx>
    </c:plotArea>
    <c:legend>
      <c:legendPos val="r"/>
      <c:layout>
        <c:manualLayout>
          <c:xMode val="edge"/>
          <c:yMode val="edge"/>
          <c:x val="0.764680391513561"/>
          <c:y val="0.0868113881598134"/>
          <c:w val="0.233474819553806"/>
          <c:h val="0.557858705161855"/>
        </c:manualLayout>
      </c:layout>
      <c:overlay val="0"/>
    </c:legend>
    <c:plotVisOnly val="1"/>
    <c:dispBlanksAs val="gap"/>
    <c:showDLblsOverMax val="0"/>
  </c:chart>
  <c:spPr>
    <a:solidFill>
      <a:schemeClr val="bg1"/>
    </a:solidFill>
    <a:ln>
      <a:noFill/>
    </a:ln>
  </c:spPr>
  <c:txPr>
    <a:bodyPr/>
    <a:lstStyle/>
    <a:p>
      <a:pPr>
        <a:defRPr sz="1400">
          <a:latin typeface="+mj-lt"/>
        </a:defRPr>
      </a:pPr>
      <a:endParaRPr lang="en-US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0.0862866360454943"/>
          <c:y val="0.0277777777777778"/>
          <c:w val="0.908787365121027"/>
          <c:h val="0.878024934383202"/>
        </c:manualLayout>
      </c:layout>
      <c:barChart>
        <c:barDir val="col"/>
        <c:grouping val="stacked"/>
        <c:varyColors val="0"/>
        <c:ser>
          <c:idx val="6"/>
          <c:order val="0"/>
          <c:tx>
            <c:strRef>
              <c:f>'Fig13'!$A$27</c:f>
              <c:strCache>
                <c:ptCount val="1"/>
                <c:pt idx="0">
                  <c:v>Other</c:v>
                </c:pt>
              </c:strCache>
            </c:strRef>
          </c:tx>
          <c:spPr>
            <a:solidFill>
              <a:srgbClr val="0E0E19"/>
            </a:solidFill>
            <a:ln>
              <a:noFill/>
            </a:ln>
          </c:spPr>
          <c:invertIfNegative val="0"/>
          <c:dLbls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0.0"/>
                  <c:y val="-0.0079365079365079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'Fig13'!$B$21:$I$21</c:f>
              <c:numCache>
                <c:formatCode>General</c:formatCode>
                <c:ptCount val="8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</c:numCache>
            </c:numRef>
          </c:cat>
          <c:val>
            <c:numRef>
              <c:f>'Fig13'!$B$27:$I$27</c:f>
              <c:numCache>
                <c:formatCode>0.0</c:formatCode>
                <c:ptCount val="8"/>
                <c:pt idx="0">
                  <c:v>0.0449999999999999</c:v>
                </c:pt>
                <c:pt idx="1">
                  <c:v>2.3</c:v>
                </c:pt>
                <c:pt idx="2">
                  <c:v>1.303000000000001</c:v>
                </c:pt>
                <c:pt idx="3">
                  <c:v>0.658999999999999</c:v>
                </c:pt>
                <c:pt idx="4">
                  <c:v>1.045999999999999</c:v>
                </c:pt>
                <c:pt idx="5">
                  <c:v>0.18</c:v>
                </c:pt>
                <c:pt idx="6">
                  <c:v>2.148</c:v>
                </c:pt>
                <c:pt idx="7">
                  <c:v>0.0</c:v>
                </c:pt>
              </c:numCache>
            </c:numRef>
          </c:val>
        </c:ser>
        <c:ser>
          <c:idx val="5"/>
          <c:order val="1"/>
          <c:tx>
            <c:strRef>
              <c:f>'Fig13'!$A$26</c:f>
              <c:strCache>
                <c:ptCount val="1"/>
                <c:pt idx="0">
                  <c:v>Venezuela</c:v>
                </c:pt>
              </c:strCache>
            </c:strRef>
          </c:tx>
          <c:spPr>
            <a:solidFill>
              <a:srgbClr val="556298"/>
            </a:solidFill>
            <a:ln>
              <a:noFill/>
            </a:ln>
          </c:spPr>
          <c:invertIfNegative val="0"/>
          <c:dLbls>
            <c:dLbl>
              <c:idx val="5"/>
              <c:delete val="1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'Fig13'!$B$21:$I$21</c:f>
              <c:numCache>
                <c:formatCode>General</c:formatCode>
                <c:ptCount val="8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</c:numCache>
            </c:numRef>
          </c:cat>
          <c:val>
            <c:numRef>
              <c:f>'Fig13'!$B$26:$I$26</c:f>
              <c:numCache>
                <c:formatCode>0.0</c:formatCode>
                <c:ptCount val="8"/>
                <c:pt idx="0">
                  <c:v>4.0</c:v>
                </c:pt>
                <c:pt idx="1">
                  <c:v>4.0</c:v>
                </c:pt>
                <c:pt idx="2">
                  <c:v>1.0</c:v>
                </c:pt>
                <c:pt idx="3">
                  <c:v>21.5</c:v>
                </c:pt>
                <c:pt idx="4">
                  <c:v>9.5</c:v>
                </c:pt>
                <c:pt idx="5">
                  <c:v>0.5</c:v>
                </c:pt>
                <c:pt idx="6">
                  <c:v>10.1</c:v>
                </c:pt>
                <c:pt idx="7">
                  <c:v>5.7</c:v>
                </c:pt>
              </c:numCache>
            </c:numRef>
          </c:val>
        </c:ser>
        <c:ser>
          <c:idx val="3"/>
          <c:order val="2"/>
          <c:tx>
            <c:strRef>
              <c:f>'Fig13'!$A$25</c:f>
              <c:strCache>
                <c:ptCount val="1"/>
                <c:pt idx="0">
                  <c:v>Ecuador</c:v>
                </c:pt>
              </c:strCache>
            </c:strRef>
          </c:tx>
          <c:spPr>
            <a:solidFill>
              <a:srgbClr val="7E5C08"/>
            </a:solidFill>
            <a:ln>
              <a:noFill/>
            </a:ln>
          </c:spPr>
          <c:invertIfNegative val="0"/>
          <c:dLbls>
            <c:dLbl>
              <c:idx val="2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'Fig13'!$B$21:$I$21</c:f>
              <c:numCache>
                <c:formatCode>General</c:formatCode>
                <c:ptCount val="8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</c:numCache>
            </c:numRef>
          </c:cat>
          <c:val>
            <c:numRef>
              <c:f>'Fig13'!$B$25:$I$25</c:f>
              <c:numCache>
                <c:formatCode>0.0</c:formatCode>
                <c:ptCount val="8"/>
                <c:pt idx="0">
                  <c:v>0.0</c:v>
                </c:pt>
                <c:pt idx="1">
                  <c:v>0.0</c:v>
                </c:pt>
                <c:pt idx="2">
                  <c:v>1.0</c:v>
                </c:pt>
                <c:pt idx="3">
                  <c:v>3.3</c:v>
                </c:pt>
                <c:pt idx="4">
                  <c:v>3.0</c:v>
                </c:pt>
                <c:pt idx="5">
                  <c:v>2.0</c:v>
                </c:pt>
                <c:pt idx="6">
                  <c:v>0.691</c:v>
                </c:pt>
                <c:pt idx="7">
                  <c:v>0.821</c:v>
                </c:pt>
              </c:numCache>
            </c:numRef>
          </c:val>
        </c:ser>
        <c:ser>
          <c:idx val="2"/>
          <c:order val="3"/>
          <c:tx>
            <c:strRef>
              <c:f>'Fig13'!$A$24</c:f>
              <c:strCache>
                <c:ptCount val="1"/>
                <c:pt idx="0">
                  <c:v>Brazil</c:v>
                </c:pt>
              </c:strCache>
            </c:strRef>
          </c:tx>
          <c:spPr>
            <a:solidFill>
              <a:srgbClr val="DCAD3F"/>
            </a:solidFill>
            <a:ln>
              <a:noFill/>
            </a:ln>
          </c:spPr>
          <c:invertIfNegative val="0"/>
          <c:dPt>
            <c:idx val="3"/>
            <c:invertIfNegative val="0"/>
            <c:bubble3D val="0"/>
          </c:dPt>
          <c:dLbls>
            <c:dLbl>
              <c:idx val="2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'Fig13'!$B$21:$I$21</c:f>
              <c:numCache>
                <c:formatCode>General</c:formatCode>
                <c:ptCount val="8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</c:numCache>
            </c:numRef>
          </c:cat>
          <c:val>
            <c:numRef>
              <c:f>'Fig13'!$B$24:$I$24</c:f>
              <c:numCache>
                <c:formatCode>0.0</c:formatCode>
                <c:ptCount val="8"/>
                <c:pt idx="0">
                  <c:v>0.75</c:v>
                </c:pt>
                <c:pt idx="1">
                  <c:v>0.0</c:v>
                </c:pt>
                <c:pt idx="2">
                  <c:v>10.3</c:v>
                </c:pt>
                <c:pt idx="3">
                  <c:v>1.2</c:v>
                </c:pt>
                <c:pt idx="4">
                  <c:v>0.39</c:v>
                </c:pt>
                <c:pt idx="5">
                  <c:v>0.5</c:v>
                </c:pt>
                <c:pt idx="6">
                  <c:v>0.0</c:v>
                </c:pt>
                <c:pt idx="7">
                  <c:v>8.6</c:v>
                </c:pt>
              </c:numCache>
            </c:numRef>
          </c:val>
        </c:ser>
        <c:ser>
          <c:idx val="1"/>
          <c:order val="4"/>
          <c:tx>
            <c:strRef>
              <c:f>'Fig13'!$A$23</c:f>
              <c:strCache>
                <c:ptCount val="1"/>
                <c:pt idx="0">
                  <c:v>Bahamas</c:v>
                </c:pt>
              </c:strCache>
            </c:strRef>
          </c:tx>
          <c:spPr>
            <a:solidFill>
              <a:srgbClr val="AA0024"/>
            </a:solidFill>
            <a:ln>
              <a:noFill/>
            </a:ln>
          </c:spPr>
          <c:invertIfNegative val="0"/>
          <c:dLbls>
            <c:dLbl>
              <c:idx val="4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'Fig13'!$B$21:$I$21</c:f>
              <c:numCache>
                <c:formatCode>General</c:formatCode>
                <c:ptCount val="8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</c:numCache>
            </c:numRef>
          </c:cat>
          <c:val>
            <c:numRef>
              <c:f>'Fig13'!$B$23:$I$23</c:f>
              <c:numCache>
                <c:formatCode>0.0</c:formatCode>
                <c:ptCount val="8"/>
                <c:pt idx="0">
                  <c:v>0.0</c:v>
                </c:pt>
                <c:pt idx="1">
                  <c:v>0.0</c:v>
                </c:pt>
                <c:pt idx="2">
                  <c:v>0.0</c:v>
                </c:pt>
                <c:pt idx="3">
                  <c:v>0.0</c:v>
                </c:pt>
                <c:pt idx="4">
                  <c:v>2.5</c:v>
                </c:pt>
                <c:pt idx="5">
                  <c:v>0.41</c:v>
                </c:pt>
                <c:pt idx="6">
                  <c:v>0.0</c:v>
                </c:pt>
                <c:pt idx="7">
                  <c:v>0.0</c:v>
                </c:pt>
              </c:numCache>
            </c:numRef>
          </c:val>
        </c:ser>
        <c:ser>
          <c:idx val="0"/>
          <c:order val="5"/>
          <c:tx>
            <c:strRef>
              <c:f>'Fig13'!$A$22</c:f>
              <c:strCache>
                <c:ptCount val="1"/>
                <c:pt idx="0">
                  <c:v>Argentina</c:v>
                </c:pt>
              </c:strCache>
            </c:strRef>
          </c:tx>
          <c:spPr>
            <a:solidFill>
              <a:srgbClr val="F4A9BC"/>
            </a:solidFill>
            <a:ln>
              <a:noFill/>
            </a:ln>
          </c:spPr>
          <c:invertIfNegative val="0"/>
          <c:dLbls>
            <c:dLbl>
              <c:idx val="3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'Fig13'!$B$21:$I$21</c:f>
              <c:numCache>
                <c:formatCode>General</c:formatCode>
                <c:ptCount val="8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</c:numCache>
            </c:numRef>
          </c:cat>
          <c:val>
            <c:numRef>
              <c:f>'Fig13'!$B$22:$I$22</c:f>
              <c:numCache>
                <c:formatCode>0.0</c:formatCode>
                <c:ptCount val="8"/>
                <c:pt idx="0">
                  <c:v>0.03</c:v>
                </c:pt>
                <c:pt idx="1">
                  <c:v>0.0</c:v>
                </c:pt>
                <c:pt idx="2">
                  <c:v>0.0</c:v>
                </c:pt>
                <c:pt idx="3">
                  <c:v>10.4</c:v>
                </c:pt>
                <c:pt idx="4">
                  <c:v>1.4</c:v>
                </c:pt>
                <c:pt idx="5">
                  <c:v>0.2</c:v>
                </c:pt>
                <c:pt idx="6">
                  <c:v>0.0</c:v>
                </c:pt>
                <c:pt idx="7">
                  <c:v>7.0</c:v>
                </c:pt>
              </c:numCache>
            </c:numRef>
          </c:val>
        </c:ser>
        <c:ser>
          <c:idx val="7"/>
          <c:order val="6"/>
          <c:tx>
            <c:strRef>
              <c:f>'Fig13'!$A$28</c:f>
              <c:strCache>
                <c:ptCount val="1"/>
                <c:pt idx="0">
                  <c:v>LAC Total: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'Fig13'!$B$21:$I$21</c:f>
              <c:numCache>
                <c:formatCode>General</c:formatCode>
                <c:ptCount val="8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</c:numCache>
            </c:numRef>
          </c:cat>
          <c:val>
            <c:numRef>
              <c:f>'Fig13'!$B$28:$I$28</c:f>
              <c:numCache>
                <c:formatCode>0.0</c:formatCode>
                <c:ptCount val="8"/>
                <c:pt idx="0">
                  <c:v>4.824999999999989</c:v>
                </c:pt>
                <c:pt idx="1">
                  <c:v>6.3</c:v>
                </c:pt>
                <c:pt idx="2">
                  <c:v>13.603</c:v>
                </c:pt>
                <c:pt idx="3">
                  <c:v>37.059</c:v>
                </c:pt>
                <c:pt idx="4">
                  <c:v>17.836</c:v>
                </c:pt>
                <c:pt idx="5">
                  <c:v>3.79</c:v>
                </c:pt>
                <c:pt idx="6">
                  <c:v>12.939</c:v>
                </c:pt>
                <c:pt idx="7">
                  <c:v>22.121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-2101837720"/>
        <c:axId val="-2101859640"/>
      </c:barChart>
      <c:catAx>
        <c:axId val="-21018377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-2101859640"/>
        <c:crosses val="autoZero"/>
        <c:auto val="1"/>
        <c:lblAlgn val="ctr"/>
        <c:lblOffset val="100"/>
        <c:noMultiLvlLbl val="0"/>
      </c:catAx>
      <c:valAx>
        <c:axId val="-2101859640"/>
        <c:scaling>
          <c:orientation val="minMax"/>
          <c:max val="40.0"/>
          <c:min val="0.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Billions of USD</a:t>
                </a:r>
              </a:p>
            </c:rich>
          </c:tx>
          <c:layout>
            <c:manualLayout>
              <c:xMode val="edge"/>
              <c:yMode val="edge"/>
              <c:x val="0.0019983960338291"/>
              <c:y val="0.343000249968754"/>
            </c:manualLayout>
          </c:layout>
          <c:overlay val="0"/>
        </c:title>
        <c:numFmt formatCode="0" sourceLinked="0"/>
        <c:majorTickMark val="none"/>
        <c:minorTickMark val="none"/>
        <c:tickLblPos val="nextTo"/>
        <c:crossAx val="-2101837720"/>
        <c:crosses val="autoZero"/>
        <c:crossBetween val="between"/>
        <c:majorUnit val="10.0"/>
      </c:valAx>
    </c:plotArea>
    <c:legend>
      <c:legendPos val="r"/>
      <c:legendEntry>
        <c:idx val="0"/>
        <c:txPr>
          <a:bodyPr/>
          <a:lstStyle/>
          <a:p>
            <a:pPr>
              <a:defRPr b="1"/>
            </a:pPr>
            <a:endParaRPr lang="en-US"/>
          </a:p>
        </c:txPr>
      </c:legendEntry>
      <c:layout>
        <c:manualLayout>
          <c:xMode val="edge"/>
          <c:yMode val="edge"/>
          <c:x val="0.0969258530183727"/>
          <c:y val="0.02249343832021"/>
          <c:w val="0.141500072907553"/>
          <c:h val="0.330080927384077"/>
        </c:manualLayout>
      </c:layout>
      <c:overlay val="0"/>
    </c:legend>
    <c:plotVisOnly val="1"/>
    <c:dispBlanksAs val="gap"/>
    <c:showDLblsOverMax val="0"/>
  </c:chart>
  <c:spPr>
    <a:solidFill>
      <a:srgbClr val="FFFFFF"/>
    </a:solidFill>
    <a:ln>
      <a:noFill/>
    </a:ln>
  </c:spPr>
  <c:txPr>
    <a:bodyPr/>
    <a:lstStyle/>
    <a:p>
      <a:pPr>
        <a:defRPr sz="1400">
          <a:latin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0.0849339632908252"/>
          <c:y val="0.0305555555555555"/>
          <c:w val="0.778421916010499"/>
          <c:h val="0.934106299212598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B0BD6C"/>
              </a:solidFill>
            </c:spPr>
          </c:dPt>
          <c:dPt>
            <c:idx val="1"/>
            <c:bubble3D val="0"/>
            <c:spPr>
              <a:solidFill>
                <a:srgbClr val="6D7621"/>
              </a:solidFill>
            </c:spPr>
          </c:dPt>
          <c:dPt>
            <c:idx val="2"/>
            <c:bubble3D val="0"/>
            <c:spPr>
              <a:solidFill>
                <a:srgbClr val="1B1D0E"/>
              </a:solidFill>
            </c:spPr>
          </c:dPt>
          <c:dPt>
            <c:idx val="3"/>
            <c:bubble3D val="0"/>
            <c:spPr>
              <a:solidFill>
                <a:srgbClr val="8A93BE"/>
              </a:solidFill>
            </c:spPr>
          </c:dPt>
          <c:dPt>
            <c:idx val="4"/>
            <c:bubble3D val="0"/>
            <c:spPr>
              <a:solidFill>
                <a:srgbClr val="313F7F"/>
              </a:solidFill>
            </c:spPr>
          </c:dPt>
          <c:dPt>
            <c:idx val="5"/>
            <c:bubble3D val="0"/>
            <c:spPr>
              <a:solidFill>
                <a:srgbClr val="111424"/>
              </a:solidFill>
            </c:spPr>
          </c:dPt>
          <c:dPt>
            <c:idx val="6"/>
            <c:bubble3D val="0"/>
            <c:spPr>
              <a:solidFill>
                <a:srgbClr val="700012"/>
              </a:solidFill>
            </c:spPr>
          </c:dPt>
          <c:dPt>
            <c:idx val="7"/>
            <c:bubble3D val="0"/>
            <c:spPr>
              <a:solidFill>
                <a:srgbClr val="F4A9BC"/>
              </a:solidFill>
            </c:spPr>
          </c:dPt>
          <c:dPt>
            <c:idx val="8"/>
            <c:bubble3D val="0"/>
            <c:spPr>
              <a:solidFill>
                <a:srgbClr val="F69EAF"/>
              </a:solidFill>
            </c:spPr>
          </c:dPt>
          <c:dLbls>
            <c:dLbl>
              <c:idx val="0"/>
              <c:layout>
                <c:manualLayout>
                  <c:x val="-0.118663291380831"/>
                  <c:y val="0.155555555555556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</c:dLbl>
            <c:dLbl>
              <c:idx val="1"/>
              <c:layout>
                <c:manualLayout>
                  <c:x val="-0.210156152723187"/>
                  <c:y val="0.100160979877515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rgbClr val="FFFFFF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</c:dLbl>
            <c:dLbl>
              <c:idx val="2"/>
              <c:layout>
                <c:manualLayout>
                  <c:x val="-0.206711419924056"/>
                  <c:y val="-0.0908307086614174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rgbClr val="FFFFFF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.0119350734618151"/>
                  <c:y val="-0.032226377952756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0.016010498687664"/>
                  <c:y val="-0.010971493146690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0.0339736439195101"/>
                  <c:y val="-0.0796299212598426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rgbClr val="FFFFFF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</c:dLbl>
            <c:dLbl>
              <c:idx val="6"/>
              <c:layout>
                <c:manualLayout>
                  <c:x val="0.226065063144447"/>
                  <c:y val="-0.176851924759405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rgbClr val="FFFFFF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</c:dLbl>
            <c:dLbl>
              <c:idx val="7"/>
              <c:layout>
                <c:manualLayout>
                  <c:x val="0.160357777684092"/>
                  <c:y val="0.155555555555556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</c:dLbl>
            <c:dLbl>
              <c:idx val="8"/>
              <c:layout>
                <c:manualLayout>
                  <c:x val="0.128845326625838"/>
                  <c:y val="0.122046901745977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</c:dLbl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'Fig14'!$A$16:$A$23</c:f>
              <c:strCache>
                <c:ptCount val="8"/>
                <c:pt idx="0">
                  <c:v>Hydropower</c:v>
                </c:pt>
                <c:pt idx="1">
                  <c:v>Other Energy</c:v>
                </c:pt>
                <c:pt idx="2">
                  <c:v>Mining</c:v>
                </c:pt>
                <c:pt idx="3">
                  <c:v>Housing</c:v>
                </c:pt>
                <c:pt idx="4">
                  <c:v>Tourism</c:v>
                </c:pt>
                <c:pt idx="5">
                  <c:v>Other</c:v>
                </c:pt>
                <c:pt idx="6">
                  <c:v>Other Infrastructure</c:v>
                </c:pt>
                <c:pt idx="7">
                  <c:v>Transportation</c:v>
                </c:pt>
              </c:strCache>
            </c:strRef>
          </c:cat>
          <c:val>
            <c:numRef>
              <c:f>'Fig14'!$B$16:$B$23</c:f>
              <c:numCache>
                <c:formatCode>_-* #,##0.0_-;\-* #,##0.0_-;_-* "-"??_-;_-@_-</c:formatCode>
                <c:ptCount val="8"/>
                <c:pt idx="0">
                  <c:v>12.403</c:v>
                </c:pt>
                <c:pt idx="1">
                  <c:v>11.47</c:v>
                </c:pt>
                <c:pt idx="2">
                  <c:v>10.091</c:v>
                </c:pt>
                <c:pt idx="3">
                  <c:v>4.071</c:v>
                </c:pt>
                <c:pt idx="4">
                  <c:v>2.5</c:v>
                </c:pt>
                <c:pt idx="5">
                  <c:v>7.136</c:v>
                </c:pt>
                <c:pt idx="6">
                  <c:v>29.518</c:v>
                </c:pt>
                <c:pt idx="7">
                  <c:v>16.4715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spPr>
    <a:solidFill>
      <a:srgbClr val="FFFFFF"/>
    </a:solidFill>
    <a:ln>
      <a:noFill/>
    </a:ln>
  </c:spPr>
  <c:txPr>
    <a:bodyPr/>
    <a:lstStyle/>
    <a:p>
      <a:pPr>
        <a:defRPr sz="1400">
          <a:latin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0.0628032954214056"/>
          <c:y val="0.0416666666666667"/>
          <c:w val="0.936833078156897"/>
          <c:h val="0.859328521434821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'Fig5'!$A$2</c:f>
              <c:strCache>
                <c:ptCount val="1"/>
                <c:pt idx="0">
                  <c:v>GHG Intensity_x000d_(kg CO2 equivalent per USD)</c:v>
                </c:pt>
              </c:strCache>
            </c:strRef>
          </c:tx>
          <c:spPr>
            <a:solidFill>
              <a:srgbClr val="CF9F31"/>
            </a:solidFill>
          </c:spPr>
          <c:invertIfNegative val="0"/>
          <c:dLbls>
            <c:numFmt formatCode="0.0" sourceLinked="0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'Fig5'!$B$1:$D$1</c:f>
              <c:strCache>
                <c:ptCount val="3"/>
                <c:pt idx="0">
                  <c:v>Total Economic Activity</c:v>
                </c:pt>
                <c:pt idx="1">
                  <c:v>All LAC Exports</c:v>
                </c:pt>
                <c:pt idx="2">
                  <c:v>LAC Exports to China</c:v>
                </c:pt>
              </c:strCache>
            </c:strRef>
          </c:cat>
          <c:val>
            <c:numRef>
              <c:f>'Fig5'!$B$2:$D$2</c:f>
              <c:numCache>
                <c:formatCode>General</c:formatCode>
                <c:ptCount val="3"/>
                <c:pt idx="0">
                  <c:v>1.1</c:v>
                </c:pt>
                <c:pt idx="1">
                  <c:v>1.7</c:v>
                </c:pt>
                <c:pt idx="2">
                  <c:v>1.9</c:v>
                </c:pt>
              </c:numCache>
            </c:numRef>
          </c:val>
        </c:ser>
        <c:ser>
          <c:idx val="0"/>
          <c:order val="1"/>
          <c:tx>
            <c:strRef>
              <c:f>'Fig5'!$A$3</c:f>
              <c:strCache>
                <c:ptCount val="1"/>
                <c:pt idx="0">
                  <c:v>Water Intensity_x000d_(cubic meters of H2O per USD)</c:v>
                </c:pt>
              </c:strCache>
            </c:strRef>
          </c:tx>
          <c:spPr>
            <a:solidFill>
              <a:srgbClr val="AA0024"/>
            </a:solidFill>
            <a:ln>
              <a:solidFill>
                <a:srgbClr val="850016"/>
              </a:solidFill>
            </a:ln>
          </c:spPr>
          <c:invertIfNegative val="0"/>
          <c:dLbls>
            <c:numFmt formatCode="0.0" sourceLinked="0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'Fig5'!$B$1:$D$1</c:f>
              <c:strCache>
                <c:ptCount val="3"/>
                <c:pt idx="0">
                  <c:v>Total Economic Activity</c:v>
                </c:pt>
                <c:pt idx="1">
                  <c:v>All LAC Exports</c:v>
                </c:pt>
                <c:pt idx="2">
                  <c:v>LAC Exports to China</c:v>
                </c:pt>
              </c:strCache>
            </c:strRef>
          </c:cat>
          <c:val>
            <c:numRef>
              <c:f>'Fig5'!$B$3:$D$3</c:f>
              <c:numCache>
                <c:formatCode>General</c:formatCode>
                <c:ptCount val="3"/>
                <c:pt idx="0">
                  <c:v>0.3</c:v>
                </c:pt>
                <c:pt idx="1">
                  <c:v>1.6</c:v>
                </c:pt>
                <c:pt idx="2">
                  <c:v>3.3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27481432"/>
        <c:axId val="2135403432"/>
      </c:barChart>
      <c:catAx>
        <c:axId val="2127481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135403432"/>
        <c:crosses val="autoZero"/>
        <c:auto val="1"/>
        <c:lblAlgn val="ctr"/>
        <c:lblOffset val="100"/>
        <c:noMultiLvlLbl val="0"/>
      </c:catAx>
      <c:valAx>
        <c:axId val="2135403432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212748143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0686176727909011"/>
          <c:y val="0.0186413677456984"/>
          <c:w val="0.357373505395159"/>
          <c:h val="0.278710854768799"/>
        </c:manualLayout>
      </c:layout>
      <c:overlay val="0"/>
    </c:legend>
    <c:plotVisOnly val="1"/>
    <c:dispBlanksAs val="gap"/>
    <c:showDLblsOverMax val="0"/>
  </c:chart>
  <c:spPr>
    <a:solidFill>
      <a:srgbClr val="FFFFFF"/>
    </a:solidFill>
    <a:ln>
      <a:noFill/>
    </a:ln>
  </c:spPr>
  <c:txPr>
    <a:bodyPr/>
    <a:lstStyle/>
    <a:p>
      <a:pPr>
        <a:defRPr sz="1400">
          <a:latin typeface="Calibri"/>
          <a:cs typeface="Calibri"/>
        </a:defRPr>
      </a:pPr>
      <a:endParaRPr lang="en-US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0.78294</cdr:x>
      <cdr:y>0.10651</cdr:y>
    </cdr:from>
    <cdr:to>
      <cdr:x>0.9282</cdr:x>
      <cdr:y>0.17912</cdr:y>
    </cdr:to>
    <cdr:sp macro="" textlink="">
      <cdr:nvSpPr>
        <cdr:cNvPr id="2" name="Text Box 1"/>
        <cdr:cNvSpPr txBox="1"/>
      </cdr:nvSpPr>
      <cdr:spPr>
        <a:xfrm xmlns:a="http://schemas.openxmlformats.org/drawingml/2006/main">
          <a:off x="5727366" y="486947"/>
          <a:ext cx="1062636" cy="33197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400" i="1" dirty="0">
              <a:solidFill>
                <a:srgbClr val="553A0A"/>
              </a:solidFill>
              <a:latin typeface="Calibri"/>
              <a:cs typeface="Calibri"/>
            </a:rPr>
            <a:t>Extraction</a:t>
          </a:r>
        </a:p>
      </cdr:txBody>
    </cdr:sp>
  </cdr:relSizeAnchor>
  <cdr:relSizeAnchor xmlns:cdr="http://schemas.openxmlformats.org/drawingml/2006/chartDrawing">
    <cdr:from>
      <cdr:x>0.78615</cdr:x>
      <cdr:y>0.27453</cdr:y>
    </cdr:from>
    <cdr:to>
      <cdr:x>0.94408</cdr:x>
      <cdr:y>0.34714</cdr:y>
    </cdr:to>
    <cdr:sp macro="" textlink="">
      <cdr:nvSpPr>
        <cdr:cNvPr id="3" name="Text Box 2"/>
        <cdr:cNvSpPr txBox="1"/>
      </cdr:nvSpPr>
      <cdr:spPr>
        <a:xfrm xmlns:a="http://schemas.openxmlformats.org/drawingml/2006/main">
          <a:off x="5750844" y="1255151"/>
          <a:ext cx="1155276" cy="33197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400" i="1" dirty="0">
              <a:solidFill>
                <a:srgbClr val="5A6419"/>
              </a:solidFill>
              <a:latin typeface="Calibri"/>
              <a:cs typeface="Calibri"/>
            </a:rPr>
            <a:t>Agriculture</a:t>
          </a:r>
        </a:p>
      </cdr:txBody>
    </cdr:sp>
  </cdr:relSizeAnchor>
  <cdr:relSizeAnchor xmlns:cdr="http://schemas.openxmlformats.org/drawingml/2006/chartDrawing">
    <cdr:from>
      <cdr:x>0.77883</cdr:x>
      <cdr:y>0.77501</cdr:y>
    </cdr:from>
    <cdr:to>
      <cdr:x>0.96035</cdr:x>
      <cdr:y>0.86389</cdr:y>
    </cdr:to>
    <cdr:sp macro="" textlink="">
      <cdr:nvSpPr>
        <cdr:cNvPr id="4" name="Text Box 3"/>
        <cdr:cNvSpPr txBox="1"/>
      </cdr:nvSpPr>
      <cdr:spPr>
        <a:xfrm xmlns:a="http://schemas.openxmlformats.org/drawingml/2006/main">
          <a:off x="5697297" y="3543347"/>
          <a:ext cx="1327877" cy="4063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400" i="1" dirty="0">
              <a:solidFill>
                <a:srgbClr val="AA0024"/>
              </a:solidFill>
              <a:latin typeface="Calibri"/>
              <a:cs typeface="Calibri"/>
            </a:rPr>
            <a:t>Manufacturing</a:t>
          </a:r>
        </a:p>
      </cdr:txBody>
    </cdr:sp>
  </cdr:relSizeAnchor>
  <cdr:relSizeAnchor xmlns:cdr="http://schemas.openxmlformats.org/drawingml/2006/chartDrawing">
    <cdr:from>
      <cdr:x>0.7812</cdr:x>
      <cdr:y>0.46481</cdr:y>
    </cdr:from>
    <cdr:to>
      <cdr:x>0.96035</cdr:x>
      <cdr:y>0.55062</cdr:y>
    </cdr:to>
    <cdr:sp macro="" textlink="">
      <cdr:nvSpPr>
        <cdr:cNvPr id="5" name="Text Box 4"/>
        <cdr:cNvSpPr txBox="1"/>
      </cdr:nvSpPr>
      <cdr:spPr>
        <a:xfrm xmlns:a="http://schemas.openxmlformats.org/drawingml/2006/main">
          <a:off x="5714634" y="2125111"/>
          <a:ext cx="1310540" cy="3923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400" i="1" dirty="0">
              <a:solidFill>
                <a:srgbClr val="191C55"/>
              </a:solidFill>
              <a:latin typeface="Calibri"/>
              <a:cs typeface="Calibri"/>
            </a:rPr>
            <a:t>Total Exports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0.44658</cdr:x>
      <cdr:y>0.02991</cdr:y>
    </cdr:from>
    <cdr:to>
      <cdr:x>0.44658</cdr:x>
      <cdr:y>0.9975</cdr:y>
    </cdr:to>
    <cdr:cxnSp macro="">
      <cdr:nvCxnSpPr>
        <cdr:cNvPr id="3" name="Straight Connector 2"/>
        <cdr:cNvCxnSpPr/>
      </cdr:nvCxnSpPr>
      <cdr:spPr>
        <a:xfrm xmlns:a="http://schemas.openxmlformats.org/drawingml/2006/main" flipV="1">
          <a:off x="2658351" y="81290"/>
          <a:ext cx="0" cy="2629723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rgbClr val="7F7F7F"/>
          </a:solidFill>
        </a:ln>
        <a:effectLst xmlns:a="http://schemas.openxmlformats.org/drawingml/2006/main"/>
      </cdr:spPr>
      <cdr:style>
        <a:lnRef xmlns:a="http://schemas.openxmlformats.org/drawingml/2006/main" idx="2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A38D2-19F8-5948-A064-D1D264B6D515}" type="datetimeFigureOut">
              <a:rPr lang="en-US" smtClean="0"/>
              <a:t>8/18/15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9FF20-53E3-BC44-A4C5-E15995C15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942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A38D2-19F8-5948-A064-D1D264B6D515}" type="datetimeFigureOut">
              <a:rPr lang="en-US" smtClean="0"/>
              <a:t>8/18/15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9FF20-53E3-BC44-A4C5-E15995C15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840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A38D2-19F8-5948-A064-D1D264B6D515}" type="datetimeFigureOut">
              <a:rPr lang="en-US" smtClean="0"/>
              <a:t>8/18/15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9FF20-53E3-BC44-A4C5-E15995C15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176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A38D2-19F8-5948-A064-D1D264B6D515}" type="datetimeFigureOut">
              <a:rPr lang="en-US" smtClean="0"/>
              <a:t>8/18/15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9FF20-53E3-BC44-A4C5-E15995C15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728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A38D2-19F8-5948-A064-D1D264B6D515}" type="datetimeFigureOut">
              <a:rPr lang="en-US" smtClean="0"/>
              <a:t>8/18/15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9FF20-53E3-BC44-A4C5-E15995C15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775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A38D2-19F8-5948-A064-D1D264B6D515}" type="datetimeFigureOut">
              <a:rPr lang="en-US" smtClean="0"/>
              <a:t>8/18/15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9FF20-53E3-BC44-A4C5-E15995C15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9400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A38D2-19F8-5948-A064-D1D264B6D515}" type="datetimeFigureOut">
              <a:rPr lang="en-US" smtClean="0"/>
              <a:t>8/18/15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9FF20-53E3-BC44-A4C5-E15995C15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0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A38D2-19F8-5948-A064-D1D264B6D515}" type="datetimeFigureOut">
              <a:rPr lang="en-US" smtClean="0"/>
              <a:t>8/18/15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9FF20-53E3-BC44-A4C5-E15995C15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778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A38D2-19F8-5948-A064-D1D264B6D515}" type="datetimeFigureOut">
              <a:rPr lang="en-US" smtClean="0"/>
              <a:t>8/18/15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9FF20-53E3-BC44-A4C5-E15995C15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549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A38D2-19F8-5948-A064-D1D264B6D515}" type="datetimeFigureOut">
              <a:rPr lang="en-US" smtClean="0"/>
              <a:t>8/18/15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9FF20-53E3-BC44-A4C5-E15995C15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0013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A38D2-19F8-5948-A064-D1D264B6D515}" type="datetimeFigureOut">
              <a:rPr lang="en-US" smtClean="0"/>
              <a:t>8/18/15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9FF20-53E3-BC44-A4C5-E15995C15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180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10000"/>
            <a:lumOff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A38D2-19F8-5948-A064-D1D264B6D515}" type="datetimeFigureOut">
              <a:rPr lang="en-US" smtClean="0"/>
              <a:t>8/18/15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B9FF20-53E3-BC44-A4C5-E15995C15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836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3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.xml"/><Relationship Id="rId3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2.xml"/><Relationship Id="rId3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3.xml"/><Relationship Id="rId3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4.xml"/><Relationship Id="rId3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5.xml"/><Relationship Id="rId3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hina_art_for_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842" y="15769"/>
            <a:ext cx="8509919" cy="677333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1726" y="3402439"/>
            <a:ext cx="7772400" cy="1963442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China </a:t>
            </a:r>
            <a:r>
              <a:rPr lang="en-US" dirty="0" smtClean="0">
                <a:solidFill>
                  <a:srgbClr val="FFFFFF"/>
                </a:solidFill>
              </a:rPr>
              <a:t>and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smtClean="0">
                <a:solidFill>
                  <a:srgbClr val="FFFFFF"/>
                </a:solidFill>
              </a:rPr>
              <a:t>Latin America</a:t>
            </a:r>
            <a:r>
              <a:rPr lang="en-US" sz="3600" dirty="0" smtClean="0">
                <a:solidFill>
                  <a:srgbClr val="FFFFFF"/>
                </a:solidFill>
              </a:rPr>
              <a:t/>
            </a:r>
            <a:br>
              <a:rPr lang="en-US" sz="3600" dirty="0" smtClean="0">
                <a:solidFill>
                  <a:srgbClr val="FFFFFF"/>
                </a:solidFill>
              </a:rPr>
            </a:br>
            <a:r>
              <a:rPr lang="en-US" sz="3300" dirty="0" smtClean="0">
                <a:solidFill>
                  <a:srgbClr val="FFFFFF"/>
                </a:solidFill>
              </a:rPr>
              <a:t/>
            </a:r>
            <a:br>
              <a:rPr lang="en-US" sz="3300" dirty="0" smtClean="0">
                <a:solidFill>
                  <a:srgbClr val="FFFFFF"/>
                </a:solidFill>
              </a:rPr>
            </a:br>
            <a:r>
              <a:rPr lang="en-US" sz="2400" i="1" dirty="0" smtClean="0">
                <a:solidFill>
                  <a:srgbClr val="FFFFFF"/>
                </a:solidFill>
              </a:rPr>
              <a:t>South-South Economic Partnership</a:t>
            </a:r>
            <a:r>
              <a:rPr lang="en-US" sz="2700" i="1" dirty="0">
                <a:solidFill>
                  <a:srgbClr val="FFFFFF"/>
                </a:solidFill>
              </a:rPr>
              <a:t/>
            </a:r>
            <a:br>
              <a:rPr lang="en-US" sz="2700" i="1" dirty="0">
                <a:solidFill>
                  <a:srgbClr val="FFFFFF"/>
                </a:solidFill>
              </a:rPr>
            </a:br>
            <a:endParaRPr lang="en-US" sz="2700" dirty="0">
              <a:solidFill>
                <a:srgbClr val="FFFFFF"/>
              </a:solidFill>
            </a:endParaRPr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1821360" y="4825751"/>
            <a:ext cx="4951483" cy="1752600"/>
          </a:xfrm>
        </p:spPr>
        <p:txBody>
          <a:bodyPr>
            <a:normAutofit/>
          </a:bodyPr>
          <a:lstStyle/>
          <a:p>
            <a:pPr algn="r"/>
            <a:endParaRPr lang="en-US" sz="2000" dirty="0" smtClean="0">
              <a:solidFill>
                <a:srgbClr val="FFFFFF"/>
              </a:solidFill>
            </a:endParaRPr>
          </a:p>
          <a:p>
            <a:pPr algn="r"/>
            <a:endParaRPr lang="en-US" sz="1800" dirty="0" smtClean="0">
              <a:solidFill>
                <a:srgbClr val="FFFFFF"/>
              </a:solidFill>
            </a:endParaRPr>
          </a:p>
          <a:p>
            <a:pPr algn="r"/>
            <a:r>
              <a:rPr lang="en-US" sz="1800" dirty="0" smtClean="0">
                <a:solidFill>
                  <a:srgbClr val="FFFFFF"/>
                </a:solidFill>
              </a:rPr>
              <a:t>Kevin </a:t>
            </a:r>
            <a:r>
              <a:rPr lang="en-US" sz="1800" dirty="0" smtClean="0">
                <a:solidFill>
                  <a:srgbClr val="FFFFFF"/>
                </a:solidFill>
              </a:rPr>
              <a:t>Gallagher</a:t>
            </a:r>
            <a:endParaRPr lang="en-US" sz="1800" dirty="0" smtClean="0">
              <a:solidFill>
                <a:srgbClr val="FFFFFF"/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/>
          <a:srcRect r="84961" b="96528"/>
          <a:stretch/>
        </p:blipFill>
        <p:spPr>
          <a:xfrm>
            <a:off x="5701713" y="371827"/>
            <a:ext cx="1326843" cy="61264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772843" y="292449"/>
            <a:ext cx="196600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2F4026"/>
                </a:solidFill>
              </a:rPr>
              <a:t>Global Economic</a:t>
            </a:r>
          </a:p>
          <a:p>
            <a:r>
              <a:rPr lang="en-US" sz="1600" dirty="0" smtClean="0">
                <a:solidFill>
                  <a:srgbClr val="2F4026"/>
                </a:solidFill>
              </a:rPr>
              <a:t>Governance Initiative</a:t>
            </a:r>
            <a:endParaRPr lang="en-US" sz="1600" dirty="0">
              <a:solidFill>
                <a:srgbClr val="2F40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5914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3650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>
                <a:solidFill>
                  <a:srgbClr val="AA0024"/>
                </a:solidFill>
              </a:rPr>
              <a:t>Looking forward</a:t>
            </a:r>
            <a:endParaRPr lang="en-US" dirty="0">
              <a:solidFill>
                <a:srgbClr val="AA0024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6667017" y="6053036"/>
            <a:ext cx="2341393" cy="600164"/>
            <a:chOff x="6667017" y="6053036"/>
            <a:chExt cx="2341393" cy="600164"/>
          </a:xfrm>
        </p:grpSpPr>
        <p:pic>
          <p:nvPicPr>
            <p:cNvPr id="10" name="Picture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7017" y="6126164"/>
              <a:ext cx="683247" cy="4878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7297352" y="6053036"/>
              <a:ext cx="1711058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 smtClean="0"/>
                <a:t>Global Economic </a:t>
              </a:r>
            </a:p>
            <a:p>
              <a:r>
                <a:rPr lang="en-US" sz="1100" b="1" dirty="0" smtClean="0"/>
                <a:t>Governance Initiative </a:t>
              </a:r>
            </a:p>
            <a:p>
              <a:r>
                <a:rPr lang="en-US" sz="1100" dirty="0" err="1" smtClean="0">
                  <a:solidFill>
                    <a:srgbClr val="AA0024"/>
                  </a:solidFill>
                </a:rPr>
                <a:t>www.bu.edu</a:t>
              </a:r>
              <a:r>
                <a:rPr lang="en-US" sz="1100" dirty="0" smtClean="0">
                  <a:solidFill>
                    <a:srgbClr val="AA0024"/>
                  </a:solidFill>
                </a:rPr>
                <a:t>/</a:t>
              </a:r>
              <a:r>
                <a:rPr lang="en-US" sz="1100" dirty="0" err="1" smtClean="0">
                  <a:solidFill>
                    <a:srgbClr val="AA0024"/>
                  </a:solidFill>
                </a:rPr>
                <a:t>gegi</a:t>
              </a:r>
              <a:endParaRPr lang="en-US" sz="1100" dirty="0">
                <a:solidFill>
                  <a:srgbClr val="AA0024"/>
                </a:solidFill>
              </a:endParaRPr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79502"/>
            <a:ext cx="8229600" cy="5678498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 smtClean="0"/>
              <a:t>China </a:t>
            </a:r>
            <a:r>
              <a:rPr lang="en-US" b="1" dirty="0" smtClean="0"/>
              <a:t>growth </a:t>
            </a:r>
            <a:r>
              <a:rPr lang="en-US" b="1" dirty="0" smtClean="0"/>
              <a:t>expected </a:t>
            </a:r>
            <a:r>
              <a:rPr lang="en-US" b="1" dirty="0" smtClean="0"/>
              <a:t>to slow, shift toward consumption</a:t>
            </a:r>
          </a:p>
          <a:p>
            <a:pPr lvl="1"/>
            <a:r>
              <a:rPr lang="en-US" dirty="0" smtClean="0"/>
              <a:t>Less import demand for </a:t>
            </a:r>
            <a:r>
              <a:rPr lang="en-US" dirty="0" smtClean="0"/>
              <a:t>commodities</a:t>
            </a:r>
            <a:endParaRPr lang="en-US" dirty="0" smtClean="0"/>
          </a:p>
          <a:p>
            <a:pPr lvl="1"/>
            <a:r>
              <a:rPr lang="en-US" dirty="0" smtClean="0"/>
              <a:t>subsequent price impact</a:t>
            </a:r>
          </a:p>
          <a:p>
            <a:pPr lvl="1"/>
            <a:r>
              <a:rPr lang="en-US" dirty="0" smtClean="0"/>
              <a:t>Capital outflows and exchange rate pressures</a:t>
            </a:r>
          </a:p>
          <a:p>
            <a:r>
              <a:rPr lang="en-US" b="1" dirty="0" smtClean="0"/>
              <a:t>Pressure </a:t>
            </a:r>
            <a:r>
              <a:rPr lang="en-US" b="1" dirty="0" smtClean="0"/>
              <a:t>on LAC governments</a:t>
            </a:r>
          </a:p>
          <a:p>
            <a:pPr lvl="1"/>
            <a:r>
              <a:rPr lang="en-US" dirty="0" smtClean="0"/>
              <a:t>Need to resist weakening institutions to attract investment</a:t>
            </a:r>
          </a:p>
          <a:p>
            <a:pPr lvl="1"/>
            <a:r>
              <a:rPr lang="en-US" dirty="0" smtClean="0"/>
              <a:t>Need to invest </a:t>
            </a:r>
            <a:r>
              <a:rPr lang="en-US" dirty="0" smtClean="0"/>
              <a:t>some </a:t>
            </a:r>
            <a:r>
              <a:rPr lang="en-US" dirty="0" smtClean="0"/>
              <a:t>of proceeds of China boom into innovation, environment, and people</a:t>
            </a:r>
          </a:p>
          <a:p>
            <a:r>
              <a:rPr lang="en-US" b="1" dirty="0"/>
              <a:t>China investment still strong</a:t>
            </a:r>
          </a:p>
          <a:p>
            <a:pPr lvl="1"/>
            <a:r>
              <a:rPr lang="en-US" dirty="0"/>
              <a:t>FDI increasing to gain market share</a:t>
            </a:r>
          </a:p>
          <a:p>
            <a:pPr lvl="1"/>
            <a:r>
              <a:rPr lang="en-US" dirty="0"/>
              <a:t>Loans continue to </a:t>
            </a:r>
            <a:r>
              <a:rPr lang="en-US" dirty="0" smtClean="0"/>
              <a:t>rise</a:t>
            </a:r>
          </a:p>
          <a:p>
            <a:pPr lvl="1"/>
            <a:r>
              <a:rPr lang="en-US" dirty="0" smtClean="0"/>
              <a:t>New development banks</a:t>
            </a:r>
            <a:endParaRPr lang="en-US" dirty="0"/>
          </a:p>
          <a:p>
            <a:r>
              <a:rPr lang="en-US" b="1" dirty="0" smtClean="0"/>
              <a:t>China</a:t>
            </a:r>
            <a:r>
              <a:rPr lang="en-US" b="1" dirty="0" smtClean="0"/>
              <a:t>-LAC: new wave of cooperation</a:t>
            </a:r>
          </a:p>
          <a:p>
            <a:pPr lvl="1"/>
            <a:r>
              <a:rPr lang="en-US" dirty="0" smtClean="0"/>
              <a:t>CELAC-China cooperation plan</a:t>
            </a:r>
          </a:p>
          <a:p>
            <a:pPr lvl="1"/>
            <a:r>
              <a:rPr lang="en-US" dirty="0" smtClean="0"/>
              <a:t>Infrastructure and related new ‘funds’</a:t>
            </a:r>
          </a:p>
          <a:p>
            <a:pPr lvl="1"/>
            <a:r>
              <a:rPr lang="en-US" dirty="0" smtClean="0"/>
              <a:t>Currency swaps and trading</a:t>
            </a:r>
          </a:p>
          <a:p>
            <a:pPr lvl="1"/>
            <a:r>
              <a:rPr lang="en-US" dirty="0" smtClean="0"/>
              <a:t>Softer demand for consumption</a:t>
            </a:r>
          </a:p>
          <a:p>
            <a:pPr lvl="1"/>
            <a:r>
              <a:rPr lang="en-US" dirty="0" smtClean="0"/>
              <a:t>Industrialization and environment on agenda…</a:t>
            </a:r>
          </a:p>
        </p:txBody>
      </p:sp>
    </p:spTree>
    <p:extLst>
      <p:ext uri="{BB962C8B-B14F-4D97-AF65-F5344CB8AC3E}">
        <p14:creationId xmlns:p14="http://schemas.microsoft.com/office/powerpoint/2010/main" val="21001653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6227" y="-24424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THANK YOU!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227" y="917412"/>
            <a:ext cx="3498470" cy="526294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9499" y="879191"/>
            <a:ext cx="3426328" cy="5139492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6604463" y="6180352"/>
            <a:ext cx="2394305" cy="600164"/>
            <a:chOff x="4955959" y="6054588"/>
            <a:chExt cx="2394305" cy="600164"/>
          </a:xfrm>
        </p:grpSpPr>
        <p:pic>
          <p:nvPicPr>
            <p:cNvPr id="16" name="Picture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7017" y="6126164"/>
              <a:ext cx="683247" cy="4878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4955959" y="6054588"/>
              <a:ext cx="1711058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100" b="1" dirty="0" smtClean="0"/>
                <a:t>Global Economic </a:t>
              </a:r>
            </a:p>
            <a:p>
              <a:pPr algn="r"/>
              <a:r>
                <a:rPr lang="en-US" sz="1100" b="1" dirty="0" smtClean="0"/>
                <a:t>Governance Initiative </a:t>
              </a:r>
            </a:p>
            <a:p>
              <a:pPr algn="r"/>
              <a:r>
                <a:rPr lang="en-US" sz="1100" dirty="0" err="1" smtClean="0">
                  <a:solidFill>
                    <a:srgbClr val="AA0024"/>
                  </a:solidFill>
                </a:rPr>
                <a:t>www.bu.edu</a:t>
              </a:r>
              <a:r>
                <a:rPr lang="en-US" sz="1100" dirty="0" smtClean="0">
                  <a:solidFill>
                    <a:srgbClr val="AA0024"/>
                  </a:solidFill>
                </a:rPr>
                <a:t>/</a:t>
              </a:r>
              <a:r>
                <a:rPr lang="en-US" sz="1100" dirty="0" err="1" smtClean="0">
                  <a:solidFill>
                    <a:srgbClr val="AA0024"/>
                  </a:solidFill>
                </a:rPr>
                <a:t>gegi</a:t>
              </a:r>
              <a:endParaRPr lang="en-US" sz="1100" dirty="0">
                <a:solidFill>
                  <a:srgbClr val="AA002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30999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367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>
                <a:solidFill>
                  <a:srgbClr val="FF0000"/>
                </a:solidFill>
                <a:latin typeface="Calibri" charset="0"/>
                <a:ea typeface="MS PGothic" charset="0"/>
              </a:rPr>
              <a:t>THANKS</a:t>
            </a:r>
            <a:br>
              <a:rPr lang="en-US" dirty="0">
                <a:solidFill>
                  <a:srgbClr val="FF0000"/>
                </a:solidFill>
                <a:latin typeface="Calibri" charset="0"/>
                <a:ea typeface="MS PGothic" charset="0"/>
              </a:rPr>
            </a:br>
            <a:r>
              <a:rPr lang="en-US" sz="2400" dirty="0">
                <a:solidFill>
                  <a:srgbClr val="FF0000"/>
                </a:solidFill>
                <a:latin typeface="Calibri" charset="0"/>
                <a:ea typeface="MS PGothic" charset="0"/>
              </a:rPr>
              <a:t>GEGI Resources: </a:t>
            </a:r>
            <a:r>
              <a:rPr lang="en-US" dirty="0">
                <a:solidFill>
                  <a:srgbClr val="FF0000"/>
                </a:solidFill>
                <a:latin typeface="Calibri" charset="0"/>
                <a:ea typeface="MS PGothic" charset="0"/>
              </a:rPr>
              <a:t/>
            </a:r>
            <a:br>
              <a:rPr lang="en-US" dirty="0">
                <a:solidFill>
                  <a:srgbClr val="FF0000"/>
                </a:solidFill>
                <a:latin typeface="Calibri" charset="0"/>
                <a:ea typeface="MS PGothic" charset="0"/>
              </a:rPr>
            </a:br>
            <a:r>
              <a:rPr lang="en-US" dirty="0" err="1">
                <a:solidFill>
                  <a:srgbClr val="FF0000"/>
                </a:solidFill>
                <a:latin typeface="Calibri" charset="0"/>
                <a:ea typeface="MS PGothic" charset="0"/>
              </a:rPr>
              <a:t>www.bu.edu</a:t>
            </a:r>
            <a:r>
              <a:rPr lang="en-US" dirty="0">
                <a:solidFill>
                  <a:srgbClr val="FF0000"/>
                </a:solidFill>
                <a:latin typeface="Calibri" charset="0"/>
                <a:ea typeface="MS PGothic" charset="0"/>
              </a:rPr>
              <a:t>/</a:t>
            </a:r>
            <a:r>
              <a:rPr lang="en-US" dirty="0" err="1">
                <a:solidFill>
                  <a:srgbClr val="FF0000"/>
                </a:solidFill>
                <a:latin typeface="Calibri" charset="0"/>
                <a:ea typeface="MS PGothic" charset="0"/>
              </a:rPr>
              <a:t>gegi</a:t>
            </a:r>
            <a:endParaRPr lang="en-US" dirty="0">
              <a:solidFill>
                <a:srgbClr val="FF0000"/>
              </a:solidFill>
              <a:latin typeface="Calibri" charset="0"/>
              <a:ea typeface="MS PGothic" charset="0"/>
            </a:endParaRPr>
          </a:p>
        </p:txBody>
      </p:sp>
      <p:sp>
        <p:nvSpPr>
          <p:cNvPr id="49154" name="Content Placeholder 2"/>
          <p:cNvSpPr>
            <a:spLocks noGrp="1"/>
          </p:cNvSpPr>
          <p:nvPr>
            <p:ph idx="1"/>
          </p:nvPr>
        </p:nvSpPr>
        <p:spPr>
          <a:xfrm>
            <a:off x="457200" y="1958975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buFont typeface="Arial" charset="0"/>
              <a:buNone/>
            </a:pPr>
            <a:endParaRPr lang="en-US" dirty="0">
              <a:latin typeface="Calibri" charset="0"/>
              <a:ea typeface="MS PGothic" charset="0"/>
            </a:endParaRPr>
          </a:p>
          <a:p>
            <a:pPr marL="0" indent="0" eaLnBrk="1" hangingPunct="1"/>
            <a:r>
              <a:rPr lang="en-US" dirty="0">
                <a:latin typeface="Calibri" charset="0"/>
                <a:ea typeface="MS PGothic" charset="0"/>
              </a:rPr>
              <a:t>China-</a:t>
            </a:r>
            <a:r>
              <a:rPr lang="en-US" dirty="0" err="1">
                <a:latin typeface="Calibri" charset="0"/>
                <a:ea typeface="MS PGothic" charset="0"/>
              </a:rPr>
              <a:t>LatAm</a:t>
            </a:r>
            <a:r>
              <a:rPr lang="en-US" dirty="0">
                <a:latin typeface="Calibri" charset="0"/>
                <a:ea typeface="MS PGothic" charset="0"/>
              </a:rPr>
              <a:t> News “round up”</a:t>
            </a:r>
          </a:p>
          <a:p>
            <a:pPr marL="0" indent="0" eaLnBrk="1" hangingPunct="1"/>
            <a:r>
              <a:rPr lang="en-US" dirty="0">
                <a:latin typeface="Calibri" charset="0"/>
                <a:ea typeface="MS PGothic" charset="0"/>
              </a:rPr>
              <a:t>China-LAC Finance Database (inter-active)</a:t>
            </a:r>
          </a:p>
          <a:p>
            <a:pPr marL="0" indent="0" eaLnBrk="1" hangingPunct="1"/>
            <a:r>
              <a:rPr lang="en-US" dirty="0">
                <a:latin typeface="Calibri" charset="0"/>
                <a:ea typeface="MS PGothic" charset="0"/>
              </a:rPr>
              <a:t>China-LAC Economic Bulletin</a:t>
            </a:r>
          </a:p>
          <a:p>
            <a:pPr marL="0" indent="0" eaLnBrk="1" hangingPunct="1"/>
            <a:r>
              <a:rPr lang="en-US" dirty="0">
                <a:latin typeface="Calibri" charset="0"/>
                <a:ea typeface="MS PGothic" charset="0"/>
              </a:rPr>
              <a:t>Working papers, policy </a:t>
            </a:r>
            <a:r>
              <a:rPr lang="en-US" dirty="0" smtClean="0">
                <a:latin typeface="Calibri" charset="0"/>
                <a:ea typeface="MS PGothic" charset="0"/>
              </a:rPr>
              <a:t>briefs, </a:t>
            </a:r>
            <a:r>
              <a:rPr lang="en-US" dirty="0" smtClean="0">
                <a:solidFill>
                  <a:srgbClr val="FF0000"/>
                </a:solidFill>
                <a:latin typeface="Calibri" charset="0"/>
                <a:ea typeface="MS PGothic" charset="0"/>
              </a:rPr>
              <a:t>new book</a:t>
            </a:r>
            <a:endParaRPr lang="en-US" dirty="0">
              <a:solidFill>
                <a:srgbClr val="FF0000"/>
              </a:solidFill>
              <a:latin typeface="Calibri" charset="0"/>
              <a:ea typeface="MS PGothic" charset="0"/>
            </a:endParaRPr>
          </a:p>
          <a:p>
            <a:pPr marL="0" indent="0" eaLnBrk="1" hangingPunct="1"/>
            <a:r>
              <a:rPr lang="en-US" dirty="0">
                <a:latin typeface="Calibri" charset="0"/>
                <a:ea typeface="MS PGothic" charset="0"/>
              </a:rPr>
              <a:t>Working group on Environment and Development: </a:t>
            </a:r>
            <a:r>
              <a:rPr lang="en-US" dirty="0">
                <a:solidFill>
                  <a:srgbClr val="FF0000"/>
                </a:solidFill>
                <a:latin typeface="Calibri" charset="0"/>
                <a:ea typeface="MS PGothic" charset="0"/>
              </a:rPr>
              <a:t>China-</a:t>
            </a:r>
            <a:r>
              <a:rPr lang="en-US" dirty="0" err="1">
                <a:solidFill>
                  <a:srgbClr val="FF0000"/>
                </a:solidFill>
                <a:latin typeface="Calibri" charset="0"/>
                <a:ea typeface="MS PGothic" charset="0"/>
              </a:rPr>
              <a:t>LatAm</a:t>
            </a:r>
            <a:r>
              <a:rPr lang="en-US" dirty="0">
                <a:solidFill>
                  <a:srgbClr val="FF0000"/>
                </a:solidFill>
                <a:latin typeface="Calibri" charset="0"/>
                <a:ea typeface="MS PGothic" charset="0"/>
              </a:rPr>
              <a:t> program</a:t>
            </a:r>
          </a:p>
          <a:p>
            <a:pPr marL="0" indent="0" eaLnBrk="1" hangingPunct="1">
              <a:buFont typeface="Arial" charset="0"/>
              <a:buNone/>
            </a:pPr>
            <a:r>
              <a:rPr lang="en-US" dirty="0">
                <a:latin typeface="Calibri" charset="0"/>
                <a:ea typeface="MS PGothic" charset="0"/>
              </a:rPr>
              <a:t>Join our e-distribution list: </a:t>
            </a:r>
            <a:r>
              <a:rPr lang="en-US" b="1" dirty="0" err="1">
                <a:latin typeface="Calibri" charset="0"/>
                <a:ea typeface="MS PGothic" charset="0"/>
              </a:rPr>
              <a:t>gegi@bu.edu</a:t>
            </a:r>
            <a:endParaRPr lang="en-US" b="1" dirty="0">
              <a:latin typeface="Calibri" charset="0"/>
              <a:ea typeface="MS PGothic" charset="0"/>
            </a:endParaRPr>
          </a:p>
          <a:p>
            <a:pPr marL="0" indent="0" eaLnBrk="1" hangingPunct="1"/>
            <a:endParaRPr lang="en-US" dirty="0">
              <a:latin typeface="Calibri" charset="0"/>
              <a:ea typeface="MS PGothic" charset="0"/>
            </a:endParaRPr>
          </a:p>
        </p:txBody>
      </p:sp>
      <p:pic>
        <p:nvPicPr>
          <p:cNvPr id="49155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106"/>
          <a:stretch>
            <a:fillRect/>
          </a:stretch>
        </p:blipFill>
        <p:spPr bwMode="auto">
          <a:xfrm>
            <a:off x="7372350" y="6342063"/>
            <a:ext cx="1069975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6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2325" y="6186488"/>
            <a:ext cx="728663" cy="67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4168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301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AA0024"/>
                </a:solidFill>
              </a:rPr>
              <a:t>Three Points</a:t>
            </a:r>
            <a:r>
              <a:rPr lang="en-US" dirty="0" smtClean="0">
                <a:solidFill>
                  <a:srgbClr val="AA0024"/>
                </a:solidFill>
              </a:rPr>
              <a:t> </a:t>
            </a:r>
            <a:endParaRPr lang="en-US" dirty="0">
              <a:solidFill>
                <a:srgbClr val="AA0024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78302"/>
            <a:ext cx="8229600" cy="4947862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China</a:t>
            </a:r>
            <a:r>
              <a:rPr lang="en-US" dirty="0" smtClean="0"/>
              <a:t> has triggered a surge in trade, investment and finance in Latin America that </a:t>
            </a:r>
            <a:r>
              <a:rPr lang="en-US" dirty="0" smtClean="0">
                <a:solidFill>
                  <a:srgbClr val="FF0000"/>
                </a:solidFill>
              </a:rPr>
              <a:t>contributed to one of the region’s best growth performances in decades</a:t>
            </a:r>
            <a:r>
              <a:rPr lang="en-US" dirty="0" smtClean="0"/>
              <a:t>.</a:t>
            </a:r>
          </a:p>
          <a:p>
            <a:endParaRPr lang="en-US" sz="2400" dirty="0" smtClean="0"/>
          </a:p>
          <a:p>
            <a:r>
              <a:rPr lang="en-US" dirty="0" smtClean="0"/>
              <a:t>The new China-LAC economic relationship has also </a:t>
            </a:r>
            <a:r>
              <a:rPr lang="en-US" dirty="0" smtClean="0">
                <a:solidFill>
                  <a:srgbClr val="FF0000"/>
                </a:solidFill>
              </a:rPr>
              <a:t>accentuated decades-old problems </a:t>
            </a:r>
            <a:r>
              <a:rPr lang="en-US" dirty="0" smtClean="0"/>
              <a:t>such as de-industrialization and environmental degradation.</a:t>
            </a:r>
          </a:p>
          <a:p>
            <a:endParaRPr lang="en-US" sz="2400" dirty="0"/>
          </a:p>
          <a:p>
            <a:r>
              <a:rPr lang="en-US" dirty="0" smtClean="0"/>
              <a:t>The economic landscape </a:t>
            </a:r>
            <a:r>
              <a:rPr lang="en-US" dirty="0" smtClean="0">
                <a:solidFill>
                  <a:srgbClr val="FF0000"/>
                </a:solidFill>
              </a:rPr>
              <a:t>is entering a new phase </a:t>
            </a:r>
            <a:r>
              <a:rPr lang="en-US" dirty="0" smtClean="0"/>
              <a:t>and new arrangements are being established to maximize the benefits of China-Latin America economic relations.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6667017" y="6053036"/>
            <a:ext cx="2341393" cy="600164"/>
            <a:chOff x="6667017" y="6053036"/>
            <a:chExt cx="2341393" cy="600164"/>
          </a:xfrm>
        </p:grpSpPr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7017" y="6126164"/>
              <a:ext cx="683247" cy="4878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7297352" y="6053036"/>
              <a:ext cx="1711058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 smtClean="0"/>
                <a:t>Global Economic </a:t>
              </a:r>
            </a:p>
            <a:p>
              <a:r>
                <a:rPr lang="en-US" sz="1100" b="1" dirty="0" smtClean="0"/>
                <a:t>Governance Initiative </a:t>
              </a:r>
            </a:p>
            <a:p>
              <a:r>
                <a:rPr lang="en-US" sz="1100" dirty="0" err="1" smtClean="0">
                  <a:solidFill>
                    <a:srgbClr val="AA0024"/>
                  </a:solidFill>
                </a:rPr>
                <a:t>www.bu.edu</a:t>
              </a:r>
              <a:r>
                <a:rPr lang="en-US" sz="1100" dirty="0" smtClean="0">
                  <a:solidFill>
                    <a:srgbClr val="AA0024"/>
                  </a:solidFill>
                </a:rPr>
                <a:t>/</a:t>
              </a:r>
              <a:r>
                <a:rPr lang="en-US" sz="1100" dirty="0" err="1" smtClean="0">
                  <a:solidFill>
                    <a:srgbClr val="AA0024"/>
                  </a:solidFill>
                </a:rPr>
                <a:t>gegi</a:t>
              </a:r>
              <a:endParaRPr lang="en-US" sz="1100" dirty="0">
                <a:solidFill>
                  <a:srgbClr val="AA002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41471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6502"/>
            <a:ext cx="8229600" cy="1143000"/>
          </a:xfrm>
        </p:spPr>
        <p:txBody>
          <a:bodyPr/>
          <a:lstStyle/>
          <a:p>
            <a:r>
              <a:rPr lang="en-US" dirty="0" smtClean="0"/>
              <a:t>Trade: LAC-China Exports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43943"/>
            <a:ext cx="8229600" cy="556258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en-US" i="1" dirty="0" smtClean="0"/>
              <a:t>China’s share is growing rapidly, mostly in commodities</a:t>
            </a:r>
            <a:endParaRPr lang="en-US" i="1" dirty="0"/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34515427"/>
              </p:ext>
            </p:extLst>
          </p:nvPr>
        </p:nvGraphicFramePr>
        <p:xfrm>
          <a:off x="845611" y="1606800"/>
          <a:ext cx="73152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45611" y="6178800"/>
            <a:ext cx="51471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smtClean="0"/>
              <a:t>Source: Rebecca Ray and Kevin Gallagher, 2015. </a:t>
            </a:r>
          </a:p>
          <a:p>
            <a:r>
              <a:rPr lang="en-US" sz="1200" i="1" dirty="0" smtClean="0"/>
              <a:t>“2015 China-Latin America Economic Bulletin.” Boston: BU GEGI.</a:t>
            </a:r>
            <a:br>
              <a:rPr lang="en-US" sz="1200" i="1" dirty="0" smtClean="0"/>
            </a:br>
            <a:r>
              <a:rPr lang="en-US" sz="1200" i="1" dirty="0" smtClean="0"/>
              <a:t>Note: Sectors refer to ISIC categories A, B, and C.</a:t>
            </a:r>
            <a:endParaRPr lang="en-US" sz="1200" i="1" dirty="0"/>
          </a:p>
        </p:txBody>
      </p:sp>
      <p:grpSp>
        <p:nvGrpSpPr>
          <p:cNvPr id="13" name="Group 12"/>
          <p:cNvGrpSpPr/>
          <p:nvPr/>
        </p:nvGrpSpPr>
        <p:grpSpPr>
          <a:xfrm>
            <a:off x="6604463" y="6180352"/>
            <a:ext cx="2394305" cy="600164"/>
            <a:chOff x="4955959" y="6054588"/>
            <a:chExt cx="2394305" cy="600164"/>
          </a:xfrm>
        </p:grpSpPr>
        <p:pic>
          <p:nvPicPr>
            <p:cNvPr id="14" name="Picture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7017" y="6126164"/>
              <a:ext cx="683247" cy="4878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4955959" y="6054588"/>
              <a:ext cx="1711058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100" b="1" dirty="0" smtClean="0"/>
                <a:t>Global Economic </a:t>
              </a:r>
            </a:p>
            <a:p>
              <a:pPr algn="r"/>
              <a:r>
                <a:rPr lang="en-US" sz="1100" b="1" dirty="0" smtClean="0"/>
                <a:t>Governance Initiative </a:t>
              </a:r>
            </a:p>
            <a:p>
              <a:pPr algn="r"/>
              <a:r>
                <a:rPr lang="en-US" sz="1100" dirty="0" err="1" smtClean="0">
                  <a:solidFill>
                    <a:srgbClr val="AA0024"/>
                  </a:solidFill>
                </a:rPr>
                <a:t>www.bu.edu</a:t>
              </a:r>
              <a:r>
                <a:rPr lang="en-US" sz="1100" dirty="0" smtClean="0">
                  <a:solidFill>
                    <a:srgbClr val="AA0024"/>
                  </a:solidFill>
                </a:rPr>
                <a:t>/</a:t>
              </a:r>
              <a:r>
                <a:rPr lang="en-US" sz="1100" dirty="0" err="1" smtClean="0">
                  <a:solidFill>
                    <a:srgbClr val="AA0024"/>
                  </a:solidFill>
                </a:rPr>
                <a:t>gegi</a:t>
              </a:r>
              <a:endParaRPr lang="en-US" sz="1100" dirty="0">
                <a:solidFill>
                  <a:srgbClr val="AA002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57937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6502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AA0024"/>
                </a:solidFill>
              </a:rPr>
              <a:t>Chinese </a:t>
            </a:r>
            <a:r>
              <a:rPr lang="en-US" dirty="0" smtClean="0">
                <a:solidFill>
                  <a:srgbClr val="AA0024"/>
                </a:solidFill>
              </a:rPr>
              <a:t>FDI</a:t>
            </a:r>
            <a:endParaRPr lang="en-US" dirty="0">
              <a:solidFill>
                <a:srgbClr val="AA0024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01373"/>
            <a:ext cx="8229600" cy="55625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i="1" dirty="0" smtClean="0"/>
              <a:t>Mostly Infrastructure, Extraction</a:t>
            </a:r>
            <a:endParaRPr lang="en-US" i="1" dirty="0"/>
          </a:p>
        </p:txBody>
      </p:sp>
      <p:sp>
        <p:nvSpPr>
          <p:cNvPr id="9" name="TextBox 8"/>
          <p:cNvSpPr txBox="1"/>
          <p:nvPr/>
        </p:nvSpPr>
        <p:spPr>
          <a:xfrm>
            <a:off x="845611" y="6178800"/>
            <a:ext cx="42399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smtClean="0"/>
              <a:t>Source: Rebecca Ray and Kevin Gallagher, 2015. </a:t>
            </a:r>
          </a:p>
          <a:p>
            <a:r>
              <a:rPr lang="en-US" sz="1200" i="1" dirty="0" smtClean="0"/>
              <a:t>“2015 China-Latin America Economic Bulletin.” Boston: BU GEGI.</a:t>
            </a:r>
            <a:endParaRPr lang="en-US" sz="1200" i="1" dirty="0"/>
          </a:p>
        </p:txBody>
      </p:sp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75982722"/>
              </p:ext>
            </p:extLst>
          </p:nvPr>
        </p:nvGraphicFramePr>
        <p:xfrm>
          <a:off x="1000321" y="1458481"/>
          <a:ext cx="73152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4" name="Group 13"/>
          <p:cNvGrpSpPr/>
          <p:nvPr/>
        </p:nvGrpSpPr>
        <p:grpSpPr>
          <a:xfrm>
            <a:off x="6604463" y="6180352"/>
            <a:ext cx="2394305" cy="600164"/>
            <a:chOff x="4955959" y="6054588"/>
            <a:chExt cx="2394305" cy="600164"/>
          </a:xfrm>
        </p:grpSpPr>
        <p:pic>
          <p:nvPicPr>
            <p:cNvPr id="15" name="Picture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7017" y="6126164"/>
              <a:ext cx="683247" cy="4878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4955959" y="6054588"/>
              <a:ext cx="1711058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100" b="1" dirty="0" smtClean="0"/>
                <a:t>Global Economic </a:t>
              </a:r>
            </a:p>
            <a:p>
              <a:pPr algn="r"/>
              <a:r>
                <a:rPr lang="en-US" sz="1100" b="1" dirty="0" smtClean="0"/>
                <a:t>Governance Initiative </a:t>
              </a:r>
            </a:p>
            <a:p>
              <a:pPr algn="r"/>
              <a:r>
                <a:rPr lang="en-US" sz="1100" dirty="0" err="1" smtClean="0">
                  <a:solidFill>
                    <a:srgbClr val="AA0024"/>
                  </a:solidFill>
                </a:rPr>
                <a:t>www.bu.edu</a:t>
              </a:r>
              <a:r>
                <a:rPr lang="en-US" sz="1100" dirty="0" smtClean="0">
                  <a:solidFill>
                    <a:srgbClr val="AA0024"/>
                  </a:solidFill>
                </a:rPr>
                <a:t>/</a:t>
              </a:r>
              <a:r>
                <a:rPr lang="en-US" sz="1100" dirty="0" err="1" smtClean="0">
                  <a:solidFill>
                    <a:srgbClr val="AA0024"/>
                  </a:solidFill>
                </a:rPr>
                <a:t>gegi</a:t>
              </a:r>
              <a:endParaRPr lang="en-US" sz="1100" dirty="0">
                <a:solidFill>
                  <a:srgbClr val="AA002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33942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6502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AA0024"/>
                </a:solidFill>
              </a:rPr>
              <a:t>Chinese Finance</a:t>
            </a:r>
            <a:endParaRPr lang="en-US" dirty="0">
              <a:solidFill>
                <a:srgbClr val="AA0024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01373"/>
            <a:ext cx="9144000" cy="55625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i="1" dirty="0" smtClean="0"/>
              <a:t>Growing Rapidly, Mostly to Argentina and Venezuela</a:t>
            </a:r>
            <a:endParaRPr lang="en-US" i="1" dirty="0"/>
          </a:p>
        </p:txBody>
      </p:sp>
      <p:sp>
        <p:nvSpPr>
          <p:cNvPr id="9" name="TextBox 8"/>
          <p:cNvSpPr txBox="1"/>
          <p:nvPr/>
        </p:nvSpPr>
        <p:spPr>
          <a:xfrm>
            <a:off x="845611" y="6178800"/>
            <a:ext cx="42399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smtClean="0"/>
              <a:t>Source: Rebecca Ray and Kevin Gallagher, 2015. </a:t>
            </a:r>
          </a:p>
          <a:p>
            <a:r>
              <a:rPr lang="en-US" sz="1200" i="1" dirty="0" smtClean="0"/>
              <a:t>“2015 China-Latin America Economic Bulletin.” Boston: BU GEGI.</a:t>
            </a:r>
            <a:endParaRPr lang="en-US" sz="1200" i="1" dirty="0"/>
          </a:p>
        </p:txBody>
      </p:sp>
      <p:graphicFrame>
        <p:nvGraphicFramePr>
          <p:cNvPr id="14" name="Chart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45332627"/>
              </p:ext>
            </p:extLst>
          </p:nvPr>
        </p:nvGraphicFramePr>
        <p:xfrm>
          <a:off x="1000321" y="1457631"/>
          <a:ext cx="73152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6604463" y="6180352"/>
            <a:ext cx="2394305" cy="600164"/>
            <a:chOff x="4955959" y="6054588"/>
            <a:chExt cx="2394305" cy="600164"/>
          </a:xfrm>
        </p:grpSpPr>
        <p:pic>
          <p:nvPicPr>
            <p:cNvPr id="15" name="Picture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7017" y="6126164"/>
              <a:ext cx="683247" cy="4878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4955959" y="6054588"/>
              <a:ext cx="1711058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100" b="1" dirty="0" smtClean="0"/>
                <a:t>Global Economic </a:t>
              </a:r>
            </a:p>
            <a:p>
              <a:pPr algn="r"/>
              <a:r>
                <a:rPr lang="en-US" sz="1100" b="1" dirty="0" smtClean="0"/>
                <a:t>Governance Initiative </a:t>
              </a:r>
            </a:p>
            <a:p>
              <a:pPr algn="r"/>
              <a:r>
                <a:rPr lang="en-US" sz="1100" dirty="0" err="1" smtClean="0">
                  <a:solidFill>
                    <a:srgbClr val="AA0024"/>
                  </a:solidFill>
                </a:rPr>
                <a:t>www.bu.edu</a:t>
              </a:r>
              <a:r>
                <a:rPr lang="en-US" sz="1100" dirty="0" smtClean="0">
                  <a:solidFill>
                    <a:srgbClr val="AA0024"/>
                  </a:solidFill>
                </a:rPr>
                <a:t>/</a:t>
              </a:r>
              <a:r>
                <a:rPr lang="en-US" sz="1100" dirty="0" err="1" smtClean="0">
                  <a:solidFill>
                    <a:srgbClr val="AA0024"/>
                  </a:solidFill>
                </a:rPr>
                <a:t>gegi</a:t>
              </a:r>
              <a:endParaRPr lang="en-US" sz="1100" dirty="0">
                <a:solidFill>
                  <a:srgbClr val="AA002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9356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6502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AA0024"/>
                </a:solidFill>
              </a:rPr>
              <a:t>Chinese Finance</a:t>
            </a:r>
            <a:endParaRPr lang="en-US" dirty="0">
              <a:solidFill>
                <a:srgbClr val="AA0024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01373"/>
            <a:ext cx="8229600" cy="55625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i="1" dirty="0" smtClean="0"/>
              <a:t>Mostly Infrastructure, Extraction</a:t>
            </a:r>
            <a:endParaRPr lang="en-US" i="1" dirty="0"/>
          </a:p>
        </p:txBody>
      </p:sp>
      <p:sp>
        <p:nvSpPr>
          <p:cNvPr id="9" name="TextBox 8"/>
          <p:cNvSpPr txBox="1"/>
          <p:nvPr/>
        </p:nvSpPr>
        <p:spPr>
          <a:xfrm>
            <a:off x="1687701" y="6165588"/>
            <a:ext cx="42399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smtClean="0"/>
              <a:t>Source: Rebecca Ray and Kevin Gallagher, 2015. </a:t>
            </a:r>
          </a:p>
          <a:p>
            <a:r>
              <a:rPr lang="en-US" sz="1200" i="1" dirty="0" smtClean="0"/>
              <a:t>“2015 China-Latin America Economic Bulletin.” Boston: BU GEGI.</a:t>
            </a:r>
            <a:endParaRPr lang="en-US" sz="1200" i="1" dirty="0"/>
          </a:p>
        </p:txBody>
      </p:sp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87258023"/>
              </p:ext>
            </p:extLst>
          </p:nvPr>
        </p:nvGraphicFramePr>
        <p:xfrm>
          <a:off x="1687701" y="1539361"/>
          <a:ext cx="6119778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4" name="Group 13"/>
          <p:cNvGrpSpPr/>
          <p:nvPr/>
        </p:nvGrpSpPr>
        <p:grpSpPr>
          <a:xfrm>
            <a:off x="6604463" y="6180352"/>
            <a:ext cx="2394305" cy="600164"/>
            <a:chOff x="4955959" y="6054588"/>
            <a:chExt cx="2394305" cy="600164"/>
          </a:xfrm>
        </p:grpSpPr>
        <p:pic>
          <p:nvPicPr>
            <p:cNvPr id="15" name="Picture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7017" y="6126164"/>
              <a:ext cx="683247" cy="4878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4955959" y="6054588"/>
              <a:ext cx="1711058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100" b="1" dirty="0" smtClean="0"/>
                <a:t>Global Economic </a:t>
              </a:r>
            </a:p>
            <a:p>
              <a:pPr algn="r"/>
              <a:r>
                <a:rPr lang="en-US" sz="1100" b="1" dirty="0" smtClean="0"/>
                <a:t>Governance Initiative </a:t>
              </a:r>
            </a:p>
            <a:p>
              <a:pPr algn="r"/>
              <a:r>
                <a:rPr lang="en-US" sz="1100" dirty="0" err="1" smtClean="0">
                  <a:solidFill>
                    <a:srgbClr val="AA0024"/>
                  </a:solidFill>
                </a:rPr>
                <a:t>www.bu.edu</a:t>
              </a:r>
              <a:r>
                <a:rPr lang="en-US" sz="1100" dirty="0" smtClean="0">
                  <a:solidFill>
                    <a:srgbClr val="AA0024"/>
                  </a:solidFill>
                </a:rPr>
                <a:t>/</a:t>
              </a:r>
              <a:r>
                <a:rPr lang="en-US" sz="1100" dirty="0" err="1" smtClean="0">
                  <a:solidFill>
                    <a:srgbClr val="AA0024"/>
                  </a:solidFill>
                </a:rPr>
                <a:t>gegi</a:t>
              </a:r>
              <a:endParaRPr lang="en-US" sz="1100" dirty="0">
                <a:solidFill>
                  <a:srgbClr val="AA002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43186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6502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AA0024"/>
                </a:solidFill>
              </a:rPr>
              <a:t>Trade: Chinese Competition</a:t>
            </a:r>
            <a:endParaRPr lang="en-US" dirty="0">
              <a:solidFill>
                <a:srgbClr val="AA0024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01373"/>
            <a:ext cx="8229600" cy="55625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i="1" dirty="0" smtClean="0"/>
              <a:t>LAC Manufacturing Exports under Threat</a:t>
            </a:r>
            <a:endParaRPr lang="en-US" i="1" dirty="0"/>
          </a:p>
        </p:txBody>
      </p:sp>
      <p:sp>
        <p:nvSpPr>
          <p:cNvPr id="9" name="TextBox 8"/>
          <p:cNvSpPr txBox="1"/>
          <p:nvPr/>
        </p:nvSpPr>
        <p:spPr>
          <a:xfrm>
            <a:off x="845611" y="6178800"/>
            <a:ext cx="42399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smtClean="0"/>
              <a:t>Source: Rebecca Ray and Kevin Gallagher, 2015. </a:t>
            </a:r>
          </a:p>
          <a:p>
            <a:r>
              <a:rPr lang="en-US" sz="1200" i="1" dirty="0" smtClean="0"/>
              <a:t>“2015 China-Latin America Economic Bulletin.” Boston: BU GEGI.</a:t>
            </a:r>
            <a:endParaRPr lang="en-US" sz="1200" i="1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459901"/>
              </p:ext>
            </p:extLst>
          </p:nvPr>
        </p:nvGraphicFramePr>
        <p:xfrm>
          <a:off x="457197" y="1672054"/>
          <a:ext cx="8229602" cy="4305300"/>
        </p:xfrm>
        <a:graphic>
          <a:graphicData uri="http://schemas.openxmlformats.org/drawingml/2006/table">
            <a:tbl>
              <a:tblPr/>
              <a:tblGrid>
                <a:gridCol w="1971162"/>
                <a:gridCol w="739186"/>
                <a:gridCol w="739186"/>
                <a:gridCol w="624201"/>
                <a:gridCol w="739186"/>
                <a:gridCol w="739186"/>
                <a:gridCol w="624201"/>
                <a:gridCol w="739186"/>
                <a:gridCol w="739186"/>
                <a:gridCol w="574922"/>
              </a:tblGrid>
              <a:tr h="2413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405392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800" b="0" i="0" u="sng" strike="noStrike" dirty="0" smtClean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         </a:t>
                      </a:r>
                      <a:r>
                        <a:rPr lang="en-US" sz="1800" b="0" i="0" u="sng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2003-2013 </a:t>
                      </a:r>
                      <a:r>
                        <a:rPr lang="en-US" sz="1800" b="0" i="0" u="sng" strike="noStrike" dirty="0" smtClean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       </a:t>
                      </a:r>
                      <a:r>
                        <a:rPr lang="en-US" sz="1800" b="0" i="0" u="sng" strike="noStrike" dirty="0">
                          <a:solidFill>
                            <a:schemeClr val="accent3"/>
                          </a:solidFill>
                          <a:effectLst/>
                          <a:latin typeface="Calibri"/>
                        </a:rPr>
                        <a:t>.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40539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800" b="0" i="0" u="sng" strike="noStrike" dirty="0" smtClean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         </a:t>
                      </a:r>
                      <a:r>
                        <a:rPr lang="en-US" sz="1800" b="0" i="0" u="sng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2003-2008   </a:t>
                      </a:r>
                      <a:r>
                        <a:rPr lang="en-US" sz="1800" b="0" i="0" u="sng" strike="noStrike" dirty="0" smtClean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      </a:t>
                      </a:r>
                      <a:r>
                        <a:rPr lang="en-US" sz="1800" b="0" i="0" u="sng" strike="noStrike" dirty="0">
                          <a:solidFill>
                            <a:srgbClr val="5168A3"/>
                          </a:solidFill>
                          <a:effectLst/>
                          <a:latin typeface="Calibri"/>
                        </a:rPr>
                        <a:t>.</a:t>
                      </a:r>
                      <a:r>
                        <a:rPr lang="en-US" sz="1800" b="0" i="0" u="sng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     </a:t>
                      </a: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40539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800" b="0" i="0" u="sng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800" b="0" i="0" u="sng" strike="noStrike" dirty="0" smtClean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        2008</a:t>
                      </a:r>
                      <a:r>
                        <a:rPr lang="en-US" sz="1800" b="0" i="0" u="sng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-2013   </a:t>
                      </a:r>
                      <a:r>
                        <a:rPr lang="en-US" sz="1800" b="0" i="0" u="sng" strike="noStrike" dirty="0" smtClean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      </a:t>
                      </a:r>
                      <a:r>
                        <a:rPr lang="en-US" sz="1800" b="0" i="0" u="sng" strike="noStrike" dirty="0">
                          <a:solidFill>
                            <a:srgbClr val="5168A3"/>
                          </a:solidFill>
                          <a:effectLst/>
                          <a:latin typeface="Calibri"/>
                        </a:rPr>
                        <a:t>.</a:t>
                      </a: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40539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8600">
                <a:tc rowSpan="2">
                  <a:txBody>
                    <a:bodyPr/>
                    <a:lstStyle/>
                    <a:p>
                      <a:pPr algn="l" fontAlgn="ctr"/>
                      <a:endParaRPr lang="en-US" sz="18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539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Direct Threat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539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Partial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0539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Total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539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Direct Threat</a:t>
                      </a: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539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Partial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0539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Total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539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Direct Threat</a:t>
                      </a: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539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Partial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0539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Total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5392"/>
                    </a:solidFill>
                  </a:tcPr>
                </a:tc>
              </a:tr>
              <a:tr h="2413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Threat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539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Threat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539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Threat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539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 dirty="0">
                          <a:effectLst/>
                          <a:latin typeface="Calibri"/>
                        </a:rPr>
                        <a:t>LAC Region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 w="285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47%</a:t>
                      </a: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83%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 w="285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31%</a:t>
                      </a: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1" u="none" strike="noStrike" dirty="0">
                          <a:effectLst/>
                          <a:latin typeface="Calibri"/>
                        </a:rPr>
                        <a:t>Sub-Regions: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1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1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1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 w="285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1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1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1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 w="285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1" i="1" u="none" strike="noStrike" dirty="0"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1" i="1" u="none" strike="noStrike" dirty="0"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1" i="1" u="none" strike="noStrike" dirty="0"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Calibri"/>
                        </a:rPr>
                        <a:t>Caribbean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96%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 w="285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54%</a:t>
                      </a: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 w="285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32%</a:t>
                      </a: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96%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effectLst/>
                          <a:latin typeface="Calibri"/>
                        </a:rPr>
                        <a:t>Cent. Amer. &amp; Mex.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86%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 w="285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55%</a:t>
                      </a: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87%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 w="285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26%</a:t>
                      </a: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Calibri"/>
                        </a:rPr>
                        <a:t>South America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 w="285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29%</a:t>
                      </a: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 w="285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45%</a:t>
                      </a: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</a:tr>
              <a:tr h="17780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800" b="1" i="1" u="none" strike="noStrike" dirty="0">
                          <a:effectLst/>
                          <a:latin typeface="Calibri"/>
                        </a:rPr>
                        <a:t>Major LAC Economies: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1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1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 w="285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1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1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1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 w="285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1" i="1" u="none" strike="noStrike" dirty="0"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1" i="1" u="none" strike="noStrike" dirty="0"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1" i="1" u="none" strike="noStrike" dirty="0"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Calibri"/>
                        </a:rPr>
                        <a:t>Argentina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 w="285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15%</a:t>
                      </a: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 w="285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38%</a:t>
                      </a: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effectLst/>
                          <a:latin typeface="Calibri"/>
                        </a:rPr>
                        <a:t>Brazil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89%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 w="285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28%</a:t>
                      </a: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 w="285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48%</a:t>
                      </a: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87%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Calibri"/>
                        </a:rPr>
                        <a:t>Chile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92%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 w="285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32%</a:t>
                      </a: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94%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 w="285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38%</a:t>
                      </a: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93%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effectLst/>
                          <a:latin typeface="Calibri"/>
                        </a:rPr>
                        <a:t>Colombia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 w="285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24%</a:t>
                      </a: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95%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 w="285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42%</a:t>
                      </a: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91%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effectLst/>
                          <a:latin typeface="Calibri"/>
                        </a:rPr>
                        <a:t>Mexico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 w="285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54%</a:t>
                      </a: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87%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 w="285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27%</a:t>
                      </a: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</a:tr>
              <a:tr h="2413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effectLst/>
                          <a:latin typeface="Calibri"/>
                        </a:rPr>
                        <a:t>Peru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5168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5168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5168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98%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 w="285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5168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4%</a:t>
                      </a: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5168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5168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94%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 w="285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5168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43%</a:t>
                      </a: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5168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5168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97%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5168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6604463" y="6180352"/>
            <a:ext cx="2394305" cy="600164"/>
            <a:chOff x="4955959" y="6054588"/>
            <a:chExt cx="2394305" cy="600164"/>
          </a:xfrm>
        </p:grpSpPr>
        <p:pic>
          <p:nvPicPr>
            <p:cNvPr id="14" name="Picture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7017" y="6126164"/>
              <a:ext cx="683247" cy="4878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4955959" y="6054588"/>
              <a:ext cx="1711058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100" b="1" dirty="0" smtClean="0"/>
                <a:t>Global Economic </a:t>
              </a:r>
            </a:p>
            <a:p>
              <a:pPr algn="r"/>
              <a:r>
                <a:rPr lang="en-US" sz="1100" b="1" dirty="0" smtClean="0"/>
                <a:t>Governance Initiative </a:t>
              </a:r>
            </a:p>
            <a:p>
              <a:pPr algn="r"/>
              <a:r>
                <a:rPr lang="en-US" sz="1100" dirty="0" err="1" smtClean="0">
                  <a:solidFill>
                    <a:srgbClr val="AA0024"/>
                  </a:solidFill>
                </a:rPr>
                <a:t>www.bu.edu</a:t>
              </a:r>
              <a:r>
                <a:rPr lang="en-US" sz="1100" dirty="0" smtClean="0">
                  <a:solidFill>
                    <a:srgbClr val="AA0024"/>
                  </a:solidFill>
                </a:rPr>
                <a:t>/</a:t>
              </a:r>
              <a:r>
                <a:rPr lang="en-US" sz="1100" dirty="0" err="1" smtClean="0">
                  <a:solidFill>
                    <a:srgbClr val="AA0024"/>
                  </a:solidFill>
                </a:rPr>
                <a:t>gegi</a:t>
              </a:r>
              <a:endParaRPr lang="en-US" sz="1100" dirty="0">
                <a:solidFill>
                  <a:srgbClr val="AA0024"/>
                </a:solidFill>
              </a:endParaRPr>
            </a:p>
          </p:txBody>
        </p:sp>
      </p:grpSp>
      <p:sp>
        <p:nvSpPr>
          <p:cNvPr id="5" name="Oval 4"/>
          <p:cNvSpPr/>
          <p:nvPr/>
        </p:nvSpPr>
        <p:spPr>
          <a:xfrm>
            <a:off x="2273262" y="1457631"/>
            <a:ext cx="2461394" cy="302682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6154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650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AA0024"/>
                </a:solidFill>
              </a:rPr>
              <a:t>Trade and Pollution: </a:t>
            </a:r>
            <a:br>
              <a:rPr lang="en-US" dirty="0" smtClean="0">
                <a:solidFill>
                  <a:srgbClr val="AA0024"/>
                </a:solidFill>
              </a:rPr>
            </a:br>
            <a:r>
              <a:rPr lang="en-US" dirty="0" smtClean="0">
                <a:solidFill>
                  <a:srgbClr val="AA0024"/>
                </a:solidFill>
              </a:rPr>
              <a:t>LAC</a:t>
            </a:r>
            <a:r>
              <a:rPr lang="en-US" dirty="0" smtClean="0">
                <a:solidFill>
                  <a:srgbClr val="AA0024"/>
                </a:solidFill>
              </a:rPr>
              <a:t>-China Exports</a:t>
            </a:r>
            <a:endParaRPr lang="en-US" dirty="0">
              <a:solidFill>
                <a:srgbClr val="AA0024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43943"/>
            <a:ext cx="9144000" cy="556258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en-US" i="1" dirty="0" smtClean="0"/>
              <a:t>High environmental impact from commodity-heavy exports</a:t>
            </a:r>
            <a:endParaRPr lang="en-US" i="1" dirty="0"/>
          </a:p>
        </p:txBody>
      </p:sp>
      <p:sp>
        <p:nvSpPr>
          <p:cNvPr id="9" name="TextBox 8"/>
          <p:cNvSpPr txBox="1"/>
          <p:nvPr/>
        </p:nvSpPr>
        <p:spPr>
          <a:xfrm>
            <a:off x="845611" y="6178800"/>
            <a:ext cx="42399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smtClean="0"/>
              <a:t>Source: Rebecca Ray and Kevin Gallagher, 2015. </a:t>
            </a:r>
          </a:p>
          <a:p>
            <a:r>
              <a:rPr lang="en-US" sz="1200" i="1" dirty="0" smtClean="0"/>
              <a:t>“2015 China-Latin America Economic Bulletin.” Boston: BU GEGI.</a:t>
            </a:r>
            <a:endParaRPr lang="en-US" sz="1200" i="1" dirty="0"/>
          </a:p>
        </p:txBody>
      </p:sp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7225012"/>
              </p:ext>
            </p:extLst>
          </p:nvPr>
        </p:nvGraphicFramePr>
        <p:xfrm>
          <a:off x="942510" y="1600201"/>
          <a:ext cx="73152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4" name="Group 13"/>
          <p:cNvGrpSpPr/>
          <p:nvPr/>
        </p:nvGrpSpPr>
        <p:grpSpPr>
          <a:xfrm>
            <a:off x="6604463" y="6180352"/>
            <a:ext cx="2394305" cy="600164"/>
            <a:chOff x="4955959" y="6054588"/>
            <a:chExt cx="2394305" cy="600164"/>
          </a:xfrm>
        </p:grpSpPr>
        <p:pic>
          <p:nvPicPr>
            <p:cNvPr id="15" name="Picture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7017" y="6126164"/>
              <a:ext cx="683247" cy="4878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4955959" y="6054588"/>
              <a:ext cx="1711058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100" b="1" dirty="0" smtClean="0"/>
                <a:t>Global Economic </a:t>
              </a:r>
            </a:p>
            <a:p>
              <a:pPr algn="r"/>
              <a:r>
                <a:rPr lang="en-US" sz="1100" b="1" dirty="0" smtClean="0"/>
                <a:t>Governance Initiative </a:t>
              </a:r>
            </a:p>
            <a:p>
              <a:pPr algn="r"/>
              <a:r>
                <a:rPr lang="en-US" sz="1100" dirty="0" err="1" smtClean="0">
                  <a:solidFill>
                    <a:srgbClr val="AA0024"/>
                  </a:solidFill>
                </a:rPr>
                <a:t>www.bu.edu</a:t>
              </a:r>
              <a:r>
                <a:rPr lang="en-US" sz="1100" dirty="0" smtClean="0">
                  <a:solidFill>
                    <a:srgbClr val="AA0024"/>
                  </a:solidFill>
                </a:rPr>
                <a:t>/</a:t>
              </a:r>
              <a:r>
                <a:rPr lang="en-US" sz="1100" dirty="0" err="1" smtClean="0">
                  <a:solidFill>
                    <a:srgbClr val="AA0024"/>
                  </a:solidFill>
                </a:rPr>
                <a:t>gegi</a:t>
              </a:r>
              <a:endParaRPr lang="en-US" sz="1100" dirty="0">
                <a:solidFill>
                  <a:srgbClr val="AA002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67062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6502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AA0024"/>
                </a:solidFill>
              </a:rPr>
              <a:t>Challenging Future</a:t>
            </a:r>
            <a:endParaRPr lang="en-US" dirty="0">
              <a:solidFill>
                <a:srgbClr val="AA0024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01373"/>
            <a:ext cx="9144000" cy="55625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i="1" dirty="0" smtClean="0"/>
              <a:t>Concentrated in sensitive areas</a:t>
            </a:r>
            <a:endParaRPr lang="en-US" i="1" dirty="0"/>
          </a:p>
        </p:txBody>
      </p:sp>
      <p:sp>
        <p:nvSpPr>
          <p:cNvPr id="9" name="TextBox 8"/>
          <p:cNvSpPr txBox="1"/>
          <p:nvPr/>
        </p:nvSpPr>
        <p:spPr>
          <a:xfrm>
            <a:off x="787400" y="6165588"/>
            <a:ext cx="42399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smtClean="0"/>
              <a:t>Source: Rebecca Ray and Kevin Gallagher, 2015. </a:t>
            </a:r>
          </a:p>
          <a:p>
            <a:r>
              <a:rPr lang="en-US" sz="1200" i="1" dirty="0" smtClean="0"/>
              <a:t>“2015 China-Latin America Economic Bulletin.” Boston: BU GEGI.</a:t>
            </a:r>
            <a:endParaRPr lang="en-US" sz="1200" i="1" dirty="0"/>
          </a:p>
        </p:txBody>
      </p:sp>
      <p:pic>
        <p:nvPicPr>
          <p:cNvPr id="6" name="Picture 5" descr="Biodiversity_and_indigenous_big_with_R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" y="1690378"/>
            <a:ext cx="7551868" cy="4273475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6604463" y="6180352"/>
            <a:ext cx="2394305" cy="600164"/>
            <a:chOff x="4955959" y="6054588"/>
            <a:chExt cx="2394305" cy="600164"/>
          </a:xfrm>
        </p:grpSpPr>
        <p:pic>
          <p:nvPicPr>
            <p:cNvPr id="14" name="Picture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7017" y="6126164"/>
              <a:ext cx="683247" cy="4878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4955959" y="6054588"/>
              <a:ext cx="1711058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100" b="1" dirty="0" smtClean="0"/>
                <a:t>Global Economic </a:t>
              </a:r>
            </a:p>
            <a:p>
              <a:pPr algn="r"/>
              <a:r>
                <a:rPr lang="en-US" sz="1100" b="1" dirty="0" smtClean="0"/>
                <a:t>Governance Initiative </a:t>
              </a:r>
            </a:p>
            <a:p>
              <a:pPr algn="r"/>
              <a:r>
                <a:rPr lang="en-US" sz="1100" dirty="0" err="1" smtClean="0">
                  <a:solidFill>
                    <a:srgbClr val="AA0024"/>
                  </a:solidFill>
                </a:rPr>
                <a:t>www.bu.edu</a:t>
              </a:r>
              <a:r>
                <a:rPr lang="en-US" sz="1100" dirty="0" smtClean="0">
                  <a:solidFill>
                    <a:srgbClr val="AA0024"/>
                  </a:solidFill>
                </a:rPr>
                <a:t>/</a:t>
              </a:r>
              <a:r>
                <a:rPr lang="en-US" sz="1100" dirty="0" err="1" smtClean="0">
                  <a:solidFill>
                    <a:srgbClr val="AA0024"/>
                  </a:solidFill>
                </a:rPr>
                <a:t>gegi</a:t>
              </a:r>
              <a:endParaRPr lang="en-US" sz="1100" dirty="0">
                <a:solidFill>
                  <a:srgbClr val="AA002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19487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BU_GEG">
  <a:themeElements>
    <a:clrScheme name="Custom 9">
      <a:dk1>
        <a:sysClr val="windowText" lastClr="000000"/>
      </a:dk1>
      <a:lt1>
        <a:sysClr val="window" lastClr="FFFFFF"/>
      </a:lt1>
      <a:dk2>
        <a:srgbClr val="BB102F"/>
      </a:dk2>
      <a:lt2>
        <a:srgbClr val="FAC7D1"/>
      </a:lt2>
      <a:accent1>
        <a:srgbClr val="FDD84C"/>
      </a:accent1>
      <a:accent2>
        <a:srgbClr val="8D6D18"/>
      </a:accent2>
      <a:accent3>
        <a:srgbClr val="5168A3"/>
      </a:accent3>
      <a:accent4>
        <a:srgbClr val="0A1944"/>
      </a:accent4>
      <a:accent5>
        <a:srgbClr val="A2A548"/>
      </a:accent5>
      <a:accent6>
        <a:srgbClr val="5B5722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Custom 9">
    <a:dk1>
      <a:sysClr val="windowText" lastClr="000000"/>
    </a:dk1>
    <a:lt1>
      <a:sysClr val="window" lastClr="FFFFFF"/>
    </a:lt1>
    <a:dk2>
      <a:srgbClr val="BB102F"/>
    </a:dk2>
    <a:lt2>
      <a:srgbClr val="FAC7D1"/>
    </a:lt2>
    <a:accent1>
      <a:srgbClr val="FDD84C"/>
    </a:accent1>
    <a:accent2>
      <a:srgbClr val="8D6D18"/>
    </a:accent2>
    <a:accent3>
      <a:srgbClr val="5168A3"/>
    </a:accent3>
    <a:accent4>
      <a:srgbClr val="0A1944"/>
    </a:accent4>
    <a:accent5>
      <a:srgbClr val="A2A548"/>
    </a:accent5>
    <a:accent6>
      <a:srgbClr val="5B5722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2251</TotalTime>
  <Words>870</Words>
  <Application>Microsoft Macintosh PowerPoint</Application>
  <PresentationFormat>On-screen Show (4:3)</PresentationFormat>
  <Paragraphs>260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BU_GEG</vt:lpstr>
      <vt:lpstr>China and Latin America  South-South Economic Partnership </vt:lpstr>
      <vt:lpstr>Three Points </vt:lpstr>
      <vt:lpstr>Trade: LAC-China Exports</vt:lpstr>
      <vt:lpstr>Chinese FDI</vt:lpstr>
      <vt:lpstr>Chinese Finance</vt:lpstr>
      <vt:lpstr>Chinese Finance</vt:lpstr>
      <vt:lpstr>Trade: Chinese Competition</vt:lpstr>
      <vt:lpstr>Trade and Pollution:  LAC-China Exports</vt:lpstr>
      <vt:lpstr>Challenging Future</vt:lpstr>
      <vt:lpstr>PowerPoint Presentation</vt:lpstr>
      <vt:lpstr>THANK YOU!</vt:lpstr>
      <vt:lpstr>THANKS GEGI Resources:  www.bu.edu/gegi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China in Latin America   Lessons for South-South Cooperation  and Sustainable Development</dc:title>
  <dc:creator>Rebecca Ray</dc:creator>
  <cp:lastModifiedBy>Kevin Gallagher</cp:lastModifiedBy>
  <cp:revision>36</cp:revision>
  <dcterms:created xsi:type="dcterms:W3CDTF">2015-06-12T18:44:04Z</dcterms:created>
  <dcterms:modified xsi:type="dcterms:W3CDTF">2015-08-19T23:10:18Z</dcterms:modified>
</cp:coreProperties>
</file>