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23" d="100"/>
          <a:sy n="123" d="100"/>
        </p:scale>
        <p:origin x="-128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7" name="矩形 6"/>
          <p:cNvSpPr/>
          <p:nvPr/>
        </p:nvSpPr>
        <p:spPr>
          <a:xfrm>
            <a:off x="685800" y="3196686"/>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ctrTitle"/>
          </p:nvPr>
        </p:nvSpPr>
        <p:spPr>
          <a:xfrm>
            <a:off x="685800" y="1676401"/>
            <a:ext cx="7772400" cy="1538286"/>
          </a:xfrm>
        </p:spPr>
        <p:txBody>
          <a:bodyPr anchor="b"/>
          <a:lstStyle/>
          <a:p>
            <a:r>
              <a:rPr kumimoji="0" lang="zh-CN" altLang="en-US" smtClean="0"/>
              <a:t>单击此处编辑母版标题样式</a:t>
            </a:r>
            <a:endParaRPr kumimoji="0" lang="en-US"/>
          </a:p>
        </p:txBody>
      </p:sp>
      <p:sp>
        <p:nvSpPr>
          <p:cNvPr id="3" name="副标题 2"/>
          <p:cNvSpPr>
            <a:spLocks noGrp="1"/>
          </p:cNvSpPr>
          <p:nvPr>
            <p:ph type="subTitle" idx="1"/>
          </p:nvPr>
        </p:nvSpPr>
        <p:spPr>
          <a:xfrm>
            <a:off x="1371600" y="3214686"/>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zh-CN" altLang="en-US" smtClean="0"/>
              <a:t>单击此处编辑母版副标题样式</a:t>
            </a:r>
            <a:endParaRPr kumimoji="0" lang="en-US"/>
          </a:p>
        </p:txBody>
      </p:sp>
      <p:sp>
        <p:nvSpPr>
          <p:cNvPr id="4" name="日期占位符 3"/>
          <p:cNvSpPr>
            <a:spLocks noGrp="1"/>
          </p:cNvSpPr>
          <p:nvPr>
            <p:ph type="dt" sz="half" idx="10"/>
          </p:nvPr>
        </p:nvSpPr>
        <p:spPr/>
        <p:txBody>
          <a:bodyPr/>
          <a:lstStyle/>
          <a:p>
            <a:fld id="{93D3B80F-39D1-4D3D-AE55-003FC4974F95}" type="datetimeFigureOut">
              <a:rPr lang="zh-CN" altLang="en-US" smtClean="0"/>
              <a:pPr/>
              <a:t>2015/8/25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667F76-ECC8-4CBF-9430-68B97746BA85}"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93D3B80F-39D1-4D3D-AE55-003FC4974F95}" type="datetimeFigureOut">
              <a:rPr lang="zh-CN" altLang="en-US" smtClean="0"/>
              <a:pPr/>
              <a:t>2015/8/25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667F76-ECC8-4CBF-9430-68B97746BA85}" type="slidenum">
              <a:rPr lang="zh-CN" altLang="en-US" smtClean="0"/>
              <a:pPr/>
              <a:t>‹#›</a:t>
            </a:fld>
            <a:endParaRPr lang="zh-CN" altLang="en-US"/>
          </a:p>
        </p:txBody>
      </p:sp>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215206" y="274638"/>
            <a:ext cx="1471594" cy="6011882"/>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686568" cy="6011882"/>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93D3B80F-39D1-4D3D-AE55-003FC4974F95}" type="datetimeFigureOut">
              <a:rPr lang="zh-CN" altLang="en-US" smtClean="0"/>
              <a:pPr/>
              <a:t>2015/8/25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667F76-ECC8-4CBF-9430-68B97746BA85}"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a:xfrm>
            <a:off x="73152" y="6400800"/>
            <a:ext cx="3200400" cy="283800"/>
          </a:xfrm>
        </p:spPr>
        <p:txBody>
          <a:bodyPr/>
          <a:lstStyle/>
          <a:p>
            <a:fld id="{93D3B80F-39D1-4D3D-AE55-003FC4974F95}" type="datetimeFigureOut">
              <a:rPr lang="zh-CN" altLang="en-US" smtClean="0"/>
              <a:pPr/>
              <a:t>2015/8/25</a:t>
            </a:fld>
            <a:endParaRPr lang="zh-CN" altLang="en-US"/>
          </a:p>
        </p:txBody>
      </p:sp>
      <p:sp>
        <p:nvSpPr>
          <p:cNvPr id="5" name="页脚占位符 4"/>
          <p:cNvSpPr>
            <a:spLocks noGrp="1"/>
          </p:cNvSpPr>
          <p:nvPr>
            <p:ph type="ftr" sz="quarter" idx="11"/>
          </p:nvPr>
        </p:nvSpPr>
        <p:spPr>
          <a:xfrm>
            <a:off x="5330952" y="6400800"/>
            <a:ext cx="3733800" cy="283800"/>
          </a:xfrm>
        </p:spPr>
        <p:txBody>
          <a:bodyPr/>
          <a:lstStyle/>
          <a:p>
            <a:endParaRPr lang="zh-CN" altLang="en-US"/>
          </a:p>
        </p:txBody>
      </p:sp>
      <p:sp>
        <p:nvSpPr>
          <p:cNvPr id="6" name="灯片编号占位符 5"/>
          <p:cNvSpPr>
            <a:spLocks noGrp="1"/>
          </p:cNvSpPr>
          <p:nvPr>
            <p:ph type="sldNum" sz="quarter" idx="12"/>
          </p:nvPr>
        </p:nvSpPr>
        <p:spPr/>
        <p:txBody>
          <a:bodyPr/>
          <a:lstStyle/>
          <a:p>
            <a:fld id="{2A667F76-ECC8-4CBF-9430-68B97746BA85}"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685800" y="3143248"/>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722313" y="3143248"/>
            <a:ext cx="7772400" cy="1362075"/>
          </a:xfrm>
        </p:spPr>
        <p:txBody>
          <a:bodyPr anchor="t"/>
          <a:lstStyle>
            <a:lvl1pPr algn="ctr">
              <a:defRPr sz="4000" b="0" cap="all"/>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722313" y="1643061"/>
            <a:ext cx="7772400" cy="1500187"/>
          </a:xfrm>
        </p:spPr>
        <p:txBody>
          <a:bodyPr anchor="b"/>
          <a:lstStyle>
            <a:lvl1pPr marL="0" indent="0" algn="ctr">
              <a:buNone/>
              <a:defRPr sz="2000">
                <a:solidFill>
                  <a:schemeClr val="tx1">
                    <a:tint val="75000"/>
                  </a:schemeClr>
                </a:solidFill>
              </a:defRPr>
            </a:lvl1pPr>
            <a:lvl2pPr marL="457200" indent="0" algn="ctr">
              <a:buNone/>
              <a:defRPr sz="1800">
                <a:solidFill>
                  <a:schemeClr val="tx1">
                    <a:tint val="75000"/>
                  </a:schemeClr>
                </a:solidFill>
              </a:defRPr>
            </a:lvl2pPr>
            <a:lvl3pPr marL="914400" indent="0" algn="ctr">
              <a:buNone/>
              <a:defRPr sz="1600">
                <a:solidFill>
                  <a:schemeClr val="tx1">
                    <a:tint val="75000"/>
                  </a:schemeClr>
                </a:solidFill>
              </a:defRPr>
            </a:lvl3pPr>
            <a:lvl4pPr marL="1371600" indent="0" algn="ctr">
              <a:buNone/>
              <a:defRPr sz="1400">
                <a:solidFill>
                  <a:schemeClr val="tx1">
                    <a:tint val="75000"/>
                  </a:schemeClr>
                </a:solidFill>
              </a:defRPr>
            </a:lvl4pPr>
            <a:lvl5pPr marL="1828800" indent="0" algn="ctr">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93D3B80F-39D1-4D3D-AE55-003FC4974F95}" type="datetimeFigureOut">
              <a:rPr lang="zh-CN" altLang="en-US" smtClean="0"/>
              <a:pPr/>
              <a:t>2015/8/25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A667F76-ECC8-4CBF-9430-68B97746BA85}"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矩形 7"/>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93D3B80F-39D1-4D3D-AE55-003FC4974F95}" type="datetimeFigureOut">
              <a:rPr lang="zh-CN" altLang="en-US" smtClean="0"/>
              <a:pPr/>
              <a:t>2015/8/25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A667F76-ECC8-4CBF-9430-68B97746BA85}"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矩形 9"/>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93D3B80F-39D1-4D3D-AE55-003FC4974F95}" type="datetimeFigureOut">
              <a:rPr lang="zh-CN" altLang="en-US" smtClean="0"/>
              <a:pPr/>
              <a:t>2015/8/25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A667F76-ECC8-4CBF-9430-68B97746BA85}"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93D3B80F-39D1-4D3D-AE55-003FC4974F95}" type="datetimeFigureOut">
              <a:rPr lang="zh-CN" altLang="en-US" smtClean="0"/>
              <a:pPr/>
              <a:t>2015/8/25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A667F76-ECC8-4CBF-9430-68B97746BA85}"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Ref idx="1002">
        <a:schemeClr val="bg2"/>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3D3B80F-39D1-4D3D-AE55-003FC4974F95}" type="datetimeFigureOut">
              <a:rPr lang="zh-CN" altLang="en-US" smtClean="0"/>
              <a:pPr/>
              <a:t>2015/8/25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A667F76-ECC8-4CBF-9430-68B97746BA85}"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8" name="矩形 7"/>
          <p:cNvSpPr/>
          <p:nvPr/>
        </p:nvSpPr>
        <p:spPr>
          <a:xfrm>
            <a:off x="2786050" y="1053546"/>
            <a:ext cx="59040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2786050" y="228600"/>
            <a:ext cx="5900752" cy="842946"/>
          </a:xfrm>
        </p:spPr>
        <p:txBody>
          <a:bodyPr anchor="b"/>
          <a:lstStyle>
            <a:lvl1pPr algn="ctr">
              <a:defRPr sz="2800" b="0"/>
            </a:lvl1pPr>
          </a:lstStyle>
          <a:p>
            <a:r>
              <a:rPr kumimoji="0" lang="zh-CN" altLang="en-US" smtClean="0"/>
              <a:t>单击此处编辑母版标题样式</a:t>
            </a:r>
            <a:endParaRPr kumimoji="0" lang="en-US"/>
          </a:p>
        </p:txBody>
      </p:sp>
      <p:sp>
        <p:nvSpPr>
          <p:cNvPr id="3" name="内容占位符 2"/>
          <p:cNvSpPr>
            <a:spLocks noGrp="1"/>
          </p:cNvSpPr>
          <p:nvPr>
            <p:ph idx="1"/>
          </p:nvPr>
        </p:nvSpPr>
        <p:spPr>
          <a:xfrm>
            <a:off x="2786050" y="1142984"/>
            <a:ext cx="5900750" cy="514353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文本占位符 3"/>
          <p:cNvSpPr>
            <a:spLocks noGrp="1"/>
          </p:cNvSpPr>
          <p:nvPr>
            <p:ph type="body" sz="half" idx="2"/>
          </p:nvPr>
        </p:nvSpPr>
        <p:spPr>
          <a:xfrm>
            <a:off x="457205" y="1142984"/>
            <a:ext cx="2257408" cy="5143536"/>
          </a:xfrm>
        </p:spPr>
        <p:txBody>
          <a:bodyPr anchor="ct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93D3B80F-39D1-4D3D-AE55-003FC4974F95}" type="datetimeFigureOut">
              <a:rPr lang="zh-CN" altLang="en-US" smtClean="0"/>
              <a:pPr/>
              <a:t>2015/8/25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A667F76-ECC8-4CBF-9430-68B97746BA85}"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533400" y="304800"/>
            <a:ext cx="6400800" cy="685800"/>
          </a:xfrm>
        </p:spPr>
        <p:txBody>
          <a:bodyPr anchor="ctr"/>
          <a:lstStyle>
            <a:lvl1pPr algn="l">
              <a:defRPr sz="2400" b="0"/>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701552" y="1143000"/>
            <a:ext cx="7223248" cy="3980172"/>
          </a:xfrm>
          <a:prstGeom prst="roundRect">
            <a:avLst>
              <a:gd name="adj" fmla="val 18278"/>
            </a:avLst>
          </a:prstGeom>
          <a:solidFill>
            <a:schemeClr val="accent1">
              <a:tint val="40000"/>
            </a:schemeClr>
          </a:solidFill>
          <a:ln w="50800" cap="rnd">
            <a:gradFill flip="none" rotWithShape="1">
              <a:gsLst>
                <a:gs pos="0">
                  <a:schemeClr val="accent1">
                    <a:shade val="50000"/>
                  </a:schemeClr>
                </a:gs>
                <a:gs pos="20000">
                  <a:schemeClr val="accent2">
                    <a:shade val="50000"/>
                  </a:schemeClr>
                </a:gs>
                <a:gs pos="40000">
                  <a:schemeClr val="accent3">
                    <a:shade val="50000"/>
                  </a:schemeClr>
                </a:gs>
                <a:gs pos="60000">
                  <a:schemeClr val="accent4">
                    <a:shade val="50000"/>
                  </a:schemeClr>
                </a:gs>
                <a:gs pos="80000">
                  <a:schemeClr val="accent5">
                    <a:shade val="50000"/>
                  </a:schemeClr>
                </a:gs>
                <a:gs pos="100000">
                  <a:schemeClr val="accent6">
                    <a:shade val="50000"/>
                  </a:schemeClr>
                </a:gs>
              </a:gsLst>
              <a:path path="circle">
                <a:fillToRect l="50000" t="50000" r="50000" b="50000"/>
              </a:path>
              <a:tileRect/>
            </a:gradFill>
            <a:round/>
          </a:ln>
          <a:effectLst>
            <a:outerShdw blurRad="50800" dist="38100" dir="5400000" algn="tl"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zh-CN" altLang="en-US" smtClean="0"/>
              <a:t>单击图标添加图片</a:t>
            </a:r>
            <a:endParaRPr kumimoji="0" lang="en-US"/>
          </a:p>
        </p:txBody>
      </p:sp>
      <p:sp>
        <p:nvSpPr>
          <p:cNvPr id="4" name="文本占位符 3"/>
          <p:cNvSpPr>
            <a:spLocks noGrp="1"/>
          </p:cNvSpPr>
          <p:nvPr>
            <p:ph type="body" sz="half" idx="2"/>
          </p:nvPr>
        </p:nvSpPr>
        <p:spPr>
          <a:xfrm>
            <a:off x="2362200" y="5410200"/>
            <a:ext cx="5657888" cy="804862"/>
          </a:xfrm>
        </p:spPr>
        <p:txBody>
          <a:bodyPr anchor="ctr"/>
          <a:lstStyle>
            <a:lvl1pPr marL="0" indent="0" algn="r">
              <a:buNone/>
              <a:defRPr sz="1200" b="0"/>
            </a:lvl1pPr>
            <a:lvl2pPr marL="457200" indent="0" algn="r">
              <a:buNone/>
              <a:defRPr sz="1200" b="0"/>
            </a:lvl2pPr>
            <a:lvl3pPr marL="914400" indent="0" algn="r">
              <a:buNone/>
              <a:defRPr sz="1200" b="0"/>
            </a:lvl3pPr>
            <a:lvl4pPr marL="1371600" indent="0" algn="r">
              <a:buNone/>
              <a:defRPr sz="1200" b="0"/>
            </a:lvl4pPr>
            <a:lvl5pPr marL="1828800" indent="0" algn="r">
              <a:buNone/>
              <a:defRPr sz="1200" b="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93D3B80F-39D1-4D3D-AE55-003FC4974F95}" type="datetimeFigureOut">
              <a:rPr lang="zh-CN" altLang="en-US" smtClean="0"/>
              <a:pPr/>
              <a:t>2015/8/25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A667F76-ECC8-4CBF-9430-68B97746BA85}"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9144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占位符 1"/>
          <p:cNvSpPr>
            <a:spLocks noGrp="1"/>
          </p:cNvSpPr>
          <p:nvPr>
            <p:ph type="title"/>
          </p:nvPr>
        </p:nvSpPr>
        <p:spPr>
          <a:xfrm>
            <a:off x="457200" y="274638"/>
            <a:ext cx="8229600" cy="1143000"/>
          </a:xfrm>
          <a:prstGeom prst="rect">
            <a:avLst/>
          </a:prstGeom>
        </p:spPr>
        <p:txBody>
          <a:bodyPr vert="horz" rtlCol="0" anchor="ctr">
            <a:normAutofit/>
          </a:body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600200"/>
            <a:ext cx="8229600" cy="4686320"/>
          </a:xfrm>
          <a:prstGeom prst="rect">
            <a:avLst/>
          </a:prstGeom>
        </p:spPr>
        <p:txBody>
          <a:bodyPr vert="horz" rtlCol="0">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4" name="日期占位符 3"/>
          <p:cNvSpPr>
            <a:spLocks noGrp="1"/>
          </p:cNvSpPr>
          <p:nvPr>
            <p:ph type="dt" sz="half" idx="2"/>
          </p:nvPr>
        </p:nvSpPr>
        <p:spPr>
          <a:xfrm>
            <a:off x="76200" y="6400800"/>
            <a:ext cx="32004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fld id="{93D3B80F-39D1-4D3D-AE55-003FC4974F95}" type="datetimeFigureOut">
              <a:rPr lang="zh-CN" altLang="en-US" smtClean="0"/>
              <a:pPr/>
              <a:t>2015/8/25</a:t>
            </a:fld>
            <a:endParaRPr lang="zh-CN" altLang="en-US"/>
          </a:p>
        </p:txBody>
      </p:sp>
      <p:sp>
        <p:nvSpPr>
          <p:cNvPr id="5" name="页脚占位符 4"/>
          <p:cNvSpPr>
            <a:spLocks noGrp="1"/>
          </p:cNvSpPr>
          <p:nvPr>
            <p:ph type="ftr" sz="quarter" idx="3"/>
          </p:nvPr>
        </p:nvSpPr>
        <p:spPr>
          <a:xfrm>
            <a:off x="5334000" y="6400800"/>
            <a:ext cx="37338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endParaRPr lang="zh-CN" altLang="en-US"/>
          </a:p>
        </p:txBody>
      </p:sp>
      <p:sp>
        <p:nvSpPr>
          <p:cNvPr id="6" name="灯片编号占位符 5"/>
          <p:cNvSpPr>
            <a:spLocks noGrp="1"/>
          </p:cNvSpPr>
          <p:nvPr>
            <p:ph type="sldNum" sz="quarter" idx="4"/>
          </p:nvPr>
        </p:nvSpPr>
        <p:spPr>
          <a:xfrm>
            <a:off x="4114800" y="6400800"/>
            <a:ext cx="9144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fld id="{2A667F76-ECC8-4CBF-9430-68B97746BA85}" type="slidenum">
              <a:rPr lang="zh-CN" altLang="en-US" smtClean="0"/>
              <a:pPr/>
              <a:t>‹#›</a:t>
            </a:fld>
            <a:endParaRPr lang="zh-CN" altLang="en-US"/>
          </a:p>
        </p:txBody>
      </p:sp>
      <p:sp>
        <p:nvSpPr>
          <p:cNvPr id="8" name="矩形 7"/>
          <p:cNvSpPr/>
          <p:nvPr/>
        </p:nvSpPr>
        <p:spPr>
          <a:xfrm>
            <a:off x="0" y="0"/>
            <a:ext cx="9144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a:bodyPr>
          <a:lstStyle/>
          <a:p>
            <a:r>
              <a:rPr lang="zh-CN" altLang="en-US" dirty="0" smtClean="0"/>
              <a:t>中国经济新常态与中拉合作新机遇</a:t>
            </a:r>
            <a:endParaRPr lang="zh-CN" altLang="en-US" dirty="0"/>
          </a:p>
        </p:txBody>
      </p:sp>
      <p:sp>
        <p:nvSpPr>
          <p:cNvPr id="3" name="副标题 2"/>
          <p:cNvSpPr>
            <a:spLocks noGrp="1"/>
          </p:cNvSpPr>
          <p:nvPr>
            <p:ph type="subTitle" idx="1"/>
          </p:nvPr>
        </p:nvSpPr>
        <p:spPr/>
        <p:txBody>
          <a:bodyPr>
            <a:normAutofit/>
          </a:bodyPr>
          <a:lstStyle/>
          <a:p>
            <a:r>
              <a:rPr lang="zh-CN" altLang="en-US" dirty="0" smtClean="0"/>
              <a:t>国务院发展研究中心</a:t>
            </a:r>
            <a:endParaRPr lang="en-US" altLang="zh-CN" dirty="0" smtClean="0"/>
          </a:p>
          <a:p>
            <a:r>
              <a:rPr lang="zh-CN" altLang="en-US" dirty="0" smtClean="0"/>
              <a:t>隆国强</a:t>
            </a:r>
            <a:endParaRPr lang="en-US" altLang="zh-CN" dirty="0" smtClean="0"/>
          </a:p>
          <a:p>
            <a:r>
              <a:rPr lang="en-US" altLang="zh-CN" dirty="0" smtClean="0"/>
              <a:t>2015年8月28日 </a:t>
            </a: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内容</a:t>
            </a:r>
            <a:endParaRPr lang="zh-CN" altLang="en-US" dirty="0"/>
          </a:p>
        </p:txBody>
      </p:sp>
      <p:sp>
        <p:nvSpPr>
          <p:cNvPr id="3" name="内容占位符 2"/>
          <p:cNvSpPr>
            <a:spLocks noGrp="1"/>
          </p:cNvSpPr>
          <p:nvPr>
            <p:ph idx="1"/>
          </p:nvPr>
        </p:nvSpPr>
        <p:spPr/>
        <p:txBody>
          <a:bodyPr/>
          <a:lstStyle/>
          <a:p>
            <a:r>
              <a:rPr lang="zh-CN" altLang="en-US" dirty="0" smtClean="0"/>
              <a:t>中拉合作取得快速进展</a:t>
            </a:r>
            <a:endParaRPr lang="en-US" altLang="zh-CN" dirty="0" smtClean="0"/>
          </a:p>
          <a:p>
            <a:r>
              <a:rPr lang="zh-CN" altLang="en-US" dirty="0" smtClean="0"/>
              <a:t>中国经济新常态为中拉合作带来新机遇</a:t>
            </a:r>
            <a:endParaRPr lang="en-US" altLang="zh-CN" dirty="0" smtClean="0"/>
          </a:p>
          <a:p>
            <a:r>
              <a:rPr lang="zh-CN" altLang="en-US" dirty="0" smtClean="0"/>
              <a:t>把握机遇推进中拉经贸合作</a:t>
            </a: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中拉合作取得快速进展</a:t>
            </a:r>
            <a:endParaRPr lang="zh-CN" altLang="en-US" dirty="0"/>
          </a:p>
        </p:txBody>
      </p:sp>
      <p:sp>
        <p:nvSpPr>
          <p:cNvPr id="3" name="内容占位符 2"/>
          <p:cNvSpPr>
            <a:spLocks noGrp="1"/>
          </p:cNvSpPr>
          <p:nvPr>
            <p:ph idx="1"/>
          </p:nvPr>
        </p:nvSpPr>
        <p:spPr/>
        <p:txBody>
          <a:bodyPr>
            <a:normAutofit fontScale="85000" lnSpcReduction="10000"/>
          </a:bodyPr>
          <a:lstStyle/>
          <a:p>
            <a:r>
              <a:rPr lang="zh-CN" altLang="en-US" dirty="0" smtClean="0"/>
              <a:t>双边贸易快速增长。过去</a:t>
            </a:r>
            <a:r>
              <a:rPr lang="en-US" altLang="zh-CN" dirty="0" smtClean="0"/>
              <a:t>10多年，双边贸易额增长20多倍，其中，中国对拉美出口增长20倍，进口增长27倍。2014年，双边贸易额达到 2636亿美元，中国成为拉美第二大贸易伙伴。</a:t>
            </a:r>
          </a:p>
          <a:p>
            <a:r>
              <a:rPr lang="zh-CN" altLang="en-US" dirty="0" smtClean="0"/>
              <a:t>双边投资与金融合作快速推进。中国对拉投资存量不大，但增速很高。中国金融机构向拉美提供了大量贷款。</a:t>
            </a:r>
            <a:r>
              <a:rPr lang="en-US" dirty="0" smtClean="0"/>
              <a:t>200</a:t>
            </a:r>
            <a:r>
              <a:rPr lang="zh-CN" altLang="en-US" dirty="0"/>
              <a:t>亿美元的中拉基础设施专项贷款、</a:t>
            </a:r>
            <a:r>
              <a:rPr lang="en-US" dirty="0"/>
              <a:t>100</a:t>
            </a:r>
            <a:r>
              <a:rPr lang="zh-CN" altLang="en-US" dirty="0"/>
              <a:t>亿美元的优惠 性质贷款和</a:t>
            </a:r>
            <a:r>
              <a:rPr lang="en-US" dirty="0"/>
              <a:t>50</a:t>
            </a:r>
            <a:r>
              <a:rPr lang="zh-CN" altLang="en-US" dirty="0"/>
              <a:t>亿美元的中拉合作基金已经或即将开始实质运行，</a:t>
            </a:r>
            <a:r>
              <a:rPr lang="en-US" dirty="0"/>
              <a:t>5000</a:t>
            </a:r>
            <a:r>
              <a:rPr lang="zh-CN" altLang="en-US" dirty="0"/>
              <a:t>万美元的中拉农业合作专项资金已开始向双方合作项目提供资金支持</a:t>
            </a:r>
            <a:r>
              <a:rPr lang="zh-CN" altLang="en-US" dirty="0" smtClean="0"/>
              <a:t>。中国与智利签署了本币互换协议。</a:t>
            </a: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中拉合作取得快速进展</a:t>
            </a:r>
            <a:endParaRPr lang="zh-CN" altLang="en-US" dirty="0"/>
          </a:p>
        </p:txBody>
      </p:sp>
      <p:sp>
        <p:nvSpPr>
          <p:cNvPr id="3" name="内容占位符 2"/>
          <p:cNvSpPr>
            <a:spLocks noGrp="1"/>
          </p:cNvSpPr>
          <p:nvPr>
            <p:ph idx="1"/>
          </p:nvPr>
        </p:nvSpPr>
        <p:spPr/>
        <p:txBody>
          <a:bodyPr>
            <a:normAutofit lnSpcReduction="10000"/>
          </a:bodyPr>
          <a:lstStyle/>
          <a:p>
            <a:r>
              <a:rPr lang="zh-CN" altLang="en-US" dirty="0" smtClean="0"/>
              <a:t>中拉合作机制不断完善。双边合作机遇不断充实的基础上，整体合作机遇</a:t>
            </a:r>
            <a:r>
              <a:rPr lang="en-US" altLang="zh-CN" dirty="0" smtClean="0"/>
              <a:t>“中拉论坛”于2015年1月正式举办。</a:t>
            </a:r>
          </a:p>
          <a:p>
            <a:r>
              <a:rPr lang="zh-CN" altLang="en-US" dirty="0" smtClean="0"/>
              <a:t>中拉合作愿景更加清晰。在</a:t>
            </a:r>
            <a:r>
              <a:rPr lang="zh-CN" altLang="en-US" dirty="0"/>
              <a:t>中方倡导的</a:t>
            </a:r>
            <a:r>
              <a:rPr lang="en-US" dirty="0"/>
              <a:t>“1</a:t>
            </a:r>
            <a:r>
              <a:rPr lang="zh-CN" altLang="en-US" dirty="0"/>
              <a:t>＋</a:t>
            </a:r>
            <a:r>
              <a:rPr lang="en-US" dirty="0"/>
              <a:t>3</a:t>
            </a:r>
            <a:r>
              <a:rPr lang="zh-CN" altLang="en-US" dirty="0"/>
              <a:t>＋</a:t>
            </a:r>
            <a:r>
              <a:rPr lang="en-US" dirty="0"/>
              <a:t>6”</a:t>
            </a:r>
            <a:r>
              <a:rPr lang="zh-CN" altLang="en-US" dirty="0"/>
              <a:t>务实合作框架内，双方积极制定未来</a:t>
            </a:r>
            <a:r>
              <a:rPr lang="en-US" dirty="0"/>
              <a:t>5</a:t>
            </a:r>
            <a:r>
              <a:rPr lang="zh-CN" altLang="en-US" dirty="0"/>
              <a:t>年合作规划，全速发动贸易、投资、金融合作三大引擎，能源资源、基础设施建设、农业、制造业、科技创新、信息技术六大领域一批重大合作项目已经或正在形成。</a:t>
            </a:r>
          </a:p>
          <a:p>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中国经济新常态</a:t>
            </a:r>
            <a:endParaRPr lang="zh-CN" altLang="en-US" dirty="0"/>
          </a:p>
        </p:txBody>
      </p:sp>
      <p:sp>
        <p:nvSpPr>
          <p:cNvPr id="3" name="内容占位符 2"/>
          <p:cNvSpPr>
            <a:spLocks noGrp="1"/>
          </p:cNvSpPr>
          <p:nvPr>
            <p:ph idx="1"/>
          </p:nvPr>
        </p:nvSpPr>
        <p:spPr/>
        <p:txBody>
          <a:bodyPr/>
          <a:lstStyle/>
          <a:p>
            <a:r>
              <a:rPr lang="zh-CN" altLang="en-US" dirty="0" smtClean="0"/>
              <a:t>增速换档：进入中高带增长阶段</a:t>
            </a:r>
            <a:endParaRPr lang="en-US" altLang="zh-CN" dirty="0" smtClean="0"/>
          </a:p>
          <a:p>
            <a:r>
              <a:rPr lang="zh-CN" altLang="en-US" dirty="0" smtClean="0"/>
              <a:t>结构升级</a:t>
            </a:r>
            <a:endParaRPr lang="en-US" altLang="zh-CN" dirty="0" smtClean="0"/>
          </a:p>
          <a:p>
            <a:r>
              <a:rPr lang="zh-CN" altLang="en-US" dirty="0" smtClean="0"/>
              <a:t>动力转换：创新</a:t>
            </a:r>
            <a:endParaRPr lang="en-US" altLang="zh-CN" dirty="0" smtClean="0"/>
          </a:p>
          <a:p>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smtClean="0"/>
              <a:t>中国经济新常态给中拉合作带来新机遇</a:t>
            </a:r>
            <a:endParaRPr lang="zh-CN" altLang="en-US" dirty="0"/>
          </a:p>
        </p:txBody>
      </p:sp>
      <p:sp>
        <p:nvSpPr>
          <p:cNvPr id="3" name="内容占位符 2"/>
          <p:cNvSpPr>
            <a:spLocks noGrp="1"/>
          </p:cNvSpPr>
          <p:nvPr>
            <p:ph idx="1"/>
          </p:nvPr>
        </p:nvSpPr>
        <p:spPr/>
        <p:txBody>
          <a:bodyPr>
            <a:normAutofit fontScale="85000" lnSpcReduction="20000"/>
          </a:bodyPr>
          <a:lstStyle/>
          <a:p>
            <a:r>
              <a:rPr lang="zh-CN" altLang="en-US" dirty="0" smtClean="0"/>
              <a:t>市场机遇：</a:t>
            </a:r>
            <a:r>
              <a:rPr lang="en-US" altLang="zh-CN" dirty="0" smtClean="0"/>
              <a:t>10万亿美元的GDP每年增长7%左右，带来新需求。10年后中拉双边贸易将达到5000亿美元。</a:t>
            </a:r>
          </a:p>
          <a:p>
            <a:r>
              <a:rPr lang="zh-CN" altLang="en-US" dirty="0" smtClean="0"/>
              <a:t>消费结构升级：例如，未来</a:t>
            </a:r>
            <a:r>
              <a:rPr lang="en-US" altLang="zh-CN" dirty="0" smtClean="0"/>
              <a:t>5年中国</a:t>
            </a:r>
            <a:r>
              <a:rPr lang="zh-CN" altLang="en-US" dirty="0" smtClean="0"/>
              <a:t>出境</a:t>
            </a:r>
            <a:r>
              <a:rPr lang="zh-CN" altLang="en-US" dirty="0"/>
              <a:t>旅游将超过</a:t>
            </a:r>
            <a:r>
              <a:rPr lang="en-US" dirty="0"/>
              <a:t>5</a:t>
            </a:r>
            <a:r>
              <a:rPr lang="zh-CN" altLang="en-US" dirty="0"/>
              <a:t>亿</a:t>
            </a:r>
            <a:r>
              <a:rPr lang="zh-CN" altLang="en-US" dirty="0" smtClean="0"/>
              <a:t>人次。国内旅游带动对支线飞机的需求，巴西</a:t>
            </a:r>
            <a:r>
              <a:rPr lang="en-US" altLang="zh-CN" dirty="0" err="1" smtClean="0"/>
              <a:t>Embraer</a:t>
            </a:r>
            <a:r>
              <a:rPr lang="en-US" altLang="zh-CN" dirty="0" smtClean="0"/>
              <a:t>； </a:t>
            </a:r>
          </a:p>
          <a:p>
            <a:r>
              <a:rPr lang="zh-CN" altLang="en-US" dirty="0" smtClean="0"/>
              <a:t>基础设施建设的国际合作机遇：如，连接巴西与智利的</a:t>
            </a:r>
            <a:r>
              <a:rPr lang="en-US" altLang="zh-CN" dirty="0" smtClean="0"/>
              <a:t>“</a:t>
            </a:r>
            <a:r>
              <a:rPr lang="en-US" altLang="zh-CN" dirty="0" err="1" smtClean="0"/>
              <a:t>两洋铁路</a:t>
            </a:r>
            <a:r>
              <a:rPr lang="en-US" altLang="zh-CN" dirty="0" smtClean="0"/>
              <a:t>”，长达5000多公里</a:t>
            </a:r>
          </a:p>
          <a:p>
            <a:r>
              <a:rPr lang="zh-CN" altLang="en-US" dirty="0" smtClean="0"/>
              <a:t>中国开展国际农业合作机遇</a:t>
            </a:r>
            <a:endParaRPr lang="en-US" altLang="zh-CN" dirty="0" smtClean="0"/>
          </a:p>
          <a:p>
            <a:r>
              <a:rPr lang="zh-CN" altLang="en-US" dirty="0" smtClean="0"/>
              <a:t>新技术革命带来合作新机遇：信息技术</a:t>
            </a:r>
            <a:endParaRPr lang="en-US" altLang="zh-CN" dirty="0" smtClean="0"/>
          </a:p>
          <a:p>
            <a:r>
              <a:rPr lang="zh-CN" altLang="en-US" dirty="0" smtClean="0"/>
              <a:t>中国对外投资快速发展带来新机遇：未来</a:t>
            </a:r>
            <a:r>
              <a:rPr lang="en-US" altLang="zh-CN" dirty="0" smtClean="0"/>
              <a:t>10年中国对拉美投资存量将达到2500亿美元</a:t>
            </a:r>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把握机遇推进中拉经贸合作</a:t>
            </a:r>
            <a:endParaRPr lang="zh-CN" altLang="en-US" dirty="0"/>
          </a:p>
        </p:txBody>
      </p:sp>
      <p:sp>
        <p:nvSpPr>
          <p:cNvPr id="3" name="内容占位符 2"/>
          <p:cNvSpPr>
            <a:spLocks noGrp="1"/>
          </p:cNvSpPr>
          <p:nvPr>
            <p:ph idx="1"/>
          </p:nvPr>
        </p:nvSpPr>
        <p:spPr/>
        <p:txBody>
          <a:bodyPr/>
          <a:lstStyle/>
          <a:p>
            <a:r>
              <a:rPr lang="zh-CN" altLang="en-US" dirty="0" smtClean="0"/>
              <a:t>登高望远，坚定信心：克服经济下行压力的短期冲击</a:t>
            </a:r>
            <a:endParaRPr lang="en-US" altLang="zh-CN" dirty="0" smtClean="0"/>
          </a:p>
          <a:p>
            <a:r>
              <a:rPr lang="zh-CN" altLang="en-US" dirty="0" smtClean="0"/>
              <a:t>人文交流，增进互信：营造良好的舆论环境</a:t>
            </a:r>
            <a:endParaRPr lang="en-US" altLang="zh-CN" dirty="0" smtClean="0"/>
          </a:p>
          <a:p>
            <a:r>
              <a:rPr lang="zh-CN" altLang="en-US" dirty="0" smtClean="0"/>
              <a:t>互学互鉴，取长补短：推进发展方式转变，增强国际竞争力</a:t>
            </a:r>
            <a:endParaRPr lang="en-US" altLang="zh-CN" dirty="0" smtClean="0"/>
          </a:p>
          <a:p>
            <a:r>
              <a:rPr lang="zh-CN" altLang="en-US" dirty="0" smtClean="0"/>
              <a:t>加强合作，超越双边：推动合作贸易投资规则的改革</a:t>
            </a:r>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smtClean="0"/>
              <a:t>谢谢！</a:t>
            </a:r>
            <a:endParaRPr lang="zh-CN" altLang="en-US"/>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Fan</Template>
  <TotalTime>61</TotalTime>
  <Words>471</Words>
  <Application>Microsoft Office PowerPoint</Application>
  <PresentationFormat>全屏显示(4:3)</PresentationFormat>
  <Paragraphs>31</Paragraphs>
  <Slides>8</Slides>
  <Notes>0</Notes>
  <HiddenSlides>0</HiddenSlides>
  <MMClips>0</MMClips>
  <ScaleCrop>false</ScaleCrop>
  <HeadingPairs>
    <vt:vector size="4" baseType="variant">
      <vt:variant>
        <vt:lpstr>主题</vt:lpstr>
      </vt:variant>
      <vt:variant>
        <vt:i4>1</vt:i4>
      </vt:variant>
      <vt:variant>
        <vt:lpstr>幻灯片标题</vt:lpstr>
      </vt:variant>
      <vt:variant>
        <vt:i4>8</vt:i4>
      </vt:variant>
    </vt:vector>
  </HeadingPairs>
  <TitlesOfParts>
    <vt:vector size="9" baseType="lpstr">
      <vt:lpstr>暗香扑面</vt:lpstr>
      <vt:lpstr>中国经济新常态与中拉合作新机遇</vt:lpstr>
      <vt:lpstr>内容</vt:lpstr>
      <vt:lpstr>中拉合作取得快速进展</vt:lpstr>
      <vt:lpstr>中拉合作取得快速进展</vt:lpstr>
      <vt:lpstr>中国经济新常态</vt:lpstr>
      <vt:lpstr>中国经济新常态给中拉合作带来新机遇</vt:lpstr>
      <vt:lpstr>把握机遇推进中拉经贸合作</vt:lpstr>
      <vt:lpstr>幻灯片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中国经济新常态与中拉合作新机遇</dc:title>
  <dc:creator>Windows 用户</dc:creator>
  <cp:lastModifiedBy>Windows 用户</cp:lastModifiedBy>
  <cp:revision>9</cp:revision>
  <dcterms:created xsi:type="dcterms:W3CDTF">2015-08-25T02:01:49Z</dcterms:created>
  <dcterms:modified xsi:type="dcterms:W3CDTF">2015-08-25T03:07:06Z</dcterms:modified>
</cp:coreProperties>
</file>