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81" r:id="rId3"/>
    <p:sldId id="282" r:id="rId4"/>
    <p:sldId id="444" r:id="rId5"/>
    <p:sldId id="445" r:id="rId6"/>
    <p:sldId id="446" r:id="rId7"/>
    <p:sldId id="447" r:id="rId8"/>
    <p:sldId id="448" r:id="rId9"/>
    <p:sldId id="449" r:id="rId10"/>
    <p:sldId id="423" r:id="rId11"/>
    <p:sldId id="450" r:id="rId12"/>
    <p:sldId id="452" r:id="rId13"/>
    <p:sldId id="451" r:id="rId14"/>
    <p:sldId id="453" r:id="rId15"/>
    <p:sldId id="428" r:id="rId16"/>
    <p:sldId id="437" r:id="rId17"/>
    <p:sldId id="435" r:id="rId18"/>
    <p:sldId id="436" r:id="rId19"/>
    <p:sldId id="438" r:id="rId20"/>
    <p:sldId id="442" r:id="rId21"/>
    <p:sldId id="440" r:id="rId22"/>
    <p:sldId id="439" r:id="rId23"/>
    <p:sldId id="441" r:id="rId24"/>
    <p:sldId id="454" r:id="rId25"/>
    <p:sldId id="364" r:id="rId26"/>
  </p:sldIdLst>
  <p:sldSz cx="9144000" cy="6858000" type="screen4x3"/>
  <p:notesSz cx="6811963" cy="9945688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B3"/>
    <a:srgbClr val="0000FF"/>
    <a:srgbClr val="CCFFCC"/>
    <a:srgbClr val="CCFF66"/>
    <a:srgbClr val="FF0000"/>
    <a:srgbClr val="FBF9D7"/>
    <a:srgbClr val="E5E5F7"/>
    <a:srgbClr val="FFFF09"/>
    <a:srgbClr val="CCCC00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主题样式 1 - 强调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24" autoAdjust="0"/>
    <p:restoredTop sz="92296" autoAdjust="0"/>
  </p:normalViewPr>
  <p:slideViewPr>
    <p:cSldViewPr>
      <p:cViewPr>
        <p:scale>
          <a:sx n="70" d="100"/>
          <a:sy n="70" d="100"/>
        </p:scale>
        <p:origin x="-126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7" d="100"/>
          <a:sy n="47" d="100"/>
        </p:scale>
        <p:origin x="-2453" y="-82"/>
      </p:cViewPr>
      <p:guideLst>
        <p:guide orient="horz" pos="3133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STNW24\DATA\CI\DAT\Shared\China\Doc%20para%20I%20Foro%20CELAC%20China%20enero%202015\Gr&#225;ficos%20documento%20para%20visita%20PM%20China%20mayo%2020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4177250637672558E-2"/>
          <c:y val="5.8370432889670691E-2"/>
          <c:w val="0.88582210796738503"/>
          <c:h val="0.56572439712785716"/>
        </c:manualLayout>
      </c:layout>
      <c:barChart>
        <c:barDir val="col"/>
        <c:grouping val="clustered"/>
        <c:varyColors val="0"/>
        <c:ser>
          <c:idx val="2"/>
          <c:order val="2"/>
          <c:tx>
            <c:strRef>
              <c:f>'Gráfico II1'!$A$6</c:f>
              <c:strCache>
                <c:ptCount val="1"/>
                <c:pt idx="0">
                  <c:v>Saldo Comercial</c:v>
                </c:pt>
              </c:strCache>
            </c:strRef>
          </c:tx>
          <c:invertIfNegative val="0"/>
          <c:cat>
            <c:numRef>
              <c:f>'Gráfico II1'!$B$3:$P$3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'Gráfico II1'!$B$6:$P$6</c:f>
              <c:numCache>
                <c:formatCode>0</c:formatCode>
                <c:ptCount val="15"/>
                <c:pt idx="0">
                  <c:v>-4485.3047610000003</c:v>
                </c:pt>
                <c:pt idx="1">
                  <c:v>-5275.1639080000004</c:v>
                </c:pt>
                <c:pt idx="2">
                  <c:v>-5984.0011650000024</c:v>
                </c:pt>
                <c:pt idx="3">
                  <c:v>-6251.3140179999828</c:v>
                </c:pt>
                <c:pt idx="4">
                  <c:v>-13042.856513999861</c:v>
                </c:pt>
                <c:pt idx="5">
                  <c:v>-16335.46614399988</c:v>
                </c:pt>
                <c:pt idx="6">
                  <c:v>-28832.428339000009</c:v>
                </c:pt>
                <c:pt idx="7">
                  <c:v>-35729.523875000021</c:v>
                </c:pt>
                <c:pt idx="8">
                  <c:v>-49197.360121999998</c:v>
                </c:pt>
                <c:pt idx="9">
                  <c:v>-30389.670286</c:v>
                </c:pt>
                <c:pt idx="10">
                  <c:v>-46246.050223000013</c:v>
                </c:pt>
                <c:pt idx="11">
                  <c:v>-53773.459240000011</c:v>
                </c:pt>
                <c:pt idx="12">
                  <c:v>-61106.792369999966</c:v>
                </c:pt>
                <c:pt idx="13">
                  <c:v>-62213.712755</c:v>
                </c:pt>
                <c:pt idx="14">
                  <c:v>-78347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5102336"/>
        <c:axId val="145103872"/>
      </c:barChart>
      <c:lineChart>
        <c:grouping val="standard"/>
        <c:varyColors val="0"/>
        <c:ser>
          <c:idx val="0"/>
          <c:order val="0"/>
          <c:tx>
            <c:strRef>
              <c:f>'Gráfico II1'!$A$4</c:f>
              <c:strCache>
                <c:ptCount val="1"/>
                <c:pt idx="0">
                  <c:v>Exportaciones</c:v>
                </c:pt>
              </c:strCache>
            </c:strRef>
          </c:tx>
          <c:marker>
            <c:symbol val="none"/>
          </c:marker>
          <c:cat>
            <c:numRef>
              <c:f>'Gráfico II1'!$B$3:$P$3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'Gráfico II1'!$B$4:$P$4</c:f>
              <c:numCache>
                <c:formatCode>0</c:formatCode>
                <c:ptCount val="15"/>
                <c:pt idx="0">
                  <c:v>3929.1236170000002</c:v>
                </c:pt>
                <c:pt idx="1">
                  <c:v>5323.7338229999996</c:v>
                </c:pt>
                <c:pt idx="2">
                  <c:v>6564.1072380000014</c:v>
                </c:pt>
                <c:pt idx="3">
                  <c:v>11628.457877999999</c:v>
                </c:pt>
                <c:pt idx="4">
                  <c:v>14808.983136999999</c:v>
                </c:pt>
                <c:pt idx="5">
                  <c:v>20150.283056000011</c:v>
                </c:pt>
                <c:pt idx="6">
                  <c:v>25649.735459</c:v>
                </c:pt>
                <c:pt idx="7">
                  <c:v>36860.094555000003</c:v>
                </c:pt>
                <c:pt idx="8">
                  <c:v>45716.540728</c:v>
                </c:pt>
                <c:pt idx="9">
                  <c:v>50042.541407999997</c:v>
                </c:pt>
                <c:pt idx="10">
                  <c:v>73741.50519700002</c:v>
                </c:pt>
                <c:pt idx="11">
                  <c:v>97669.608905999994</c:v>
                </c:pt>
                <c:pt idx="12">
                  <c:v>98273.731812999977</c:v>
                </c:pt>
                <c:pt idx="13">
                  <c:v>105673.74319199999</c:v>
                </c:pt>
                <c:pt idx="14">
                  <c:v>95323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'Gráfico II1'!$A$5</c:f>
              <c:strCache>
                <c:ptCount val="1"/>
                <c:pt idx="0">
                  <c:v>Importaciones</c:v>
                </c:pt>
              </c:strCache>
            </c:strRef>
          </c:tx>
          <c:marker>
            <c:symbol val="none"/>
          </c:marker>
          <c:cat>
            <c:numRef>
              <c:f>'Gráfico II1'!$B$3:$P$3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'Gráfico II1'!$B$5:$P$5</c:f>
              <c:numCache>
                <c:formatCode>0</c:formatCode>
                <c:ptCount val="15"/>
                <c:pt idx="0">
                  <c:v>8414.4283780000005</c:v>
                </c:pt>
                <c:pt idx="1">
                  <c:v>10598.897730999979</c:v>
                </c:pt>
                <c:pt idx="2">
                  <c:v>12548.108403</c:v>
                </c:pt>
                <c:pt idx="3">
                  <c:v>17879.771896000009</c:v>
                </c:pt>
                <c:pt idx="4">
                  <c:v>27851.839650999689</c:v>
                </c:pt>
                <c:pt idx="5">
                  <c:v>36485.749199999998</c:v>
                </c:pt>
                <c:pt idx="6">
                  <c:v>54482.163797999987</c:v>
                </c:pt>
                <c:pt idx="7">
                  <c:v>72589.618430000017</c:v>
                </c:pt>
                <c:pt idx="8">
                  <c:v>94913.900849999802</c:v>
                </c:pt>
                <c:pt idx="9">
                  <c:v>80432.211694000012</c:v>
                </c:pt>
                <c:pt idx="10">
                  <c:v>119987.5554200005</c:v>
                </c:pt>
                <c:pt idx="11">
                  <c:v>151443.06814600001</c:v>
                </c:pt>
                <c:pt idx="12">
                  <c:v>159380.52418299799</c:v>
                </c:pt>
                <c:pt idx="13">
                  <c:v>167887.45594700001</c:v>
                </c:pt>
                <c:pt idx="14">
                  <c:v>173670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'Gráfico II1'!$A$7</c:f>
              <c:strCache>
                <c:ptCount val="1"/>
                <c:pt idx="0">
                  <c:v>Comercio total</c:v>
                </c:pt>
              </c:strCache>
            </c:strRef>
          </c:tx>
          <c:marker>
            <c:symbol val="none"/>
          </c:marker>
          <c:cat>
            <c:numRef>
              <c:f>'Gráfico II1'!$B$3:$P$3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'Gráfico II1'!$B$7:$P$7</c:f>
              <c:numCache>
                <c:formatCode>0</c:formatCode>
                <c:ptCount val="15"/>
                <c:pt idx="0">
                  <c:v>12343.5519949999</c:v>
                </c:pt>
                <c:pt idx="1">
                  <c:v>15922.631554</c:v>
                </c:pt>
                <c:pt idx="2">
                  <c:v>19112.215640999999</c:v>
                </c:pt>
                <c:pt idx="3">
                  <c:v>29508.229773999989</c:v>
                </c:pt>
                <c:pt idx="4">
                  <c:v>42660.822787999998</c:v>
                </c:pt>
                <c:pt idx="5">
                  <c:v>56636.032256000013</c:v>
                </c:pt>
                <c:pt idx="6">
                  <c:v>80131.899256999997</c:v>
                </c:pt>
                <c:pt idx="7">
                  <c:v>109449.71298499939</c:v>
                </c:pt>
                <c:pt idx="8">
                  <c:v>140630.44157799971</c:v>
                </c:pt>
                <c:pt idx="9">
                  <c:v>130474.753102</c:v>
                </c:pt>
                <c:pt idx="10">
                  <c:v>193729.0606169985</c:v>
                </c:pt>
                <c:pt idx="11">
                  <c:v>249112.67705200001</c:v>
                </c:pt>
                <c:pt idx="12">
                  <c:v>257654.25599599999</c:v>
                </c:pt>
                <c:pt idx="13">
                  <c:v>273561.19913899997</c:v>
                </c:pt>
                <c:pt idx="14">
                  <c:v>268993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5102336"/>
        <c:axId val="145103872"/>
      </c:lineChart>
      <c:catAx>
        <c:axId val="145102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-5400000" vert="horz"/>
          <a:lstStyle/>
          <a:p>
            <a:pPr>
              <a:defRPr sz="900"/>
            </a:pPr>
            <a:endParaRPr lang="zh-CN"/>
          </a:p>
        </c:txPr>
        <c:crossAx val="145103872"/>
        <c:crosses val="autoZero"/>
        <c:auto val="1"/>
        <c:lblAlgn val="ctr"/>
        <c:lblOffset val="100"/>
        <c:noMultiLvlLbl val="0"/>
      </c:catAx>
      <c:valAx>
        <c:axId val="145103872"/>
        <c:scaling>
          <c:orientation val="minMax"/>
        </c:scaling>
        <c:delete val="0"/>
        <c:axPos val="l"/>
        <c:majorGridlines>
          <c:spPr>
            <a:ln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prstDash val="dash"/>
            </a:ln>
          </c:spPr>
        </c:majorGridlines>
        <c:numFmt formatCode="0" sourceLinked="1"/>
        <c:majorTickMark val="out"/>
        <c:minorTickMark val="none"/>
        <c:tickLblPos val="nextTo"/>
        <c:crossAx val="14510233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7B703B-0C9B-4092-9082-13B5AEC7B39D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9D5F4105-FE08-4DD1-B99B-277E0EFB93C3}">
      <dgm:prSet phldrT="[文本]" custT="1"/>
      <dgm:spPr/>
      <dgm:t>
        <a:bodyPr/>
        <a:lstStyle/>
        <a:p>
          <a:r>
            <a:rPr lang="zh-CN" altLang="en-US" sz="2400" b="1" dirty="0" smtClean="0">
              <a:latin typeface="仿宋" pitchFamily="49" charset="-122"/>
              <a:ea typeface="仿宋" pitchFamily="49" charset="-122"/>
            </a:rPr>
            <a:t>全球经济治理的核心是发展</a:t>
          </a:r>
          <a:endParaRPr lang="en-US" altLang="zh-CN" sz="2400" b="1" dirty="0" smtClean="0">
            <a:latin typeface="仿宋" pitchFamily="49" charset="-122"/>
            <a:ea typeface="仿宋" pitchFamily="49" charset="-122"/>
          </a:endParaRPr>
        </a:p>
        <a:p>
          <a:r>
            <a:rPr lang="en-US" altLang="zh-CN" sz="2400" dirty="0" smtClean="0">
              <a:latin typeface="Times New Roman" pitchFamily="18" charset="0"/>
              <a:cs typeface="Times New Roman" pitchFamily="18" charset="0"/>
            </a:rPr>
            <a:t>Development: core </a:t>
          </a:r>
          <a:r>
            <a:rPr lang="en-US" altLang="zh-CN" sz="2400" dirty="0" smtClean="0">
              <a:latin typeface="Times New Roman" pitchFamily="18" charset="0"/>
              <a:cs typeface="Times New Roman" pitchFamily="18" charset="0"/>
            </a:rPr>
            <a:t>of the global economic governance</a:t>
          </a:r>
          <a:endParaRPr lang="zh-CN" altLang="en-US" sz="2400" b="1" dirty="0">
            <a:latin typeface="仿宋" pitchFamily="49" charset="-122"/>
            <a:ea typeface="仿宋" pitchFamily="49" charset="-122"/>
          </a:endParaRPr>
        </a:p>
      </dgm:t>
    </dgm:pt>
    <dgm:pt modelId="{F744C77F-590F-4CA3-B96D-260722C3C518}" type="parTrans" cxnId="{BE3E857B-60E7-492C-A2B4-91B310110CF9}">
      <dgm:prSet/>
      <dgm:spPr/>
      <dgm:t>
        <a:bodyPr/>
        <a:lstStyle/>
        <a:p>
          <a:endParaRPr lang="zh-CN" altLang="en-US"/>
        </a:p>
      </dgm:t>
    </dgm:pt>
    <dgm:pt modelId="{9DFE31C6-72E7-4CD4-8405-2991772BBF78}" type="sibTrans" cxnId="{BE3E857B-60E7-492C-A2B4-91B310110CF9}">
      <dgm:prSet/>
      <dgm:spPr/>
      <dgm:t>
        <a:bodyPr/>
        <a:lstStyle/>
        <a:p>
          <a:endParaRPr lang="zh-CN" altLang="en-US"/>
        </a:p>
      </dgm:t>
    </dgm:pt>
    <dgm:pt modelId="{EED1898C-59A1-496E-A9BC-7E4420B9FB8A}">
      <dgm:prSet phldrT="[文本]" custT="1"/>
      <dgm:spPr/>
      <dgm:t>
        <a:bodyPr/>
        <a:lstStyle/>
        <a:p>
          <a:r>
            <a:rPr lang="zh-CN" altLang="en-US" sz="2800" b="1" dirty="0" smtClean="0">
              <a:latin typeface="仿宋" pitchFamily="49" charset="-122"/>
              <a:ea typeface="仿宋" pitchFamily="49" charset="-122"/>
            </a:rPr>
            <a:t>中拉</a:t>
          </a:r>
          <a:r>
            <a:rPr lang="zh-CN" altLang="en-US" sz="2800" b="1" dirty="0" smtClean="0">
              <a:latin typeface="仿宋" pitchFamily="49" charset="-122"/>
              <a:ea typeface="仿宋" pitchFamily="49" charset="-122"/>
            </a:rPr>
            <a:t>经贸及</a:t>
          </a:r>
          <a:r>
            <a:rPr lang="zh-CN" altLang="en-US" sz="2800" b="1" dirty="0" smtClean="0">
              <a:latin typeface="仿宋" pitchFamily="49" charset="-122"/>
              <a:ea typeface="仿宋" pitchFamily="49" charset="-122"/>
            </a:rPr>
            <a:t>金融合作</a:t>
          </a:r>
          <a:endParaRPr lang="en-US" altLang="zh-CN" sz="2800" b="1" dirty="0" smtClean="0">
            <a:latin typeface="仿宋" pitchFamily="49" charset="-122"/>
            <a:ea typeface="仿宋" pitchFamily="49" charset="-122"/>
          </a:endParaRPr>
        </a:p>
        <a:p>
          <a:r>
            <a:rPr lang="en-US" altLang="zh-CN" sz="2400" dirty="0" smtClean="0">
              <a:latin typeface="Times New Roman" pitchFamily="18" charset="0"/>
              <a:cs typeface="Times New Roman" pitchFamily="18" charset="0"/>
            </a:rPr>
            <a:t>Sino-Latin America Economic and </a:t>
          </a:r>
          <a:r>
            <a:rPr lang="en-US" altLang="zh-CN" sz="2400" dirty="0" smtClean="0">
              <a:latin typeface="Times New Roman" pitchFamily="18" charset="0"/>
              <a:cs typeface="Times New Roman" pitchFamily="18" charset="0"/>
            </a:rPr>
            <a:t>Financial </a:t>
          </a:r>
          <a:r>
            <a:rPr lang="en-US" altLang="zh-CN" sz="2400" dirty="0" smtClean="0">
              <a:latin typeface="Times New Roman" pitchFamily="18" charset="0"/>
              <a:cs typeface="Times New Roman" pitchFamily="18" charset="0"/>
            </a:rPr>
            <a:t>Cooperation </a:t>
          </a:r>
          <a:endParaRPr lang="zh-CN" alt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8924BCFB-5117-4DE0-884E-AACDAED7A210}" type="parTrans" cxnId="{7B1D0C96-C79E-4D43-B82B-4308FE47C9EF}">
      <dgm:prSet/>
      <dgm:spPr/>
      <dgm:t>
        <a:bodyPr/>
        <a:lstStyle/>
        <a:p>
          <a:endParaRPr lang="zh-CN" altLang="en-US"/>
        </a:p>
      </dgm:t>
    </dgm:pt>
    <dgm:pt modelId="{24AAAB5A-8C5A-468D-8EC8-7DA53392F990}" type="sibTrans" cxnId="{7B1D0C96-C79E-4D43-B82B-4308FE47C9EF}">
      <dgm:prSet/>
      <dgm:spPr/>
      <dgm:t>
        <a:bodyPr/>
        <a:lstStyle/>
        <a:p>
          <a:endParaRPr lang="zh-CN" altLang="en-US"/>
        </a:p>
      </dgm:t>
    </dgm:pt>
    <dgm:pt modelId="{CB83FD87-8B5C-45CD-92E4-9EA068BC8C28}">
      <dgm:prSet phldrT="[文本]" custT="1"/>
      <dgm:spPr/>
      <dgm:t>
        <a:bodyPr/>
        <a:lstStyle/>
        <a:p>
          <a:r>
            <a:rPr lang="zh-CN" altLang="en-US" sz="2800" b="1" dirty="0" smtClean="0">
              <a:latin typeface="仿宋" pitchFamily="49" charset="-122"/>
              <a:ea typeface="仿宋" pitchFamily="49" charset="-122"/>
            </a:rPr>
            <a:t>面临的挑战及其应对</a:t>
          </a:r>
          <a:endParaRPr lang="en-US" altLang="zh-CN" sz="2800" b="1" dirty="0" smtClean="0">
            <a:latin typeface="仿宋" pitchFamily="49" charset="-122"/>
            <a:ea typeface="仿宋" pitchFamily="49" charset="-122"/>
          </a:endParaRPr>
        </a:p>
        <a:p>
          <a:r>
            <a:rPr lang="en-US" altLang="zh-CN" sz="2400" dirty="0" smtClean="0">
              <a:latin typeface="Times New Roman" pitchFamily="18" charset="0"/>
              <a:cs typeface="Times New Roman" pitchFamily="18" charset="0"/>
            </a:rPr>
            <a:t>Challenges and Countermeasures</a:t>
          </a:r>
          <a:endParaRPr lang="zh-CN" altLang="en-US" sz="2400" dirty="0">
            <a:latin typeface="Times New Roman" pitchFamily="18" charset="0"/>
            <a:cs typeface="Times New Roman" pitchFamily="18" charset="0"/>
          </a:endParaRPr>
        </a:p>
      </dgm:t>
    </dgm:pt>
    <dgm:pt modelId="{A3F98BAD-4DB6-49A6-B076-2B3E3DABBAEE}" type="parTrans" cxnId="{913C082F-74FD-4140-AC56-BA5C3AD0D1FE}">
      <dgm:prSet/>
      <dgm:spPr/>
      <dgm:t>
        <a:bodyPr/>
        <a:lstStyle/>
        <a:p>
          <a:endParaRPr lang="zh-CN" altLang="en-US"/>
        </a:p>
      </dgm:t>
    </dgm:pt>
    <dgm:pt modelId="{D2067157-F5E7-4486-BB13-CA13766358E2}" type="sibTrans" cxnId="{913C082F-74FD-4140-AC56-BA5C3AD0D1FE}">
      <dgm:prSet/>
      <dgm:spPr/>
      <dgm:t>
        <a:bodyPr/>
        <a:lstStyle/>
        <a:p>
          <a:endParaRPr lang="zh-CN" altLang="en-US"/>
        </a:p>
      </dgm:t>
    </dgm:pt>
    <dgm:pt modelId="{3AB845EF-E70E-4A6D-94EC-60E1132C3CF6}" type="pres">
      <dgm:prSet presAssocID="{CD7B703B-0C9B-4092-9082-13B5AEC7B39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E1210275-AA76-42A1-8FED-D95D0016FAFD}" type="pres">
      <dgm:prSet presAssocID="{9D5F4105-FE08-4DD1-B99B-277E0EFB93C3}" presName="composite" presStyleCnt="0"/>
      <dgm:spPr/>
    </dgm:pt>
    <dgm:pt modelId="{202144AD-B78F-420B-93CA-8987F8946818}" type="pres">
      <dgm:prSet presAssocID="{9D5F4105-FE08-4DD1-B99B-277E0EFB93C3}" presName="rect1" presStyleLbl="trAlignAcc1" presStyleIdx="0" presStyleCnt="3" custScaleX="178700" custLinFactNeighborX="538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BACA8DA-0712-4E88-B7AF-26747E5817FB}" type="pres">
      <dgm:prSet presAssocID="{9D5F4105-FE08-4DD1-B99B-277E0EFB93C3}" presName="rect2" presStyleLbl="fgImgPlace1" presStyleIdx="0" presStyleCnt="3" custScaleX="136416" custLinFactX="-66618" custLinFactNeighborX="-100000"/>
      <dgm:spPr/>
    </dgm:pt>
    <dgm:pt modelId="{DDD073C2-07F6-48F4-A81F-BE53AC20C8A6}" type="pres">
      <dgm:prSet presAssocID="{9DFE31C6-72E7-4CD4-8405-2991772BBF78}" presName="sibTrans" presStyleCnt="0"/>
      <dgm:spPr/>
    </dgm:pt>
    <dgm:pt modelId="{E08EB7F3-CED5-4DE2-B182-7BB0F420F28C}" type="pres">
      <dgm:prSet presAssocID="{EED1898C-59A1-496E-A9BC-7E4420B9FB8A}" presName="composite" presStyleCnt="0"/>
      <dgm:spPr/>
    </dgm:pt>
    <dgm:pt modelId="{67B55BB3-9A07-4E16-9BA9-E302B9B8077F}" type="pres">
      <dgm:prSet presAssocID="{EED1898C-59A1-496E-A9BC-7E4420B9FB8A}" presName="rect1" presStyleLbl="trAlignAcc1" presStyleIdx="1" presStyleCnt="3" custScaleX="174043" custLinFactNeighborX="5118" custLinFactNeighborY="-183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3CAA7F4-E0E9-47AC-B8A9-C08793F40285}" type="pres">
      <dgm:prSet presAssocID="{EED1898C-59A1-496E-A9BC-7E4420B9FB8A}" presName="rect2" presStyleLbl="fgImgPlace1" presStyleIdx="1" presStyleCnt="3" custScaleX="136416" custLinFactX="-66620" custLinFactNeighborX="-100000"/>
      <dgm:spPr/>
      <dgm:t>
        <a:bodyPr/>
        <a:lstStyle/>
        <a:p>
          <a:endParaRPr lang="zh-CN" altLang="en-US"/>
        </a:p>
      </dgm:t>
    </dgm:pt>
    <dgm:pt modelId="{9FEB6EC6-9D87-4CC6-8C6A-0F7CD374C98D}" type="pres">
      <dgm:prSet presAssocID="{24AAAB5A-8C5A-468D-8EC8-7DA53392F990}" presName="sibTrans" presStyleCnt="0"/>
      <dgm:spPr/>
    </dgm:pt>
    <dgm:pt modelId="{5C827311-2FF5-44BA-87B8-B022A7DBF7E4}" type="pres">
      <dgm:prSet presAssocID="{CB83FD87-8B5C-45CD-92E4-9EA068BC8C28}" presName="composite" presStyleCnt="0"/>
      <dgm:spPr/>
    </dgm:pt>
    <dgm:pt modelId="{2B989A71-519F-4BC3-B8B2-7ACFECAE35CA}" type="pres">
      <dgm:prSet presAssocID="{CB83FD87-8B5C-45CD-92E4-9EA068BC8C28}" presName="rect1" presStyleLbl="trAlignAcc1" presStyleIdx="2" presStyleCnt="3" custScaleX="181145" custLinFactNeighborX="824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8DA1423-8279-4AE9-9840-F31511B32BB0}" type="pres">
      <dgm:prSet presAssocID="{CB83FD87-8B5C-45CD-92E4-9EA068BC8C28}" presName="rect2" presStyleLbl="fgImgPlace1" presStyleIdx="2" presStyleCnt="3" custScaleX="136416" custLinFactX="-66474" custLinFactNeighborX="-100000"/>
      <dgm:spPr/>
      <dgm:t>
        <a:bodyPr/>
        <a:lstStyle/>
        <a:p>
          <a:endParaRPr lang="zh-CN" altLang="en-US"/>
        </a:p>
      </dgm:t>
    </dgm:pt>
  </dgm:ptLst>
  <dgm:cxnLst>
    <dgm:cxn modelId="{BE3E857B-60E7-492C-A2B4-91B310110CF9}" srcId="{CD7B703B-0C9B-4092-9082-13B5AEC7B39D}" destId="{9D5F4105-FE08-4DD1-B99B-277E0EFB93C3}" srcOrd="0" destOrd="0" parTransId="{F744C77F-590F-4CA3-B96D-260722C3C518}" sibTransId="{9DFE31C6-72E7-4CD4-8405-2991772BBF78}"/>
    <dgm:cxn modelId="{913C082F-74FD-4140-AC56-BA5C3AD0D1FE}" srcId="{CD7B703B-0C9B-4092-9082-13B5AEC7B39D}" destId="{CB83FD87-8B5C-45CD-92E4-9EA068BC8C28}" srcOrd="2" destOrd="0" parTransId="{A3F98BAD-4DB6-49A6-B076-2B3E3DABBAEE}" sibTransId="{D2067157-F5E7-4486-BB13-CA13766358E2}"/>
    <dgm:cxn modelId="{7BEB4379-C4B5-470E-9F4D-2D7A437D41E0}" type="presOf" srcId="{9D5F4105-FE08-4DD1-B99B-277E0EFB93C3}" destId="{202144AD-B78F-420B-93CA-8987F8946818}" srcOrd="0" destOrd="0" presId="urn:microsoft.com/office/officeart/2008/layout/PictureStrips"/>
    <dgm:cxn modelId="{12824FF1-CE0F-4F24-BF1B-BD510679D89E}" type="presOf" srcId="{EED1898C-59A1-496E-A9BC-7E4420B9FB8A}" destId="{67B55BB3-9A07-4E16-9BA9-E302B9B8077F}" srcOrd="0" destOrd="0" presId="urn:microsoft.com/office/officeart/2008/layout/PictureStrips"/>
    <dgm:cxn modelId="{7B1D0C96-C79E-4D43-B82B-4308FE47C9EF}" srcId="{CD7B703B-0C9B-4092-9082-13B5AEC7B39D}" destId="{EED1898C-59A1-496E-A9BC-7E4420B9FB8A}" srcOrd="1" destOrd="0" parTransId="{8924BCFB-5117-4DE0-884E-AACDAED7A210}" sibTransId="{24AAAB5A-8C5A-468D-8EC8-7DA53392F990}"/>
    <dgm:cxn modelId="{5FE98658-0083-446D-B86D-02C63D1348E4}" type="presOf" srcId="{CB83FD87-8B5C-45CD-92E4-9EA068BC8C28}" destId="{2B989A71-519F-4BC3-B8B2-7ACFECAE35CA}" srcOrd="0" destOrd="0" presId="urn:microsoft.com/office/officeart/2008/layout/PictureStrips"/>
    <dgm:cxn modelId="{A8271BCA-D7E5-4F28-97A8-77E4BC898A58}" type="presOf" srcId="{CD7B703B-0C9B-4092-9082-13B5AEC7B39D}" destId="{3AB845EF-E70E-4A6D-94EC-60E1132C3CF6}" srcOrd="0" destOrd="0" presId="urn:microsoft.com/office/officeart/2008/layout/PictureStrips"/>
    <dgm:cxn modelId="{C159AEEC-702D-4B2E-8165-507EFAED7CC0}" type="presParOf" srcId="{3AB845EF-E70E-4A6D-94EC-60E1132C3CF6}" destId="{E1210275-AA76-42A1-8FED-D95D0016FAFD}" srcOrd="0" destOrd="0" presId="urn:microsoft.com/office/officeart/2008/layout/PictureStrips"/>
    <dgm:cxn modelId="{6ABD44E2-214C-4186-ABF6-A1292141F0DD}" type="presParOf" srcId="{E1210275-AA76-42A1-8FED-D95D0016FAFD}" destId="{202144AD-B78F-420B-93CA-8987F8946818}" srcOrd="0" destOrd="0" presId="urn:microsoft.com/office/officeart/2008/layout/PictureStrips"/>
    <dgm:cxn modelId="{D9F74CDF-F2DF-40CA-8F96-F021BAEB5C31}" type="presParOf" srcId="{E1210275-AA76-42A1-8FED-D95D0016FAFD}" destId="{2BACA8DA-0712-4E88-B7AF-26747E5817FB}" srcOrd="1" destOrd="0" presId="urn:microsoft.com/office/officeart/2008/layout/PictureStrips"/>
    <dgm:cxn modelId="{C743EEBF-00F8-4561-97DA-23FBEA891F3C}" type="presParOf" srcId="{3AB845EF-E70E-4A6D-94EC-60E1132C3CF6}" destId="{DDD073C2-07F6-48F4-A81F-BE53AC20C8A6}" srcOrd="1" destOrd="0" presId="urn:microsoft.com/office/officeart/2008/layout/PictureStrips"/>
    <dgm:cxn modelId="{207F6B12-4C63-4086-9839-21A1A182A513}" type="presParOf" srcId="{3AB845EF-E70E-4A6D-94EC-60E1132C3CF6}" destId="{E08EB7F3-CED5-4DE2-B182-7BB0F420F28C}" srcOrd="2" destOrd="0" presId="urn:microsoft.com/office/officeart/2008/layout/PictureStrips"/>
    <dgm:cxn modelId="{BB218C04-8587-4B9C-B764-3B02A604A49F}" type="presParOf" srcId="{E08EB7F3-CED5-4DE2-B182-7BB0F420F28C}" destId="{67B55BB3-9A07-4E16-9BA9-E302B9B8077F}" srcOrd="0" destOrd="0" presId="urn:microsoft.com/office/officeart/2008/layout/PictureStrips"/>
    <dgm:cxn modelId="{8724FEDF-E4B5-4D00-9B10-88520CFB8AA8}" type="presParOf" srcId="{E08EB7F3-CED5-4DE2-B182-7BB0F420F28C}" destId="{13CAA7F4-E0E9-47AC-B8A9-C08793F40285}" srcOrd="1" destOrd="0" presId="urn:microsoft.com/office/officeart/2008/layout/PictureStrips"/>
    <dgm:cxn modelId="{59CF0EE9-4C3C-4F37-BA56-D60FB3747B85}" type="presParOf" srcId="{3AB845EF-E70E-4A6D-94EC-60E1132C3CF6}" destId="{9FEB6EC6-9D87-4CC6-8C6A-0F7CD374C98D}" srcOrd="3" destOrd="0" presId="urn:microsoft.com/office/officeart/2008/layout/PictureStrips"/>
    <dgm:cxn modelId="{306944F5-243E-4C3C-80B5-F59D07B1DC23}" type="presParOf" srcId="{3AB845EF-E70E-4A6D-94EC-60E1132C3CF6}" destId="{5C827311-2FF5-44BA-87B8-B022A7DBF7E4}" srcOrd="4" destOrd="0" presId="urn:microsoft.com/office/officeart/2008/layout/PictureStrips"/>
    <dgm:cxn modelId="{94F9F7DD-EC31-4150-9F8A-3E32B4EEF6D6}" type="presParOf" srcId="{5C827311-2FF5-44BA-87B8-B022A7DBF7E4}" destId="{2B989A71-519F-4BC3-B8B2-7ACFECAE35CA}" srcOrd="0" destOrd="0" presId="urn:microsoft.com/office/officeart/2008/layout/PictureStrips"/>
    <dgm:cxn modelId="{E9626F30-BFDD-475F-8906-7CAC65BBF1F0}" type="presParOf" srcId="{5C827311-2FF5-44BA-87B8-B022A7DBF7E4}" destId="{B8DA1423-8279-4AE9-9840-F31511B32BB0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2144AD-B78F-420B-93CA-8987F8946818}">
      <dsp:nvSpPr>
        <dsp:cNvPr id="0" name=""/>
        <dsp:cNvSpPr/>
      </dsp:nvSpPr>
      <dsp:spPr>
        <a:xfrm>
          <a:off x="672596" y="254463"/>
          <a:ext cx="6461259" cy="112990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5324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latin typeface="仿宋" pitchFamily="49" charset="-122"/>
              <a:ea typeface="仿宋" pitchFamily="49" charset="-122"/>
            </a:rPr>
            <a:t>全球经济治理的核心是发展</a:t>
          </a:r>
          <a:endParaRPr lang="en-US" altLang="zh-CN" sz="2400" b="1" kern="1200" dirty="0" smtClean="0">
            <a:latin typeface="仿宋" pitchFamily="49" charset="-122"/>
            <a:ea typeface="仿宋" pitchFamily="49" charset="-122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>
              <a:latin typeface="Times New Roman" pitchFamily="18" charset="0"/>
              <a:cs typeface="Times New Roman" pitchFamily="18" charset="0"/>
            </a:rPr>
            <a:t>Development: core </a:t>
          </a:r>
          <a:r>
            <a:rPr lang="en-US" altLang="zh-CN" sz="2400" kern="1200" dirty="0" smtClean="0">
              <a:latin typeface="Times New Roman" pitchFamily="18" charset="0"/>
              <a:cs typeface="Times New Roman" pitchFamily="18" charset="0"/>
            </a:rPr>
            <a:t>of the global economic governance</a:t>
          </a:r>
          <a:endParaRPr lang="zh-CN" altLang="en-US" sz="2400" b="1" kern="1200" dirty="0">
            <a:latin typeface="仿宋" pitchFamily="49" charset="-122"/>
            <a:ea typeface="仿宋" pitchFamily="49" charset="-122"/>
          </a:endParaRPr>
        </a:p>
      </dsp:txBody>
      <dsp:txXfrm>
        <a:off x="672596" y="254463"/>
        <a:ext cx="6461259" cy="1129906"/>
      </dsp:txXfrm>
    </dsp:sp>
    <dsp:sp modelId="{2BACA8DA-0712-4E88-B7AF-26747E5817FB}">
      <dsp:nvSpPr>
        <dsp:cNvPr id="0" name=""/>
        <dsp:cNvSpPr/>
      </dsp:nvSpPr>
      <dsp:spPr>
        <a:xfrm>
          <a:off x="288053" y="91254"/>
          <a:ext cx="1078961" cy="1186402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B55BB3-9A07-4E16-9BA9-E302B9B8077F}">
      <dsp:nvSpPr>
        <dsp:cNvPr id="0" name=""/>
        <dsp:cNvSpPr/>
      </dsp:nvSpPr>
      <dsp:spPr>
        <a:xfrm>
          <a:off x="747025" y="1656179"/>
          <a:ext cx="6292876" cy="112990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5324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latin typeface="仿宋" pitchFamily="49" charset="-122"/>
              <a:ea typeface="仿宋" pitchFamily="49" charset="-122"/>
            </a:rPr>
            <a:t>中拉</a:t>
          </a:r>
          <a:r>
            <a:rPr lang="zh-CN" altLang="en-US" sz="2800" b="1" kern="1200" dirty="0" smtClean="0">
              <a:latin typeface="仿宋" pitchFamily="49" charset="-122"/>
              <a:ea typeface="仿宋" pitchFamily="49" charset="-122"/>
            </a:rPr>
            <a:t>经贸及</a:t>
          </a:r>
          <a:r>
            <a:rPr lang="zh-CN" altLang="en-US" sz="2800" b="1" kern="1200" dirty="0" smtClean="0">
              <a:latin typeface="仿宋" pitchFamily="49" charset="-122"/>
              <a:ea typeface="仿宋" pitchFamily="49" charset="-122"/>
            </a:rPr>
            <a:t>金融合作</a:t>
          </a:r>
          <a:endParaRPr lang="en-US" altLang="zh-CN" sz="2800" b="1" kern="1200" dirty="0" smtClean="0">
            <a:latin typeface="仿宋" pitchFamily="49" charset="-122"/>
            <a:ea typeface="仿宋" pitchFamily="49" charset="-122"/>
          </a:endParaRP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>
              <a:latin typeface="Times New Roman" pitchFamily="18" charset="0"/>
              <a:cs typeface="Times New Roman" pitchFamily="18" charset="0"/>
            </a:rPr>
            <a:t>Sino-Latin America Economic and </a:t>
          </a:r>
          <a:r>
            <a:rPr lang="en-US" altLang="zh-CN" sz="2400" kern="1200" dirty="0" smtClean="0">
              <a:latin typeface="Times New Roman" pitchFamily="18" charset="0"/>
              <a:cs typeface="Times New Roman" pitchFamily="18" charset="0"/>
            </a:rPr>
            <a:t>Financial </a:t>
          </a:r>
          <a:r>
            <a:rPr lang="en-US" altLang="zh-CN" sz="2400" kern="1200" dirty="0" smtClean="0">
              <a:latin typeface="Times New Roman" pitchFamily="18" charset="0"/>
              <a:cs typeface="Times New Roman" pitchFamily="18" charset="0"/>
            </a:rPr>
            <a:t>Cooperation </a:t>
          </a:r>
          <a:endParaRPr lang="zh-CN" alt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47025" y="1656179"/>
        <a:ext cx="6292876" cy="1129906"/>
      </dsp:txXfrm>
    </dsp:sp>
    <dsp:sp modelId="{13CAA7F4-E0E9-47AC-B8A9-C08793F40285}">
      <dsp:nvSpPr>
        <dsp:cNvPr id="0" name=""/>
        <dsp:cNvSpPr/>
      </dsp:nvSpPr>
      <dsp:spPr>
        <a:xfrm>
          <a:off x="288038" y="1513682"/>
          <a:ext cx="1078961" cy="1186402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989A71-519F-4BC3-B8B2-7ACFECAE35CA}">
      <dsp:nvSpPr>
        <dsp:cNvPr id="0" name=""/>
        <dsp:cNvSpPr/>
      </dsp:nvSpPr>
      <dsp:spPr>
        <a:xfrm>
          <a:off x="731550" y="3099318"/>
          <a:ext cx="6549663" cy="112990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5324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latin typeface="仿宋" pitchFamily="49" charset="-122"/>
              <a:ea typeface="仿宋" pitchFamily="49" charset="-122"/>
            </a:rPr>
            <a:t>面临的挑战及其应对</a:t>
          </a:r>
          <a:endParaRPr lang="en-US" altLang="zh-CN" sz="2800" b="1" kern="1200" dirty="0" smtClean="0">
            <a:latin typeface="仿宋" pitchFamily="49" charset="-122"/>
            <a:ea typeface="仿宋" pitchFamily="49" charset="-122"/>
          </a:endParaRP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>
              <a:latin typeface="Times New Roman" pitchFamily="18" charset="0"/>
              <a:cs typeface="Times New Roman" pitchFamily="18" charset="0"/>
            </a:rPr>
            <a:t>Challenges and Countermeasures</a:t>
          </a:r>
          <a:endParaRPr lang="zh-CN" altLang="en-US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31550" y="3099318"/>
        <a:ext cx="6549663" cy="1129906"/>
      </dsp:txXfrm>
    </dsp:sp>
    <dsp:sp modelId="{B8DA1423-8279-4AE9-9840-F31511B32BB0}">
      <dsp:nvSpPr>
        <dsp:cNvPr id="0" name=""/>
        <dsp:cNvSpPr/>
      </dsp:nvSpPr>
      <dsp:spPr>
        <a:xfrm>
          <a:off x="289192" y="2936109"/>
          <a:ext cx="1078961" cy="1186402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0.1701</cdr:x>
      <cdr:y>0.86498</cdr:y>
    </cdr:from>
    <cdr:to>
      <cdr:x>0.33505</cdr:x>
      <cdr:y>0.95463</cdr:y>
    </cdr:to>
    <cdr:sp macro="" textlink="">
      <cdr:nvSpPr>
        <cdr:cNvPr id="3" name="Text Box 2"/>
        <cdr:cNvSpPr txBox="1"/>
      </cdr:nvSpPr>
      <cdr:spPr>
        <a:xfrm xmlns:a="http://schemas.openxmlformats.org/drawingml/2006/main">
          <a:off x="1188132" y="2070192"/>
          <a:ext cx="1152128" cy="21456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zh-CN" sz="900" dirty="0" smtClean="0"/>
            <a:t>Net Export</a:t>
          </a:r>
          <a:endParaRPr lang="en-US" sz="900" dirty="0"/>
        </a:p>
      </cdr:txBody>
    </cdr:sp>
  </cdr:relSizeAnchor>
  <cdr:relSizeAnchor xmlns:cdr="http://schemas.openxmlformats.org/drawingml/2006/chartDrawing">
    <cdr:from>
      <cdr:x>0.37629</cdr:x>
      <cdr:y>0.86498</cdr:y>
    </cdr:from>
    <cdr:to>
      <cdr:x>0.53759</cdr:x>
      <cdr:y>0.95463</cdr:y>
    </cdr:to>
    <cdr:sp macro="" textlink="">
      <cdr:nvSpPr>
        <cdr:cNvPr id="7" name="Text Box 2"/>
        <cdr:cNvSpPr txBox="1"/>
      </cdr:nvSpPr>
      <cdr:spPr>
        <a:xfrm xmlns:a="http://schemas.openxmlformats.org/drawingml/2006/main">
          <a:off x="2628292" y="2070192"/>
          <a:ext cx="1126649" cy="21456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zh-CN" sz="900" dirty="0" smtClean="0"/>
            <a:t>Export</a:t>
          </a:r>
          <a:endParaRPr lang="en-US" sz="900" dirty="0"/>
        </a:p>
      </cdr:txBody>
    </cdr:sp>
  </cdr:relSizeAnchor>
  <cdr:relSizeAnchor xmlns:cdr="http://schemas.openxmlformats.org/drawingml/2006/chartDrawing">
    <cdr:from>
      <cdr:x>0.56186</cdr:x>
      <cdr:y>0.86498</cdr:y>
    </cdr:from>
    <cdr:to>
      <cdr:x>0.7268</cdr:x>
      <cdr:y>0.95463</cdr:y>
    </cdr:to>
    <cdr:sp macro="" textlink="">
      <cdr:nvSpPr>
        <cdr:cNvPr id="8" name="Text Box 2"/>
        <cdr:cNvSpPr txBox="1"/>
      </cdr:nvSpPr>
      <cdr:spPr>
        <a:xfrm xmlns:a="http://schemas.openxmlformats.org/drawingml/2006/main">
          <a:off x="3924436" y="2070192"/>
          <a:ext cx="1152128" cy="21456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zh-CN" sz="900" dirty="0" smtClean="0"/>
            <a:t>Import</a:t>
          </a:r>
          <a:endParaRPr lang="en-US" sz="900" dirty="0"/>
        </a:p>
      </cdr:txBody>
    </cdr:sp>
  </cdr:relSizeAnchor>
  <cdr:relSizeAnchor xmlns:cdr="http://schemas.openxmlformats.org/drawingml/2006/chartDrawing">
    <cdr:from>
      <cdr:x>0.74742</cdr:x>
      <cdr:y>0.86498</cdr:y>
    </cdr:from>
    <cdr:to>
      <cdr:x>0.90206</cdr:x>
      <cdr:y>0.95463</cdr:y>
    </cdr:to>
    <cdr:sp macro="" textlink="">
      <cdr:nvSpPr>
        <cdr:cNvPr id="10" name="Text Box 2"/>
        <cdr:cNvSpPr txBox="1"/>
      </cdr:nvSpPr>
      <cdr:spPr>
        <a:xfrm xmlns:a="http://schemas.openxmlformats.org/drawingml/2006/main">
          <a:off x="5220580" y="2070192"/>
          <a:ext cx="1080120" cy="21456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zh-CN" sz="900" dirty="0" smtClean="0"/>
            <a:t>Total Trade</a:t>
          </a:r>
          <a:endParaRPr lang="en-US" sz="9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2485" cy="497603"/>
          </a:xfrm>
          <a:prstGeom prst="rect">
            <a:avLst/>
          </a:prstGeom>
        </p:spPr>
        <p:txBody>
          <a:bodyPr vert="horz" lIns="91498" tIns="45750" rIns="91498" bIns="45750" rtlCol="0"/>
          <a:lstStyle>
            <a:lvl1pPr algn="l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7893" y="0"/>
            <a:ext cx="2952485" cy="497603"/>
          </a:xfrm>
          <a:prstGeom prst="rect">
            <a:avLst/>
          </a:prstGeom>
        </p:spPr>
        <p:txBody>
          <a:bodyPr vert="horz" lIns="91498" tIns="45750" rIns="91498" bIns="45750" rtlCol="0"/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F5DDA136-2A32-406D-9A20-19F81FA6031F}" type="datetimeFigureOut">
              <a:rPr lang="zh-CN" altLang="en-US"/>
              <a:pPr>
                <a:defRPr/>
              </a:pPr>
              <a:t>2015/8/27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46496"/>
            <a:ext cx="2952485" cy="497603"/>
          </a:xfrm>
          <a:prstGeom prst="rect">
            <a:avLst/>
          </a:prstGeom>
        </p:spPr>
        <p:txBody>
          <a:bodyPr vert="horz" lIns="91498" tIns="45750" rIns="91498" bIns="45750" rtlCol="0" anchor="b"/>
          <a:lstStyle>
            <a:lvl1pPr algn="l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7893" y="9446496"/>
            <a:ext cx="2952485" cy="497603"/>
          </a:xfrm>
          <a:prstGeom prst="rect">
            <a:avLst/>
          </a:prstGeom>
        </p:spPr>
        <p:txBody>
          <a:bodyPr vert="horz" lIns="91498" tIns="45750" rIns="91498" bIns="45750" rtlCol="0" anchor="b"/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192AEE32-FB11-4DA9-86B3-1DCFDC82BB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04318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2485" cy="497603"/>
          </a:xfrm>
          <a:prstGeom prst="rect">
            <a:avLst/>
          </a:prstGeom>
        </p:spPr>
        <p:txBody>
          <a:bodyPr vert="horz" lIns="91498" tIns="45750" rIns="91498" bIns="45750" rtlCol="0"/>
          <a:lstStyle>
            <a:lvl1pPr algn="l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7893" y="0"/>
            <a:ext cx="2952485" cy="497603"/>
          </a:xfrm>
          <a:prstGeom prst="rect">
            <a:avLst/>
          </a:prstGeom>
        </p:spPr>
        <p:txBody>
          <a:bodyPr vert="horz" lIns="91498" tIns="45750" rIns="91498" bIns="45750" rtlCol="0"/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E4EDEE60-8736-4EEB-92D2-6BF75A04703D}" type="datetimeFigureOut">
              <a:rPr lang="zh-CN" altLang="en-US"/>
              <a:pPr>
                <a:defRPr/>
              </a:pPr>
              <a:t>2015/8/27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73637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98" tIns="45750" rIns="91498" bIns="4575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0246" y="4724838"/>
            <a:ext cx="5451473" cy="4476831"/>
          </a:xfrm>
          <a:prstGeom prst="rect">
            <a:avLst/>
          </a:prstGeom>
        </p:spPr>
        <p:txBody>
          <a:bodyPr vert="horz" lIns="91498" tIns="45750" rIns="91498" bIns="4575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6496"/>
            <a:ext cx="2952485" cy="497603"/>
          </a:xfrm>
          <a:prstGeom prst="rect">
            <a:avLst/>
          </a:prstGeom>
        </p:spPr>
        <p:txBody>
          <a:bodyPr vert="horz" lIns="91498" tIns="45750" rIns="91498" bIns="45750" rtlCol="0" anchor="b"/>
          <a:lstStyle>
            <a:lvl1pPr algn="l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7893" y="9446496"/>
            <a:ext cx="2952485" cy="497603"/>
          </a:xfrm>
          <a:prstGeom prst="rect">
            <a:avLst/>
          </a:prstGeom>
        </p:spPr>
        <p:txBody>
          <a:bodyPr vert="horz" lIns="91498" tIns="45750" rIns="91498" bIns="45750" rtlCol="0" anchor="b"/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442A14A7-CB53-4D77-900F-1E52EE1A1DA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06710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 smtClean="0">
              <a:solidFill>
                <a:srgbClr val="FF0000"/>
              </a:solidFill>
            </a:endParaRPr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C6C3B01B-7F27-45A8-ADA6-7553D328FACB}" type="slidenum">
              <a:rPr lang="zh-CN" altLang="en-US" smtClean="0"/>
              <a:pPr eaLnBrk="1" hangingPunct="1"/>
              <a:t>0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2545DA7F-A42F-4BE8-AF29-FCE0BDA1BF7E}" type="slidenum">
              <a:rPr lang="zh-CN" altLang="en-US" smtClean="0"/>
              <a:pPr eaLnBrk="1" hangingPunct="1"/>
              <a:t>1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94876-06F4-486E-BCB0-F8003BA0ADAC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92602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D4A07-28A7-4FBD-82B5-21D9EA91455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6289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3B6E3-BA0B-427A-B597-EDBF08DA955B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966279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9B9BA-6EC4-4CE3-A851-852B916B1E1A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  <p:pic>
        <p:nvPicPr>
          <p:cNvPr id="7" name="图片 8" descr="未标题-ppt-01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6"/>
          <a:stretch>
            <a:fillRect/>
          </a:stretch>
        </p:blipFill>
        <p:spPr bwMode="auto">
          <a:xfrm>
            <a:off x="0" y="0"/>
            <a:ext cx="914400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6773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34B1FA-0090-4C2D-872A-2C95BE872887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841946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301FC-2608-4091-B21C-80E3D14EE7B1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43237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65FA87-34B7-4D98-8E83-9FE65BD13366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06984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C0A3CF-8A0D-40FE-8211-77ACA08555A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826848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BE787-CDE0-4B48-980A-D57E282D5A32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27210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E53E4-7F52-4A4F-B6A8-A7727669B8F9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762310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4F63B-6A98-45D4-BCAB-2CDC58B06A14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526543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12CD0B3B-5E3F-4D57-9E2B-5FEBBCD2B52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194"/>
          <p:cNvSpPr>
            <a:spLocks noGrp="1" noChangeArrowheads="1"/>
          </p:cNvSpPr>
          <p:nvPr>
            <p:ph type="ctrTitle"/>
          </p:nvPr>
        </p:nvSpPr>
        <p:spPr>
          <a:xfrm>
            <a:off x="50840" y="620688"/>
            <a:ext cx="8989802" cy="1871910"/>
          </a:xfrm>
        </p:spPr>
        <p:txBody>
          <a:bodyPr/>
          <a:lstStyle/>
          <a:p>
            <a:r>
              <a:rPr lang="zh-CN" altLang="zh-CN" sz="3200" dirty="0" smtClean="0">
                <a:latin typeface="黑体" pitchFamily="49" charset="-122"/>
                <a:ea typeface="黑体" pitchFamily="49" charset="-122"/>
              </a:rPr>
              <a:t>中国拉美</a:t>
            </a:r>
            <a:r>
              <a:rPr lang="zh-CN" altLang="en-US" sz="3200" dirty="0" smtClean="0">
                <a:latin typeface="黑体" pitchFamily="49" charset="-122"/>
                <a:ea typeface="黑体" pitchFamily="49" charset="-122"/>
              </a:rPr>
              <a:t>经贸</a:t>
            </a:r>
            <a:r>
              <a:rPr lang="zh-CN" altLang="zh-CN" sz="3200" dirty="0" smtClean="0">
                <a:latin typeface="黑体" pitchFamily="49" charset="-122"/>
                <a:ea typeface="黑体" pitchFamily="49" charset="-122"/>
              </a:rPr>
              <a:t>金融</a:t>
            </a:r>
            <a:r>
              <a:rPr lang="zh-CN" altLang="zh-CN" sz="3200" dirty="0" smtClean="0">
                <a:latin typeface="黑体" pitchFamily="49" charset="-122"/>
                <a:ea typeface="黑体" pitchFamily="49" charset="-122"/>
              </a:rPr>
              <a:t>合作</a:t>
            </a:r>
            <a:r>
              <a:rPr lang="zh-CN" altLang="en-US" sz="3200" dirty="0" smtClean="0">
                <a:latin typeface="黑体" pitchFamily="49" charset="-122"/>
                <a:ea typeface="黑体" pitchFamily="49" charset="-122"/>
              </a:rPr>
              <a:t>与</a:t>
            </a:r>
            <a:r>
              <a:rPr lang="zh-CN" altLang="zh-CN" sz="3200" dirty="0" smtClean="0">
                <a:latin typeface="黑体" pitchFamily="49" charset="-122"/>
                <a:ea typeface="黑体" pitchFamily="49" charset="-122"/>
              </a:rPr>
              <a:t>全球治理</a:t>
            </a:r>
            <a:r>
              <a:rPr lang="en-US" altLang="zh-CN" sz="3200" dirty="0">
                <a:latin typeface="黑体" pitchFamily="49" charset="-122"/>
                <a:ea typeface="黑体" pitchFamily="49" charset="-122"/>
              </a:rPr>
              <a:t/>
            </a:r>
            <a:br>
              <a:rPr lang="en-US" altLang="zh-CN" sz="3200" dirty="0">
                <a:latin typeface="黑体" pitchFamily="49" charset="-122"/>
                <a:ea typeface="黑体" pitchFamily="49" charset="-122"/>
              </a:rPr>
            </a:br>
            <a:r>
              <a:rPr lang="en-US" altLang="zh-CN" sz="3200" dirty="0" smtClean="0">
                <a:latin typeface="黑体" pitchFamily="49" charset="-122"/>
                <a:ea typeface="黑体" pitchFamily="49" charset="-122"/>
              </a:rPr>
              <a:t>Sino-Latin America Economic and </a:t>
            </a:r>
            <a:r>
              <a:rPr lang="en-US" altLang="zh-CN" sz="3200" dirty="0" smtClean="0">
                <a:latin typeface="黑体" pitchFamily="49" charset="-122"/>
                <a:ea typeface="黑体" pitchFamily="49" charset="-122"/>
              </a:rPr>
              <a:t>Financial </a:t>
            </a:r>
            <a:r>
              <a:rPr lang="en-US" altLang="zh-CN" sz="3200" dirty="0" smtClean="0">
                <a:latin typeface="黑体" pitchFamily="49" charset="-122"/>
                <a:ea typeface="黑体" pitchFamily="49" charset="-122"/>
              </a:rPr>
              <a:t>Cooperation and Global Governance </a:t>
            </a:r>
            <a:endParaRPr lang="zh-CN" altLang="zh-CN" sz="32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2709035" y="4581128"/>
            <a:ext cx="3938240" cy="1007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2351" rIns="84705" bIns="42351"/>
          <a:lstStyle/>
          <a:p>
            <a:pPr algn="ctr" defTabSz="939800">
              <a:lnSpc>
                <a:spcPct val="130000"/>
              </a:lnSpc>
            </a:pPr>
            <a:r>
              <a:rPr lang="zh-CN" altLang="en-US" sz="2400" dirty="0" smtClean="0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>王</a:t>
            </a:r>
            <a:r>
              <a:rPr lang="zh-CN" altLang="en-US" sz="2400" dirty="0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>文</a:t>
            </a:r>
            <a:r>
              <a:rPr lang="zh-CN" altLang="en-US" sz="2400" dirty="0" smtClean="0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>松</a:t>
            </a:r>
            <a:endParaRPr lang="en-US" altLang="zh-CN" sz="2400" dirty="0" smtClean="0">
              <a:solidFill>
                <a:schemeClr val="tx2"/>
              </a:solidFill>
              <a:latin typeface="楷体" pitchFamily="49" charset="-122"/>
              <a:ea typeface="楷体" pitchFamily="49" charset="-122"/>
            </a:endParaRPr>
          </a:p>
          <a:p>
            <a:pPr algn="ctr" defTabSz="939800">
              <a:lnSpc>
                <a:spcPct val="130000"/>
              </a:lnSpc>
            </a:pPr>
            <a:r>
              <a:rPr lang="en-US" altLang="zh-CN" sz="2400" dirty="0" smtClean="0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>Wang </a:t>
            </a:r>
            <a:r>
              <a:rPr lang="en-US" altLang="zh-CN" sz="2400" dirty="0" err="1" smtClean="0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>Wensong</a:t>
            </a:r>
            <a:endParaRPr lang="en-US" altLang="zh-CN" sz="2400" dirty="0">
              <a:solidFill>
                <a:schemeClr val="tx2"/>
              </a:solidFill>
              <a:latin typeface="楷体" pitchFamily="49" charset="-122"/>
              <a:ea typeface="楷体" pitchFamily="49" charset="-122"/>
            </a:endParaRPr>
          </a:p>
          <a:p>
            <a:pPr algn="ctr" defTabSz="939800">
              <a:lnSpc>
                <a:spcPct val="130000"/>
              </a:lnSpc>
            </a:pPr>
            <a:r>
              <a:rPr lang="en-US" altLang="zh-CN" sz="2400" dirty="0" smtClean="0">
                <a:solidFill>
                  <a:schemeClr val="tx2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2015</a:t>
            </a:r>
            <a:r>
              <a:rPr lang="zh-CN" altLang="en-US" sz="2400" dirty="0" smtClean="0">
                <a:solidFill>
                  <a:schemeClr val="tx2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年</a:t>
            </a:r>
            <a:r>
              <a:rPr lang="en-US" altLang="zh-CN" sz="2400" dirty="0" smtClean="0">
                <a:solidFill>
                  <a:schemeClr val="tx2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8</a:t>
            </a:r>
            <a:r>
              <a:rPr lang="zh-CN" altLang="en-US" sz="2400" dirty="0" smtClean="0">
                <a:solidFill>
                  <a:schemeClr val="tx2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月</a:t>
            </a:r>
            <a:endParaRPr lang="en-US" altLang="zh-CN" sz="2400" dirty="0" smtClean="0">
              <a:solidFill>
                <a:schemeClr val="tx2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algn="ctr" defTabSz="939800">
              <a:lnSpc>
                <a:spcPct val="130000"/>
              </a:lnSpc>
            </a:pPr>
            <a:r>
              <a:rPr lang="en-US" altLang="zh-CN" sz="2400" dirty="0" smtClean="0">
                <a:solidFill>
                  <a:schemeClr val="tx2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August, 2015</a:t>
            </a:r>
            <a:r>
              <a:rPr lang="zh-CN" altLang="en-US" dirty="0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/>
            </a:r>
            <a:br>
              <a:rPr lang="zh-CN" altLang="en-US" dirty="0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</a:br>
            <a:endParaRPr lang="zh-CN" altLang="en-AU" dirty="0">
              <a:solidFill>
                <a:schemeClr val="tx2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029" name="Picture 5" descr="C:\Users\CDB\Desktop\开行支持的湖北恩来高速忠建河大桥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963" y="2664604"/>
            <a:ext cx="2410832" cy="1543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CDB\Desktop\四川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3960" y="2638670"/>
            <a:ext cx="2409373" cy="156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dministrator\appdata\roaming\360se6\User Data\temp\t01ab71ba45dfe39b3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740" y="2664604"/>
            <a:ext cx="2266598" cy="1543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istrator\appdata\roaming\360se6\User Data\temp\169336006521187739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7" y="2672046"/>
            <a:ext cx="2350004" cy="1535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Text Box 15"/>
          <p:cNvSpPr txBox="1">
            <a:spLocks noChangeArrowheads="1"/>
          </p:cNvSpPr>
          <p:nvPr/>
        </p:nvSpPr>
        <p:spPr bwMode="auto">
          <a:xfrm>
            <a:off x="600128" y="116632"/>
            <a:ext cx="837015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lvl="0"/>
            <a:r>
              <a:rPr lang="zh-CN" altLang="en-US" sz="2000" b="1" dirty="0" smtClean="0">
                <a:latin typeface="黑体" pitchFamily="49" charset="-122"/>
                <a:ea typeface="黑体" pitchFamily="49" charset="-122"/>
              </a:rPr>
              <a:t>中拉金融合作</a:t>
            </a:r>
            <a:endParaRPr lang="en-US" altLang="zh-CN" sz="2000" b="1" dirty="0" smtClean="0"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000" b="1" dirty="0">
                <a:latin typeface="黑体" pitchFamily="49" charset="-122"/>
                <a:ea typeface="黑体" pitchFamily="49" charset="-122"/>
              </a:rPr>
              <a:t>Financial cooperation between China and Latin </a:t>
            </a:r>
            <a:r>
              <a:rPr lang="en-US" altLang="zh-CN" sz="2000" b="1" dirty="0" smtClean="0">
                <a:latin typeface="黑体" pitchFamily="49" charset="-122"/>
                <a:ea typeface="黑体" pitchFamily="49" charset="-122"/>
              </a:rPr>
              <a:t>American countries </a:t>
            </a:r>
            <a:endParaRPr lang="zh-CN" altLang="en-US" sz="2000" b="1" dirty="0">
              <a:latin typeface="黑体" pitchFamily="49" charset="-122"/>
              <a:ea typeface="黑体" pitchFamily="49" charset="-122"/>
            </a:endParaRPr>
          </a:p>
          <a:p>
            <a:pPr lvl="0"/>
            <a:endParaRPr lang="zh-CN" altLang="en-US" sz="20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F9B9BA-6EC4-4CE3-A851-852B916B1E1A}" type="slidenum">
              <a:rPr lang="en-US" altLang="zh-CN" smtClean="0"/>
              <a:pPr>
                <a:defRPr/>
              </a:pPr>
              <a:t>9</a:t>
            </a:fld>
            <a:endParaRPr lang="en-US" altLang="zh-CN" dirty="0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1808" y="1087107"/>
            <a:ext cx="5672320" cy="54938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rgbClr val="0000FF"/>
                </a:solidFill>
              </a:rPr>
              <a:t>金融合作随经贸合作深入而深入，反过来又促进经贸合作发展。</a:t>
            </a:r>
            <a:endParaRPr lang="en-US" altLang="zh-CN" dirty="0" smtClean="0">
              <a:solidFill>
                <a:srgbClr val="0000FF"/>
              </a:solidFill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zh-CN" dirty="0"/>
              <a:t>Financial cooperation </a:t>
            </a:r>
            <a:r>
              <a:rPr lang="en-US" altLang="zh-CN" dirty="0" smtClean="0"/>
              <a:t>has been promoted by economic </a:t>
            </a:r>
            <a:r>
              <a:rPr lang="en-US" altLang="zh-CN" dirty="0"/>
              <a:t>and trade </a:t>
            </a:r>
            <a:r>
              <a:rPr lang="en-US" altLang="zh-CN" dirty="0" smtClean="0"/>
              <a:t>cooperation, </a:t>
            </a:r>
            <a:r>
              <a:rPr lang="en-US" altLang="zh-CN" dirty="0" smtClean="0"/>
              <a:t>and has promoted in-turn the latter </a:t>
            </a:r>
            <a:r>
              <a:rPr lang="en-US" altLang="zh-CN" dirty="0"/>
              <a:t>as </a:t>
            </a:r>
            <a:r>
              <a:rPr lang="en-US" altLang="zh-CN" dirty="0" smtClean="0"/>
              <a:t>well.</a:t>
            </a:r>
            <a:endParaRPr lang="en-US" altLang="zh-CN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dirty="0"/>
              <a:t>开行，口行、工行、建行等</a:t>
            </a:r>
            <a:r>
              <a:rPr lang="zh-CN" altLang="en-US" dirty="0">
                <a:solidFill>
                  <a:srgbClr val="0000FF"/>
                </a:solidFill>
              </a:rPr>
              <a:t>各类银行</a:t>
            </a:r>
            <a:r>
              <a:rPr lang="zh-CN" altLang="en-US" dirty="0"/>
              <a:t>机构纷纷投入到服务中国和拉美经贸和产能合作中，推动多边及双边金融合作，</a:t>
            </a:r>
            <a:r>
              <a:rPr lang="zh-CN" altLang="en-US" dirty="0">
                <a:solidFill>
                  <a:srgbClr val="0000FF"/>
                </a:solidFill>
              </a:rPr>
              <a:t>提供政策性和商业性贷款</a:t>
            </a:r>
            <a:r>
              <a:rPr lang="zh-CN" altLang="en-US" dirty="0" smtClean="0">
                <a:solidFill>
                  <a:srgbClr val="0000FF"/>
                </a:solidFill>
              </a:rPr>
              <a:t>；</a:t>
            </a:r>
            <a:endParaRPr lang="en-US" altLang="zh-CN" dirty="0" smtClean="0">
              <a:solidFill>
                <a:srgbClr val="0000FF"/>
              </a:solidFill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zh-CN" dirty="0"/>
              <a:t>All kinds </a:t>
            </a:r>
            <a:r>
              <a:rPr lang="en-US" altLang="zh-CN" dirty="0" smtClean="0"/>
              <a:t>of Chinese </a:t>
            </a:r>
            <a:r>
              <a:rPr lang="en-US" altLang="zh-CN" dirty="0"/>
              <a:t>banking institutions, such as CDB, CEB, ICBC, </a:t>
            </a:r>
            <a:r>
              <a:rPr lang="en-US" altLang="zh-CN" dirty="0" smtClean="0"/>
              <a:t>CCB, </a:t>
            </a:r>
            <a:r>
              <a:rPr lang="en-US" altLang="zh-CN" dirty="0"/>
              <a:t>have been put into service to the economic, trade and capacity cooperation between China and Latin </a:t>
            </a:r>
            <a:r>
              <a:rPr lang="en-US" altLang="zh-CN" dirty="0" smtClean="0"/>
              <a:t>American countries, </a:t>
            </a:r>
            <a:r>
              <a:rPr lang="en-US" altLang="zh-CN" dirty="0"/>
              <a:t>providing policy and commercial loans</a:t>
            </a:r>
            <a:r>
              <a:rPr lang="en-US" altLang="zh-CN" dirty="0" smtClean="0"/>
              <a:t>;</a:t>
            </a:r>
            <a:endParaRPr lang="en-US" altLang="zh-CN" dirty="0">
              <a:solidFill>
                <a:srgbClr val="0000FF"/>
              </a:solidFill>
            </a:endParaRPr>
          </a:p>
        </p:txBody>
      </p:sp>
      <p:pic>
        <p:nvPicPr>
          <p:cNvPr id="2050" name="Picture 2" descr="http://img3.douban.com/lpic/e3203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128" y="1154361"/>
            <a:ext cx="3246154" cy="54345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442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Text Box 15"/>
          <p:cNvSpPr txBox="1">
            <a:spLocks noChangeArrowheads="1"/>
          </p:cNvSpPr>
          <p:nvPr/>
        </p:nvSpPr>
        <p:spPr bwMode="auto">
          <a:xfrm>
            <a:off x="467544" y="116632"/>
            <a:ext cx="83884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lvl="0"/>
            <a:r>
              <a:rPr lang="zh-CN" altLang="en-US" sz="2000" b="1" dirty="0" smtClean="0">
                <a:latin typeface="黑体" pitchFamily="49" charset="-122"/>
                <a:ea typeface="黑体" pitchFamily="49" charset="-122"/>
              </a:rPr>
              <a:t>中拉金融合作</a:t>
            </a:r>
            <a:endParaRPr lang="en-US" altLang="zh-CN" sz="2000" b="1" dirty="0" smtClean="0"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000" b="1" dirty="0">
                <a:latin typeface="黑体" pitchFamily="49" charset="-122"/>
                <a:ea typeface="黑体" pitchFamily="49" charset="-122"/>
              </a:rPr>
              <a:t>Financial cooperation between China and Latin American countries </a:t>
            </a:r>
            <a:endParaRPr lang="zh-CN" altLang="en-US" sz="2000" b="1" dirty="0">
              <a:latin typeface="黑体" pitchFamily="49" charset="-122"/>
              <a:ea typeface="黑体" pitchFamily="49" charset="-122"/>
            </a:endParaRPr>
          </a:p>
          <a:p>
            <a:pPr lvl="0"/>
            <a:endParaRPr lang="zh-CN" altLang="en-US" sz="20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F9B9BA-6EC4-4CE3-A851-852B916B1E1A}" type="slidenum">
              <a:rPr lang="en-US" altLang="zh-CN" smtClean="0"/>
              <a:pPr>
                <a:defRPr/>
              </a:pPr>
              <a:t>10</a:t>
            </a:fld>
            <a:endParaRPr lang="en-US" altLang="zh-CN" dirty="0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95824" y="1124744"/>
            <a:ext cx="5072098" cy="489364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1600" dirty="0" smtClean="0"/>
              <a:t>以</a:t>
            </a:r>
            <a:r>
              <a:rPr lang="zh-CN" altLang="en-US" sz="1600" dirty="0"/>
              <a:t>项目为依托，</a:t>
            </a:r>
            <a:r>
              <a:rPr lang="zh-CN" altLang="en-US" sz="1600" dirty="0" smtClean="0"/>
              <a:t>重点支持</a:t>
            </a:r>
            <a:r>
              <a:rPr lang="zh-CN" altLang="en-US" sz="1600" dirty="0"/>
              <a:t>拉美基础设施、石油贸易，卫星，矿业等重大合</a:t>
            </a:r>
            <a:r>
              <a:rPr lang="zh-CN" altLang="en-US" sz="1600" dirty="0" smtClean="0">
                <a:solidFill>
                  <a:schemeClr val="tx1"/>
                </a:solidFill>
              </a:rPr>
              <a:t>作项目</a:t>
            </a:r>
            <a:r>
              <a:rPr lang="zh-CN" altLang="en-US" sz="1600" dirty="0" smtClean="0"/>
              <a:t>；</a:t>
            </a:r>
            <a:endParaRPr lang="en-US" altLang="zh-CN" sz="1600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zh-CN" sz="1600" dirty="0" smtClean="0"/>
              <a:t>The cooperation </a:t>
            </a:r>
            <a:r>
              <a:rPr lang="en-US" altLang="zh-CN" sz="1600" dirty="0"/>
              <a:t>focuses mainly on supporting the Latin American infrastructure, oil trade, satellites, mining and other major cooperation projects</a:t>
            </a:r>
            <a:r>
              <a:rPr lang="en-US" altLang="zh-CN" sz="1600" dirty="0" smtClean="0"/>
              <a:t>;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1600" dirty="0" smtClean="0"/>
              <a:t>推进</a:t>
            </a:r>
            <a:r>
              <a:rPr lang="zh-CN" altLang="en-US" sz="1600" dirty="0" smtClean="0">
                <a:solidFill>
                  <a:srgbClr val="0000FF"/>
                </a:solidFill>
              </a:rPr>
              <a:t>人民币国际化</a:t>
            </a:r>
            <a:r>
              <a:rPr lang="zh-CN" altLang="en-US" sz="1600" dirty="0" smtClean="0"/>
              <a:t>，以货币互换和金砖国家应急储备安排为依托，维护拉美国家金融稳定，并提供流动性支持。</a:t>
            </a:r>
            <a:endParaRPr lang="en-US" altLang="zh-CN" sz="1600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zh-CN" sz="1600" dirty="0"/>
              <a:t>The cooperation promotes the internationalization of RMB, the currency swap and the BRIC countries to rely on emergency reserve arrangements </a:t>
            </a:r>
            <a:r>
              <a:rPr lang="en-US" altLang="zh-CN" sz="1600" dirty="0" smtClean="0"/>
              <a:t>to maintain </a:t>
            </a:r>
            <a:r>
              <a:rPr lang="en-US" altLang="zh-CN" sz="1600" dirty="0" smtClean="0"/>
              <a:t>the </a:t>
            </a:r>
            <a:r>
              <a:rPr lang="en-US" altLang="zh-CN" sz="1600" dirty="0" smtClean="0"/>
              <a:t>countries' </a:t>
            </a:r>
            <a:r>
              <a:rPr lang="en-US" altLang="zh-CN" sz="1600" dirty="0"/>
              <a:t>financial stability, and liquidity support</a:t>
            </a:r>
            <a:r>
              <a:rPr lang="en-US" altLang="zh-CN" sz="1600" dirty="0" smtClean="0"/>
              <a:t>.</a:t>
            </a:r>
            <a:endParaRPr lang="zh-CN" altLang="zh-CN" sz="1600" dirty="0"/>
          </a:p>
        </p:txBody>
      </p:sp>
      <p:pic>
        <p:nvPicPr>
          <p:cNvPr id="2050" name="Picture 2" descr="http://img3.douban.com/lpic/e3203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104" y="975158"/>
            <a:ext cx="3337459" cy="5357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8389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49511" y="1196752"/>
            <a:ext cx="8229600" cy="4525963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Text Box 15"/>
          <p:cNvSpPr txBox="1">
            <a:spLocks noChangeArrowheads="1"/>
          </p:cNvSpPr>
          <p:nvPr/>
        </p:nvSpPr>
        <p:spPr bwMode="auto">
          <a:xfrm>
            <a:off x="35496" y="188640"/>
            <a:ext cx="914501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lvl="0"/>
            <a:r>
              <a:rPr lang="zh-CN" altLang="en-US" b="1" dirty="0" smtClean="0">
                <a:latin typeface="方正楷体简体" pitchFamily="65" charset="-122"/>
                <a:ea typeface="方正楷体简体" pitchFamily="65" charset="-122"/>
              </a:rPr>
              <a:t>国家开发银行推动中拉金融合作的做法</a:t>
            </a:r>
            <a:endParaRPr lang="en-US" altLang="zh-CN" b="1" dirty="0" smtClean="0">
              <a:latin typeface="方正楷体简体" pitchFamily="65" charset="-122"/>
              <a:ea typeface="方正楷体简体" pitchFamily="65" charset="-122"/>
            </a:endParaRPr>
          </a:p>
          <a:p>
            <a:r>
              <a:rPr lang="en-US" altLang="zh-CN" b="1" dirty="0" smtClean="0">
                <a:latin typeface="方正楷体简体" pitchFamily="65" charset="-122"/>
                <a:ea typeface="方正楷体简体" pitchFamily="65" charset="-122"/>
              </a:rPr>
              <a:t>CDB’s ways </a:t>
            </a:r>
            <a:r>
              <a:rPr lang="en-US" altLang="zh-CN" b="1" dirty="0">
                <a:latin typeface="方正楷体简体" pitchFamily="65" charset="-122"/>
                <a:ea typeface="方正楷体简体" pitchFamily="65" charset="-122"/>
              </a:rPr>
              <a:t>to </a:t>
            </a:r>
            <a:r>
              <a:rPr lang="en-US" altLang="zh-CN" b="1" dirty="0" smtClean="0">
                <a:latin typeface="方正楷体简体" pitchFamily="65" charset="-122"/>
                <a:ea typeface="方正楷体简体" pitchFamily="65" charset="-122"/>
              </a:rPr>
              <a:t>promote </a:t>
            </a:r>
            <a:r>
              <a:rPr lang="en-US" altLang="zh-CN" b="1" dirty="0">
                <a:latin typeface="方正楷体简体" pitchFamily="65" charset="-122"/>
                <a:ea typeface="方正楷体简体" pitchFamily="65" charset="-122"/>
              </a:rPr>
              <a:t>financial cooperation </a:t>
            </a:r>
            <a:r>
              <a:rPr lang="en-US" altLang="zh-CN" b="1" dirty="0" smtClean="0">
                <a:latin typeface="方正楷体简体" pitchFamily="65" charset="-122"/>
                <a:ea typeface="方正楷体简体" pitchFamily="65" charset="-122"/>
              </a:rPr>
              <a:t>between </a:t>
            </a:r>
            <a:r>
              <a:rPr lang="en-US" altLang="zh-CN" b="1" dirty="0">
                <a:latin typeface="方正楷体简体" pitchFamily="65" charset="-122"/>
                <a:ea typeface="方正楷体简体" pitchFamily="65" charset="-122"/>
              </a:rPr>
              <a:t>China and Latin America </a:t>
            </a:r>
            <a:endParaRPr lang="zh-CN" altLang="en-US" b="1" dirty="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F9B9BA-6EC4-4CE3-A851-852B916B1E1A}" type="slidenum">
              <a:rPr lang="en-US" altLang="zh-CN" smtClean="0"/>
              <a:pPr>
                <a:defRPr/>
              </a:pPr>
              <a:t>11</a:t>
            </a:fld>
            <a:endParaRPr lang="en-US" altLang="zh-CN" dirty="0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33772" y="980728"/>
            <a:ext cx="8532440" cy="5493812"/>
          </a:xfrm>
          <a:prstGeom prst="rect">
            <a:avLst/>
          </a:prstGeom>
          <a:solidFill>
            <a:srgbClr val="CCFFCC"/>
          </a:solidFill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dirty="0" smtClean="0">
                <a:solidFill>
                  <a:srgbClr val="0000FF"/>
                </a:solidFill>
              </a:rPr>
              <a:t>国家开发银行</a:t>
            </a:r>
            <a:r>
              <a:rPr lang="zh-CN" altLang="en-US" dirty="0" smtClean="0"/>
              <a:t>在拉美设有加拉加斯和里约</a:t>
            </a:r>
            <a:r>
              <a:rPr lang="en-US" dirty="0" smtClean="0">
                <a:solidFill>
                  <a:srgbClr val="0000FF"/>
                </a:solidFill>
              </a:rPr>
              <a:t>2</a:t>
            </a:r>
            <a:r>
              <a:rPr lang="zh-CN" altLang="en-US" dirty="0" smtClean="0">
                <a:solidFill>
                  <a:srgbClr val="0000FF"/>
                </a:solidFill>
              </a:rPr>
              <a:t>个代表处，</a:t>
            </a:r>
            <a:r>
              <a:rPr lang="zh-CN" altLang="en-US" dirty="0"/>
              <a:t>在</a:t>
            </a:r>
            <a:r>
              <a:rPr lang="zh-CN" altLang="en-US" dirty="0" smtClean="0"/>
              <a:t>墨西哥、古巴、牙买加、厄瓜多尔、哥伦比亚、秘鲁、阿根廷、智利设有</a:t>
            </a:r>
            <a:r>
              <a:rPr lang="en-US" dirty="0" smtClean="0">
                <a:solidFill>
                  <a:srgbClr val="0000FF"/>
                </a:solidFill>
              </a:rPr>
              <a:t>8</a:t>
            </a:r>
            <a:r>
              <a:rPr lang="zh-CN" altLang="en-US" dirty="0" smtClean="0">
                <a:solidFill>
                  <a:srgbClr val="0000FF"/>
                </a:solidFill>
              </a:rPr>
              <a:t>个国别工作组</a:t>
            </a:r>
            <a:r>
              <a:rPr lang="zh-CN" altLang="en-US" dirty="0" smtClean="0"/>
              <a:t>，业务基本覆盖了拉美地区。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zh-CN" dirty="0"/>
              <a:t>In Latin America, </a:t>
            </a:r>
            <a:r>
              <a:rPr lang="en-US" altLang="zh-CN" dirty="0" smtClean="0"/>
              <a:t>CDB has </a:t>
            </a:r>
            <a:r>
              <a:rPr lang="en-US" altLang="zh-CN" dirty="0"/>
              <a:t>Caracas and Rio De Janeiro representative offices, and eight national working groups respectively in Mexico, Cuba, Jamaica, Ecuador, Colombia, Peru, Argentina and Chile, with the business covering most </a:t>
            </a:r>
            <a:r>
              <a:rPr lang="en-US" altLang="zh-CN" dirty="0" smtClean="0"/>
              <a:t>parts </a:t>
            </a:r>
            <a:r>
              <a:rPr lang="en-US" altLang="zh-CN" dirty="0"/>
              <a:t>of Latin America. 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dirty="0"/>
              <a:t>国</a:t>
            </a:r>
            <a:r>
              <a:rPr lang="zh-CN" altLang="en-US" dirty="0" smtClean="0"/>
              <a:t>家开发银行</a:t>
            </a:r>
            <a:r>
              <a:rPr lang="zh-CN" altLang="zh-CN" dirty="0" smtClean="0"/>
              <a:t>坚</a:t>
            </a:r>
            <a:r>
              <a:rPr lang="zh-CN" altLang="zh-CN" dirty="0"/>
              <a:t>持</a:t>
            </a:r>
            <a:r>
              <a:rPr lang="zh-CN" altLang="zh-CN" dirty="0">
                <a:solidFill>
                  <a:srgbClr val="0000FF"/>
                </a:solidFill>
              </a:rPr>
              <a:t>规划先行</a:t>
            </a:r>
            <a:r>
              <a:rPr lang="zh-CN" altLang="zh-CN" dirty="0" smtClean="0"/>
              <a:t>，</a:t>
            </a:r>
            <a:r>
              <a:rPr lang="zh-CN" altLang="en-US" dirty="0" smtClean="0"/>
              <a:t>从规划咨询合作入手，深入了解拉美国家的发展重点及合作诉求，在此基础上共同确立合作领域与项目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zh-CN" dirty="0" smtClean="0"/>
              <a:t>CDB adheres </a:t>
            </a:r>
            <a:r>
              <a:rPr lang="en-US" altLang="zh-CN" dirty="0"/>
              <a:t>to </a:t>
            </a:r>
            <a:r>
              <a:rPr lang="en-US" altLang="zh-CN" dirty="0"/>
              <a:t>the principle of planning </a:t>
            </a:r>
            <a:r>
              <a:rPr lang="en-US" altLang="zh-CN" dirty="0"/>
              <a:t>first. With the planning and consulting cooperation, CDB has in-depth understanding of Latin American countries for their development and cooperative demands, </a:t>
            </a:r>
            <a:r>
              <a:rPr lang="en-US" altLang="zh-CN" dirty="0" smtClean="0"/>
              <a:t>establishing </a:t>
            </a:r>
            <a:r>
              <a:rPr lang="en-US" altLang="zh-CN" dirty="0"/>
              <a:t>cooperation areas and projects on this basis</a:t>
            </a:r>
            <a:r>
              <a:rPr lang="en-US" altLang="zh-CN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9854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49511" y="1196752"/>
            <a:ext cx="8229600" cy="4525963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Text Box 15"/>
          <p:cNvSpPr txBox="1">
            <a:spLocks noChangeArrowheads="1"/>
          </p:cNvSpPr>
          <p:nvPr/>
        </p:nvSpPr>
        <p:spPr bwMode="auto">
          <a:xfrm>
            <a:off x="251520" y="188640"/>
            <a:ext cx="925252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lvl="0"/>
            <a:r>
              <a:rPr lang="zh-CN" altLang="en-US" sz="1600" b="1" dirty="0" smtClean="0">
                <a:latin typeface="方正楷体简体" pitchFamily="65" charset="-122"/>
                <a:ea typeface="方正楷体简体" pitchFamily="65" charset="-122"/>
              </a:rPr>
              <a:t>国家开发银行推动中拉金融合作的做法</a:t>
            </a:r>
            <a:endParaRPr lang="en-US" altLang="zh-CN" sz="1600" b="1" dirty="0" smtClean="0">
              <a:latin typeface="方正楷体简体" pitchFamily="65" charset="-122"/>
              <a:ea typeface="方正楷体简体" pitchFamily="65" charset="-122"/>
            </a:endParaRPr>
          </a:p>
          <a:p>
            <a:r>
              <a:rPr lang="en-US" altLang="zh-CN" sz="1600" b="1" dirty="0" smtClean="0">
                <a:latin typeface="方正楷体简体" pitchFamily="65" charset="-122"/>
                <a:ea typeface="方正楷体简体" pitchFamily="65" charset="-122"/>
              </a:rPr>
              <a:t>CDB’s ways </a:t>
            </a:r>
            <a:r>
              <a:rPr lang="en-US" altLang="zh-CN" sz="1600" b="1" dirty="0">
                <a:latin typeface="方正楷体简体" pitchFamily="65" charset="-122"/>
                <a:ea typeface="方正楷体简体" pitchFamily="65" charset="-122"/>
              </a:rPr>
              <a:t>to promoting financial cooperation </a:t>
            </a:r>
            <a:r>
              <a:rPr lang="en-US" altLang="zh-CN" sz="1600" b="1" dirty="0" smtClean="0">
                <a:latin typeface="方正楷体简体" pitchFamily="65" charset="-122"/>
                <a:ea typeface="方正楷体简体" pitchFamily="65" charset="-122"/>
              </a:rPr>
              <a:t>between </a:t>
            </a:r>
            <a:r>
              <a:rPr lang="en-US" altLang="zh-CN" sz="1600" b="1" dirty="0">
                <a:latin typeface="方正楷体简体" pitchFamily="65" charset="-122"/>
                <a:ea typeface="方正楷体简体" pitchFamily="65" charset="-122"/>
              </a:rPr>
              <a:t>China and Latin America </a:t>
            </a:r>
            <a:endParaRPr lang="zh-CN" altLang="en-US" sz="1600" b="1" dirty="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F9B9BA-6EC4-4CE3-A851-852B916B1E1A}" type="slidenum">
              <a:rPr lang="en-US" altLang="zh-CN" smtClean="0"/>
              <a:pPr>
                <a:defRPr/>
              </a:pPr>
              <a:t>12</a:t>
            </a:fld>
            <a:endParaRPr lang="en-US" altLang="zh-CN" dirty="0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07897" y="836712"/>
            <a:ext cx="8892480" cy="4385816"/>
          </a:xfrm>
          <a:prstGeom prst="rect">
            <a:avLst/>
          </a:prstGeom>
          <a:solidFill>
            <a:srgbClr val="CCFFCC"/>
          </a:solidFill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dirty="0"/>
              <a:t>国家开发银行在项目开发、信用评审、贷款发放及风险管控各环节都</a:t>
            </a:r>
            <a:r>
              <a:rPr lang="zh-CN" altLang="zh-CN" sz="2000" dirty="0">
                <a:solidFill>
                  <a:srgbClr val="0000FF"/>
                </a:solidFill>
              </a:rPr>
              <a:t>坚持</a:t>
            </a:r>
            <a:r>
              <a:rPr lang="zh-CN" altLang="en-US" sz="2000" dirty="0">
                <a:solidFill>
                  <a:srgbClr val="0000FF"/>
                </a:solidFill>
              </a:rPr>
              <a:t>市场化运作原则</a:t>
            </a:r>
            <a:r>
              <a:rPr lang="zh-CN" altLang="en-US" dirty="0"/>
              <a:t>，坚持国际金融规则，遵守国际及合作国法律法规，风险管控水平良好。</a:t>
            </a:r>
            <a:endParaRPr lang="en-US" altLang="zh-CN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zh-CN" dirty="0" smtClean="0"/>
              <a:t>CDB </a:t>
            </a:r>
            <a:r>
              <a:rPr lang="en-US" altLang="zh-CN" dirty="0" smtClean="0"/>
              <a:t>adheres </a:t>
            </a:r>
            <a:r>
              <a:rPr lang="en-US" altLang="zh-CN" dirty="0"/>
              <a:t>to the principle of market </a:t>
            </a:r>
            <a:r>
              <a:rPr lang="en-US" altLang="zh-CN" dirty="0" smtClean="0"/>
              <a:t>operation, the </a:t>
            </a:r>
            <a:r>
              <a:rPr lang="en-US" altLang="zh-CN" dirty="0"/>
              <a:t>international financial rules, the </a:t>
            </a:r>
            <a:r>
              <a:rPr lang="en-US" altLang="zh-CN" dirty="0" smtClean="0"/>
              <a:t>international </a:t>
            </a:r>
            <a:r>
              <a:rPr lang="en-US" altLang="zh-CN" dirty="0" smtClean="0"/>
              <a:t>laws </a:t>
            </a:r>
            <a:r>
              <a:rPr lang="en-US" altLang="zh-CN" dirty="0"/>
              <a:t>and </a:t>
            </a:r>
            <a:r>
              <a:rPr lang="en-US" altLang="zh-CN" dirty="0" smtClean="0"/>
              <a:t>regulations in </a:t>
            </a:r>
            <a:r>
              <a:rPr lang="en-US" altLang="zh-CN" dirty="0"/>
              <a:t>project development, </a:t>
            </a:r>
            <a:r>
              <a:rPr lang="en-US" altLang="zh-CN" dirty="0" smtClean="0"/>
              <a:t>project  evaluation, </a:t>
            </a:r>
            <a:r>
              <a:rPr lang="en-US" altLang="zh-CN" dirty="0"/>
              <a:t>loan payment and risk </a:t>
            </a:r>
            <a:r>
              <a:rPr lang="en-US" altLang="zh-CN" dirty="0" smtClean="0"/>
              <a:t>management to achieve a proper </a:t>
            </a:r>
            <a:r>
              <a:rPr lang="en-US" altLang="zh-CN" dirty="0" smtClean="0"/>
              <a:t>risk </a:t>
            </a:r>
            <a:r>
              <a:rPr lang="en-US" altLang="zh-CN" dirty="0" smtClean="0"/>
              <a:t>level.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dirty="0"/>
              <a:t>截至</a:t>
            </a:r>
            <a:r>
              <a:rPr lang="en-US" altLang="zh-CN" dirty="0"/>
              <a:t>2015</a:t>
            </a:r>
            <a:r>
              <a:rPr lang="zh-CN" altLang="en-US" dirty="0"/>
              <a:t>年一季度末，国开行在拉美地区累计融资支持</a:t>
            </a:r>
            <a:r>
              <a:rPr lang="en-US" altLang="zh-CN" dirty="0">
                <a:solidFill>
                  <a:srgbClr val="0000FF"/>
                </a:solidFill>
              </a:rPr>
              <a:t>153</a:t>
            </a:r>
            <a:r>
              <a:rPr lang="zh-CN" altLang="en-US" dirty="0"/>
              <a:t>个项目，承诺贷款</a:t>
            </a:r>
            <a:r>
              <a:rPr lang="en-US" altLang="zh-CN" dirty="0">
                <a:solidFill>
                  <a:srgbClr val="0000FF"/>
                </a:solidFill>
              </a:rPr>
              <a:t>1100</a:t>
            </a:r>
            <a:r>
              <a:rPr lang="zh-CN" altLang="en-US" dirty="0"/>
              <a:t>亿美元，发放贷款</a:t>
            </a:r>
            <a:r>
              <a:rPr lang="en-US" altLang="zh-CN" dirty="0">
                <a:solidFill>
                  <a:srgbClr val="0000FF"/>
                </a:solidFill>
              </a:rPr>
              <a:t>890</a:t>
            </a:r>
            <a:r>
              <a:rPr lang="zh-CN" altLang="en-US" dirty="0"/>
              <a:t>亿美元，</a:t>
            </a:r>
            <a:r>
              <a:rPr lang="en-US" altLang="zh-CN" dirty="0"/>
              <a:t> </a:t>
            </a:r>
            <a:r>
              <a:rPr lang="zh-CN" altLang="en-US" dirty="0"/>
              <a:t>业务覆盖巴西、委内瑞拉等</a:t>
            </a:r>
            <a:r>
              <a:rPr lang="en-US" altLang="zh-CN" dirty="0">
                <a:solidFill>
                  <a:srgbClr val="0000FF"/>
                </a:solidFill>
              </a:rPr>
              <a:t>18</a:t>
            </a:r>
            <a:r>
              <a:rPr lang="zh-CN" altLang="en-US" dirty="0"/>
              <a:t>个国家。</a:t>
            </a:r>
            <a:r>
              <a:rPr lang="en-US" altLang="zh-CN" dirty="0"/>
              <a:t> 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zh-CN" dirty="0"/>
              <a:t>By the end of the first quarter of 2015, CDB has supported 153 projects, with loan commitments of $110 billion, loans of $89 in the Latin American region, with the business coverage in Brazil, Venezuela and other 18 countries</a:t>
            </a:r>
            <a:r>
              <a:rPr lang="en-US" altLang="zh-CN" dirty="0" smtClean="0"/>
              <a:t>.</a:t>
            </a:r>
            <a:endParaRPr lang="zh-CN" altLang="zh-CN" sz="2000" dirty="0"/>
          </a:p>
        </p:txBody>
      </p:sp>
    </p:spTree>
    <p:extLst>
      <p:ext uri="{BB962C8B-B14F-4D97-AF65-F5344CB8AC3E}">
        <p14:creationId xmlns:p14="http://schemas.microsoft.com/office/powerpoint/2010/main" val="162749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1579314" y="1074564"/>
            <a:ext cx="6305054" cy="1130300"/>
            <a:chOff x="848428" y="254463"/>
            <a:chExt cx="5719968" cy="1129906"/>
          </a:xfrm>
        </p:grpSpPr>
        <p:sp>
          <p:nvSpPr>
            <p:cNvPr id="7" name="矩形 6"/>
            <p:cNvSpPr/>
            <p:nvPr/>
          </p:nvSpPr>
          <p:spPr>
            <a:xfrm>
              <a:off x="848428" y="254463"/>
              <a:ext cx="5719968" cy="1129906"/>
            </a:xfrm>
            <a:prstGeom prst="rect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矩形 7"/>
            <p:cNvSpPr/>
            <p:nvPr/>
          </p:nvSpPr>
          <p:spPr>
            <a:xfrm>
              <a:off x="848428" y="254463"/>
              <a:ext cx="5719968" cy="11299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65324" tIns="114300" rIns="114300" bIns="114300" spcCol="1270" anchor="ctr"/>
            <a:lstStyle/>
            <a:p>
              <a:pPr lvl="0"/>
              <a:r>
                <a:rPr lang="zh-CN" altLang="en-US" sz="3200" b="1" dirty="0" smtClean="0">
                  <a:latin typeface="仿宋" pitchFamily="49" charset="-122"/>
                  <a:ea typeface="仿宋" pitchFamily="49" charset="-122"/>
                </a:rPr>
                <a:t>面临</a:t>
              </a:r>
              <a:r>
                <a:rPr lang="zh-CN" altLang="en-US" sz="3200" b="1" dirty="0">
                  <a:latin typeface="仿宋" pitchFamily="49" charset="-122"/>
                  <a:ea typeface="仿宋" pitchFamily="49" charset="-122"/>
                </a:rPr>
                <a:t>的</a:t>
              </a:r>
              <a:r>
                <a:rPr lang="zh-CN" altLang="en-US" sz="3200" b="1" dirty="0" smtClean="0">
                  <a:latin typeface="仿宋" pitchFamily="49" charset="-122"/>
                  <a:ea typeface="仿宋" pitchFamily="49" charset="-122"/>
                </a:rPr>
                <a:t>挑战及其应对</a:t>
              </a:r>
              <a:endParaRPr lang="en-US" altLang="zh-CN" sz="3200" b="1" dirty="0" smtClean="0">
                <a:latin typeface="仿宋" pitchFamily="49" charset="-122"/>
                <a:ea typeface="仿宋" pitchFamily="49" charset="-122"/>
              </a:endParaRPr>
            </a:p>
            <a:p>
              <a:pPr lvl="0"/>
              <a:r>
                <a:rPr lang="en-US" altLang="zh-CN" sz="2800" b="1" dirty="0">
                  <a:latin typeface="仿宋" pitchFamily="49" charset="-122"/>
                  <a:ea typeface="仿宋" pitchFamily="49" charset="-122"/>
                </a:rPr>
                <a:t>Challenges and Countermeasures</a:t>
              </a:r>
              <a:endParaRPr lang="zh-CN" altLang="en-US" sz="2800" b="1" dirty="0">
                <a:latin typeface="仿宋" pitchFamily="49" charset="-122"/>
                <a:ea typeface="仿宋" pitchFamily="49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1018927" y="911051"/>
            <a:ext cx="1079500" cy="1185863"/>
          </a:xfrm>
          <a:prstGeom prst="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矩形 8"/>
          <p:cNvSpPr/>
          <p:nvPr/>
        </p:nvSpPr>
        <p:spPr>
          <a:xfrm>
            <a:off x="1251322" y="1055092"/>
            <a:ext cx="575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3</a:t>
            </a:r>
            <a:endParaRPr lang="zh-CN" alt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1" name="图片 8" descr="未标题-ppt-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6"/>
          <a:stretch>
            <a:fillRect/>
          </a:stretch>
        </p:blipFill>
        <p:spPr bwMode="auto">
          <a:xfrm>
            <a:off x="0" y="0"/>
            <a:ext cx="914400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www.globalview.cn/d/file/p/2015-06-19/fc20feca136b167934dd5a7bae19d69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432" y="2230404"/>
            <a:ext cx="6353175" cy="387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658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196752"/>
            <a:ext cx="8229600" cy="5018330"/>
          </a:xfrm>
          <a:solidFill>
            <a:srgbClr val="FFFFB3"/>
          </a:solidFill>
        </p:spPr>
        <p:txBody>
          <a:bodyPr/>
          <a:lstStyle/>
          <a:p>
            <a:pPr>
              <a:buNone/>
            </a:pPr>
            <a:r>
              <a:rPr lang="en-US" altLang="zh-CN" sz="2000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、发展不平衡</a:t>
            </a:r>
            <a:endParaRPr lang="en-US" altLang="zh-CN" sz="2000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 中国拉美虽然近年来经贸发展比较快，但是起步比较晚，起点比较低</a:t>
            </a:r>
            <a:r>
              <a:rPr lang="en-US" altLang="zh-CN" sz="2000" dirty="0" smtClean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发展不平衡</a:t>
            </a:r>
            <a:r>
              <a:rPr lang="en-US" altLang="zh-CN" sz="2000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一是表现在贸易结构的不平衡上，拉美对华的出口以原材料为主，中国对拉美地区的出口以制成品为主。二是表现在经贸和金融合作在国别</a:t>
            </a:r>
            <a:r>
              <a:rPr lang="en-US" altLang="zh-CN" sz="2000" dirty="0" smtClean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主要在巴西和秘鲁等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国家</a:t>
            </a:r>
            <a:r>
              <a:rPr lang="en-US" altLang="zh-CN" sz="2000" dirty="0" smtClean="0"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以及领域上（能矿和初级产品等大宗商品</a:t>
            </a: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）的高度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集中</a:t>
            </a: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。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三是投资发展相对落后，总量小，领域少。</a:t>
            </a:r>
            <a:endParaRPr lang="en-US" altLang="zh-CN" sz="2000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2000" dirty="0"/>
              <a:t>Unbalanced </a:t>
            </a:r>
            <a:r>
              <a:rPr lang="en-US" altLang="zh-CN" sz="2000" dirty="0" smtClean="0"/>
              <a:t>development</a:t>
            </a:r>
            <a:endParaRPr lang="zh-CN" altLang="en-US" sz="2000" dirty="0"/>
          </a:p>
          <a:p>
            <a:pPr marL="0" indent="0">
              <a:buNone/>
            </a:pPr>
            <a:r>
              <a:rPr lang="en-US" altLang="zh-CN" sz="2000" dirty="0"/>
              <a:t>Although </a:t>
            </a:r>
            <a:r>
              <a:rPr lang="en-US" altLang="zh-CN" sz="2000" dirty="0" smtClean="0"/>
              <a:t>developing rapidly in </a:t>
            </a:r>
            <a:r>
              <a:rPr lang="en-US" altLang="zh-CN" sz="2000" dirty="0"/>
              <a:t>recent years, the Sino- Latin America economic and trade cooperation is </a:t>
            </a:r>
            <a:r>
              <a:rPr lang="en-US" altLang="zh-CN" sz="2000" dirty="0" smtClean="0"/>
              <a:t>hysteretic and unbalanced: most exports from Latin America  </a:t>
            </a:r>
            <a:r>
              <a:rPr lang="en-US" altLang="zh-CN" sz="2000" dirty="0"/>
              <a:t>to China </a:t>
            </a:r>
            <a:r>
              <a:rPr lang="en-US" altLang="zh-CN" sz="2000" dirty="0" smtClean="0"/>
              <a:t>are raw materials, while  manufactured goods inverse; the cooperation is  highly concentrated in </a:t>
            </a:r>
            <a:r>
              <a:rPr lang="en-US" altLang="zh-CN" sz="2000" dirty="0" smtClean="0"/>
              <a:t>several countries </a:t>
            </a:r>
            <a:r>
              <a:rPr lang="en-US" altLang="zh-CN" sz="2000" dirty="0"/>
              <a:t>(mainly in Brazil and Peru </a:t>
            </a:r>
            <a:r>
              <a:rPr lang="en-US" altLang="zh-CN" sz="2000" dirty="0" smtClean="0"/>
              <a:t>) and fields </a:t>
            </a:r>
            <a:r>
              <a:rPr lang="en-US" altLang="zh-CN" sz="2000" dirty="0"/>
              <a:t>(energy and primary products </a:t>
            </a:r>
            <a:r>
              <a:rPr lang="en-US" altLang="zh-CN" sz="2000" dirty="0" smtClean="0"/>
              <a:t>) ;  investment </a:t>
            </a:r>
            <a:r>
              <a:rPr lang="en-US" altLang="zh-CN" sz="2000" dirty="0"/>
              <a:t>development is relatively </a:t>
            </a:r>
            <a:r>
              <a:rPr lang="en-US" altLang="zh-CN" sz="2000" dirty="0" smtClean="0"/>
              <a:t>backward .</a:t>
            </a:r>
            <a:endParaRPr lang="en-US" altLang="zh-CN" sz="2000" dirty="0"/>
          </a:p>
          <a:p>
            <a:pPr>
              <a:buNone/>
            </a:pPr>
            <a:endParaRPr lang="en-US" altLang="zh-CN" sz="2000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 </a:t>
            </a:r>
            <a:endParaRPr lang="en-US" altLang="zh-CN" sz="2000" dirty="0" smtClean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 Box 15"/>
          <p:cNvSpPr txBox="1">
            <a:spLocks noChangeArrowheads="1"/>
          </p:cNvSpPr>
          <p:nvPr/>
        </p:nvSpPr>
        <p:spPr bwMode="auto">
          <a:xfrm>
            <a:off x="1082436" y="299177"/>
            <a:ext cx="70009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lvl="0"/>
            <a:r>
              <a:rPr lang="zh-CN" altLang="en-US" sz="2400" b="1" dirty="0" smtClean="0">
                <a:latin typeface="仿宋" pitchFamily="49" charset="-122"/>
                <a:ea typeface="仿宋" pitchFamily="49" charset="-122"/>
              </a:rPr>
              <a:t> 面临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的</a:t>
            </a:r>
            <a:r>
              <a:rPr lang="zh-CN" altLang="en-US" sz="2400" b="1" dirty="0" smtClean="0">
                <a:latin typeface="仿宋" pitchFamily="49" charset="-122"/>
                <a:ea typeface="仿宋" pitchFamily="49" charset="-122"/>
              </a:rPr>
              <a:t>挑战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Challenges</a:t>
            </a:r>
            <a:endParaRPr lang="zh-CN" altLang="en-US" sz="2400" b="1" dirty="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F9B9BA-6EC4-4CE3-A851-852B916B1E1A}" type="slidenum">
              <a:rPr lang="en-US" altLang="zh-CN" smtClean="0"/>
              <a:pPr>
                <a:defRPr/>
              </a:pPr>
              <a:t>14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8393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196752"/>
            <a:ext cx="8229600" cy="5018330"/>
          </a:xfrm>
          <a:solidFill>
            <a:srgbClr val="FFFFB3"/>
          </a:solidFill>
        </p:spPr>
        <p:txBody>
          <a:bodyPr/>
          <a:lstStyle/>
          <a:p>
            <a:pPr>
              <a:buNone/>
            </a:pP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、营商环境复杂</a:t>
            </a:r>
            <a:endParaRPr lang="en-US" altLang="zh-CN" sz="2400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 整体营商软硬环境偏弱，且地区各经济体差异性较大。一是拉美地区营商便利度较差，大多数国家在公司注册方面存在繁琐税负的要求，在投资者保护方面不足。二是基础设施供应不足。三是有技术水平的劳动力不足。四是产业配套能力较弱。</a:t>
            </a:r>
            <a:endParaRPr lang="en-US" altLang="zh-CN" sz="2400" dirty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2400" dirty="0"/>
              <a:t>C</a:t>
            </a:r>
            <a:r>
              <a:rPr lang="en-US" altLang="zh-CN" sz="2400" dirty="0" smtClean="0"/>
              <a:t>omplex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dirty="0"/>
              <a:t>b</a:t>
            </a:r>
            <a:r>
              <a:rPr lang="en-US" altLang="zh-CN" sz="2400" dirty="0" smtClean="0"/>
              <a:t>usiness environment</a:t>
            </a:r>
            <a:endParaRPr lang="en-US" altLang="zh-CN" sz="2400" dirty="0"/>
          </a:p>
          <a:p>
            <a:pPr marL="0" indent="0">
              <a:buNone/>
            </a:pPr>
            <a:r>
              <a:rPr lang="en-US" altLang="zh-CN" sz="2400" dirty="0" smtClean="0"/>
              <a:t>The </a:t>
            </a:r>
            <a:r>
              <a:rPr lang="en-US" altLang="zh-CN" sz="2400" dirty="0"/>
              <a:t>overall business environment is </a:t>
            </a:r>
            <a:r>
              <a:rPr lang="en-US" altLang="zh-CN" sz="2400" dirty="0" smtClean="0"/>
              <a:t>weak </a:t>
            </a:r>
            <a:r>
              <a:rPr lang="zh-CN" altLang="en-US" sz="2400" dirty="0" smtClean="0"/>
              <a:t>：</a:t>
            </a:r>
            <a:r>
              <a:rPr lang="en-US" altLang="zh-CN" sz="2400" dirty="0" smtClean="0"/>
              <a:t>poor business convenience</a:t>
            </a:r>
            <a:r>
              <a:rPr lang="en-US" altLang="zh-CN" sz="2400" dirty="0"/>
              <a:t>; </a:t>
            </a:r>
            <a:r>
              <a:rPr lang="en-US" altLang="zh-CN" sz="2400" dirty="0" smtClean="0"/>
              <a:t>heavy tax </a:t>
            </a:r>
            <a:r>
              <a:rPr lang="en-US" altLang="zh-CN" sz="2400" dirty="0"/>
              <a:t>burden during the  company registering in </a:t>
            </a:r>
            <a:r>
              <a:rPr lang="en-US" altLang="zh-CN" sz="2400" dirty="0" smtClean="0"/>
              <a:t>most </a:t>
            </a:r>
            <a:r>
              <a:rPr lang="en-US" altLang="zh-CN" sz="2400" dirty="0"/>
              <a:t>countries; </a:t>
            </a:r>
            <a:r>
              <a:rPr lang="en-US" altLang="zh-CN" sz="2400" dirty="0" smtClean="0"/>
              <a:t>weak </a:t>
            </a:r>
            <a:r>
              <a:rPr lang="en-US" altLang="zh-CN" sz="2400" dirty="0" smtClean="0"/>
              <a:t>investor protection; </a:t>
            </a:r>
            <a:r>
              <a:rPr lang="en-US" altLang="zh-CN" sz="2400" dirty="0" smtClean="0"/>
              <a:t>shortage of infrastructure and highly-educated labor force;  and </a:t>
            </a:r>
            <a:r>
              <a:rPr lang="en-US" altLang="zh-CN" sz="2400" dirty="0" smtClean="0"/>
              <a:t>weak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dirty="0" smtClean="0"/>
              <a:t>industry </a:t>
            </a:r>
            <a:r>
              <a:rPr lang="en-US" altLang="zh-CN" sz="2400" dirty="0"/>
              <a:t>supporting </a:t>
            </a:r>
            <a:r>
              <a:rPr lang="en-US" altLang="zh-CN" sz="2400" dirty="0" smtClean="0"/>
              <a:t>ability.</a:t>
            </a:r>
            <a:endParaRPr lang="en-US" altLang="zh-CN" sz="2400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F9B9BA-6EC4-4CE3-A851-852B916B1E1A}" type="slidenum">
              <a:rPr lang="en-US" altLang="zh-CN" smtClean="0"/>
              <a:pPr>
                <a:defRPr/>
              </a:pPr>
              <a:t>15</a:t>
            </a:fld>
            <a:endParaRPr lang="en-US" altLang="zh-CN" dirty="0"/>
          </a:p>
        </p:txBody>
      </p:sp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1082436" y="299177"/>
            <a:ext cx="70009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lvl="0"/>
            <a:r>
              <a:rPr lang="zh-CN" altLang="en-US" sz="2400" b="1" dirty="0" smtClean="0">
                <a:latin typeface="仿宋" pitchFamily="49" charset="-122"/>
                <a:ea typeface="仿宋" pitchFamily="49" charset="-122"/>
              </a:rPr>
              <a:t> 面临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的</a:t>
            </a:r>
            <a:r>
              <a:rPr lang="zh-CN" altLang="en-US" sz="2400" b="1" dirty="0" smtClean="0">
                <a:latin typeface="仿宋" pitchFamily="49" charset="-122"/>
                <a:ea typeface="仿宋" pitchFamily="49" charset="-122"/>
              </a:rPr>
              <a:t>挑战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Challenges</a:t>
            </a:r>
            <a:endParaRPr lang="zh-CN" altLang="en-US" sz="2400" b="1" dirty="0">
              <a:latin typeface="仿宋" pitchFamily="49" charset="-122"/>
              <a:ea typeface="仿宋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440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196752"/>
            <a:ext cx="8229600" cy="5256584"/>
          </a:xfrm>
          <a:solidFill>
            <a:srgbClr val="FFFFB3"/>
          </a:solidFill>
        </p:spPr>
        <p:txBody>
          <a:bodyPr/>
          <a:lstStyle/>
          <a:p>
            <a:pPr>
              <a:buNone/>
            </a:pP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、负债重，融资难度大</a:t>
            </a:r>
            <a:endParaRPr lang="en-US" altLang="zh-CN" sz="2400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zh-CN" sz="2400" dirty="0" smtClean="0">
                <a:latin typeface="楷体" pitchFamily="49" charset="-122"/>
                <a:ea typeface="楷体" pitchFamily="49" charset="-122"/>
              </a:rPr>
              <a:t>一般</a:t>
            </a:r>
            <a:r>
              <a:rPr lang="zh-CN" altLang="zh-CN" sz="2400" dirty="0">
                <a:latin typeface="楷体" pitchFamily="49" charset="-122"/>
                <a:ea typeface="楷体" pitchFamily="49" charset="-122"/>
              </a:rPr>
              <a:t>认为，外债占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GDP</a:t>
            </a:r>
            <a:r>
              <a:rPr lang="zh-CN" altLang="zh-CN" sz="2400" dirty="0"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zh-CN" sz="2400" dirty="0" smtClean="0">
                <a:latin typeface="楷体" pitchFamily="49" charset="-122"/>
                <a:ea typeface="楷体" pitchFamily="49" charset="-122"/>
              </a:rPr>
              <a:t>比重不</a:t>
            </a:r>
            <a:r>
              <a:rPr lang="zh-CN" altLang="zh-CN" sz="2400" dirty="0">
                <a:latin typeface="楷体" pitchFamily="49" charset="-122"/>
                <a:ea typeface="楷体" pitchFamily="49" charset="-122"/>
              </a:rPr>
              <a:t>应</a:t>
            </a:r>
            <a:r>
              <a:rPr lang="zh-CN" altLang="zh-CN" sz="2400" dirty="0" smtClean="0">
                <a:latin typeface="楷体" pitchFamily="49" charset="-122"/>
                <a:ea typeface="楷体" pitchFamily="49" charset="-122"/>
              </a:rPr>
              <a:t>超过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30%</a:t>
            </a:r>
            <a:r>
              <a:rPr lang="zh-CN" altLang="zh-CN" sz="2400" dirty="0">
                <a:latin typeface="楷体" pitchFamily="49" charset="-122"/>
                <a:ea typeface="楷体" pitchFamily="49" charset="-122"/>
              </a:rPr>
              <a:t>。就整个拉美地区来看</a:t>
            </a:r>
            <a:r>
              <a:rPr lang="zh-CN" altLang="zh-CN" sz="2400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大部分国家</a:t>
            </a:r>
            <a:r>
              <a:rPr lang="zh-CN" altLang="zh-CN" sz="2400" dirty="0" smtClean="0">
                <a:latin typeface="楷体" pitchFamily="49" charset="-122"/>
                <a:ea typeface="楷体" pitchFamily="49" charset="-122"/>
              </a:rPr>
              <a:t>这</a:t>
            </a:r>
            <a:r>
              <a:rPr lang="zh-CN" altLang="zh-CN" sz="2400" dirty="0">
                <a:latin typeface="楷体" pitchFamily="49" charset="-122"/>
                <a:ea typeface="楷体" pitchFamily="49" charset="-122"/>
              </a:rPr>
              <a:t>一</a:t>
            </a:r>
            <a:r>
              <a:rPr lang="zh-CN" altLang="zh-CN" sz="2400" dirty="0" smtClean="0">
                <a:latin typeface="楷体" pitchFamily="49" charset="-122"/>
                <a:ea typeface="楷体" pitchFamily="49" charset="-122"/>
              </a:rPr>
              <a:t>比重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已</a:t>
            </a:r>
            <a:r>
              <a:rPr lang="zh-CN" altLang="zh-CN" sz="2400" dirty="0" smtClean="0">
                <a:latin typeface="楷体" pitchFamily="49" charset="-122"/>
                <a:ea typeface="楷体" pitchFamily="49" charset="-122"/>
              </a:rPr>
              <a:t>超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标</a:t>
            </a:r>
            <a:r>
              <a:rPr lang="zh-CN" altLang="zh-CN" sz="2400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2400" dirty="0">
                <a:latin typeface="楷体" pitchFamily="49" charset="-122"/>
                <a:ea typeface="楷体" pitchFamily="49" charset="-122"/>
              </a:rPr>
              <a:t>智利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(58%)</a:t>
            </a:r>
            <a:r>
              <a:rPr lang="zh-CN" altLang="zh-CN" sz="2400" dirty="0">
                <a:latin typeface="楷体" pitchFamily="49" charset="-122"/>
                <a:ea typeface="楷体" pitchFamily="49" charset="-122"/>
              </a:rPr>
              <a:t>、墨西哥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(42%)</a:t>
            </a:r>
            <a:r>
              <a:rPr lang="zh-CN" altLang="zh-CN" sz="2400" dirty="0">
                <a:latin typeface="楷体" pitchFamily="49" charset="-122"/>
                <a:ea typeface="楷体" pitchFamily="49" charset="-122"/>
              </a:rPr>
              <a:t>、哥斯达黎加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(39%)</a:t>
            </a:r>
            <a:r>
              <a:rPr lang="zh-CN" altLang="zh-CN" sz="2400" dirty="0">
                <a:latin typeface="楷体" pitchFamily="49" charset="-122"/>
                <a:ea typeface="楷体" pitchFamily="49" charset="-122"/>
              </a:rPr>
              <a:t>、哥伦比亚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(34%)</a:t>
            </a:r>
            <a:r>
              <a:rPr lang="zh-CN" altLang="zh-CN" sz="2400" dirty="0">
                <a:latin typeface="楷体" pitchFamily="49" charset="-122"/>
                <a:ea typeface="楷体" pitchFamily="49" charset="-122"/>
              </a:rPr>
              <a:t>等</a:t>
            </a:r>
            <a:r>
              <a:rPr lang="zh-CN" altLang="zh-CN" sz="2400" dirty="0" smtClean="0">
                <a:latin typeface="楷体" pitchFamily="49" charset="-122"/>
                <a:ea typeface="楷体" pitchFamily="49" charset="-122"/>
              </a:rPr>
              <a:t>国家远超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30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%</a:t>
            </a:r>
            <a:r>
              <a:rPr lang="zh-CN" altLang="zh-CN" sz="2400" dirty="0">
                <a:latin typeface="楷体" pitchFamily="49" charset="-122"/>
                <a:ea typeface="楷体" pitchFamily="49" charset="-122"/>
              </a:rPr>
              <a:t>。这表明不少拉美国家的外债负担较</a:t>
            </a:r>
            <a:r>
              <a:rPr lang="zh-CN" altLang="zh-CN" sz="2400" dirty="0" smtClean="0">
                <a:latin typeface="楷体" pitchFamily="49" charset="-122"/>
                <a:ea typeface="楷体" pitchFamily="49" charset="-122"/>
              </a:rPr>
              <a:t>重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，公共融资能力比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较差。对于金融机构而言，风险管控难度加大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400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2400" dirty="0" smtClean="0"/>
              <a:t> </a:t>
            </a:r>
            <a:r>
              <a:rPr lang="en-US" altLang="zh-CN" sz="2400" dirty="0"/>
              <a:t>Heavy </a:t>
            </a:r>
            <a:r>
              <a:rPr lang="en-US" altLang="zh-CN" sz="2400" dirty="0" smtClean="0"/>
              <a:t>debts, </a:t>
            </a:r>
            <a:r>
              <a:rPr lang="en-US" altLang="zh-CN" sz="2400" dirty="0" smtClean="0"/>
              <a:t>difficulty in financing </a:t>
            </a:r>
            <a:endParaRPr lang="zh-CN" altLang="en-US" sz="2400" dirty="0"/>
          </a:p>
          <a:p>
            <a:pPr marL="0" indent="0">
              <a:buNone/>
            </a:pPr>
            <a:r>
              <a:rPr lang="en-US" altLang="zh-CN" sz="2400" dirty="0" smtClean="0"/>
              <a:t>     In </a:t>
            </a:r>
            <a:r>
              <a:rPr lang="en-US" altLang="zh-CN" sz="2400" dirty="0"/>
              <a:t>general, the proportion </a:t>
            </a:r>
            <a:r>
              <a:rPr lang="en-US" altLang="zh-CN" sz="2400" dirty="0" smtClean="0"/>
              <a:t>of accounted </a:t>
            </a:r>
            <a:r>
              <a:rPr lang="en-US" altLang="zh-CN" sz="2400" dirty="0"/>
              <a:t>foreign </a:t>
            </a:r>
            <a:r>
              <a:rPr lang="en-US" altLang="zh-CN" sz="2400" dirty="0" smtClean="0"/>
              <a:t>debts to </a:t>
            </a:r>
            <a:r>
              <a:rPr lang="en-US" altLang="zh-CN" sz="2400" dirty="0"/>
              <a:t>GDP should not exceed 30%. </a:t>
            </a:r>
            <a:r>
              <a:rPr lang="en-US" altLang="zh-CN" sz="2400" dirty="0" smtClean="0"/>
              <a:t>However, the proportions in </a:t>
            </a:r>
            <a:r>
              <a:rPr lang="en-US" altLang="zh-CN" sz="2400" dirty="0"/>
              <a:t>most Latin </a:t>
            </a:r>
            <a:r>
              <a:rPr lang="en-US" altLang="zh-CN" sz="2400" dirty="0" smtClean="0"/>
              <a:t>America countries have exceeded it, e.g., </a:t>
            </a:r>
            <a:r>
              <a:rPr lang="en-US" altLang="zh-CN" sz="2400" dirty="0"/>
              <a:t>Chile (58%), Mexico (42%), Costa Rica (39%), Columbia (34%) </a:t>
            </a:r>
            <a:r>
              <a:rPr lang="en-US" altLang="zh-CN" sz="2400" dirty="0" smtClean="0"/>
              <a:t>. Heavy debts  </a:t>
            </a:r>
            <a:r>
              <a:rPr lang="en-US" altLang="zh-CN" sz="2400" dirty="0" smtClean="0"/>
              <a:t>lead </a:t>
            </a:r>
            <a:r>
              <a:rPr lang="en-US" altLang="zh-CN" sz="2400" dirty="0"/>
              <a:t>to </a:t>
            </a:r>
            <a:r>
              <a:rPr lang="en-US" altLang="zh-CN" sz="2400" dirty="0" smtClean="0"/>
              <a:t>poor financing capacity and risk </a:t>
            </a:r>
            <a:r>
              <a:rPr lang="en-US" altLang="zh-CN" sz="2400" dirty="0"/>
              <a:t>management difficulty f</a:t>
            </a:r>
            <a:r>
              <a:rPr lang="en-US" altLang="zh-CN" sz="2400" dirty="0" smtClean="0"/>
              <a:t>or </a:t>
            </a:r>
            <a:r>
              <a:rPr lang="en-US" altLang="zh-CN" sz="2400" dirty="0"/>
              <a:t>financial </a:t>
            </a:r>
            <a:r>
              <a:rPr lang="en-US" altLang="zh-CN" sz="2400" dirty="0" smtClean="0"/>
              <a:t>institutions. </a:t>
            </a:r>
            <a:endParaRPr lang="en-US" altLang="zh-CN" sz="2400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F9B9BA-6EC4-4CE3-A851-852B916B1E1A}" type="slidenum">
              <a:rPr lang="en-US" altLang="zh-CN" smtClean="0"/>
              <a:pPr>
                <a:defRPr/>
              </a:pPr>
              <a:t>16</a:t>
            </a:fld>
            <a:endParaRPr lang="en-US" altLang="zh-CN" dirty="0"/>
          </a:p>
        </p:txBody>
      </p:sp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1082436" y="299177"/>
            <a:ext cx="70009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lvl="0"/>
            <a:r>
              <a:rPr lang="zh-CN" altLang="en-US" sz="2400" b="1" dirty="0" smtClean="0">
                <a:latin typeface="仿宋" pitchFamily="49" charset="-122"/>
                <a:ea typeface="仿宋" pitchFamily="49" charset="-122"/>
              </a:rPr>
              <a:t> 面临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的</a:t>
            </a:r>
            <a:r>
              <a:rPr lang="zh-CN" altLang="en-US" sz="2400" b="1" dirty="0" smtClean="0">
                <a:latin typeface="仿宋" pitchFamily="49" charset="-122"/>
                <a:ea typeface="仿宋" pitchFamily="49" charset="-122"/>
              </a:rPr>
              <a:t>挑战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Challenges</a:t>
            </a:r>
            <a:endParaRPr lang="zh-CN" altLang="en-US" sz="2400" b="1" dirty="0">
              <a:latin typeface="仿宋" pitchFamily="49" charset="-122"/>
              <a:ea typeface="仿宋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722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196752"/>
            <a:ext cx="8229600" cy="5018330"/>
          </a:xfrm>
          <a:solidFill>
            <a:srgbClr val="FFFFB3"/>
          </a:solidFill>
        </p:spPr>
        <p:txBody>
          <a:bodyPr/>
          <a:lstStyle/>
          <a:p>
            <a:pPr>
              <a:buNone/>
            </a:pPr>
            <a:r>
              <a:rPr lang="en-US" altLang="zh-CN" sz="2000" dirty="0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、外部干扰</a:t>
            </a:r>
            <a:endParaRPr lang="en-US" altLang="zh-CN" sz="2000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 西方媒体往往不能全面客观的报道中拉合作。以</a:t>
            </a:r>
            <a:r>
              <a:rPr lang="zh-CN" altLang="zh-CN" sz="2000" dirty="0" smtClean="0">
                <a:latin typeface="楷体" pitchFamily="49" charset="-122"/>
                <a:ea typeface="楷体" pitchFamily="49" charset="-122"/>
              </a:rPr>
              <a:t>美国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为主</a:t>
            </a: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的西方媒体</a:t>
            </a:r>
            <a:r>
              <a:rPr lang="zh-CN" altLang="zh-CN" sz="2000" dirty="0">
                <a:latin typeface="楷体" pitchFamily="49" charset="-122"/>
                <a:ea typeface="楷体" pitchFamily="49" charset="-122"/>
              </a:rPr>
              <a:t>一再暗示</a:t>
            </a: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中国</a:t>
            </a:r>
            <a:r>
              <a:rPr lang="zh-CN" altLang="zh-CN" sz="2000" dirty="0">
                <a:latin typeface="楷体" pitchFamily="49" charset="-122"/>
                <a:ea typeface="楷体" pitchFamily="49" charset="-122"/>
              </a:rPr>
              <a:t>在</a:t>
            </a: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拉美</a:t>
            </a:r>
            <a:r>
              <a:rPr lang="zh-CN" altLang="zh-CN" sz="2000" dirty="0">
                <a:latin typeface="楷体" pitchFamily="49" charset="-122"/>
                <a:ea typeface="楷体" pitchFamily="49" charset="-122"/>
              </a:rPr>
              <a:t>地区的活动并未给拉美地区带来好处</a:t>
            </a: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，包括“</a:t>
            </a:r>
            <a:r>
              <a:rPr lang="zh-CN" altLang="zh-CN" sz="2000" dirty="0">
                <a:latin typeface="楷体" pitchFamily="49" charset="-122"/>
                <a:ea typeface="楷体" pitchFamily="49" charset="-122"/>
              </a:rPr>
              <a:t>中国喜欢在海外</a:t>
            </a:r>
            <a:r>
              <a:rPr lang="zh-CN" altLang="zh-CN" sz="2000" dirty="0" smtClean="0">
                <a:latin typeface="楷体" pitchFamily="49" charset="-122"/>
                <a:ea typeface="楷体" pitchFamily="49" charset="-122"/>
              </a:rPr>
              <a:t>投资项目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中</a:t>
            </a:r>
            <a:r>
              <a:rPr lang="zh-CN" altLang="zh-CN" sz="2000" dirty="0" smtClean="0">
                <a:latin typeface="楷体" pitchFamily="49" charset="-122"/>
                <a:ea typeface="楷体" pitchFamily="49" charset="-122"/>
              </a:rPr>
              <a:t>引进</a:t>
            </a:r>
            <a:r>
              <a:rPr lang="zh-CN" altLang="zh-CN" sz="2000" dirty="0">
                <a:latin typeface="楷体" pitchFamily="49" charset="-122"/>
                <a:ea typeface="楷体" pitchFamily="49" charset="-122"/>
              </a:rPr>
              <a:t>自己的劳工，对解决拉美当地就业没有任何帮助</a:t>
            </a: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”及“</a:t>
            </a:r>
            <a:r>
              <a:rPr lang="zh-CN" altLang="zh-CN" sz="2000" dirty="0">
                <a:latin typeface="楷体" pitchFamily="49" charset="-122"/>
                <a:ea typeface="楷体" pitchFamily="49" charset="-122"/>
              </a:rPr>
              <a:t>中国的贸易模式和行为使拉美制造商处于劣势</a:t>
            </a: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”等观点时常见报，</a:t>
            </a:r>
            <a:r>
              <a:rPr lang="zh-CN" altLang="zh-CN" sz="2000" dirty="0">
                <a:latin typeface="楷体" pitchFamily="49" charset="-122"/>
                <a:ea typeface="楷体" pitchFamily="49" charset="-122"/>
              </a:rPr>
              <a:t>极力渲染中国挤压拉美制造业、破坏环境</a:t>
            </a:r>
            <a:r>
              <a:rPr lang="zh-CN" altLang="zh-CN" sz="2000" dirty="0" smtClean="0">
                <a:latin typeface="楷体" pitchFamily="49" charset="-122"/>
                <a:ea typeface="楷体" pitchFamily="49" charset="-122"/>
              </a:rPr>
              <a:t>等</a:t>
            </a:r>
            <a:r>
              <a:rPr lang="zh-CN" altLang="en-US" sz="2000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000" dirty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2000" dirty="0" smtClean="0"/>
              <a:t>External </a:t>
            </a:r>
            <a:r>
              <a:rPr lang="en-US" altLang="zh-CN" sz="2000" dirty="0"/>
              <a:t>interference</a:t>
            </a:r>
          </a:p>
          <a:p>
            <a:pPr marL="0" indent="0">
              <a:buNone/>
            </a:pPr>
            <a:r>
              <a:rPr lang="zh-CN" altLang="en-US" sz="2000" dirty="0"/>
              <a:t> </a:t>
            </a:r>
            <a:r>
              <a:rPr lang="zh-CN" altLang="en-US" sz="2000" dirty="0" smtClean="0"/>
              <a:t>   </a:t>
            </a:r>
            <a:r>
              <a:rPr lang="en-US" altLang="zh-CN" sz="2000" dirty="0" smtClean="0"/>
              <a:t>Western </a:t>
            </a:r>
            <a:r>
              <a:rPr lang="en-US" altLang="zh-CN" sz="2000" dirty="0"/>
              <a:t>media </a:t>
            </a:r>
            <a:r>
              <a:rPr lang="en-US" altLang="zh-CN" sz="2000" dirty="0" smtClean="0"/>
              <a:t>can not </a:t>
            </a:r>
            <a:r>
              <a:rPr lang="en-US" altLang="zh-CN" sz="2000" dirty="0"/>
              <a:t>report  the cooperation between China </a:t>
            </a:r>
            <a:r>
              <a:rPr lang="en-US" altLang="zh-CN" sz="2000" dirty="0" smtClean="0"/>
              <a:t>and Latin </a:t>
            </a:r>
            <a:r>
              <a:rPr lang="en-US" altLang="zh-CN" sz="2000" dirty="0" smtClean="0"/>
              <a:t>American countries </a:t>
            </a:r>
            <a:r>
              <a:rPr lang="en-US" altLang="zh-CN" sz="2000" dirty="0"/>
              <a:t>fully and objectively. </a:t>
            </a:r>
            <a:r>
              <a:rPr lang="en-US" altLang="zh-CN" sz="2000" dirty="0" smtClean="0"/>
              <a:t>They </a:t>
            </a:r>
            <a:r>
              <a:rPr lang="en-US" altLang="zh-CN" sz="2000" dirty="0" smtClean="0"/>
              <a:t>hint </a:t>
            </a:r>
            <a:r>
              <a:rPr lang="en-US" altLang="zh-CN" sz="2000" dirty="0"/>
              <a:t>that </a:t>
            </a:r>
            <a:r>
              <a:rPr lang="en-US" altLang="zh-CN" sz="2000" dirty="0" smtClean="0"/>
              <a:t>Chinese </a:t>
            </a:r>
            <a:r>
              <a:rPr lang="en-US" altLang="zh-CN" sz="2000" dirty="0"/>
              <a:t>activities in Latin America </a:t>
            </a:r>
            <a:r>
              <a:rPr lang="en-US" altLang="zh-CN" sz="2000" dirty="0" smtClean="0"/>
              <a:t>has </a:t>
            </a:r>
            <a:r>
              <a:rPr lang="en-US" altLang="zh-CN" sz="2000" dirty="0"/>
              <a:t>not been a good deal, </a:t>
            </a:r>
            <a:r>
              <a:rPr lang="en-US" altLang="zh-CN" sz="2000" dirty="0" smtClean="0"/>
              <a:t>such as </a:t>
            </a:r>
            <a:r>
              <a:rPr lang="en-US" altLang="zh-CN" sz="2000" dirty="0"/>
              <a:t>"China likes to introduce their own workers in overseas investment projects," and "China's trade </a:t>
            </a:r>
            <a:r>
              <a:rPr lang="en-US" altLang="zh-CN" sz="2000" dirty="0" smtClean="0"/>
              <a:t>modes </a:t>
            </a:r>
            <a:r>
              <a:rPr lang="en-US" altLang="zh-CN" sz="2000" dirty="0"/>
              <a:t>and </a:t>
            </a:r>
            <a:r>
              <a:rPr lang="en-US" altLang="zh-CN" sz="2000" dirty="0" smtClean="0"/>
              <a:t>behaviors make </a:t>
            </a:r>
            <a:r>
              <a:rPr lang="en-US" altLang="zh-CN" sz="2000" dirty="0"/>
              <a:t>Latin American manufacturers at a disadvantage" and </a:t>
            </a:r>
            <a:r>
              <a:rPr lang="en-US" altLang="zh-CN" sz="2000" dirty="0" smtClean="0"/>
              <a:t>strongly </a:t>
            </a:r>
            <a:r>
              <a:rPr lang="en-US" altLang="zh-CN" sz="2000" dirty="0"/>
              <a:t>rendered Chinese extrusion </a:t>
            </a:r>
            <a:r>
              <a:rPr lang="en-US" altLang="zh-CN" sz="2000" dirty="0" smtClean="0"/>
              <a:t>over </a:t>
            </a:r>
            <a:r>
              <a:rPr lang="en-US" altLang="zh-CN" sz="2000" dirty="0"/>
              <a:t>Latin American </a:t>
            </a:r>
            <a:r>
              <a:rPr lang="en-US" altLang="zh-CN" sz="2000" dirty="0" smtClean="0"/>
              <a:t>manufacturing and environment, </a:t>
            </a:r>
            <a:r>
              <a:rPr lang="en-US" altLang="zh-CN" sz="2000" dirty="0"/>
              <a:t>etc..</a:t>
            </a:r>
          </a:p>
          <a:p>
            <a:pPr>
              <a:buNone/>
            </a:pPr>
            <a:endParaRPr lang="zh-CN" altLang="en-US" sz="2000" dirty="0" smtClean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F9B9BA-6EC4-4CE3-A851-852B916B1E1A}" type="slidenum">
              <a:rPr lang="en-US" altLang="zh-CN" smtClean="0"/>
              <a:pPr>
                <a:defRPr/>
              </a:pPr>
              <a:t>17</a:t>
            </a:fld>
            <a:endParaRPr lang="en-US" altLang="zh-CN" dirty="0"/>
          </a:p>
        </p:txBody>
      </p:sp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1082436" y="299177"/>
            <a:ext cx="70009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lvl="0"/>
            <a:r>
              <a:rPr lang="zh-CN" altLang="en-US" sz="2400" b="1" dirty="0" smtClean="0">
                <a:latin typeface="仿宋" pitchFamily="49" charset="-122"/>
                <a:ea typeface="仿宋" pitchFamily="49" charset="-122"/>
              </a:rPr>
              <a:t> 面临</a:t>
            </a:r>
            <a:r>
              <a:rPr lang="zh-CN" altLang="en-US" sz="2400" b="1" dirty="0">
                <a:latin typeface="仿宋" pitchFamily="49" charset="-122"/>
                <a:ea typeface="仿宋" pitchFamily="49" charset="-122"/>
              </a:rPr>
              <a:t>的</a:t>
            </a:r>
            <a:r>
              <a:rPr lang="zh-CN" altLang="en-US" sz="2400" b="1" dirty="0" smtClean="0">
                <a:latin typeface="仿宋" pitchFamily="49" charset="-122"/>
                <a:ea typeface="仿宋" pitchFamily="49" charset="-122"/>
              </a:rPr>
              <a:t>挑战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Challenges</a:t>
            </a:r>
            <a:endParaRPr lang="zh-CN" altLang="en-US" sz="2400" b="1" dirty="0">
              <a:latin typeface="仿宋" pitchFamily="49" charset="-122"/>
              <a:ea typeface="仿宋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597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pPr marL="342900" lvl="0" indent="-342900" algn="l"/>
            <a:r>
              <a:rPr lang="zh-CN" altLang="en-US" sz="2400" b="1" kern="1200" dirty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+mn-cs"/>
              </a:rPr>
              <a:t>如何</a:t>
            </a:r>
            <a:r>
              <a:rPr lang="zh-CN" altLang="en-US" sz="2400" b="1" kern="1200" dirty="0" smtClean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+mn-cs"/>
              </a:rPr>
              <a:t>应对</a:t>
            </a:r>
            <a:r>
              <a:rPr lang="en-US" altLang="zh-CN" sz="2400" b="1" dirty="0" smtClean="0">
                <a:latin typeface="仿宋" pitchFamily="49" charset="-122"/>
                <a:ea typeface="仿宋" pitchFamily="49" charset="-122"/>
              </a:rPr>
              <a:t>Countermeasure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s</a:t>
            </a:r>
            <a:endParaRPr lang="zh-CN" altLang="en-US" sz="2400" b="1" kern="1200" dirty="0">
              <a:solidFill>
                <a:schemeClr val="tx1"/>
              </a:solidFill>
              <a:latin typeface="仿宋" pitchFamily="49" charset="-122"/>
              <a:ea typeface="仿宋" pitchFamily="49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F9B9BA-6EC4-4CE3-A851-852B916B1E1A}" type="slidenum">
              <a:rPr lang="en-US" altLang="zh-CN" smtClean="0"/>
              <a:pPr>
                <a:defRPr/>
              </a:pPr>
              <a:t>18</a:t>
            </a:fld>
            <a:endParaRPr lang="en-US" altLang="zh-CN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98116" y="1124744"/>
            <a:ext cx="8350347" cy="4968552"/>
          </a:xfrm>
          <a:prstGeom prst="rect">
            <a:avLst/>
          </a:prstGeom>
          <a:solidFill>
            <a:srgbClr val="FFFF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    面对挑战，我们要迎难而上，积极应对，不能知难而退，消极避让。总体上讲，我们要用发展的方法解决前进中的问题。 </a:t>
            </a:r>
            <a:endParaRPr lang="en-US" altLang="zh-CN" sz="2800" dirty="0" smtClean="0">
              <a:latin typeface="楷体" pitchFamily="49" charset="-122"/>
              <a:ea typeface="楷体" pitchFamily="49" charset="-122"/>
            </a:endParaRPr>
          </a:p>
          <a:p>
            <a:pPr marL="0" indent="0">
              <a:buNone/>
            </a:pP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en-US" altLang="zh-CN" sz="2800" dirty="0" smtClean="0"/>
              <a:t> To </a:t>
            </a:r>
            <a:r>
              <a:rPr lang="en-US" altLang="zh-CN" sz="2800" dirty="0" smtClean="0"/>
              <a:t>meet the </a:t>
            </a:r>
            <a:r>
              <a:rPr lang="en-US" altLang="zh-CN" sz="2800" dirty="0" smtClean="0"/>
              <a:t>challenges, </a:t>
            </a:r>
            <a:r>
              <a:rPr lang="en-US" altLang="zh-CN" sz="2800" dirty="0"/>
              <a:t>we </a:t>
            </a:r>
            <a:r>
              <a:rPr lang="en-US" altLang="zh-CN" sz="2800" dirty="0" smtClean="0"/>
              <a:t>should </a:t>
            </a:r>
            <a:r>
              <a:rPr lang="en-US" altLang="zh-CN" sz="2800" dirty="0" smtClean="0"/>
              <a:t>actively </a:t>
            </a:r>
            <a:r>
              <a:rPr lang="en-US" altLang="zh-CN" sz="2800" dirty="0" smtClean="0"/>
              <a:t>face, </a:t>
            </a:r>
            <a:r>
              <a:rPr lang="en-US" altLang="zh-CN" sz="2800" dirty="0" smtClean="0"/>
              <a:t>instead of passively avoiding </a:t>
            </a:r>
            <a:r>
              <a:rPr lang="en-US" altLang="zh-CN" sz="2800" dirty="0" smtClean="0"/>
              <a:t>them. As a whole</a:t>
            </a:r>
            <a:r>
              <a:rPr lang="en-US" altLang="zh-CN" sz="2800" dirty="0"/>
              <a:t>, </a:t>
            </a:r>
            <a:r>
              <a:rPr lang="en-US" altLang="zh-CN" sz="2800" dirty="0" smtClean="0"/>
              <a:t>development can be employed as a means to </a:t>
            </a:r>
            <a:r>
              <a:rPr lang="en-US" altLang="zh-CN" sz="2800" dirty="0"/>
              <a:t>solve the problems in </a:t>
            </a:r>
            <a:r>
              <a:rPr lang="en-US" altLang="zh-CN" sz="2800" dirty="0" smtClean="0"/>
              <a:t>advancement.   </a:t>
            </a:r>
            <a:endParaRPr lang="zh-CN" altLang="en-US" sz="2800" dirty="0"/>
          </a:p>
          <a:p>
            <a:endParaRPr lang="en-US" altLang="zh-CN" sz="2800" dirty="0"/>
          </a:p>
          <a:p>
            <a:pPr marL="0" indent="0">
              <a:buNone/>
            </a:pPr>
            <a:endParaRPr lang="en-US" altLang="zh-CN" sz="2800" dirty="0" smtClean="0">
              <a:latin typeface="楷体" pitchFamily="49" charset="-122"/>
              <a:ea typeface="楷体" pitchFamily="49" charset="-122"/>
            </a:endParaRPr>
          </a:p>
          <a:p>
            <a:pPr marL="0" indent="0">
              <a:buNone/>
            </a:pPr>
            <a:endParaRPr lang="en-US" altLang="zh-CN" sz="2800" dirty="0">
              <a:latin typeface="楷体" pitchFamily="49" charset="-122"/>
              <a:ea typeface="楷体" pitchFamily="49" charset="-122"/>
            </a:endParaRPr>
          </a:p>
          <a:p>
            <a:pPr marL="0" indent="0">
              <a:buNone/>
            </a:pPr>
            <a:endParaRPr lang="en-US" altLang="zh-CN" sz="2800" dirty="0">
              <a:latin typeface="楷体" pitchFamily="49" charset="-122"/>
              <a:ea typeface="楷体" pitchFamily="49" charset="-122"/>
            </a:endParaRPr>
          </a:p>
          <a:p>
            <a:endParaRPr lang="zh-CN" altLang="en-US" sz="2800" dirty="0"/>
          </a:p>
          <a:p>
            <a:pPr>
              <a:buFontTx/>
              <a:buNone/>
            </a:pP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1612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8" descr="未标题-ppt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6"/>
          <a:stretch>
            <a:fillRect/>
          </a:stretch>
        </p:blipFill>
        <p:spPr bwMode="auto">
          <a:xfrm>
            <a:off x="0" y="0"/>
            <a:ext cx="914400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矩形 5"/>
          <p:cNvSpPr>
            <a:spLocks noChangeArrowheads="1"/>
          </p:cNvSpPr>
          <p:nvPr/>
        </p:nvSpPr>
        <p:spPr bwMode="auto">
          <a:xfrm>
            <a:off x="1052763" y="3860676"/>
            <a:ext cx="73723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zh-CN" altLang="zh-CN" sz="2000"/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1185550122"/>
              </p:ext>
            </p:extLst>
          </p:nvPr>
        </p:nvGraphicFramePr>
        <p:xfrm>
          <a:off x="764333" y="1268760"/>
          <a:ext cx="7416825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矩形 2"/>
          <p:cNvSpPr/>
          <p:nvPr/>
        </p:nvSpPr>
        <p:spPr>
          <a:xfrm>
            <a:off x="1268390" y="1569566"/>
            <a:ext cx="575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1</a:t>
            </a:r>
            <a:endParaRPr lang="zh-CN" alt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68390" y="2924944"/>
            <a:ext cx="5758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2</a:t>
            </a:r>
            <a:endParaRPr lang="zh-CN" alt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68390" y="4377878"/>
            <a:ext cx="575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3</a:t>
            </a:r>
            <a:endParaRPr lang="zh-CN" alt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994876-06F4-486E-BCB0-F8003BA0ADAC}" type="slidenum">
              <a:rPr lang="en-US" altLang="zh-CN" smtClean="0"/>
              <a:pPr>
                <a:defRPr/>
              </a:pPr>
              <a:t>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solidFill>
            <a:srgbClr val="FFFFB3"/>
          </a:solidFill>
        </p:spPr>
        <p:txBody>
          <a:bodyPr/>
          <a:lstStyle/>
          <a:p>
            <a:r>
              <a:rPr lang="en-US" altLang="zh-CN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dirty="0">
                <a:latin typeface="楷体" pitchFamily="49" charset="-122"/>
                <a:ea typeface="楷体" pitchFamily="49" charset="-122"/>
              </a:rPr>
              <a:t>、调整贸易结构，升级合作水平和层次。通过产能合作，提升合作国的制造水平，优化拉美国家的经济结构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dirty="0" smtClean="0"/>
              <a:t>To adjust </a:t>
            </a:r>
            <a:r>
              <a:rPr lang="en-US" altLang="zh-CN" dirty="0"/>
              <a:t>the trade </a:t>
            </a:r>
            <a:r>
              <a:rPr lang="en-US" altLang="zh-CN" dirty="0" smtClean="0"/>
              <a:t>structure and upgrade </a:t>
            </a:r>
            <a:r>
              <a:rPr lang="en-US" altLang="zh-CN" dirty="0"/>
              <a:t>the level of cooperation</a:t>
            </a:r>
            <a:r>
              <a:rPr lang="en-US" altLang="zh-CN" dirty="0" smtClean="0"/>
              <a:t>. To improve </a:t>
            </a:r>
            <a:r>
              <a:rPr lang="en-US" altLang="zh-CN" dirty="0"/>
              <a:t>the </a:t>
            </a:r>
            <a:r>
              <a:rPr lang="en-US" altLang="zh-CN" dirty="0" smtClean="0"/>
              <a:t>levels </a:t>
            </a:r>
            <a:r>
              <a:rPr lang="en-US" altLang="zh-CN" dirty="0"/>
              <a:t>of manufacturing in the </a:t>
            </a:r>
            <a:r>
              <a:rPr lang="en-US" altLang="zh-CN" dirty="0" err="1" smtClean="0"/>
              <a:t>parter</a:t>
            </a:r>
            <a:r>
              <a:rPr lang="en-US" altLang="zh-CN" dirty="0" smtClean="0"/>
              <a:t> </a:t>
            </a:r>
            <a:r>
              <a:rPr lang="en-US" altLang="zh-CN" dirty="0"/>
              <a:t>countries through capacity cooperation, </a:t>
            </a:r>
            <a:r>
              <a:rPr lang="en-US" altLang="zh-CN" dirty="0" smtClean="0"/>
              <a:t>and optimize </a:t>
            </a:r>
            <a:r>
              <a:rPr lang="en-US" altLang="zh-CN" dirty="0"/>
              <a:t>the economic structure </a:t>
            </a:r>
            <a:r>
              <a:rPr lang="en-US" altLang="zh-CN" dirty="0" smtClean="0"/>
              <a:t>of Latin </a:t>
            </a:r>
            <a:r>
              <a:rPr lang="en-US" altLang="zh-CN" dirty="0"/>
              <a:t>American countries.</a:t>
            </a:r>
          </a:p>
          <a:p>
            <a:endParaRPr lang="en-US" altLang="zh-CN" dirty="0">
              <a:latin typeface="楷体" pitchFamily="49" charset="-122"/>
              <a:ea typeface="楷体" pitchFamily="49" charset="-122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F9B9BA-6EC4-4CE3-A851-852B916B1E1A}" type="slidenum">
              <a:rPr lang="en-US" altLang="zh-CN" smtClean="0"/>
              <a:pPr>
                <a:defRPr/>
              </a:pPr>
              <a:t>19</a:t>
            </a:fld>
            <a:endParaRPr lang="en-US" altLang="zh-CN" dirty="0"/>
          </a:p>
        </p:txBody>
      </p:sp>
      <p:sp>
        <p:nvSpPr>
          <p:cNvPr id="6" name="标题 1"/>
          <p:cNvSpPr txBox="1">
            <a:spLocks/>
          </p:cNvSpPr>
          <p:nvPr/>
        </p:nvSpPr>
        <p:spPr bwMode="auto">
          <a:xfrm>
            <a:off x="457200" y="274638"/>
            <a:ext cx="8229600" cy="634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342900" indent="-342900" algn="l"/>
            <a:r>
              <a:rPr lang="zh-CN" altLang="en-US" sz="2400" b="1" kern="1200" smtClean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+mn-cs"/>
              </a:rPr>
              <a:t>如何应对</a:t>
            </a:r>
            <a:r>
              <a:rPr lang="en-US" altLang="zh-CN" sz="2400" b="1" smtClean="0">
                <a:latin typeface="仿宋" pitchFamily="49" charset="-122"/>
                <a:ea typeface="仿宋" pitchFamily="49" charset="-122"/>
              </a:rPr>
              <a:t>Countermeasures</a:t>
            </a:r>
            <a:endParaRPr lang="zh-CN" altLang="en-US" sz="2400" b="1" kern="1200" dirty="0">
              <a:solidFill>
                <a:schemeClr val="tx1"/>
              </a:solidFill>
              <a:latin typeface="仿宋" pitchFamily="49" charset="-122"/>
              <a:ea typeface="仿宋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92002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F9B9BA-6EC4-4CE3-A851-852B916B1E1A}" type="slidenum">
              <a:rPr lang="en-US" altLang="zh-CN" smtClean="0"/>
              <a:pPr>
                <a:defRPr/>
              </a:pPr>
              <a:t>20</a:t>
            </a:fld>
            <a:endParaRPr lang="en-US" altLang="zh-CN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98117" y="1124744"/>
            <a:ext cx="8229600" cy="4104456"/>
          </a:xfrm>
          <a:prstGeom prst="rect">
            <a:avLst/>
          </a:prstGeom>
          <a:solidFill>
            <a:srgbClr val="FFFF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endParaRPr lang="en-US" altLang="zh-CN" sz="2800" dirty="0" smtClean="0">
              <a:latin typeface="楷体" pitchFamily="49" charset="-122"/>
              <a:ea typeface="楷体" pitchFamily="49" charset="-122"/>
            </a:endParaRPr>
          </a:p>
          <a:p>
            <a:pPr marL="0" indent="0">
              <a:buNone/>
            </a:pP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、加强基础设施建设，加强劳动力培训，加强产能国际合作，提高拉美国家的政府治理能力和水平。</a:t>
            </a:r>
            <a:endParaRPr lang="en-US" altLang="zh-CN" sz="2800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2800" dirty="0" smtClean="0"/>
              <a:t>To strengthen </a:t>
            </a:r>
            <a:r>
              <a:rPr lang="en-US" altLang="zh-CN" sz="2800" dirty="0"/>
              <a:t>infrastructure construction, </a:t>
            </a:r>
            <a:r>
              <a:rPr lang="en-US" altLang="zh-CN" sz="2800" dirty="0" smtClean="0"/>
              <a:t>labor </a:t>
            </a:r>
            <a:r>
              <a:rPr lang="en-US" altLang="zh-CN" sz="2800" dirty="0"/>
              <a:t>training, </a:t>
            </a:r>
            <a:r>
              <a:rPr lang="en-US" altLang="zh-CN" sz="2800" dirty="0" smtClean="0"/>
              <a:t>international </a:t>
            </a:r>
            <a:r>
              <a:rPr lang="en-US" altLang="zh-CN" sz="2800" dirty="0"/>
              <a:t>cooperation in capacity, </a:t>
            </a:r>
            <a:r>
              <a:rPr lang="en-US" altLang="zh-CN" sz="2800" dirty="0" smtClean="0"/>
              <a:t>and improve </a:t>
            </a:r>
            <a:r>
              <a:rPr lang="en-US" altLang="zh-CN" sz="2800" dirty="0"/>
              <a:t>the ability and level of government governance in Latin American countries.</a:t>
            </a:r>
          </a:p>
          <a:p>
            <a:endParaRPr lang="zh-CN" altLang="en-US" sz="2800" dirty="0"/>
          </a:p>
          <a:p>
            <a:pPr>
              <a:buFontTx/>
              <a:buNone/>
            </a:pP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 </a:t>
            </a:r>
          </a:p>
        </p:txBody>
      </p:sp>
      <p:sp>
        <p:nvSpPr>
          <p:cNvPr id="6" name="标题 1"/>
          <p:cNvSpPr txBox="1">
            <a:spLocks/>
          </p:cNvSpPr>
          <p:nvPr/>
        </p:nvSpPr>
        <p:spPr bwMode="auto">
          <a:xfrm>
            <a:off x="457200" y="274638"/>
            <a:ext cx="8229600" cy="634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342900" indent="-342900" algn="l"/>
            <a:r>
              <a:rPr lang="zh-CN" altLang="en-US" sz="2400" b="1" kern="1200" smtClean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+mn-cs"/>
              </a:rPr>
              <a:t>如何应对</a:t>
            </a:r>
            <a:r>
              <a:rPr lang="en-US" altLang="zh-CN" sz="2400" b="1" smtClean="0">
                <a:latin typeface="仿宋" pitchFamily="49" charset="-122"/>
                <a:ea typeface="仿宋" pitchFamily="49" charset="-122"/>
              </a:rPr>
              <a:t>Countermeasures</a:t>
            </a:r>
            <a:endParaRPr lang="zh-CN" altLang="en-US" sz="2400" b="1" kern="1200" dirty="0">
              <a:solidFill>
                <a:schemeClr val="tx1"/>
              </a:solidFill>
              <a:latin typeface="仿宋" pitchFamily="49" charset="-122"/>
              <a:ea typeface="仿宋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63527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525963"/>
          </a:xfrm>
          <a:solidFill>
            <a:srgbClr val="FFFFB3"/>
          </a:solidFill>
        </p:spPr>
        <p:txBody>
          <a:bodyPr/>
          <a:lstStyle/>
          <a:p>
            <a:endParaRPr lang="en-US" altLang="zh-CN" sz="2400" dirty="0">
              <a:latin typeface="楷体" pitchFamily="49" charset="-122"/>
              <a:ea typeface="楷体" pitchFamily="49" charset="-122"/>
            </a:endParaRPr>
          </a:p>
          <a:p>
            <a:pPr marL="0" indent="0">
              <a:buNone/>
            </a:pP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、用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发展的方法解决发展中的问题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。通过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深化经贸合作，提升经济发展水平，增强造血功能，提高贸易总量，使还本付息额占出口收入比例降低，提升其偿债能力，降低金融风险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400" dirty="0">
              <a:latin typeface="楷体" pitchFamily="49" charset="-122"/>
              <a:ea typeface="楷体" pitchFamily="49" charset="-122"/>
            </a:endParaRPr>
          </a:p>
          <a:p>
            <a:pPr marL="0" indent="0">
              <a:buNone/>
            </a:pPr>
            <a:r>
              <a:rPr lang="en-US" altLang="zh-CN" sz="2400" dirty="0"/>
              <a:t>To </a:t>
            </a:r>
            <a:r>
              <a:rPr lang="en-US" altLang="zh-CN" sz="2400" dirty="0" smtClean="0"/>
              <a:t>solve </a:t>
            </a:r>
            <a:r>
              <a:rPr lang="en-US" altLang="zh-CN" sz="2400" dirty="0"/>
              <a:t>the </a:t>
            </a:r>
            <a:r>
              <a:rPr lang="en-US" altLang="zh-CN" sz="2400" dirty="0" smtClean="0"/>
              <a:t>problems </a:t>
            </a:r>
            <a:r>
              <a:rPr lang="en-US" altLang="zh-CN" sz="2400" dirty="0"/>
              <a:t>in </a:t>
            </a:r>
            <a:r>
              <a:rPr lang="en-US" altLang="zh-CN" sz="2400" dirty="0" smtClean="0"/>
              <a:t>development through further development</a:t>
            </a:r>
            <a:r>
              <a:rPr lang="en-US" altLang="zh-CN" sz="2400" dirty="0"/>
              <a:t>. </a:t>
            </a:r>
            <a:r>
              <a:rPr lang="en-US" altLang="zh-CN" sz="2400" dirty="0"/>
              <a:t>To promote the level of economic development, enhance the hematopoietic function, improve the total trade volume</a:t>
            </a:r>
            <a:r>
              <a:rPr lang="en-US" altLang="zh-CN" sz="2400" dirty="0" smtClean="0"/>
              <a:t>, </a:t>
            </a:r>
            <a:r>
              <a:rPr lang="en-US" altLang="zh-CN" sz="2400" dirty="0"/>
              <a:t>b</a:t>
            </a:r>
            <a:r>
              <a:rPr lang="en-US" altLang="zh-CN" sz="2400" dirty="0" smtClean="0"/>
              <a:t>y </a:t>
            </a:r>
            <a:r>
              <a:rPr lang="en-US" altLang="zh-CN" sz="2400" dirty="0"/>
              <a:t>deepening </a:t>
            </a:r>
            <a:r>
              <a:rPr lang="en-US" altLang="zh-CN" sz="2400" dirty="0" smtClean="0"/>
              <a:t>and expanding economic </a:t>
            </a:r>
            <a:r>
              <a:rPr lang="en-US" altLang="zh-CN" sz="2400" dirty="0"/>
              <a:t>and trade cooperation, </a:t>
            </a:r>
            <a:r>
              <a:rPr lang="en-US" altLang="zh-CN" sz="2400" dirty="0" smtClean="0"/>
              <a:t>in order to reduce </a:t>
            </a:r>
            <a:r>
              <a:rPr lang="en-US" altLang="zh-CN" sz="2400" dirty="0"/>
              <a:t>the proportion of </a:t>
            </a:r>
            <a:r>
              <a:rPr lang="en-US" altLang="zh-CN" sz="2400" dirty="0" smtClean="0"/>
              <a:t>debts to export </a:t>
            </a:r>
            <a:r>
              <a:rPr lang="en-US" altLang="zh-CN" sz="2400" dirty="0"/>
              <a:t>income, </a:t>
            </a:r>
            <a:r>
              <a:rPr lang="en-US" altLang="zh-CN" sz="2400" dirty="0" smtClean="0"/>
              <a:t>improve the </a:t>
            </a:r>
            <a:r>
              <a:rPr lang="en-US" altLang="zh-CN" sz="2400" dirty="0"/>
              <a:t>solvency, and reduce financial risks.</a:t>
            </a:r>
          </a:p>
          <a:p>
            <a:pPr marL="0" indent="0">
              <a:buNone/>
            </a:pPr>
            <a:endParaRPr lang="en-US" altLang="zh-CN" sz="2400" dirty="0" smtClean="0">
              <a:latin typeface="楷体" pitchFamily="49" charset="-122"/>
              <a:ea typeface="楷体" pitchFamily="49" charset="-122"/>
            </a:endParaRPr>
          </a:p>
          <a:p>
            <a:endParaRPr lang="en-US" altLang="zh-CN" sz="2400" dirty="0" smtClean="0">
              <a:latin typeface="楷体" pitchFamily="49" charset="-122"/>
              <a:ea typeface="楷体" pitchFamily="49" charset="-122"/>
            </a:endParaRPr>
          </a:p>
          <a:p>
            <a:endParaRPr lang="zh-CN" altLang="en-US" sz="24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F9B9BA-6EC4-4CE3-A851-852B916B1E1A}" type="slidenum">
              <a:rPr lang="en-US" altLang="zh-CN" smtClean="0"/>
              <a:pPr>
                <a:defRPr/>
              </a:pPr>
              <a:t>21</a:t>
            </a:fld>
            <a:endParaRPr lang="en-US" altLang="zh-CN" dirty="0"/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pPr marL="342900" lvl="0" indent="-342900" algn="l"/>
            <a:r>
              <a:rPr lang="zh-CN" altLang="en-US" sz="2400" b="1" kern="1200" dirty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+mn-cs"/>
              </a:rPr>
              <a:t>如何</a:t>
            </a:r>
            <a:r>
              <a:rPr lang="zh-CN" altLang="en-US" sz="2400" b="1" kern="1200" dirty="0" smtClean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+mn-cs"/>
              </a:rPr>
              <a:t>应对</a:t>
            </a:r>
            <a:r>
              <a:rPr lang="en-US" altLang="zh-CN" sz="2400" b="1" dirty="0" smtClean="0">
                <a:latin typeface="仿宋" pitchFamily="49" charset="-122"/>
                <a:ea typeface="仿宋" pitchFamily="49" charset="-122"/>
              </a:rPr>
              <a:t>Countermeasure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s</a:t>
            </a:r>
            <a:endParaRPr lang="zh-CN" altLang="en-US" sz="2400" b="1" kern="1200" dirty="0">
              <a:solidFill>
                <a:schemeClr val="tx1"/>
              </a:solidFill>
              <a:latin typeface="仿宋" pitchFamily="49" charset="-122"/>
              <a:ea typeface="仿宋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26079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63" y="1196752"/>
            <a:ext cx="8229600" cy="4525963"/>
          </a:xfrm>
          <a:solidFill>
            <a:srgbClr val="FFFFB3"/>
          </a:solidFill>
        </p:spPr>
        <p:txBody>
          <a:bodyPr/>
          <a:lstStyle/>
          <a:p>
            <a:endParaRPr lang="en-US" altLang="zh-CN" sz="2800" dirty="0">
              <a:latin typeface="楷体" pitchFamily="49" charset="-122"/>
              <a:ea typeface="楷体" pitchFamily="49" charset="-122"/>
            </a:endParaRPr>
          </a:p>
          <a:p>
            <a:pPr marL="0" indent="0">
              <a:buNone/>
            </a:pP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、加强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沟通、增进互信。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摒弃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冷战思维，构建新型大国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关系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。</a:t>
            </a:r>
          </a:p>
          <a:p>
            <a:r>
              <a:rPr lang="en-US" altLang="zh-CN" sz="2800" dirty="0" smtClean="0"/>
              <a:t>To strengthen </a:t>
            </a:r>
            <a:r>
              <a:rPr lang="en-US" altLang="zh-CN" sz="2800" dirty="0"/>
              <a:t>communication, enhance mutual </a:t>
            </a:r>
            <a:r>
              <a:rPr lang="en-US" altLang="zh-CN" sz="2800" dirty="0" smtClean="0"/>
              <a:t>trust</a:t>
            </a:r>
            <a:r>
              <a:rPr lang="en-US" altLang="zh-CN" sz="2800" dirty="0"/>
              <a:t>. </a:t>
            </a:r>
            <a:r>
              <a:rPr lang="en-US" altLang="zh-CN" sz="2800" dirty="0" smtClean="0"/>
              <a:t>To abandon </a:t>
            </a:r>
            <a:r>
              <a:rPr lang="en-US" altLang="zh-CN" sz="2800" dirty="0"/>
              <a:t>the cold war thinking, </a:t>
            </a:r>
            <a:r>
              <a:rPr lang="en-US" altLang="zh-CN" sz="2800" dirty="0" smtClean="0"/>
              <a:t>and build </a:t>
            </a:r>
            <a:r>
              <a:rPr lang="en-US" altLang="zh-CN" sz="2800" dirty="0"/>
              <a:t>new relations between big powers.</a:t>
            </a:r>
          </a:p>
          <a:p>
            <a:endParaRPr lang="en-US" altLang="zh-CN" sz="2800" dirty="0" smtClean="0">
              <a:latin typeface="楷体" pitchFamily="49" charset="-122"/>
              <a:ea typeface="楷体" pitchFamily="49" charset="-122"/>
            </a:endParaRPr>
          </a:p>
          <a:p>
            <a:endParaRPr lang="zh-CN" altLang="en-US" sz="2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F9B9BA-6EC4-4CE3-A851-852B916B1E1A}" type="slidenum">
              <a:rPr lang="en-US" altLang="zh-CN" smtClean="0"/>
              <a:pPr>
                <a:defRPr/>
              </a:pPr>
              <a:t>22</a:t>
            </a:fld>
            <a:endParaRPr lang="en-US" altLang="zh-CN" dirty="0"/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8229600" cy="634082"/>
          </a:xfrm>
        </p:spPr>
        <p:txBody>
          <a:bodyPr/>
          <a:lstStyle/>
          <a:p>
            <a:pPr marL="342900" lvl="0" indent="-342900" algn="l"/>
            <a:r>
              <a:rPr lang="zh-CN" altLang="en-US" sz="2400" b="1" kern="1200" dirty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+mn-cs"/>
              </a:rPr>
              <a:t>如何</a:t>
            </a:r>
            <a:r>
              <a:rPr lang="zh-CN" altLang="en-US" sz="2400" b="1" kern="1200" dirty="0" smtClean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+mn-cs"/>
              </a:rPr>
              <a:t>应对</a:t>
            </a:r>
            <a:r>
              <a:rPr lang="en-US" altLang="zh-CN" sz="2400" b="1" dirty="0" smtClean="0">
                <a:latin typeface="仿宋" pitchFamily="49" charset="-122"/>
                <a:ea typeface="仿宋" pitchFamily="49" charset="-122"/>
              </a:rPr>
              <a:t>Countermeasure</a:t>
            </a:r>
            <a:r>
              <a:rPr lang="en-US" altLang="zh-CN" sz="2400" b="1" dirty="0">
                <a:latin typeface="仿宋" pitchFamily="49" charset="-122"/>
                <a:ea typeface="仿宋" pitchFamily="49" charset="-122"/>
              </a:rPr>
              <a:t>s</a:t>
            </a:r>
            <a:endParaRPr lang="zh-CN" altLang="en-US" sz="2400" b="1" kern="1200" dirty="0">
              <a:solidFill>
                <a:schemeClr val="tx1"/>
              </a:solidFill>
              <a:latin typeface="仿宋" pitchFamily="49" charset="-122"/>
              <a:ea typeface="仿宋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56527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8" descr="未标题-ppt-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6"/>
          <a:stretch>
            <a:fillRect/>
          </a:stretch>
        </p:blipFill>
        <p:spPr bwMode="auto">
          <a:xfrm>
            <a:off x="0" y="0"/>
            <a:ext cx="914400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3801123" y="3648881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ts val="2000"/>
              </a:lnSpc>
            </a:pP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endParaRPr lang="en-US" altLang="zh-CN" sz="3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ts val="2000"/>
              </a:lnSpc>
            </a:pPr>
            <a:endParaRPr lang="en-US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ts val="2000"/>
              </a:lnSpc>
            </a:pP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优势</a:t>
            </a:r>
          </a:p>
        </p:txBody>
      </p:sp>
      <p:sp>
        <p:nvSpPr>
          <p:cNvPr id="7" name="矩形 6"/>
          <p:cNvSpPr/>
          <p:nvPr/>
        </p:nvSpPr>
        <p:spPr>
          <a:xfrm>
            <a:off x="357158" y="1285859"/>
            <a:ext cx="2136830" cy="1147609"/>
          </a:xfrm>
          <a:prstGeom prst="rect">
            <a:avLst/>
          </a:prstGeom>
          <a:solidFill>
            <a:srgbClr val="FF0000">
              <a:alpha val="90000"/>
            </a:srgbClr>
          </a:solidFill>
        </p:spPr>
        <p:style>
          <a:lnRef idx="2"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985" tIns="100995" rIns="289014" bIns="100995" numCol="1" spcCol="1270" anchor="t" anchorCtr="0">
            <a:noAutofit/>
          </a:bodyPr>
          <a:lstStyle/>
          <a:p>
            <a:pPr marL="0" lvl="1" defTabSz="488950">
              <a:lnSpc>
                <a:spcPct val="90000"/>
              </a:lnSpc>
              <a:spcAft>
                <a:spcPct val="15000"/>
              </a:spcAft>
            </a:pPr>
            <a:endParaRPr lang="zh-CN" altLang="en-US" sz="26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14282" y="1357298"/>
            <a:ext cx="2441198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 defTabSz="488950">
              <a:lnSpc>
                <a:spcPct val="90000"/>
              </a:lnSpc>
              <a:spcAft>
                <a:spcPct val="15000"/>
              </a:spcAft>
            </a:pPr>
            <a:r>
              <a:rPr lang="zh-CN" altLang="en-US" sz="24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一带一路 </a:t>
            </a:r>
            <a:r>
              <a:rPr lang="en-US" altLang="zh-CN" sz="24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One belt and one road</a:t>
            </a:r>
            <a:endParaRPr lang="zh-CN" altLang="en-US" sz="24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5"/>
          <p:cNvGrpSpPr/>
          <p:nvPr/>
        </p:nvGrpSpPr>
        <p:grpSpPr>
          <a:xfrm>
            <a:off x="755577" y="2199144"/>
            <a:ext cx="7617546" cy="3634701"/>
            <a:chOff x="981922" y="2469865"/>
            <a:chExt cx="7617546" cy="3634701"/>
          </a:xfrm>
        </p:grpSpPr>
        <p:sp>
          <p:nvSpPr>
            <p:cNvPr id="8" name="L 形 7"/>
            <p:cNvSpPr/>
            <p:nvPr/>
          </p:nvSpPr>
          <p:spPr>
            <a:xfrm rot="5400000">
              <a:off x="1360223" y="3770983"/>
              <a:ext cx="1139501" cy="1896104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任意多边形 8"/>
            <p:cNvSpPr/>
            <p:nvPr/>
          </p:nvSpPr>
          <p:spPr>
            <a:xfrm>
              <a:off x="1372020" y="4337509"/>
              <a:ext cx="1711813" cy="1500505"/>
            </a:xfrm>
            <a:custGeom>
              <a:avLst/>
              <a:gdLst>
                <a:gd name="connsiteX0" fmla="*/ 0 w 1711813"/>
                <a:gd name="connsiteY0" fmla="*/ 0 h 1500505"/>
                <a:gd name="connsiteX1" fmla="*/ 1711813 w 1711813"/>
                <a:gd name="connsiteY1" fmla="*/ 0 h 1500505"/>
                <a:gd name="connsiteX2" fmla="*/ 1711813 w 1711813"/>
                <a:gd name="connsiteY2" fmla="*/ 1500505 h 1500505"/>
                <a:gd name="connsiteX3" fmla="*/ 0 w 1711813"/>
                <a:gd name="connsiteY3" fmla="*/ 1500505 h 1500505"/>
                <a:gd name="connsiteX4" fmla="*/ 0 w 1711813"/>
                <a:gd name="connsiteY4" fmla="*/ 0 h 150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813" h="1500505">
                  <a:moveTo>
                    <a:pt x="0" y="0"/>
                  </a:moveTo>
                  <a:lnTo>
                    <a:pt x="1711813" y="0"/>
                  </a:lnTo>
                  <a:lnTo>
                    <a:pt x="1711813" y="1500505"/>
                  </a:lnTo>
                  <a:lnTo>
                    <a:pt x="0" y="150050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t" anchorCtr="0">
              <a:noAutofit/>
            </a:bodyPr>
            <a:lstStyle/>
            <a:p>
              <a:pPr lvl="0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 dirty="0" smtClean="0">
                  <a:latin typeface="黑体" pitchFamily="49" charset="-122"/>
                  <a:ea typeface="黑体" pitchFamily="49" charset="-122"/>
                </a:rPr>
                <a:t>共商</a:t>
              </a:r>
              <a:endParaRPr lang="en-US" altLang="zh-CN" sz="2400" dirty="0" smtClean="0">
                <a:latin typeface="黑体" pitchFamily="49" charset="-122"/>
                <a:ea typeface="黑体" pitchFamily="49" charset="-122"/>
              </a:endParaRPr>
            </a:p>
            <a:p>
              <a:pPr lvl="0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 dirty="0" smtClean="0">
                  <a:latin typeface="黑体" pitchFamily="49" charset="-122"/>
                  <a:ea typeface="黑体" pitchFamily="49" charset="-122"/>
                </a:rPr>
                <a:t>共建</a:t>
              </a:r>
              <a:endParaRPr lang="en-US" altLang="zh-CN" sz="2400" dirty="0" smtClean="0">
                <a:latin typeface="黑体" pitchFamily="49" charset="-122"/>
                <a:ea typeface="黑体" pitchFamily="49" charset="-122"/>
              </a:endParaRPr>
            </a:p>
            <a:p>
              <a:pPr lvl="0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 dirty="0" smtClean="0">
                  <a:latin typeface="黑体" pitchFamily="49" charset="-122"/>
                  <a:ea typeface="黑体" pitchFamily="49" charset="-122"/>
                </a:rPr>
                <a:t>共享</a:t>
              </a:r>
              <a:endParaRPr lang="en-US" altLang="zh-CN" sz="2400" dirty="0" smtClean="0"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2558842" y="3631389"/>
              <a:ext cx="322983" cy="322983"/>
            </a:xfrm>
            <a:prstGeom prst="triangle">
              <a:avLst>
                <a:gd name="adj" fmla="val 100000"/>
              </a:avLst>
            </a:prstGeom>
          </p:spPr>
          <p:style>
            <a:lnRef idx="2">
              <a:schemeClr val="accent2">
                <a:shade val="50000"/>
                <a:hueOff val="0"/>
                <a:satOff val="-13013"/>
                <a:lumOff val="21111"/>
                <a:alphaOff val="0"/>
              </a:schemeClr>
            </a:lnRef>
            <a:fillRef idx="1">
              <a:schemeClr val="accent2">
                <a:shade val="50000"/>
                <a:hueOff val="0"/>
                <a:satOff val="-13013"/>
                <a:lumOff val="21111"/>
                <a:alphaOff val="0"/>
              </a:schemeClr>
            </a:fillRef>
            <a:effectRef idx="0">
              <a:schemeClr val="accent2">
                <a:shade val="50000"/>
                <a:hueOff val="0"/>
                <a:satOff val="-13013"/>
                <a:lumOff val="2111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L 形 10"/>
            <p:cNvSpPr/>
            <p:nvPr/>
          </p:nvSpPr>
          <p:spPr>
            <a:xfrm rot="5400000">
              <a:off x="3801771" y="2277214"/>
              <a:ext cx="1139501" cy="2664310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00B050"/>
            </a:solidFill>
          </p:spPr>
          <p:style>
            <a:lnRef idx="2">
              <a:schemeClr val="accent2">
                <a:shade val="50000"/>
                <a:hueOff val="0"/>
                <a:satOff val="-26026"/>
                <a:lumOff val="42222"/>
                <a:alphaOff val="0"/>
              </a:schemeClr>
            </a:lnRef>
            <a:fillRef idx="1">
              <a:schemeClr val="accent2">
                <a:shade val="50000"/>
                <a:hueOff val="0"/>
                <a:satOff val="-26026"/>
                <a:lumOff val="42222"/>
                <a:alphaOff val="0"/>
              </a:schemeClr>
            </a:fillRef>
            <a:effectRef idx="0">
              <a:schemeClr val="accent2">
                <a:shade val="50000"/>
                <a:hueOff val="0"/>
                <a:satOff val="-26026"/>
                <a:lumOff val="4222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任意多边形 11"/>
            <p:cNvSpPr/>
            <p:nvPr/>
          </p:nvSpPr>
          <p:spPr>
            <a:xfrm>
              <a:off x="3264594" y="3363114"/>
              <a:ext cx="2315518" cy="2741452"/>
            </a:xfrm>
            <a:custGeom>
              <a:avLst/>
              <a:gdLst>
                <a:gd name="connsiteX0" fmla="*/ 0 w 2315518"/>
                <a:gd name="connsiteY0" fmla="*/ 0 h 2741452"/>
                <a:gd name="connsiteX1" fmla="*/ 2315518 w 2315518"/>
                <a:gd name="connsiteY1" fmla="*/ 0 h 2741452"/>
                <a:gd name="connsiteX2" fmla="*/ 2315518 w 2315518"/>
                <a:gd name="connsiteY2" fmla="*/ 2741452 h 2741452"/>
                <a:gd name="connsiteX3" fmla="*/ 0 w 2315518"/>
                <a:gd name="connsiteY3" fmla="*/ 2741452 h 2741452"/>
                <a:gd name="connsiteX4" fmla="*/ 0 w 2315518"/>
                <a:gd name="connsiteY4" fmla="*/ 0 h 2741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15518" h="2741452">
                  <a:moveTo>
                    <a:pt x="0" y="0"/>
                  </a:moveTo>
                  <a:lnTo>
                    <a:pt x="2315518" y="0"/>
                  </a:lnTo>
                  <a:lnTo>
                    <a:pt x="2315518" y="2741452"/>
                  </a:lnTo>
                  <a:lnTo>
                    <a:pt x="0" y="274145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t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 dirty="0" smtClean="0">
                  <a:latin typeface="黑体" pitchFamily="49" charset="-122"/>
                  <a:ea typeface="黑体" pitchFamily="49" charset="-122"/>
                </a:rPr>
                <a:t>和平合作</a:t>
              </a:r>
              <a:endParaRPr lang="en-US" altLang="zh-CN" sz="2400" dirty="0" smtClean="0">
                <a:latin typeface="黑体" pitchFamily="49" charset="-122"/>
                <a:ea typeface="黑体" pitchFamily="49" charset="-122"/>
              </a:endParaRP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 dirty="0" smtClean="0">
                  <a:latin typeface="黑体" pitchFamily="49" charset="-122"/>
                  <a:ea typeface="黑体" pitchFamily="49" charset="-122"/>
                </a:rPr>
                <a:t>开放包容</a:t>
              </a:r>
              <a:endParaRPr lang="en-US" altLang="zh-CN" sz="2400" dirty="0" smtClean="0">
                <a:latin typeface="黑体" pitchFamily="49" charset="-122"/>
                <a:ea typeface="黑体" pitchFamily="49" charset="-122"/>
              </a:endParaRP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 dirty="0" smtClean="0">
                  <a:latin typeface="黑体" pitchFamily="49" charset="-122"/>
                  <a:ea typeface="黑体" pitchFamily="49" charset="-122"/>
                </a:rPr>
                <a:t>互学互鉴</a:t>
              </a:r>
              <a:endParaRPr lang="en-US" altLang="zh-CN" sz="2400" dirty="0" smtClean="0">
                <a:latin typeface="黑体" pitchFamily="49" charset="-122"/>
                <a:ea typeface="黑体" pitchFamily="49" charset="-122"/>
              </a:endParaRP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 dirty="0" smtClean="0">
                  <a:latin typeface="黑体" pitchFamily="49" charset="-122"/>
                  <a:ea typeface="黑体" pitchFamily="49" charset="-122"/>
                </a:rPr>
                <a:t>互利共赢</a:t>
              </a:r>
              <a:endParaRPr lang="en-US" altLang="zh-CN" sz="2400" dirty="0" smtClean="0"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13" name="等腰三角形 12"/>
            <p:cNvSpPr/>
            <p:nvPr/>
          </p:nvSpPr>
          <p:spPr>
            <a:xfrm>
              <a:off x="5343636" y="2542699"/>
              <a:ext cx="322983" cy="322983"/>
            </a:xfrm>
            <a:prstGeom prst="triangle">
              <a:avLst>
                <a:gd name="adj" fmla="val 100000"/>
              </a:avLst>
            </a:prstGeom>
          </p:spPr>
          <p:style>
            <a:lnRef idx="2">
              <a:schemeClr val="accent2">
                <a:shade val="50000"/>
                <a:hueOff val="0"/>
                <a:satOff val="-26026"/>
                <a:lumOff val="42222"/>
                <a:alphaOff val="0"/>
              </a:schemeClr>
            </a:lnRef>
            <a:fillRef idx="1">
              <a:schemeClr val="accent2">
                <a:shade val="50000"/>
                <a:hueOff val="0"/>
                <a:satOff val="-26026"/>
                <a:lumOff val="42222"/>
                <a:alphaOff val="0"/>
              </a:schemeClr>
            </a:fillRef>
            <a:effectRef idx="0">
              <a:schemeClr val="accent2">
                <a:shade val="50000"/>
                <a:hueOff val="0"/>
                <a:satOff val="-26026"/>
                <a:lumOff val="4222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L 形 13"/>
            <p:cNvSpPr/>
            <p:nvPr/>
          </p:nvSpPr>
          <p:spPr>
            <a:xfrm rot="5400000">
              <a:off x="6736060" y="1745959"/>
              <a:ext cx="1139501" cy="2587313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FFFF00"/>
            </a:solidFill>
          </p:spPr>
          <p:style>
            <a:lnRef idx="2">
              <a:schemeClr val="accent2">
                <a:shade val="50000"/>
                <a:hueOff val="0"/>
                <a:satOff val="-13013"/>
                <a:lumOff val="21111"/>
                <a:alphaOff val="0"/>
              </a:schemeClr>
            </a:lnRef>
            <a:fillRef idx="1">
              <a:schemeClr val="accent2">
                <a:shade val="50000"/>
                <a:hueOff val="0"/>
                <a:satOff val="-13013"/>
                <a:lumOff val="21111"/>
                <a:alphaOff val="0"/>
              </a:schemeClr>
            </a:fillRef>
            <a:effectRef idx="0">
              <a:schemeClr val="accent2">
                <a:shade val="50000"/>
                <a:hueOff val="0"/>
                <a:satOff val="-13013"/>
                <a:lumOff val="2111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任意多边形 14"/>
            <p:cNvSpPr/>
            <p:nvPr/>
          </p:nvSpPr>
          <p:spPr>
            <a:xfrm>
              <a:off x="5363654" y="2708927"/>
              <a:ext cx="1711813" cy="1500505"/>
            </a:xfrm>
            <a:custGeom>
              <a:avLst/>
              <a:gdLst>
                <a:gd name="connsiteX0" fmla="*/ 0 w 1711813"/>
                <a:gd name="connsiteY0" fmla="*/ 0 h 1500505"/>
                <a:gd name="connsiteX1" fmla="*/ 1711813 w 1711813"/>
                <a:gd name="connsiteY1" fmla="*/ 0 h 1500505"/>
                <a:gd name="connsiteX2" fmla="*/ 1711813 w 1711813"/>
                <a:gd name="connsiteY2" fmla="*/ 1500505 h 1500505"/>
                <a:gd name="connsiteX3" fmla="*/ 0 w 1711813"/>
                <a:gd name="connsiteY3" fmla="*/ 1500505 h 1500505"/>
                <a:gd name="connsiteX4" fmla="*/ 0 w 1711813"/>
                <a:gd name="connsiteY4" fmla="*/ 0 h 150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813" h="1500505">
                  <a:moveTo>
                    <a:pt x="0" y="0"/>
                  </a:moveTo>
                  <a:lnTo>
                    <a:pt x="1711813" y="0"/>
                  </a:lnTo>
                  <a:lnTo>
                    <a:pt x="1711813" y="1500505"/>
                  </a:lnTo>
                  <a:lnTo>
                    <a:pt x="0" y="150050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t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800" kern="1200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6283950" y="2778558"/>
              <a:ext cx="2315518" cy="2741452"/>
            </a:xfrm>
            <a:custGeom>
              <a:avLst/>
              <a:gdLst>
                <a:gd name="connsiteX0" fmla="*/ 0 w 2315518"/>
                <a:gd name="connsiteY0" fmla="*/ 0 h 2741452"/>
                <a:gd name="connsiteX1" fmla="*/ 2315518 w 2315518"/>
                <a:gd name="connsiteY1" fmla="*/ 0 h 2741452"/>
                <a:gd name="connsiteX2" fmla="*/ 2315518 w 2315518"/>
                <a:gd name="connsiteY2" fmla="*/ 2741452 h 2741452"/>
                <a:gd name="connsiteX3" fmla="*/ 0 w 2315518"/>
                <a:gd name="connsiteY3" fmla="*/ 2741452 h 2741452"/>
                <a:gd name="connsiteX4" fmla="*/ 0 w 2315518"/>
                <a:gd name="connsiteY4" fmla="*/ 0 h 2741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15518" h="2741452">
                  <a:moveTo>
                    <a:pt x="0" y="0"/>
                  </a:moveTo>
                  <a:lnTo>
                    <a:pt x="2315518" y="0"/>
                  </a:lnTo>
                  <a:lnTo>
                    <a:pt x="2315518" y="2741452"/>
                  </a:lnTo>
                  <a:lnTo>
                    <a:pt x="0" y="274145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t" anchorCtr="0">
              <a:noAutofit/>
            </a:bodyPr>
            <a:lstStyle/>
            <a:p>
              <a:pPr lvl="0" algn="ctr" defTabSz="800100">
                <a:spcAft>
                  <a:spcPct val="35000"/>
                </a:spcAft>
              </a:pPr>
              <a:r>
                <a:rPr lang="zh-CN" altLang="en-US" sz="2400" dirty="0" smtClean="0">
                  <a:latin typeface="黑体" pitchFamily="49" charset="-122"/>
                  <a:ea typeface="黑体" pitchFamily="49" charset="-122"/>
                </a:rPr>
                <a:t>政策沟通</a:t>
              </a:r>
              <a:endParaRPr lang="en-US" altLang="zh-CN" sz="2400" dirty="0" smtClean="0">
                <a:latin typeface="黑体" pitchFamily="49" charset="-122"/>
                <a:ea typeface="黑体" pitchFamily="49" charset="-122"/>
              </a:endParaRPr>
            </a:p>
            <a:p>
              <a:pPr lvl="0" algn="ctr" defTabSz="800100">
                <a:spcAft>
                  <a:spcPct val="35000"/>
                </a:spcAft>
              </a:pPr>
              <a:r>
                <a:rPr lang="zh-CN" altLang="en-US" sz="2400" dirty="0" smtClean="0">
                  <a:latin typeface="黑体" pitchFamily="49" charset="-122"/>
                  <a:ea typeface="黑体" pitchFamily="49" charset="-122"/>
                </a:rPr>
                <a:t>设施联通</a:t>
              </a:r>
              <a:endParaRPr lang="en-US" altLang="zh-CN" sz="2400" dirty="0" smtClean="0">
                <a:latin typeface="黑体" pitchFamily="49" charset="-122"/>
                <a:ea typeface="黑体" pitchFamily="49" charset="-122"/>
              </a:endParaRPr>
            </a:p>
            <a:p>
              <a:pPr lvl="0" algn="ctr" defTabSz="800100">
                <a:spcAft>
                  <a:spcPct val="35000"/>
                </a:spcAft>
              </a:pPr>
              <a:r>
                <a:rPr lang="zh-CN" altLang="en-US" sz="2400" dirty="0" smtClean="0">
                  <a:latin typeface="黑体" pitchFamily="49" charset="-122"/>
                  <a:ea typeface="黑体" pitchFamily="49" charset="-122"/>
                </a:rPr>
                <a:t>贸易畅通</a:t>
              </a:r>
              <a:endParaRPr lang="en-US" altLang="zh-CN" sz="2400" dirty="0" smtClean="0">
                <a:latin typeface="黑体" pitchFamily="49" charset="-122"/>
                <a:ea typeface="黑体" pitchFamily="49" charset="-122"/>
              </a:endParaRPr>
            </a:p>
            <a:p>
              <a:pPr lvl="0" algn="ctr" defTabSz="800100">
                <a:spcAft>
                  <a:spcPct val="35000"/>
                </a:spcAft>
              </a:pPr>
              <a:r>
                <a:rPr lang="zh-CN" altLang="en-US" sz="2400" dirty="0" smtClean="0">
                  <a:latin typeface="黑体" pitchFamily="49" charset="-122"/>
                  <a:ea typeface="黑体" pitchFamily="49" charset="-122"/>
                </a:rPr>
                <a:t>资金融通</a:t>
              </a:r>
              <a:endParaRPr lang="en-US" altLang="zh-CN" sz="2400" dirty="0" smtClean="0">
                <a:latin typeface="黑体" pitchFamily="49" charset="-122"/>
                <a:ea typeface="黑体" pitchFamily="49" charset="-122"/>
              </a:endParaRPr>
            </a:p>
            <a:p>
              <a:pPr lvl="0" algn="ctr" defTabSz="800100">
                <a:spcAft>
                  <a:spcPct val="35000"/>
                </a:spcAft>
              </a:pPr>
              <a:r>
                <a:rPr lang="zh-CN" altLang="en-US" sz="2400" dirty="0" smtClean="0">
                  <a:latin typeface="黑体" pitchFamily="49" charset="-122"/>
                  <a:ea typeface="黑体" pitchFamily="49" charset="-122"/>
                </a:rPr>
                <a:t>民心相通</a:t>
              </a:r>
              <a:endParaRPr lang="en-US" altLang="zh-CN" sz="2400" dirty="0" smtClean="0"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755576" y="2817884"/>
            <a:ext cx="1576921" cy="830997"/>
          </a:xfrm>
          <a:prstGeom prst="rect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400" smtClean="0">
                <a:latin typeface="黑体" pitchFamily="49" charset="-122"/>
                <a:ea typeface="黑体" pitchFamily="49" charset="-122"/>
              </a:rPr>
              <a:t>原则</a:t>
            </a:r>
            <a:r>
              <a:rPr lang="en-US" altLang="zh-CN" sz="2400" dirty="0" smtClean="0">
                <a:latin typeface="黑体" pitchFamily="49" charset="-122"/>
                <a:ea typeface="黑体" pitchFamily="49" charset="-122"/>
              </a:rPr>
              <a:t>Principle</a:t>
            </a:r>
            <a:endParaRPr lang="zh-CN" altLang="en-US" sz="24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000364" y="1928802"/>
            <a:ext cx="2229285" cy="923330"/>
          </a:xfrm>
          <a:prstGeom prst="rect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丝路精神</a:t>
            </a:r>
            <a:endParaRPr lang="en-US" altLang="zh-CN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The spirit of the Silk Road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477333" y="1428736"/>
            <a:ext cx="2895790" cy="707886"/>
          </a:xfrm>
          <a:prstGeom prst="rect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合作重点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Cooperation focus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灯片编号占位符 24"/>
          <p:cNvSpPr>
            <a:spLocks noGrp="1"/>
          </p:cNvSpPr>
          <p:nvPr>
            <p:ph type="sldNum" sz="quarter" idx="12"/>
          </p:nvPr>
        </p:nvSpPr>
        <p:spPr>
          <a:xfrm>
            <a:off x="6553200" y="5816597"/>
            <a:ext cx="2133600" cy="476250"/>
          </a:xfrm>
        </p:spPr>
        <p:txBody>
          <a:bodyPr/>
          <a:lstStyle/>
          <a:p>
            <a:pPr>
              <a:defRPr/>
            </a:pPr>
            <a:fld id="{B3994876-06F4-486E-BCB0-F8003BA0ADAC}" type="slidenum">
              <a:rPr lang="en-US" altLang="zh-CN" smtClean="0"/>
              <a:pPr>
                <a:defRPr/>
              </a:pPr>
              <a:t>23</a:t>
            </a:fld>
            <a:endParaRPr lang="en-US" altLang="zh-CN" dirty="0"/>
          </a:p>
        </p:txBody>
      </p:sp>
      <p:sp>
        <p:nvSpPr>
          <p:cNvPr id="16" name="矩形 15"/>
          <p:cNvSpPr/>
          <p:nvPr/>
        </p:nvSpPr>
        <p:spPr>
          <a:xfrm>
            <a:off x="2617758" y="4966134"/>
            <a:ext cx="34998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Peace</a:t>
            </a:r>
            <a:r>
              <a:rPr lang="en-US" altLang="zh-CN" dirty="0"/>
              <a:t> and </a:t>
            </a:r>
            <a:r>
              <a:rPr lang="en-US" altLang="zh-CN" dirty="0" smtClean="0"/>
              <a:t>cooperation</a:t>
            </a:r>
          </a:p>
          <a:p>
            <a:r>
              <a:rPr lang="en-US" altLang="zh-CN" dirty="0"/>
              <a:t>O</a:t>
            </a:r>
            <a:r>
              <a:rPr lang="en-US" altLang="zh-CN" dirty="0" smtClean="0"/>
              <a:t>penness</a:t>
            </a:r>
            <a:r>
              <a:rPr lang="en-US" altLang="zh-CN" dirty="0"/>
              <a:t> and </a:t>
            </a:r>
            <a:r>
              <a:rPr lang="en-US" altLang="zh-CN" dirty="0" smtClean="0"/>
              <a:t>inclusiveness</a:t>
            </a:r>
          </a:p>
          <a:p>
            <a:r>
              <a:rPr lang="en-US" altLang="zh-CN" dirty="0"/>
              <a:t>M</a:t>
            </a:r>
            <a:r>
              <a:rPr lang="en-US" altLang="zh-CN" dirty="0" smtClean="0"/>
              <a:t>utual</a:t>
            </a:r>
            <a:r>
              <a:rPr lang="en-US" altLang="zh-CN" dirty="0"/>
              <a:t> </a:t>
            </a:r>
            <a:r>
              <a:rPr lang="en-US" altLang="zh-CN" dirty="0" smtClean="0"/>
              <a:t>learning</a:t>
            </a:r>
          </a:p>
          <a:p>
            <a:r>
              <a:rPr lang="en-US" altLang="zh-CN" dirty="0"/>
              <a:t>M</a:t>
            </a:r>
            <a:r>
              <a:rPr lang="en-US" altLang="zh-CN" dirty="0" smtClean="0"/>
              <a:t>utual</a:t>
            </a:r>
            <a:r>
              <a:rPr lang="en-US" altLang="zh-CN" dirty="0"/>
              <a:t> benefit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515653" y="537218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/>
              <a:t>J</a:t>
            </a:r>
            <a:r>
              <a:rPr lang="en-US" altLang="zh-CN" dirty="0" smtClean="0"/>
              <a:t>ointly</a:t>
            </a:r>
            <a:r>
              <a:rPr lang="en-US" altLang="zh-CN" dirty="0"/>
              <a:t> </a:t>
            </a:r>
            <a:r>
              <a:rPr lang="en-US" altLang="zh-CN" dirty="0" smtClean="0"/>
              <a:t>built</a:t>
            </a:r>
          </a:p>
          <a:p>
            <a:r>
              <a:rPr lang="en-US" altLang="zh-CN" dirty="0" smtClean="0"/>
              <a:t>Jointly</a:t>
            </a:r>
            <a:r>
              <a:rPr lang="en-US" altLang="zh-CN" dirty="0"/>
              <a:t> </a:t>
            </a:r>
            <a:r>
              <a:rPr lang="en-US" altLang="zh-CN" dirty="0" smtClean="0"/>
              <a:t>consultation</a:t>
            </a:r>
            <a:r>
              <a:rPr lang="en-US" altLang="zh-CN" dirty="0"/>
              <a:t> </a:t>
            </a:r>
          </a:p>
          <a:p>
            <a:r>
              <a:rPr lang="en-US" altLang="zh-CN" dirty="0" smtClean="0"/>
              <a:t>Jointly</a:t>
            </a:r>
            <a:r>
              <a:rPr lang="en-US" altLang="zh-CN" dirty="0"/>
              <a:t> </a:t>
            </a:r>
            <a:r>
              <a:rPr lang="en-US" altLang="zh-CN" dirty="0" smtClean="0"/>
              <a:t>share</a:t>
            </a:r>
            <a:endParaRPr lang="en-US" altLang="zh-CN" dirty="0"/>
          </a:p>
        </p:txBody>
      </p:sp>
      <p:sp>
        <p:nvSpPr>
          <p:cNvPr id="19" name="矩形 18"/>
          <p:cNvSpPr/>
          <p:nvPr/>
        </p:nvSpPr>
        <p:spPr>
          <a:xfrm>
            <a:off x="5771892" y="496613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 smtClean="0"/>
              <a:t>Policy</a:t>
            </a:r>
            <a:r>
              <a:rPr lang="en-US" altLang="zh-CN" dirty="0"/>
              <a:t> </a:t>
            </a:r>
            <a:r>
              <a:rPr lang="en-US" altLang="zh-CN" dirty="0" smtClean="0"/>
              <a:t>coordination</a:t>
            </a:r>
          </a:p>
          <a:p>
            <a:r>
              <a:rPr lang="en-US" altLang="zh-CN" dirty="0" smtClean="0"/>
              <a:t>Facilities</a:t>
            </a:r>
            <a:r>
              <a:rPr lang="en-US" altLang="zh-CN" dirty="0"/>
              <a:t> </a:t>
            </a:r>
            <a:r>
              <a:rPr lang="en-US" altLang="zh-CN" dirty="0" smtClean="0"/>
              <a:t>connectivity</a:t>
            </a:r>
          </a:p>
          <a:p>
            <a:r>
              <a:rPr lang="en-US" altLang="zh-CN" dirty="0" smtClean="0"/>
              <a:t>Unimpeded</a:t>
            </a:r>
            <a:r>
              <a:rPr lang="en-US" altLang="zh-CN" dirty="0"/>
              <a:t> </a:t>
            </a:r>
            <a:r>
              <a:rPr lang="en-US" altLang="zh-CN" dirty="0" smtClean="0"/>
              <a:t>trade</a:t>
            </a:r>
          </a:p>
          <a:p>
            <a:r>
              <a:rPr lang="en-US" altLang="zh-CN" dirty="0" smtClean="0"/>
              <a:t>Financial</a:t>
            </a:r>
            <a:r>
              <a:rPr lang="en-US" altLang="zh-CN" dirty="0"/>
              <a:t> </a:t>
            </a:r>
            <a:r>
              <a:rPr lang="en-US" altLang="zh-CN" dirty="0" smtClean="0"/>
              <a:t>integration</a:t>
            </a:r>
            <a:r>
              <a:rPr lang="en-US" altLang="zh-CN" dirty="0"/>
              <a:t> </a:t>
            </a:r>
          </a:p>
          <a:p>
            <a:r>
              <a:rPr lang="en-US" altLang="zh-CN" dirty="0" smtClean="0"/>
              <a:t>People-to-people</a:t>
            </a:r>
            <a:r>
              <a:rPr lang="en-US" altLang="zh-CN" dirty="0"/>
              <a:t> bonds</a:t>
            </a:r>
          </a:p>
        </p:txBody>
      </p:sp>
    </p:spTree>
    <p:extLst>
      <p:ext uri="{BB962C8B-B14F-4D97-AF65-F5344CB8AC3E}">
        <p14:creationId xmlns:p14="http://schemas.microsoft.com/office/powerpoint/2010/main" val="64210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qnsl.cyol.com/images/2015-06/12/14/res02_attpic_brie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142984"/>
            <a:ext cx="8215370" cy="5214974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5715008" y="1142984"/>
            <a:ext cx="26564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谢  谢！</a:t>
            </a:r>
            <a:endParaRPr lang="zh-CN" altLang="en-US" sz="5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57818" y="2143116"/>
            <a:ext cx="301422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altLang="zh-CN" sz="2800" cap="none" spc="0" dirty="0" smtClean="0">
                <a:ln/>
                <a:solidFill>
                  <a:srgbClr val="FF0000"/>
                </a:solidFill>
                <a:effectLst/>
                <a:latin typeface="Copperplate Gothic Bold" pitchFamily="34" charset="0"/>
              </a:rPr>
              <a:t>T H A N K   Y O U</a:t>
            </a:r>
            <a:endParaRPr lang="zh-CN" altLang="en-US" sz="2800" cap="none" spc="0" dirty="0">
              <a:ln/>
              <a:solidFill>
                <a:srgbClr val="FF0000"/>
              </a:solidFill>
              <a:effectLst/>
              <a:latin typeface="Copperplate Gothic Bold" pitchFamily="34" charset="0"/>
            </a:endParaRPr>
          </a:p>
        </p:txBody>
      </p:sp>
      <p:pic>
        <p:nvPicPr>
          <p:cNvPr id="8" name="图片 8" descr="未标题-ppt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6"/>
          <a:stretch>
            <a:fillRect/>
          </a:stretch>
        </p:blipFill>
        <p:spPr bwMode="auto">
          <a:xfrm>
            <a:off x="0" y="0"/>
            <a:ext cx="914400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灯片编号占位符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994876-06F4-486E-BCB0-F8003BA0ADAC}" type="slidenum">
              <a:rPr lang="en-US" altLang="zh-CN" smtClean="0"/>
              <a:pPr>
                <a:defRPr/>
              </a:pPr>
              <a:t>24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65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0" name="组合 4"/>
          <p:cNvGrpSpPr>
            <a:grpSpLocks/>
          </p:cNvGrpSpPr>
          <p:nvPr/>
        </p:nvGrpSpPr>
        <p:grpSpPr bwMode="auto">
          <a:xfrm>
            <a:off x="1579314" y="1074564"/>
            <a:ext cx="5721350" cy="1130300"/>
            <a:chOff x="848428" y="254463"/>
            <a:chExt cx="5719968" cy="1129906"/>
          </a:xfrm>
        </p:grpSpPr>
        <p:sp>
          <p:nvSpPr>
            <p:cNvPr id="7" name="矩形 6"/>
            <p:cNvSpPr/>
            <p:nvPr/>
          </p:nvSpPr>
          <p:spPr>
            <a:xfrm>
              <a:off x="848428" y="254463"/>
              <a:ext cx="5719968" cy="1129906"/>
            </a:xfrm>
            <a:prstGeom prst="rect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矩形 7"/>
            <p:cNvSpPr/>
            <p:nvPr/>
          </p:nvSpPr>
          <p:spPr>
            <a:xfrm>
              <a:off x="848428" y="254463"/>
              <a:ext cx="5719968" cy="11299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65324" tIns="114300" rIns="114300" bIns="114300" spcCol="1270" anchor="ctr"/>
            <a:lstStyle/>
            <a:p>
              <a:pPr lvl="0"/>
              <a:r>
                <a:rPr lang="zh-CN" altLang="en-US" sz="2400" b="1" dirty="0" smtClean="0">
                  <a:latin typeface="仿宋" pitchFamily="49" charset="-122"/>
                  <a:ea typeface="仿宋" pitchFamily="49" charset="-122"/>
                </a:rPr>
                <a:t>全球经济治理的核心是发展</a:t>
              </a:r>
              <a:endParaRPr lang="en-US" altLang="zh-CN" sz="2400" b="1" dirty="0" smtClean="0">
                <a:latin typeface="仿宋" pitchFamily="49" charset="-122"/>
                <a:ea typeface="仿宋" pitchFamily="49" charset="-122"/>
              </a:endParaRPr>
            </a:p>
            <a:p>
              <a:r>
                <a:rPr lang="en-US" altLang="zh-CN" sz="2400" dirty="0" smtClean="0">
                  <a:latin typeface="Times New Roman" pitchFamily="18" charset="0"/>
                  <a:cs typeface="Times New Roman" pitchFamily="18" charset="0"/>
                </a:rPr>
                <a:t>Development: </a:t>
              </a:r>
              <a:r>
                <a:rPr lang="en-US" altLang="zh-CN" sz="2400" dirty="0">
                  <a:latin typeface="Times New Roman" pitchFamily="18" charset="0"/>
                  <a:cs typeface="Times New Roman" pitchFamily="18" charset="0"/>
                </a:rPr>
                <a:t>core of the global economic </a:t>
              </a:r>
              <a:r>
                <a:rPr lang="en-US" altLang="zh-CN" sz="2400" dirty="0" smtClean="0">
                  <a:latin typeface="Times New Roman" pitchFamily="18" charset="0"/>
                  <a:cs typeface="Times New Roman" pitchFamily="18" charset="0"/>
                </a:rPr>
                <a:t>governance</a:t>
              </a:r>
              <a:endParaRPr lang="zh-CN" altLang="en-US" sz="2400" b="1" dirty="0">
                <a:latin typeface="仿宋" pitchFamily="49" charset="-122"/>
                <a:ea typeface="仿宋" pitchFamily="49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1018927" y="911051"/>
            <a:ext cx="1079500" cy="1185863"/>
          </a:xfrm>
          <a:prstGeom prst="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矩形 8"/>
          <p:cNvSpPr/>
          <p:nvPr/>
        </p:nvSpPr>
        <p:spPr>
          <a:xfrm>
            <a:off x="1251322" y="1055092"/>
            <a:ext cx="575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1</a:t>
            </a:r>
            <a:endParaRPr lang="zh-CN" alt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2" name="图片 8" descr="未标题-ppt-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6"/>
          <a:stretch>
            <a:fillRect/>
          </a:stretch>
        </p:blipFill>
        <p:spPr bwMode="auto">
          <a:xfrm>
            <a:off x="0" y="0"/>
            <a:ext cx="914400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2" descr="c:\users\user\appdata\roaming\360se6\User Data\temp\ae82673140c62832eac4af64.jpg"/>
          <p:cNvPicPr>
            <a:picLocks noChangeAspect="1" noChangeArrowheads="1"/>
          </p:cNvPicPr>
          <p:nvPr/>
        </p:nvPicPr>
        <p:blipFill>
          <a:blip r:embed="rId3"/>
          <a:srcRect b="6525"/>
          <a:stretch>
            <a:fillRect/>
          </a:stretch>
        </p:blipFill>
        <p:spPr bwMode="auto">
          <a:xfrm>
            <a:off x="357158" y="2214554"/>
            <a:ext cx="8501122" cy="3615621"/>
          </a:xfrm>
          <a:prstGeom prst="rect">
            <a:avLst/>
          </a:prstGeom>
          <a:noFill/>
        </p:spPr>
      </p:pic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994876-06F4-486E-BCB0-F8003BA0ADAC}" type="slidenum">
              <a:rPr lang="en-US" altLang="zh-CN" smtClean="0"/>
              <a:pPr>
                <a:defRPr/>
              </a:pPr>
              <a:t>2</a:t>
            </a:fld>
            <a:endParaRPr lang="en-US" altLang="zh-CN" dirty="0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251520" y="5932412"/>
            <a:ext cx="8606760" cy="642918"/>
          </a:xfrm>
          <a:prstGeom prst="rect">
            <a:avLst/>
          </a:prstGeom>
          <a:solidFill>
            <a:srgbClr val="336699"/>
          </a:solidFill>
          <a:ln w="44450" algn="ctr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</a:rPr>
              <a:t>全世界发展中国家</a:t>
            </a:r>
            <a:r>
              <a:rPr lang="en-US" altLang="zh-CN" dirty="0" smtClean="0">
                <a:solidFill>
                  <a:schemeClr val="bg1"/>
                </a:solidFill>
              </a:rPr>
              <a:t>14%</a:t>
            </a:r>
            <a:r>
              <a:rPr lang="zh-CN" altLang="en-US" dirty="0" smtClean="0">
                <a:solidFill>
                  <a:schemeClr val="bg1"/>
                </a:solidFill>
              </a:rPr>
              <a:t>的人口生活在极度贫困线以下。</a:t>
            </a:r>
            <a:endParaRPr lang="en-US" altLang="zh-CN" dirty="0" smtClean="0">
              <a:solidFill>
                <a:schemeClr val="bg1"/>
              </a:solidFill>
            </a:endParaRPr>
          </a:p>
          <a:p>
            <a:pPr algn="ctr"/>
            <a:r>
              <a:rPr lang="en-US" altLang="zh-CN" dirty="0">
                <a:solidFill>
                  <a:schemeClr val="bg1"/>
                </a:solidFill>
              </a:rPr>
              <a:t> </a:t>
            </a:r>
            <a:r>
              <a:rPr lang="en-US" altLang="zh-CN" dirty="0" smtClean="0">
                <a:solidFill>
                  <a:schemeClr val="bg1"/>
                </a:solidFill>
              </a:rPr>
              <a:t>14% of the </a:t>
            </a:r>
            <a:r>
              <a:rPr lang="en-US" altLang="zh-CN" dirty="0">
                <a:solidFill>
                  <a:schemeClr val="bg1"/>
                </a:solidFill>
              </a:rPr>
              <a:t>population </a:t>
            </a:r>
            <a:r>
              <a:rPr lang="en-US" altLang="zh-CN" dirty="0" smtClean="0">
                <a:solidFill>
                  <a:schemeClr val="bg1"/>
                </a:solidFill>
              </a:rPr>
              <a:t>in the developing countries live </a:t>
            </a:r>
            <a:r>
              <a:rPr lang="en-US" altLang="zh-CN" dirty="0">
                <a:solidFill>
                  <a:schemeClr val="bg1"/>
                </a:solidFill>
              </a:rPr>
              <a:t>below the </a:t>
            </a:r>
            <a:r>
              <a:rPr lang="en-US" altLang="zh-CN" dirty="0" smtClean="0">
                <a:solidFill>
                  <a:schemeClr val="bg1"/>
                </a:solidFill>
              </a:rPr>
              <a:t>extreme poverty line.</a:t>
            </a:r>
            <a:endParaRPr lang="zh-CN" altLang="zh-CN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686800" cy="1143000"/>
          </a:xfrm>
        </p:spPr>
        <p:txBody>
          <a:bodyPr/>
          <a:lstStyle/>
          <a:p>
            <a:r>
              <a:rPr lang="zh-CN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发展问题</a:t>
            </a:r>
            <a:r>
              <a:rPr lang="zh-CN" altLang="en-US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是</a:t>
            </a:r>
            <a:r>
              <a:rPr lang="zh-CN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全球经济治理的</a:t>
            </a:r>
            <a:r>
              <a:rPr lang="zh-CN" altLang="en-US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核</a:t>
            </a:r>
            <a:r>
              <a:rPr lang="zh-CN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心</a:t>
            </a: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/>
            </a:r>
            <a:b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</a:b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Development: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core of the global economic governance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908720"/>
            <a:ext cx="8640960" cy="5949280"/>
          </a:xfrm>
          <a:solidFill>
            <a:srgbClr val="FFFFB3"/>
          </a:solidFill>
        </p:spPr>
        <p:txBody>
          <a:bodyPr/>
          <a:lstStyle/>
          <a:p>
            <a:r>
              <a:rPr lang="zh-CN" altLang="zh-CN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世界各国人民对美好生活的向往，就是全球治理变革的方向</a:t>
            </a:r>
            <a:r>
              <a:rPr lang="zh-CN" altLang="en-US" sz="28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。</a:t>
            </a:r>
            <a:endParaRPr lang="en-US" altLang="zh-CN" sz="2800" dirty="0" smtClean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People all over the world aspire to a better life, and that aspiration should be the evolution direction of the global governance.</a:t>
            </a:r>
          </a:p>
          <a:p>
            <a:pPr lvl="0"/>
            <a:r>
              <a:rPr lang="zh-CN" altLang="en-US" sz="28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贫穷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是</a:t>
            </a:r>
            <a:r>
              <a:rPr lang="zh-CN" altLang="en-US" sz="28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当今世界很多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社会经济问题的根源，</a:t>
            </a:r>
            <a:r>
              <a:rPr lang="zh-CN" altLang="zh-CN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如果全球还有数亿人长期处于贫困和饥饿状态，会影响到全球经济治理的公正性，也会影响到世界稳定与</a:t>
            </a:r>
            <a:r>
              <a:rPr lang="zh-CN" altLang="zh-CN" sz="28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繁荣</a:t>
            </a:r>
            <a:r>
              <a:rPr lang="zh-CN" altLang="en-US" sz="28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。</a:t>
            </a:r>
            <a:r>
              <a:rPr lang="en-US" altLang="zh-CN" sz="28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</a:t>
            </a:r>
          </a:p>
          <a:p>
            <a:pPr marL="0" lvl="0" indent="0">
              <a:buNone/>
            </a:pP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Poverty </a:t>
            </a:r>
            <a:r>
              <a:rPr lang="en-US" altLang="zh-CN" sz="24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is the root </a:t>
            </a: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ill of </a:t>
            </a:r>
            <a:r>
              <a:rPr lang="en-US" altLang="zh-CN" sz="24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many social and economic problems in the </a:t>
            </a: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world. If </a:t>
            </a:r>
            <a:r>
              <a:rPr lang="en-US" altLang="zh-CN" sz="24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there are hundreds of millions of people </a:t>
            </a: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suffering </a:t>
            </a: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long-time poverty </a:t>
            </a:r>
            <a:r>
              <a:rPr lang="en-US" altLang="zh-CN" sz="24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and </a:t>
            </a: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starvation, </a:t>
            </a: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the real justice would not be achieved in </a:t>
            </a:r>
            <a:r>
              <a:rPr lang="en-US" altLang="zh-CN" sz="24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global </a:t>
            </a: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economic governance and the </a:t>
            </a:r>
            <a:r>
              <a:rPr lang="en-US" altLang="zh-CN" sz="24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stability and prosperity </a:t>
            </a: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would also be impaired. </a:t>
            </a:r>
            <a:endParaRPr lang="zh-CN" altLang="en-US" sz="28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marL="0" indent="0">
              <a:buNone/>
            </a:pPr>
            <a:endParaRPr lang="zh-CN" alt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F9B9BA-6EC4-4CE3-A851-852B916B1E1A}" type="slidenum">
              <a:rPr lang="en-US" altLang="zh-CN" smtClean="0"/>
              <a:pPr>
                <a:defRPr/>
              </a:pPr>
              <a:t>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5858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686800" cy="1143000"/>
          </a:xfrm>
        </p:spPr>
        <p:txBody>
          <a:bodyPr/>
          <a:lstStyle/>
          <a:p>
            <a:r>
              <a:rPr lang="zh-CN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发展问题</a:t>
            </a:r>
            <a:r>
              <a:rPr lang="zh-CN" altLang="en-US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是</a:t>
            </a:r>
            <a:r>
              <a:rPr lang="zh-CN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全球经济治理的</a:t>
            </a:r>
            <a:r>
              <a:rPr lang="zh-CN" altLang="en-US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核</a:t>
            </a:r>
            <a:r>
              <a:rPr lang="zh-CN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心</a:t>
            </a: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/>
            </a:r>
            <a:b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</a:b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Development is the core of the global economic governance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949280"/>
          </a:xfrm>
          <a:solidFill>
            <a:srgbClr val="FFFFB3"/>
          </a:solidFill>
        </p:spPr>
        <p:txBody>
          <a:bodyPr/>
          <a:lstStyle/>
          <a:p>
            <a:pPr lvl="0"/>
            <a:r>
              <a:rPr lang="zh-CN" altLang="en-US" sz="28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联合国制定了新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千年计划</a:t>
            </a:r>
            <a:r>
              <a:rPr lang="zh-CN" altLang="en-US" sz="28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，其中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重要的一</a:t>
            </a:r>
            <a:r>
              <a:rPr lang="zh-CN" altLang="en-US" sz="28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项内容就是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，在全世界范围内</a:t>
            </a:r>
            <a:r>
              <a:rPr lang="zh-CN" altLang="en-US" sz="28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消除极端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贫穷和</a:t>
            </a:r>
            <a:r>
              <a:rPr lang="zh-CN" altLang="en-US" sz="28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饥饿。</a:t>
            </a:r>
            <a:endParaRPr lang="en-US" altLang="zh-CN" sz="2800" dirty="0" smtClean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The </a:t>
            </a:r>
            <a:r>
              <a:rPr lang="en-US" altLang="zh-CN" sz="24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United Nations </a:t>
            </a: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launched </a:t>
            </a:r>
            <a:r>
              <a:rPr lang="en-US" altLang="zh-CN" sz="2400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New 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Millennium </a:t>
            </a:r>
            <a:r>
              <a:rPr lang="en-US" altLang="zh-CN" sz="2400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Plan</a:t>
            </a: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, and one </a:t>
            </a:r>
            <a:r>
              <a:rPr lang="en-US" altLang="zh-CN" sz="24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of the important </a:t>
            </a: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target is </a:t>
            </a:r>
            <a:r>
              <a:rPr lang="en-US" altLang="zh-CN" sz="24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to eliminate extreme poverty and </a:t>
            </a: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starvation </a:t>
            </a:r>
            <a:r>
              <a:rPr lang="en-US" altLang="zh-CN" sz="24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in the world.</a:t>
            </a:r>
            <a:endParaRPr lang="en-US" altLang="zh-CN" sz="2400" dirty="0" smtClean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中国是世界上最大的发展中国家，拉美是世界上发展中国家最集中的</a:t>
            </a:r>
            <a:r>
              <a:rPr lang="zh-CN" altLang="en-US" sz="28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区域之一，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同时面临着</a:t>
            </a:r>
            <a:r>
              <a:rPr lang="zh-CN" altLang="en-US" sz="28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脱贫和发展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经济的诉求</a:t>
            </a:r>
            <a:r>
              <a:rPr lang="zh-CN" altLang="en-US" sz="28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。中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拉</a:t>
            </a:r>
            <a:r>
              <a:rPr lang="zh-CN" altLang="en-US" sz="28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合作基础牢靠潜力</a:t>
            </a:r>
            <a:r>
              <a:rPr lang="zh-CN" altLang="en-US" sz="28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巨大</a:t>
            </a:r>
            <a:r>
              <a:rPr lang="zh-CN" altLang="en-US" sz="28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。</a:t>
            </a:r>
            <a:endParaRPr lang="en-US" altLang="zh-CN" sz="28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zh-CN" sz="24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China is the biggest developing country in the world,  while Latin America  </a:t>
            </a: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is one of the continents with </a:t>
            </a: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many </a:t>
            </a: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developing countries. </a:t>
            </a:r>
            <a:r>
              <a:rPr lang="en-US" altLang="zh-CN" sz="24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Both </a:t>
            </a: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sides are </a:t>
            </a:r>
            <a:r>
              <a:rPr lang="en-US" altLang="zh-CN" sz="24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faced with </a:t>
            </a: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issues </a:t>
            </a:r>
            <a:r>
              <a:rPr lang="en-US" altLang="zh-CN" sz="24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of poverty </a:t>
            </a: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alleviation and </a:t>
            </a:r>
            <a:r>
              <a:rPr lang="en-US" altLang="zh-CN" sz="2400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economic </a:t>
            </a: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development. Therefore, there </a:t>
            </a: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is</a:t>
            </a: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</a:t>
            </a: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 solid basis and huge potential for </a:t>
            </a:r>
            <a:r>
              <a:rPr lang="en-US" altLang="zh-CN" sz="2400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cooperation.</a:t>
            </a:r>
            <a:endParaRPr lang="zh-CN" alt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F9B9BA-6EC4-4CE3-A851-852B916B1E1A}" type="slidenum">
              <a:rPr lang="en-US" altLang="zh-CN" smtClean="0"/>
              <a:pPr>
                <a:defRPr/>
              </a:pPr>
              <a:t>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3723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1827121" y="774265"/>
            <a:ext cx="6521078" cy="1130300"/>
            <a:chOff x="848428" y="254463"/>
            <a:chExt cx="5719968" cy="1129906"/>
          </a:xfrm>
        </p:grpSpPr>
        <p:sp>
          <p:nvSpPr>
            <p:cNvPr id="7" name="矩形 6"/>
            <p:cNvSpPr/>
            <p:nvPr/>
          </p:nvSpPr>
          <p:spPr>
            <a:xfrm>
              <a:off x="848428" y="254463"/>
              <a:ext cx="5719968" cy="1129906"/>
            </a:xfrm>
            <a:prstGeom prst="rect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矩形 7"/>
            <p:cNvSpPr/>
            <p:nvPr/>
          </p:nvSpPr>
          <p:spPr>
            <a:xfrm>
              <a:off x="848428" y="254463"/>
              <a:ext cx="5719968" cy="11299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65324" tIns="114300" rIns="114300" bIns="114300" spcCol="1270" anchor="ctr"/>
            <a:lstStyle/>
            <a:p>
              <a:pPr lvl="0"/>
              <a:r>
                <a:rPr lang="zh-CN" altLang="en-US" sz="2200" b="1" dirty="0" smtClean="0">
                  <a:latin typeface="仿宋" pitchFamily="49" charset="-122"/>
                  <a:ea typeface="仿宋" pitchFamily="49" charset="-122"/>
                </a:rPr>
                <a:t>中拉</a:t>
              </a:r>
              <a:r>
                <a:rPr lang="zh-CN" altLang="en-US" sz="2200" b="1" dirty="0" smtClean="0">
                  <a:latin typeface="仿宋" pitchFamily="49" charset="-122"/>
                  <a:ea typeface="仿宋" pitchFamily="49" charset="-122"/>
                </a:rPr>
                <a:t>经贸及</a:t>
              </a:r>
              <a:r>
                <a:rPr lang="zh-CN" altLang="en-US" sz="2200" b="1" dirty="0" smtClean="0">
                  <a:latin typeface="仿宋" pitchFamily="49" charset="-122"/>
                  <a:ea typeface="仿宋" pitchFamily="49" charset="-122"/>
                </a:rPr>
                <a:t>金融合作</a:t>
              </a:r>
              <a:endParaRPr lang="en-US" altLang="zh-CN" sz="2200" b="1" dirty="0" smtClean="0">
                <a:latin typeface="仿宋" pitchFamily="49" charset="-122"/>
                <a:ea typeface="仿宋" pitchFamily="49" charset="-122"/>
              </a:endParaRPr>
            </a:p>
            <a:p>
              <a:pPr lvl="0"/>
              <a:r>
                <a:rPr lang="en-US" altLang="zh-CN" sz="2200" dirty="0"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US" altLang="zh-CN" sz="2200" dirty="0" smtClean="0">
                  <a:latin typeface="Times New Roman" pitchFamily="18" charset="0"/>
                  <a:cs typeface="Times New Roman" pitchFamily="18" charset="0"/>
                </a:rPr>
                <a:t>conomic </a:t>
              </a:r>
              <a:r>
                <a:rPr lang="en-US" altLang="zh-CN" sz="2200" dirty="0">
                  <a:latin typeface="Times New Roman" pitchFamily="18" charset="0"/>
                  <a:cs typeface="Times New Roman" pitchFamily="18" charset="0"/>
                </a:rPr>
                <a:t>and financial cooperation between China and Latin </a:t>
              </a:r>
              <a:r>
                <a:rPr lang="en-US" altLang="zh-CN" sz="2200" dirty="0" smtClean="0">
                  <a:latin typeface="Times New Roman" pitchFamily="18" charset="0"/>
                  <a:cs typeface="Times New Roman" pitchFamily="18" charset="0"/>
                </a:rPr>
                <a:t>American countries</a:t>
              </a:r>
              <a:endParaRPr lang="zh-CN" altLang="en-US" sz="2200" b="1" dirty="0">
                <a:latin typeface="仿宋" pitchFamily="49" charset="-122"/>
                <a:ea typeface="仿宋" pitchFamily="49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1030503" y="620688"/>
            <a:ext cx="1079500" cy="1185863"/>
          </a:xfrm>
          <a:prstGeom prst="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矩形 8"/>
          <p:cNvSpPr/>
          <p:nvPr/>
        </p:nvSpPr>
        <p:spPr>
          <a:xfrm>
            <a:off x="1251321" y="795993"/>
            <a:ext cx="575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2</a:t>
            </a:r>
            <a:endParaRPr lang="zh-CN" alt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1" name="图片 8" descr="未标题-ppt-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6"/>
          <a:stretch>
            <a:fillRect/>
          </a:stretch>
        </p:blipFill>
        <p:spPr bwMode="auto">
          <a:xfrm>
            <a:off x="0" y="0"/>
            <a:ext cx="914400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0" y="1904565"/>
            <a:ext cx="9144000" cy="4478149"/>
          </a:xfrm>
          <a:prstGeom prst="rect">
            <a:avLst/>
          </a:prstGeom>
          <a:solidFill>
            <a:srgbClr val="FFFFB3"/>
          </a:solidFill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zh-CN" altLang="en-US" sz="1900" dirty="0" smtClean="0">
                <a:latin typeface="楷体" pitchFamily="49" charset="-122"/>
                <a:ea typeface="楷体" pitchFamily="49" charset="-122"/>
              </a:rPr>
              <a:t>中拉</a:t>
            </a:r>
            <a:r>
              <a:rPr lang="zh-CN" altLang="en-US" sz="1900" dirty="0" smtClean="0">
                <a:latin typeface="楷体" pitchFamily="49" charset="-122"/>
                <a:ea typeface="楷体" pitchFamily="49" charset="-122"/>
              </a:rPr>
              <a:t>经贸和</a:t>
            </a:r>
            <a:r>
              <a:rPr lang="zh-CN" altLang="en-US" sz="1900" dirty="0" smtClean="0">
                <a:latin typeface="楷体" pitchFamily="49" charset="-122"/>
                <a:ea typeface="楷体" pitchFamily="49" charset="-122"/>
              </a:rPr>
              <a:t>金融合作的原则</a:t>
            </a:r>
            <a:endParaRPr lang="en-US" altLang="zh-CN" sz="1900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1900" dirty="0" smtClean="0">
                <a:latin typeface="楷体" pitchFamily="49" charset="-122"/>
                <a:ea typeface="楷体" pitchFamily="49" charset="-122"/>
              </a:rPr>
              <a:t>  平等相待、互利共赢、灵活务实、开放包容。</a:t>
            </a:r>
            <a:endParaRPr lang="en-US" altLang="zh-CN" sz="1900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1900" dirty="0" smtClean="0">
                <a:latin typeface="Times New Roman" pitchFamily="18" charset="0"/>
                <a:cs typeface="Times New Roman" pitchFamily="18" charset="0"/>
              </a:rPr>
              <a:t>Principle: </a:t>
            </a:r>
            <a:r>
              <a:rPr lang="en-US" altLang="zh-CN" sz="1900" dirty="0" smtClean="0">
                <a:latin typeface="Times New Roman" pitchFamily="18" charset="0"/>
                <a:cs typeface="Times New Roman" pitchFamily="18" charset="0"/>
              </a:rPr>
              <a:t>Equal and respectful, mutual</a:t>
            </a:r>
            <a:r>
              <a:rPr lang="en-US" altLang="zh-CN" sz="19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altLang="zh-CN" sz="1900" dirty="0" smtClean="0">
                <a:latin typeface="Times New Roman" pitchFamily="18" charset="0"/>
                <a:cs typeface="Times New Roman" pitchFamily="18" charset="0"/>
              </a:rPr>
              <a:t>beneficial, flexible and pragmatic, open and inclusive.</a:t>
            </a:r>
            <a:endParaRPr lang="en-US" altLang="zh-CN" sz="1900" dirty="0" smtClean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zh-CN" altLang="en-US" sz="1900" dirty="0" smtClean="0">
                <a:latin typeface="楷体" pitchFamily="49" charset="-122"/>
                <a:ea typeface="楷体" pitchFamily="49" charset="-122"/>
              </a:rPr>
              <a:t>中</a:t>
            </a:r>
            <a:r>
              <a:rPr lang="zh-CN" altLang="en-US" sz="1900" dirty="0">
                <a:latin typeface="楷体" pitchFamily="49" charset="-122"/>
                <a:ea typeface="楷体" pitchFamily="49" charset="-122"/>
              </a:rPr>
              <a:t>拉</a:t>
            </a:r>
            <a:r>
              <a:rPr lang="zh-CN" altLang="en-US" sz="1900" dirty="0" smtClean="0">
                <a:latin typeface="楷体" pitchFamily="49" charset="-122"/>
                <a:ea typeface="楷体" pitchFamily="49" charset="-122"/>
              </a:rPr>
              <a:t>经贸及</a:t>
            </a:r>
            <a:r>
              <a:rPr lang="zh-CN" altLang="en-US" sz="1900" dirty="0">
                <a:latin typeface="楷体" pitchFamily="49" charset="-122"/>
                <a:ea typeface="楷体" pitchFamily="49" charset="-122"/>
              </a:rPr>
              <a:t>金融合作的目标</a:t>
            </a:r>
            <a:endParaRPr lang="en-US" altLang="zh-CN" sz="1900" dirty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1900" dirty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1900" dirty="0" smtClean="0">
                <a:latin typeface="楷体" pitchFamily="49" charset="-122"/>
                <a:ea typeface="楷体" pitchFamily="49" charset="-122"/>
              </a:rPr>
              <a:t>推动全球资源合理配置，推动世界经济健康发展。</a:t>
            </a:r>
            <a:r>
              <a:rPr lang="en-US" altLang="zh-CN" sz="1900" dirty="0" smtClean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1900" dirty="0">
                <a:latin typeface="楷体" pitchFamily="49" charset="-122"/>
                <a:ea typeface="楷体" pitchFamily="49" charset="-122"/>
              </a:rPr>
              <a:t>中国与拉美和加勒比国家合作规划（</a:t>
            </a:r>
            <a:r>
              <a:rPr lang="en-US" altLang="zh-CN" sz="1900" dirty="0">
                <a:latin typeface="楷体" pitchFamily="49" charset="-122"/>
                <a:ea typeface="楷体" pitchFamily="49" charset="-122"/>
              </a:rPr>
              <a:t>2015</a:t>
            </a:r>
            <a:r>
              <a:rPr lang="zh-CN" altLang="en-US" sz="1900" dirty="0" smtClean="0">
                <a:latin typeface="楷体" pitchFamily="49" charset="-122"/>
                <a:ea typeface="楷体" pitchFamily="49" charset="-122"/>
              </a:rPr>
              <a:t>－</a:t>
            </a:r>
            <a:r>
              <a:rPr lang="en-US" altLang="zh-CN" sz="1900" dirty="0" smtClean="0">
                <a:latin typeface="楷体" pitchFamily="49" charset="-122"/>
                <a:ea typeface="楷体" pitchFamily="49" charset="-122"/>
              </a:rPr>
              <a:t>2019</a:t>
            </a:r>
            <a:r>
              <a:rPr lang="zh-CN" altLang="en-US" sz="1900" dirty="0">
                <a:latin typeface="楷体" pitchFamily="49" charset="-122"/>
                <a:ea typeface="楷体" pitchFamily="49" charset="-122"/>
              </a:rPr>
              <a:t>）</a:t>
            </a:r>
            <a:r>
              <a:rPr lang="en-US" altLang="zh-CN" sz="1900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1900" dirty="0">
                <a:latin typeface="楷体" pitchFamily="49" charset="-122"/>
                <a:ea typeface="楷体" pitchFamily="49" charset="-122"/>
              </a:rPr>
              <a:t>提出，力争</a:t>
            </a:r>
            <a:r>
              <a:rPr lang="en-US" altLang="zh-CN" sz="1900" dirty="0"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1900" dirty="0">
                <a:latin typeface="楷体" pitchFamily="49" charset="-122"/>
                <a:ea typeface="楷体" pitchFamily="49" charset="-122"/>
              </a:rPr>
              <a:t>年内双方贸易额达到</a:t>
            </a:r>
            <a:r>
              <a:rPr lang="en-US" altLang="zh-CN" sz="1900" dirty="0">
                <a:latin typeface="楷体" pitchFamily="49" charset="-122"/>
                <a:ea typeface="楷体" pitchFamily="49" charset="-122"/>
              </a:rPr>
              <a:t>5000</a:t>
            </a:r>
            <a:r>
              <a:rPr lang="zh-CN" altLang="en-US" sz="1900" dirty="0">
                <a:latin typeface="楷体" pitchFamily="49" charset="-122"/>
                <a:ea typeface="楷体" pitchFamily="49" charset="-122"/>
              </a:rPr>
              <a:t>亿美元，双方投资存量达到至少</a:t>
            </a:r>
            <a:r>
              <a:rPr lang="en-US" altLang="zh-CN" sz="1900" dirty="0">
                <a:latin typeface="楷体" pitchFamily="49" charset="-122"/>
                <a:ea typeface="楷体" pitchFamily="49" charset="-122"/>
              </a:rPr>
              <a:t>2500</a:t>
            </a:r>
            <a:r>
              <a:rPr lang="zh-CN" altLang="en-US" sz="1900" dirty="0">
                <a:latin typeface="楷体" pitchFamily="49" charset="-122"/>
                <a:ea typeface="楷体" pitchFamily="49" charset="-122"/>
              </a:rPr>
              <a:t>亿</a:t>
            </a:r>
            <a:r>
              <a:rPr lang="zh-CN" altLang="en-US" sz="1900" dirty="0" smtClean="0">
                <a:latin typeface="楷体" pitchFamily="49" charset="-122"/>
                <a:ea typeface="楷体" pitchFamily="49" charset="-122"/>
              </a:rPr>
              <a:t>美元。其中</a:t>
            </a:r>
            <a:r>
              <a:rPr lang="zh-CN" altLang="en-US" sz="1900" dirty="0">
                <a:latin typeface="楷体" pitchFamily="49" charset="-122"/>
                <a:ea typeface="楷体" pitchFamily="49" charset="-122"/>
              </a:rPr>
              <a:t>拉共体的投资存量特别关注高科技和高附加值商品生产领域。</a:t>
            </a:r>
            <a:endParaRPr lang="en-US" altLang="zh-CN" sz="1900" dirty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1900" dirty="0" smtClean="0">
                <a:latin typeface="Times New Roman" pitchFamily="18" charset="0"/>
                <a:cs typeface="Times New Roman" pitchFamily="18" charset="0"/>
              </a:rPr>
              <a:t>Target </a:t>
            </a:r>
            <a:r>
              <a:rPr lang="en-US" altLang="zh-CN" sz="19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altLang="zh-CN" sz="1900" dirty="0" smtClean="0">
                <a:latin typeface="Times New Roman" pitchFamily="18" charset="0"/>
                <a:cs typeface="Times New Roman" pitchFamily="18" charset="0"/>
              </a:rPr>
              <a:t>To achieve an appropriate allocation </a:t>
            </a:r>
            <a:r>
              <a:rPr lang="en-US" altLang="zh-CN" sz="1900" dirty="0">
                <a:latin typeface="Times New Roman" pitchFamily="18" charset="0"/>
                <a:cs typeface="Times New Roman" pitchFamily="18" charset="0"/>
              </a:rPr>
              <a:t>of global resources, </a:t>
            </a:r>
            <a:r>
              <a:rPr lang="en-US" altLang="zh-CN" sz="1900" dirty="0" smtClean="0">
                <a:latin typeface="Times New Roman" pitchFamily="18" charset="0"/>
                <a:cs typeface="Times New Roman" pitchFamily="18" charset="0"/>
              </a:rPr>
              <a:t>while promoting </a:t>
            </a:r>
            <a:r>
              <a:rPr lang="en-US" altLang="zh-CN" sz="1900" dirty="0">
                <a:latin typeface="Times New Roman" pitchFamily="18" charset="0"/>
                <a:cs typeface="Times New Roman" pitchFamily="18" charset="0"/>
              </a:rPr>
              <a:t>healthy development of the world economy. </a:t>
            </a:r>
            <a:r>
              <a:rPr lang="en-US" altLang="zh-CN" sz="1900" dirty="0" smtClean="0">
                <a:latin typeface="Times New Roman" pitchFamily="18" charset="0"/>
                <a:cs typeface="Times New Roman" pitchFamily="18" charset="0"/>
              </a:rPr>
              <a:t>It is recommended in </a:t>
            </a:r>
            <a:r>
              <a:rPr lang="en-US" altLang="zh-CN" sz="1900" i="1" dirty="0" smtClean="0">
                <a:latin typeface="Times New Roman" pitchFamily="18" charset="0"/>
                <a:cs typeface="Times New Roman" pitchFamily="18" charset="0"/>
              </a:rPr>
              <a:t>The Cooperation Plan between China and CELAC </a:t>
            </a:r>
            <a:r>
              <a:rPr lang="en-US" altLang="zh-CN" sz="1900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1900" i="1" dirty="0" smtClean="0">
                <a:latin typeface="Times New Roman" pitchFamily="18" charset="0"/>
                <a:cs typeface="Times New Roman" pitchFamily="18" charset="0"/>
              </a:rPr>
              <a:t>2015-2019), </a:t>
            </a:r>
            <a:r>
              <a:rPr lang="en-US" altLang="zh-CN" sz="1900" dirty="0" smtClean="0">
                <a:latin typeface="Times New Roman" pitchFamily="18" charset="0"/>
                <a:cs typeface="Times New Roman" pitchFamily="18" charset="0"/>
              </a:rPr>
              <a:t>that both sides work together to increase the </a:t>
            </a:r>
            <a:r>
              <a:rPr lang="en-US" altLang="zh-CN" sz="1900" dirty="0">
                <a:latin typeface="Times New Roman" pitchFamily="18" charset="0"/>
                <a:cs typeface="Times New Roman" pitchFamily="18" charset="0"/>
              </a:rPr>
              <a:t>trade </a:t>
            </a:r>
            <a:r>
              <a:rPr lang="en-US" altLang="zh-CN" sz="1900" dirty="0" smtClean="0">
                <a:latin typeface="Times New Roman" pitchFamily="18" charset="0"/>
                <a:cs typeface="Times New Roman" pitchFamily="18" charset="0"/>
              </a:rPr>
              <a:t>volume to </a:t>
            </a:r>
            <a:r>
              <a:rPr lang="en-US" altLang="zh-CN" sz="1900" dirty="0">
                <a:latin typeface="Times New Roman" pitchFamily="18" charset="0"/>
                <a:cs typeface="Times New Roman" pitchFamily="18" charset="0"/>
              </a:rPr>
              <a:t>$500 </a:t>
            </a:r>
            <a:r>
              <a:rPr lang="en-US" altLang="zh-CN" sz="1900" dirty="0" smtClean="0">
                <a:latin typeface="Times New Roman" pitchFamily="18" charset="0"/>
                <a:cs typeface="Times New Roman" pitchFamily="18" charset="0"/>
              </a:rPr>
              <a:t>billion and investment stock to over </a:t>
            </a:r>
            <a:r>
              <a:rPr lang="en-US" altLang="zh-CN" sz="1900" dirty="0">
                <a:latin typeface="Times New Roman" pitchFamily="18" charset="0"/>
                <a:cs typeface="Times New Roman" pitchFamily="18" charset="0"/>
              </a:rPr>
              <a:t>$250 </a:t>
            </a:r>
            <a:r>
              <a:rPr lang="en-US" altLang="zh-CN" sz="1900" dirty="0" smtClean="0">
                <a:latin typeface="Times New Roman" pitchFamily="18" charset="0"/>
                <a:cs typeface="Times New Roman" pitchFamily="18" charset="0"/>
              </a:rPr>
              <a:t>billion within next decade. Particularly, the </a:t>
            </a:r>
            <a:r>
              <a:rPr lang="en-US" altLang="zh-CN" sz="1900" dirty="0">
                <a:latin typeface="Times New Roman" pitchFamily="18" charset="0"/>
                <a:cs typeface="Times New Roman" pitchFamily="18" charset="0"/>
              </a:rPr>
              <a:t>investment stock </a:t>
            </a:r>
            <a:r>
              <a:rPr lang="en-US" altLang="zh-CN" sz="1900" dirty="0" smtClean="0">
                <a:latin typeface="Times New Roman" pitchFamily="18" charset="0"/>
                <a:cs typeface="Times New Roman" pitchFamily="18" charset="0"/>
              </a:rPr>
              <a:t>of CELAC would be concentrated in high-tech </a:t>
            </a:r>
            <a:r>
              <a:rPr lang="en-US" altLang="zh-CN" sz="1900" dirty="0">
                <a:latin typeface="Times New Roman" pitchFamily="18" charset="0"/>
                <a:cs typeface="Times New Roman" pitchFamily="18" charset="0"/>
              </a:rPr>
              <a:t>and high value-added goods production areas</a:t>
            </a:r>
            <a:r>
              <a:rPr lang="en-US" altLang="zh-CN" sz="19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19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21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6"/>
          <p:cNvGraphicFramePr/>
          <p:nvPr>
            <p:extLst>
              <p:ext uri="{D42A27DB-BD31-4B8C-83A1-F6EECF244321}">
                <p14:modId xmlns:p14="http://schemas.microsoft.com/office/powerpoint/2010/main" val="3731791447"/>
              </p:ext>
            </p:extLst>
          </p:nvPr>
        </p:nvGraphicFramePr>
        <p:xfrm>
          <a:off x="1007604" y="4420041"/>
          <a:ext cx="6984776" cy="2393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图片 8" descr="未标题-ppt-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6"/>
          <a:stretch>
            <a:fillRect/>
          </a:stretch>
        </p:blipFill>
        <p:spPr bwMode="auto">
          <a:xfrm>
            <a:off x="0" y="0"/>
            <a:ext cx="914400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72009" y="908719"/>
            <a:ext cx="8964487" cy="2629185"/>
          </a:xfrm>
          <a:prstGeom prst="rect">
            <a:avLst/>
          </a:prstGeom>
          <a:solidFill>
            <a:srgbClr val="FFFFB3"/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342900" indent="-342900">
              <a:buFont typeface="Arial" pitchFamily="34" charset="0"/>
              <a:buChar char="•"/>
            </a:pPr>
            <a:r>
              <a:rPr lang="zh-CN" altLang="zh-CN" sz="1600" dirty="0" smtClean="0">
                <a:latin typeface="Times New Roman" pitchFamily="18" charset="0"/>
                <a:cs typeface="Times New Roman" pitchFamily="18" charset="0"/>
              </a:rPr>
              <a:t>双方</a:t>
            </a:r>
            <a:r>
              <a:rPr lang="zh-CN" altLang="zh-CN" sz="1600" dirty="0">
                <a:latin typeface="Times New Roman" pitchFamily="18" charset="0"/>
                <a:cs typeface="Times New Roman" pitchFamily="18" charset="0"/>
              </a:rPr>
              <a:t>的贸易规模</a:t>
            </a:r>
            <a:r>
              <a:rPr lang="zh-CN" altLang="zh-CN" sz="1600" dirty="0" smtClean="0">
                <a:latin typeface="Times New Roman" pitchFamily="18" charset="0"/>
                <a:cs typeface="Times New Roman" pitchFamily="18" charset="0"/>
              </a:rPr>
              <a:t>不断</a:t>
            </a:r>
            <a:r>
              <a:rPr lang="zh-CN" altLang="en-US" sz="1600" dirty="0" smtClean="0">
                <a:latin typeface="Times New Roman" pitchFamily="18" charset="0"/>
                <a:cs typeface="Times New Roman" pitchFamily="18" charset="0"/>
              </a:rPr>
              <a:t>扩大</a:t>
            </a:r>
            <a:r>
              <a:rPr lang="zh-CN" altLang="en-US" sz="1600" dirty="0" smtClean="0">
                <a:latin typeface="Times New Roman" pitchFamily="18" charset="0"/>
                <a:cs typeface="Times New Roman" pitchFamily="18" charset="0"/>
              </a:rPr>
              <a:t>。</a:t>
            </a:r>
            <a:r>
              <a:rPr lang="es-ES" altLang="zh-CN" sz="1600" dirty="0" smtClean="0">
                <a:latin typeface="Times New Roman" pitchFamily="18" charset="0"/>
                <a:cs typeface="Times New Roman" pitchFamily="18" charset="0"/>
              </a:rPr>
              <a:t>2000</a:t>
            </a:r>
            <a:r>
              <a:rPr lang="zh-CN" altLang="en-US" sz="1600" dirty="0" smtClean="0">
                <a:latin typeface="Times New Roman" pitchFamily="18" charset="0"/>
                <a:cs typeface="Times New Roman" pitchFamily="18" charset="0"/>
              </a:rPr>
              <a:t>年到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2013</a:t>
            </a:r>
            <a:r>
              <a:rPr lang="zh-CN" altLang="en-US" sz="1600" dirty="0" smtClean="0">
                <a:latin typeface="Times New Roman" pitchFamily="18" charset="0"/>
                <a:cs typeface="Times New Roman" pitchFamily="18" charset="0"/>
              </a:rPr>
              <a:t>年</a:t>
            </a:r>
            <a:r>
              <a:rPr lang="zh-CN" altLang="zh-CN" sz="1600" dirty="0" smtClean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zh-CN" altLang="en-US" sz="1600" dirty="0" smtClean="0">
                <a:latin typeface="Times New Roman" pitchFamily="18" charset="0"/>
                <a:cs typeface="Times New Roman" pitchFamily="18" charset="0"/>
              </a:rPr>
              <a:t>增长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zh-CN" altLang="en-US" sz="1600" dirty="0" smtClean="0">
                <a:latin typeface="Times New Roman" pitchFamily="18" charset="0"/>
                <a:cs typeface="Times New Roman" pitchFamily="18" charset="0"/>
              </a:rPr>
              <a:t>多倍，</a:t>
            </a:r>
            <a:r>
              <a:rPr lang="zh-CN" altLang="zh-CN" sz="1600" dirty="0" smtClean="0">
                <a:latin typeface="Times New Roman" pitchFamily="18" charset="0"/>
                <a:cs typeface="Times New Roman" pitchFamily="18" charset="0"/>
              </a:rPr>
              <a:t>贸</a:t>
            </a:r>
            <a:r>
              <a:rPr lang="zh-CN" altLang="zh-CN" sz="1600" dirty="0">
                <a:latin typeface="Times New Roman" pitchFamily="18" charset="0"/>
                <a:cs typeface="Times New Roman" pitchFamily="18" charset="0"/>
              </a:rPr>
              <a:t>易额年增长</a:t>
            </a:r>
            <a:r>
              <a:rPr lang="es-ES" altLang="zh-CN" sz="1600" dirty="0">
                <a:latin typeface="Times New Roman" pitchFamily="18" charset="0"/>
                <a:cs typeface="Times New Roman" pitchFamily="18" charset="0"/>
              </a:rPr>
              <a:t>30%</a:t>
            </a:r>
            <a:r>
              <a:rPr lang="zh-CN" altLang="zh-CN" sz="1600" dirty="0">
                <a:latin typeface="Times New Roman" pitchFamily="18" charset="0"/>
                <a:cs typeface="Times New Roman" pitchFamily="18" charset="0"/>
              </a:rPr>
              <a:t>以上</a:t>
            </a:r>
            <a:r>
              <a:rPr lang="zh-CN" altLang="zh-CN" sz="1600" dirty="0" smtClean="0">
                <a:latin typeface="Times New Roman" pitchFamily="18" charset="0"/>
                <a:cs typeface="Times New Roman" pitchFamily="18" charset="0"/>
              </a:rPr>
              <a:t>。</a:t>
            </a:r>
            <a:r>
              <a:rPr lang="es-ES" altLang="zh-CN" sz="1600" dirty="0">
                <a:latin typeface="Times New Roman" pitchFamily="18" charset="0"/>
                <a:cs typeface="Times New Roman" pitchFamily="18" charset="0"/>
              </a:rPr>
              <a:t>2013</a:t>
            </a:r>
            <a:r>
              <a:rPr lang="zh-CN" altLang="zh-CN" sz="1600" dirty="0" smtClean="0">
                <a:latin typeface="Times New Roman" pitchFamily="18" charset="0"/>
                <a:cs typeface="Times New Roman" pitchFamily="18" charset="0"/>
              </a:rPr>
              <a:t>年，</a:t>
            </a:r>
            <a:r>
              <a:rPr lang="zh-CN" altLang="zh-CN" sz="1600" dirty="0">
                <a:latin typeface="Times New Roman" pitchFamily="18" charset="0"/>
                <a:cs typeface="Times New Roman" pitchFamily="18" charset="0"/>
              </a:rPr>
              <a:t>中国成为拉美第二大贸易伙伴</a:t>
            </a:r>
            <a:r>
              <a:rPr lang="zh-CN" altLang="zh-CN" sz="1600" dirty="0" smtClean="0">
                <a:latin typeface="Times New Roman" pitchFamily="18" charset="0"/>
                <a:cs typeface="Times New Roman" pitchFamily="18" charset="0"/>
              </a:rPr>
              <a:t>，双边贸易</a:t>
            </a:r>
            <a:r>
              <a:rPr lang="zh-CN" altLang="zh-CN" sz="1600" dirty="0">
                <a:latin typeface="Times New Roman" pitchFamily="18" charset="0"/>
                <a:cs typeface="Times New Roman" pitchFamily="18" charset="0"/>
              </a:rPr>
              <a:t>额达到</a:t>
            </a:r>
            <a:r>
              <a:rPr lang="es-ES" altLang="zh-CN" sz="1600" dirty="0" smtClean="0">
                <a:latin typeface="Times New Roman" pitchFamily="18" charset="0"/>
                <a:cs typeface="Times New Roman" pitchFamily="18" charset="0"/>
              </a:rPr>
              <a:t>2740</a:t>
            </a:r>
            <a:r>
              <a:rPr lang="zh-CN" altLang="zh-CN" sz="1600" dirty="0" smtClean="0">
                <a:latin typeface="Times New Roman" pitchFamily="18" charset="0"/>
                <a:cs typeface="Times New Roman" pitchFamily="18" charset="0"/>
              </a:rPr>
              <a:t>亿</a:t>
            </a:r>
            <a:r>
              <a:rPr lang="zh-CN" altLang="zh-CN" sz="1600" dirty="0">
                <a:latin typeface="Times New Roman" pitchFamily="18" charset="0"/>
                <a:cs typeface="Times New Roman" pitchFamily="18" charset="0"/>
              </a:rPr>
              <a:t>美</a:t>
            </a:r>
            <a:r>
              <a:rPr lang="zh-CN" altLang="zh-CN" sz="1600" dirty="0" smtClean="0">
                <a:latin typeface="Times New Roman" pitchFamily="18" charset="0"/>
                <a:cs typeface="Times New Roman" pitchFamily="18" charset="0"/>
              </a:rPr>
              <a:t>元</a:t>
            </a:r>
            <a:r>
              <a:rPr lang="zh-CN" altLang="en-US" sz="1600" dirty="0" smtClean="0">
                <a:latin typeface="Times New Roman" pitchFamily="18" charset="0"/>
                <a:cs typeface="Times New Roman" pitchFamily="18" charset="0"/>
              </a:rPr>
              <a:t>。</a:t>
            </a:r>
            <a:endParaRPr lang="en-US" altLang="zh-CN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The bilateral trade volume has  increased twentyfold from 2000 to 2014 with annual growth rate of over 30%. In 2013, China 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became Latin America's second-largest trading partner, 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and the 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bilateral trade volume reached 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$274 billion.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zh-CN" altLang="en-US" sz="1600" dirty="0" smtClean="0">
                <a:latin typeface="Times New Roman" pitchFamily="18" charset="0"/>
                <a:cs typeface="Times New Roman" pitchFamily="18" charset="0"/>
              </a:rPr>
              <a:t>中</a:t>
            </a:r>
            <a:r>
              <a:rPr lang="zh-CN" altLang="en-US" sz="1600" dirty="0">
                <a:latin typeface="Times New Roman" pitchFamily="18" charset="0"/>
                <a:cs typeface="Times New Roman" pitchFamily="18" charset="0"/>
              </a:rPr>
              <a:t>拉经贸合作水平不断加深，已经从一般的商品贸易和援助，发展到经贸、产能、投资和金融等全方位合作</a:t>
            </a:r>
            <a:r>
              <a:rPr lang="zh-CN" altLang="en-US" sz="1600" dirty="0" smtClean="0">
                <a:latin typeface="Times New Roman" pitchFamily="18" charset="0"/>
                <a:cs typeface="Times New Roman" pitchFamily="18" charset="0"/>
              </a:rPr>
              <a:t>。</a:t>
            </a:r>
            <a:endParaRPr lang="en-US" altLang="zh-CN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China and Latin 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American countries 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have been expanding their economic cooperation, starting from general merchandise trade and development aid, to more comprehensive cooperation covering areas of trade, industrial capacity, investment and finance, etc.</a:t>
            </a:r>
          </a:p>
          <a:p>
            <a:pPr algn="ctr" eaLnBrk="1" hangingPunct="1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</a:pPr>
            <a:endParaRPr lang="en-US" altLang="zh-CN" sz="1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3528" y="3537905"/>
            <a:ext cx="8352928" cy="855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tx1"/>
              </a:buClr>
            </a:pPr>
            <a:r>
              <a:rPr lang="zh-CN" altLang="zh-CN" sz="1600" b="1" dirty="0" smtClean="0">
                <a:latin typeface="Times New Roman" pitchFamily="18" charset="0"/>
                <a:cs typeface="Times New Roman" pitchFamily="18" charset="0"/>
              </a:rPr>
              <a:t>拉美和加勒比地区：</a:t>
            </a:r>
            <a:r>
              <a:rPr lang="zh-CN" altLang="zh-CN" sz="1600" b="1" dirty="0">
                <a:latin typeface="Times New Roman" pitchFamily="18" charset="0"/>
                <a:cs typeface="Times New Roman" pitchFamily="18" charset="0"/>
              </a:rPr>
              <a:t>对华商品贸易（</a:t>
            </a:r>
            <a:r>
              <a:rPr lang="es-ES" altLang="zh-CN" sz="1600" b="1" dirty="0">
                <a:latin typeface="Times New Roman" pitchFamily="18" charset="0"/>
                <a:cs typeface="Times New Roman" pitchFamily="18" charset="0"/>
              </a:rPr>
              <a:t>2000-2014</a:t>
            </a:r>
            <a:r>
              <a:rPr lang="zh-CN" altLang="zh-CN" sz="1600" b="1" dirty="0" smtClean="0">
                <a:latin typeface="Times New Roman" pitchFamily="18" charset="0"/>
                <a:cs typeface="Times New Roman" pitchFamily="18" charset="0"/>
              </a:rPr>
              <a:t>）</a:t>
            </a:r>
            <a:endParaRPr lang="en-US" altLang="zh-CN" sz="12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  <a:buClr>
                <a:schemeClr val="tx1"/>
              </a:buClr>
            </a:pPr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Latin America and the 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Caribbean: Trade in Goods with China (2000-2014)</a:t>
            </a:r>
            <a:r>
              <a:rPr lang="en-US" altLang="zh-CN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zh-CN" sz="16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  <a:buClr>
                <a:schemeClr val="tx1"/>
              </a:buClr>
            </a:pPr>
            <a:r>
              <a:rPr lang="zh-CN" altLang="en-US" sz="1200" b="1" dirty="0">
                <a:latin typeface="Times New Roman" pitchFamily="18" charset="0"/>
                <a:cs typeface="Times New Roman" pitchFamily="18" charset="0"/>
              </a:rPr>
              <a:t>单位：百万</a:t>
            </a:r>
            <a:r>
              <a:rPr lang="zh-CN" altLang="en-US" sz="1200" b="1" dirty="0" smtClean="0">
                <a:latin typeface="Times New Roman" pitchFamily="18" charset="0"/>
                <a:cs typeface="Times New Roman" pitchFamily="18" charset="0"/>
              </a:rPr>
              <a:t>美元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/Million</a:t>
            </a:r>
            <a:endParaRPr lang="en-US" altLang="zh-CN" sz="1600" dirty="0">
              <a:latin typeface="Times New Roman" pitchFamily="18" charset="0"/>
              <a:ea typeface="黑体" pitchFamily="2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93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8" descr="未标题-ppt-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6"/>
          <a:stretch>
            <a:fillRect/>
          </a:stretch>
        </p:blipFill>
        <p:spPr bwMode="auto">
          <a:xfrm>
            <a:off x="0" y="0"/>
            <a:ext cx="914400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3801123" y="3928345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ts val="2000"/>
              </a:lnSpc>
            </a:pPr>
            <a:r>
              <a:rPr lang="zh-CN" altLang="en-US" sz="3600" dirty="0">
                <a:solidFill>
                  <a:schemeClr val="bg1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两</a:t>
            </a:r>
            <a:r>
              <a:rPr lang="zh-CN" altLang="en-US" sz="3600" dirty="0" smtClean="0">
                <a:solidFill>
                  <a:schemeClr val="bg1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大</a:t>
            </a:r>
            <a:endParaRPr lang="en-US" altLang="zh-CN" sz="3600" dirty="0" smtClean="0">
              <a:solidFill>
                <a:schemeClr val="bg1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  <a:p>
            <a:pPr lvl="0">
              <a:lnSpc>
                <a:spcPts val="2000"/>
              </a:lnSpc>
            </a:pPr>
            <a:endParaRPr lang="en-US" altLang="zh-CN" sz="3600" dirty="0">
              <a:solidFill>
                <a:schemeClr val="bg1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  <a:p>
            <a:pPr lvl="0">
              <a:lnSpc>
                <a:spcPts val="2000"/>
              </a:lnSpc>
            </a:pPr>
            <a:r>
              <a:rPr lang="zh-CN" altLang="en-US" sz="3600" dirty="0">
                <a:solidFill>
                  <a:schemeClr val="bg1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优势</a:t>
            </a:r>
          </a:p>
        </p:txBody>
      </p:sp>
      <p:sp>
        <p:nvSpPr>
          <p:cNvPr id="7" name="矩形 6"/>
          <p:cNvSpPr/>
          <p:nvPr/>
        </p:nvSpPr>
        <p:spPr>
          <a:xfrm>
            <a:off x="285719" y="1000108"/>
            <a:ext cx="8678769" cy="916724"/>
          </a:xfrm>
          <a:prstGeom prst="rect">
            <a:avLst/>
          </a:prstGeom>
          <a:solidFill>
            <a:srgbClr val="FF0000">
              <a:alpha val="90000"/>
            </a:srgbClr>
          </a:solidFill>
        </p:spPr>
        <p:style>
          <a:lnRef idx="2"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985" tIns="100995" rIns="289014" bIns="100995" numCol="1" spcCol="1270" anchor="t" anchorCtr="0">
            <a:noAutofit/>
          </a:bodyPr>
          <a:lstStyle/>
          <a:p>
            <a:pPr marL="0" lvl="1" defTabSz="488950">
              <a:lnSpc>
                <a:spcPct val="90000"/>
              </a:lnSpc>
              <a:spcAft>
                <a:spcPct val="15000"/>
              </a:spcAft>
            </a:pPr>
            <a:endParaRPr lang="zh-CN" altLang="en-US" sz="2600" kern="1200" dirty="0"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85718" y="971436"/>
            <a:ext cx="8318729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defTabSz="488950">
              <a:lnSpc>
                <a:spcPct val="90000"/>
              </a:lnSpc>
              <a:spcAft>
                <a:spcPct val="15000"/>
              </a:spcAft>
            </a:pPr>
            <a:r>
              <a:rPr lang="en-US" altLang="zh-CN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zh-CN" alt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年</a:t>
            </a:r>
            <a:r>
              <a:rPr lang="en-US" altLang="zh-CN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zh-CN" alt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月，习主席出访拉美时提出了中拉“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1+3+6</a:t>
            </a:r>
            <a:r>
              <a:rPr lang="zh-CN" alt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”合作框架</a:t>
            </a:r>
            <a:r>
              <a:rPr lang="zh-CN" alt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。</a:t>
            </a:r>
            <a:endParaRPr lang="en-US" altLang="zh-CN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defTabSz="488950">
              <a:lnSpc>
                <a:spcPct val="90000"/>
              </a:lnSpc>
              <a:spcAft>
                <a:spcPct val="15000"/>
              </a:spcAft>
            </a:pPr>
            <a:r>
              <a:rPr lang="en-US" altLang="zh-CN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On July 2014, President Xi paid an official visit to Latin America and proposed a ‘1+3+6’ framework for </a:t>
            </a:r>
            <a:r>
              <a:rPr lang="en-US" altLang="zh-CN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Sino</a:t>
            </a:r>
            <a:r>
              <a:rPr lang="en-US" altLang="zh-CN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-Latin </a:t>
            </a:r>
            <a:r>
              <a:rPr lang="en-US" altLang="zh-CN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America Cooperation</a:t>
            </a:r>
            <a:r>
              <a:rPr lang="en-US" altLang="zh-CN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pSp>
        <p:nvGrpSpPr>
          <p:cNvPr id="3" name="组合 5"/>
          <p:cNvGrpSpPr/>
          <p:nvPr/>
        </p:nvGrpSpPr>
        <p:grpSpPr>
          <a:xfrm>
            <a:off x="539552" y="2348880"/>
            <a:ext cx="8208912" cy="4392488"/>
            <a:chOff x="765897" y="2469865"/>
            <a:chExt cx="8208912" cy="4392488"/>
          </a:xfrm>
        </p:grpSpPr>
        <p:sp>
          <p:nvSpPr>
            <p:cNvPr id="8" name="L 形 7"/>
            <p:cNvSpPr/>
            <p:nvPr/>
          </p:nvSpPr>
          <p:spPr>
            <a:xfrm rot="5400000">
              <a:off x="1513950" y="3207163"/>
              <a:ext cx="1139501" cy="2428891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任意多边形 8"/>
            <p:cNvSpPr/>
            <p:nvPr/>
          </p:nvSpPr>
          <p:spPr>
            <a:xfrm>
              <a:off x="765897" y="4139165"/>
              <a:ext cx="2357454" cy="2435156"/>
            </a:xfrm>
            <a:custGeom>
              <a:avLst/>
              <a:gdLst>
                <a:gd name="connsiteX0" fmla="*/ 0 w 1711813"/>
                <a:gd name="connsiteY0" fmla="*/ 0 h 1500505"/>
                <a:gd name="connsiteX1" fmla="*/ 1711813 w 1711813"/>
                <a:gd name="connsiteY1" fmla="*/ 0 h 1500505"/>
                <a:gd name="connsiteX2" fmla="*/ 1711813 w 1711813"/>
                <a:gd name="connsiteY2" fmla="*/ 1500505 h 1500505"/>
                <a:gd name="connsiteX3" fmla="*/ 0 w 1711813"/>
                <a:gd name="connsiteY3" fmla="*/ 1500505 h 1500505"/>
                <a:gd name="connsiteX4" fmla="*/ 0 w 1711813"/>
                <a:gd name="connsiteY4" fmla="*/ 0 h 150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813" h="1500505">
                  <a:moveTo>
                    <a:pt x="0" y="0"/>
                  </a:moveTo>
                  <a:lnTo>
                    <a:pt x="1711813" y="0"/>
                  </a:lnTo>
                  <a:lnTo>
                    <a:pt x="1711813" y="1500505"/>
                  </a:lnTo>
                  <a:lnTo>
                    <a:pt x="0" y="150050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t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000" dirty="0" smtClean="0">
                  <a:solidFill>
                    <a:srgbClr val="C00000"/>
                  </a:solidFill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“一个规划”</a:t>
              </a:r>
              <a:endParaRPr lang="en-US" altLang="zh-CN" sz="2000" dirty="0" smtClean="0">
                <a:solidFill>
                  <a:srgbClr val="C00000"/>
                </a:solidFill>
                <a:latin typeface="Times New Roman" pitchFamily="18" charset="0"/>
                <a:ea typeface="华文细黑" pitchFamily="2" charset="-122"/>
                <a:cs typeface="Times New Roman" pitchFamily="18" charset="0"/>
              </a:endParaRP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sz="2400" dirty="0">
                  <a:solidFill>
                    <a:srgbClr val="C00000"/>
                  </a:solidFill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One Plan</a:t>
              </a:r>
            </a:p>
            <a:p>
              <a:pPr lvl="0"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sz="20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《</a:t>
              </a:r>
              <a:r>
                <a:rPr lang="zh-CN" altLang="en-US" sz="20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中国与拉美和加勒比国家合作规划</a:t>
              </a:r>
              <a:r>
                <a:rPr lang="en-US" altLang="zh-CN" sz="20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2015-2019》</a:t>
              </a:r>
            </a:p>
            <a:p>
              <a:pPr lvl="0"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i="1" dirty="0" smtClean="0">
                  <a:latin typeface="Times New Roman" pitchFamily="18" charset="0"/>
                  <a:cs typeface="Times New Roman" pitchFamily="18" charset="0"/>
                </a:rPr>
                <a:t>The </a:t>
              </a:r>
              <a:r>
                <a:rPr lang="en-US" altLang="zh-CN" i="1" dirty="0">
                  <a:latin typeface="Times New Roman" pitchFamily="18" charset="0"/>
                  <a:cs typeface="Times New Roman" pitchFamily="18" charset="0"/>
                </a:rPr>
                <a:t>Cooperation Plan between China and CELAC (2015-2019)</a:t>
              </a:r>
              <a:endParaRPr lang="en-US" altLang="zh-CN" kern="1200" dirty="0" smtClean="0">
                <a:latin typeface="Times New Roman" pitchFamily="18" charset="0"/>
                <a:ea typeface="华文细黑" pitchFamily="2" charset="-122"/>
                <a:cs typeface="Times New Roman" pitchFamily="18" charset="0"/>
              </a:endParaRPr>
            </a:p>
            <a:p>
              <a:pPr lvl="0" algn="ctr" defTabSz="800100">
                <a:lnSpc>
                  <a:spcPct val="90000"/>
                </a:lnSpc>
                <a:spcAft>
                  <a:spcPct val="35000"/>
                </a:spcAft>
              </a:pPr>
              <a:endParaRPr lang="zh-CN" altLang="en-US" sz="2000" kern="1200" dirty="0">
                <a:latin typeface="Times New Roman" pitchFamily="18" charset="0"/>
                <a:ea typeface="华文细黑" pitchFamily="2" charset="-122"/>
                <a:cs typeface="Times New Roman" pitchFamily="18" charset="0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2558842" y="3333961"/>
              <a:ext cx="322983" cy="322983"/>
            </a:xfrm>
            <a:prstGeom prst="triangle">
              <a:avLst>
                <a:gd name="adj" fmla="val 100000"/>
              </a:avLst>
            </a:prstGeom>
          </p:spPr>
          <p:style>
            <a:lnRef idx="2">
              <a:schemeClr val="accent2">
                <a:shade val="50000"/>
                <a:hueOff val="0"/>
                <a:satOff val="-13013"/>
                <a:lumOff val="21111"/>
                <a:alphaOff val="0"/>
              </a:schemeClr>
            </a:lnRef>
            <a:fillRef idx="1">
              <a:schemeClr val="accent2">
                <a:shade val="50000"/>
                <a:hueOff val="0"/>
                <a:satOff val="-13013"/>
                <a:lumOff val="21111"/>
                <a:alphaOff val="0"/>
              </a:schemeClr>
            </a:fillRef>
            <a:effectRef idx="0">
              <a:schemeClr val="accent2">
                <a:shade val="50000"/>
                <a:hueOff val="0"/>
                <a:satOff val="-13013"/>
                <a:lumOff val="2111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L 形 10"/>
            <p:cNvSpPr/>
            <p:nvPr/>
          </p:nvSpPr>
          <p:spPr>
            <a:xfrm rot="5400000">
              <a:off x="4060551" y="2127321"/>
              <a:ext cx="1139501" cy="2664310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00B050"/>
            </a:solidFill>
          </p:spPr>
          <p:style>
            <a:lnRef idx="2">
              <a:schemeClr val="accent2">
                <a:shade val="50000"/>
                <a:hueOff val="0"/>
                <a:satOff val="-26026"/>
                <a:lumOff val="42222"/>
                <a:alphaOff val="0"/>
              </a:schemeClr>
            </a:lnRef>
            <a:fillRef idx="1">
              <a:schemeClr val="accent2">
                <a:shade val="50000"/>
                <a:hueOff val="0"/>
                <a:satOff val="-26026"/>
                <a:lumOff val="42222"/>
                <a:alphaOff val="0"/>
              </a:schemeClr>
            </a:fillRef>
            <a:effectRef idx="0">
              <a:schemeClr val="accent2">
                <a:shade val="50000"/>
                <a:hueOff val="0"/>
                <a:satOff val="-26026"/>
                <a:lumOff val="4222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任意多边形 11"/>
            <p:cNvSpPr/>
            <p:nvPr/>
          </p:nvSpPr>
          <p:spPr>
            <a:xfrm>
              <a:off x="2782121" y="3117937"/>
              <a:ext cx="3717284" cy="2741452"/>
            </a:xfrm>
            <a:custGeom>
              <a:avLst/>
              <a:gdLst>
                <a:gd name="connsiteX0" fmla="*/ 0 w 2315518"/>
                <a:gd name="connsiteY0" fmla="*/ 0 h 2741452"/>
                <a:gd name="connsiteX1" fmla="*/ 2315518 w 2315518"/>
                <a:gd name="connsiteY1" fmla="*/ 0 h 2741452"/>
                <a:gd name="connsiteX2" fmla="*/ 2315518 w 2315518"/>
                <a:gd name="connsiteY2" fmla="*/ 2741452 h 2741452"/>
                <a:gd name="connsiteX3" fmla="*/ 0 w 2315518"/>
                <a:gd name="connsiteY3" fmla="*/ 2741452 h 2741452"/>
                <a:gd name="connsiteX4" fmla="*/ 0 w 2315518"/>
                <a:gd name="connsiteY4" fmla="*/ 0 h 2741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15518" h="2741452">
                  <a:moveTo>
                    <a:pt x="0" y="0"/>
                  </a:moveTo>
                  <a:lnTo>
                    <a:pt x="2315518" y="0"/>
                  </a:lnTo>
                  <a:lnTo>
                    <a:pt x="2315518" y="2741452"/>
                  </a:lnTo>
                  <a:lnTo>
                    <a:pt x="0" y="274145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t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000" dirty="0" smtClean="0">
                  <a:solidFill>
                    <a:srgbClr val="C00000"/>
                  </a:solidFill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“三大引擎”</a:t>
              </a:r>
              <a:endParaRPr lang="en-US" altLang="zh-CN" sz="2000" dirty="0" smtClean="0">
                <a:solidFill>
                  <a:srgbClr val="C00000"/>
                </a:solidFill>
                <a:latin typeface="Times New Roman" pitchFamily="18" charset="0"/>
                <a:ea typeface="华文细黑" pitchFamily="2" charset="-122"/>
                <a:cs typeface="Times New Roman" pitchFamily="18" charset="0"/>
              </a:endParaRP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sz="2000" dirty="0" smtClean="0">
                  <a:solidFill>
                    <a:srgbClr val="C00000"/>
                  </a:solidFill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   Three Engines</a:t>
              </a: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0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贸易 </a:t>
              </a:r>
              <a:r>
                <a:rPr lang="en-US" altLang="zh-CN" sz="20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Trade</a:t>
              </a: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0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投资 </a:t>
              </a:r>
              <a:r>
                <a:rPr lang="en-US" altLang="zh-CN" sz="20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Investment </a:t>
              </a: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000" dirty="0" smtClean="0">
                  <a:solidFill>
                    <a:schemeClr val="tx1"/>
                  </a:solidFill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金融合作 </a:t>
              </a:r>
              <a:endParaRPr lang="en-US" altLang="zh-CN" sz="2000" dirty="0" smtClean="0">
                <a:solidFill>
                  <a:schemeClr val="tx1"/>
                </a:solidFill>
                <a:latin typeface="Times New Roman" pitchFamily="18" charset="0"/>
                <a:ea typeface="华文细黑" pitchFamily="2" charset="-122"/>
                <a:cs typeface="Times New Roman" pitchFamily="18" charset="0"/>
              </a:endParaRP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sz="2000" dirty="0" smtClean="0">
                  <a:solidFill>
                    <a:schemeClr val="tx1"/>
                  </a:solidFill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Financial Cooperation</a:t>
              </a:r>
            </a:p>
          </p:txBody>
        </p:sp>
        <p:sp>
          <p:nvSpPr>
            <p:cNvPr id="13" name="等腰三角形 12"/>
            <p:cNvSpPr/>
            <p:nvPr/>
          </p:nvSpPr>
          <p:spPr>
            <a:xfrm>
              <a:off x="5343636" y="2542699"/>
              <a:ext cx="322983" cy="322983"/>
            </a:xfrm>
            <a:prstGeom prst="triangle">
              <a:avLst>
                <a:gd name="adj" fmla="val 100000"/>
              </a:avLst>
            </a:prstGeom>
          </p:spPr>
          <p:style>
            <a:lnRef idx="2">
              <a:schemeClr val="accent2">
                <a:shade val="50000"/>
                <a:hueOff val="0"/>
                <a:satOff val="-26026"/>
                <a:lumOff val="42222"/>
                <a:alphaOff val="0"/>
              </a:schemeClr>
            </a:lnRef>
            <a:fillRef idx="1">
              <a:schemeClr val="accent2">
                <a:shade val="50000"/>
                <a:hueOff val="0"/>
                <a:satOff val="-26026"/>
                <a:lumOff val="42222"/>
                <a:alphaOff val="0"/>
              </a:schemeClr>
            </a:fillRef>
            <a:effectRef idx="0">
              <a:schemeClr val="accent2">
                <a:shade val="50000"/>
                <a:hueOff val="0"/>
                <a:satOff val="-26026"/>
                <a:lumOff val="4222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L 形 13"/>
            <p:cNvSpPr/>
            <p:nvPr/>
          </p:nvSpPr>
          <p:spPr>
            <a:xfrm rot="5400000">
              <a:off x="6736060" y="1745959"/>
              <a:ext cx="1139501" cy="2587313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FFFF00"/>
            </a:solidFill>
          </p:spPr>
          <p:style>
            <a:lnRef idx="2">
              <a:schemeClr val="accent2">
                <a:shade val="50000"/>
                <a:hueOff val="0"/>
                <a:satOff val="-13013"/>
                <a:lumOff val="21111"/>
                <a:alphaOff val="0"/>
              </a:schemeClr>
            </a:lnRef>
            <a:fillRef idx="1">
              <a:schemeClr val="accent2">
                <a:shade val="50000"/>
                <a:hueOff val="0"/>
                <a:satOff val="-13013"/>
                <a:lumOff val="21111"/>
                <a:alphaOff val="0"/>
              </a:schemeClr>
            </a:fillRef>
            <a:effectRef idx="0">
              <a:schemeClr val="accent2">
                <a:shade val="50000"/>
                <a:hueOff val="0"/>
                <a:satOff val="-13013"/>
                <a:lumOff val="2111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任意多边形 14"/>
            <p:cNvSpPr/>
            <p:nvPr/>
          </p:nvSpPr>
          <p:spPr>
            <a:xfrm>
              <a:off x="5363654" y="2541873"/>
              <a:ext cx="1711813" cy="1500505"/>
            </a:xfrm>
            <a:custGeom>
              <a:avLst/>
              <a:gdLst>
                <a:gd name="connsiteX0" fmla="*/ 0 w 1711813"/>
                <a:gd name="connsiteY0" fmla="*/ 0 h 1500505"/>
                <a:gd name="connsiteX1" fmla="*/ 1711813 w 1711813"/>
                <a:gd name="connsiteY1" fmla="*/ 0 h 1500505"/>
                <a:gd name="connsiteX2" fmla="*/ 1711813 w 1711813"/>
                <a:gd name="connsiteY2" fmla="*/ 1500505 h 1500505"/>
                <a:gd name="connsiteX3" fmla="*/ 0 w 1711813"/>
                <a:gd name="connsiteY3" fmla="*/ 1500505 h 1500505"/>
                <a:gd name="connsiteX4" fmla="*/ 0 w 1711813"/>
                <a:gd name="connsiteY4" fmla="*/ 0 h 150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813" h="1500505">
                  <a:moveTo>
                    <a:pt x="0" y="0"/>
                  </a:moveTo>
                  <a:lnTo>
                    <a:pt x="1711813" y="0"/>
                  </a:lnTo>
                  <a:lnTo>
                    <a:pt x="1711813" y="1500505"/>
                  </a:lnTo>
                  <a:lnTo>
                    <a:pt x="0" y="150050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t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800" kern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5806457" y="2613881"/>
              <a:ext cx="3168352" cy="4248472"/>
            </a:xfrm>
            <a:custGeom>
              <a:avLst/>
              <a:gdLst>
                <a:gd name="connsiteX0" fmla="*/ 0 w 2315518"/>
                <a:gd name="connsiteY0" fmla="*/ 0 h 2741452"/>
                <a:gd name="connsiteX1" fmla="*/ 2315518 w 2315518"/>
                <a:gd name="connsiteY1" fmla="*/ 0 h 2741452"/>
                <a:gd name="connsiteX2" fmla="*/ 2315518 w 2315518"/>
                <a:gd name="connsiteY2" fmla="*/ 2741452 h 2741452"/>
                <a:gd name="connsiteX3" fmla="*/ 0 w 2315518"/>
                <a:gd name="connsiteY3" fmla="*/ 2741452 h 2741452"/>
                <a:gd name="connsiteX4" fmla="*/ 0 w 2315518"/>
                <a:gd name="connsiteY4" fmla="*/ 0 h 2741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15518" h="2741452">
                  <a:moveTo>
                    <a:pt x="0" y="0"/>
                  </a:moveTo>
                  <a:lnTo>
                    <a:pt x="2315518" y="0"/>
                  </a:lnTo>
                  <a:lnTo>
                    <a:pt x="2315518" y="2741452"/>
                  </a:lnTo>
                  <a:lnTo>
                    <a:pt x="0" y="274145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t" anchorCtr="0">
              <a:noAutofit/>
            </a:bodyPr>
            <a:lstStyle/>
            <a:p>
              <a:pPr lvl="0" algn="ctr" defTabSz="800100">
                <a:spcAft>
                  <a:spcPct val="35000"/>
                </a:spcAft>
              </a:pPr>
              <a:r>
                <a:rPr lang="zh-CN" altLang="en-US" sz="2000" dirty="0" smtClean="0">
                  <a:solidFill>
                    <a:srgbClr val="C00000"/>
                  </a:solidFill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“六大重点”</a:t>
              </a:r>
              <a:endParaRPr lang="en-US" altLang="zh-CN" sz="2000" dirty="0" smtClean="0">
                <a:solidFill>
                  <a:srgbClr val="C00000"/>
                </a:solidFill>
                <a:latin typeface="Times New Roman" pitchFamily="18" charset="0"/>
                <a:ea typeface="华文细黑" pitchFamily="2" charset="-122"/>
                <a:cs typeface="Times New Roman" pitchFamily="18" charset="0"/>
              </a:endParaRPr>
            </a:p>
            <a:p>
              <a:pPr lvl="0" algn="ctr" defTabSz="800100">
                <a:spcAft>
                  <a:spcPct val="35000"/>
                </a:spcAft>
              </a:pPr>
              <a:r>
                <a:rPr lang="en-US" altLang="zh-CN" sz="2000" dirty="0" smtClean="0">
                  <a:solidFill>
                    <a:srgbClr val="C00000"/>
                  </a:solidFill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Six Focuses</a:t>
              </a:r>
            </a:p>
            <a:p>
              <a:pPr lvl="0" algn="ctr" defTabSz="800100">
                <a:spcAft>
                  <a:spcPts val="0"/>
                </a:spcAft>
              </a:pPr>
              <a:r>
                <a:rPr lang="zh-CN" altLang="en-US" sz="20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能源资源 </a:t>
              </a:r>
              <a:endParaRPr lang="en-US" altLang="zh-CN" sz="2000" dirty="0" smtClean="0">
                <a:latin typeface="Times New Roman" pitchFamily="18" charset="0"/>
                <a:ea typeface="华文细黑" pitchFamily="2" charset="-122"/>
                <a:cs typeface="Times New Roman" pitchFamily="18" charset="0"/>
              </a:endParaRPr>
            </a:p>
            <a:p>
              <a:pPr lvl="0" algn="ctr" defTabSz="800100">
                <a:spcAft>
                  <a:spcPts val="0"/>
                </a:spcAft>
              </a:pPr>
              <a:r>
                <a:rPr lang="en-US" altLang="zh-CN" sz="20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Energy and Resources</a:t>
              </a:r>
            </a:p>
            <a:p>
              <a:pPr lvl="0" algn="ctr" defTabSz="800100">
                <a:spcAft>
                  <a:spcPts val="0"/>
                </a:spcAft>
              </a:pPr>
              <a:r>
                <a:rPr lang="zh-CN" altLang="en-US" sz="20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基础设施建设</a:t>
              </a:r>
              <a:endParaRPr lang="en-US" altLang="zh-CN" sz="2000" dirty="0" smtClean="0">
                <a:latin typeface="Times New Roman" pitchFamily="18" charset="0"/>
                <a:ea typeface="华文细黑" pitchFamily="2" charset="-122"/>
                <a:cs typeface="Times New Roman" pitchFamily="18" charset="0"/>
              </a:endParaRPr>
            </a:p>
            <a:p>
              <a:pPr lvl="0" algn="ctr" defTabSz="800100">
                <a:spcAft>
                  <a:spcPts val="0"/>
                </a:spcAft>
              </a:pPr>
              <a:r>
                <a:rPr lang="zh-CN" altLang="en-US" sz="20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 </a:t>
              </a:r>
              <a:r>
                <a:rPr lang="en-US" altLang="zh-CN" sz="20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Infrastructure Construction</a:t>
              </a:r>
            </a:p>
            <a:p>
              <a:pPr lvl="0" algn="ctr" defTabSz="800100">
                <a:spcAft>
                  <a:spcPts val="0"/>
                </a:spcAft>
              </a:pPr>
              <a:r>
                <a:rPr lang="zh-CN" altLang="en-US" sz="20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农业 </a:t>
              </a:r>
              <a:r>
                <a:rPr lang="en-US" altLang="zh-CN" sz="20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Agriculture</a:t>
              </a:r>
            </a:p>
            <a:p>
              <a:pPr lvl="0" algn="ctr" defTabSz="800100">
                <a:spcAft>
                  <a:spcPts val="0"/>
                </a:spcAft>
              </a:pPr>
              <a:r>
                <a:rPr lang="zh-CN" altLang="en-US" sz="20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制造业 </a:t>
              </a:r>
              <a:r>
                <a:rPr lang="en-US" altLang="zh-CN" sz="20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Manufacturing</a:t>
              </a:r>
            </a:p>
            <a:p>
              <a:pPr lvl="0" algn="ctr" defTabSz="800100">
                <a:spcAft>
                  <a:spcPts val="0"/>
                </a:spcAft>
              </a:pPr>
              <a:r>
                <a:rPr lang="zh-CN" altLang="en-US" sz="20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科技创新 </a:t>
              </a:r>
              <a:endParaRPr lang="en-US" altLang="zh-CN" sz="2000" dirty="0" smtClean="0">
                <a:latin typeface="Times New Roman" pitchFamily="18" charset="0"/>
                <a:ea typeface="华文细黑" pitchFamily="2" charset="-122"/>
                <a:cs typeface="Times New Roman" pitchFamily="18" charset="0"/>
              </a:endParaRPr>
            </a:p>
            <a:p>
              <a:pPr lvl="0" algn="ctr" defTabSz="800100">
                <a:spcAft>
                  <a:spcPts val="0"/>
                </a:spcAft>
              </a:pPr>
              <a:r>
                <a:rPr lang="en-US" altLang="zh-CN" sz="20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Technical Innovation</a:t>
              </a:r>
            </a:p>
            <a:p>
              <a:pPr lvl="0" algn="ctr" defTabSz="800100">
                <a:spcAft>
                  <a:spcPts val="0"/>
                </a:spcAft>
              </a:pPr>
              <a:r>
                <a:rPr lang="zh-CN" altLang="en-US" sz="20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信息技术 </a:t>
              </a:r>
              <a:endParaRPr lang="en-US" altLang="zh-CN" sz="2000" dirty="0" smtClean="0">
                <a:latin typeface="Times New Roman" pitchFamily="18" charset="0"/>
                <a:ea typeface="华文细黑" pitchFamily="2" charset="-122"/>
                <a:cs typeface="Times New Roman" pitchFamily="18" charset="0"/>
              </a:endParaRPr>
            </a:p>
            <a:p>
              <a:pPr lvl="0" algn="ctr" defTabSz="800100">
                <a:spcAft>
                  <a:spcPts val="0"/>
                </a:spcAft>
              </a:pPr>
              <a:r>
                <a:rPr lang="en-US" altLang="zh-CN" sz="20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Communication Technology</a:t>
              </a:r>
              <a:r>
                <a:rPr lang="zh-CN" altLang="en-US" sz="2400" dirty="0" smtClean="0"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zh-CN" altLang="en-US" sz="2400" dirty="0" smtClean="0">
                  <a:latin typeface="Times New Roman" pitchFamily="18" charset="0"/>
                  <a:cs typeface="Times New Roman" pitchFamily="18" charset="0"/>
                </a:rPr>
              </a:br>
              <a:endParaRPr lang="zh-CN" altLang="en-US" sz="2400" dirty="0"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755576" y="3220678"/>
            <a:ext cx="1576921" cy="523220"/>
          </a:xfrm>
          <a:prstGeom prst="rect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</a:t>
            </a:r>
            <a:endParaRPr lang="zh-CN" altLang="en-US" sz="2800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000364" y="2208266"/>
            <a:ext cx="2229285" cy="584775"/>
          </a:xfrm>
          <a:prstGeom prst="rect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32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3</a:t>
            </a:r>
            <a:endParaRPr lang="zh-CN" altLang="en-US" sz="32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072198" y="1764105"/>
            <a:ext cx="2000264" cy="584775"/>
          </a:xfrm>
          <a:prstGeom prst="rect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32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6</a:t>
            </a:r>
            <a:endParaRPr lang="zh-CN" altLang="en-US" sz="32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25" name="灯片编号占位符 24"/>
          <p:cNvSpPr>
            <a:spLocks noGrp="1"/>
          </p:cNvSpPr>
          <p:nvPr>
            <p:ph type="sldNum" sz="quarter" idx="12"/>
          </p:nvPr>
        </p:nvSpPr>
        <p:spPr>
          <a:xfrm>
            <a:off x="6830888" y="6237312"/>
            <a:ext cx="2133600" cy="476250"/>
          </a:xfrm>
        </p:spPr>
        <p:txBody>
          <a:bodyPr/>
          <a:lstStyle/>
          <a:p>
            <a:pPr>
              <a:defRPr/>
            </a:pPr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fld id="{B3994876-06F4-486E-BCB0-F8003BA0ADAC}" type="slidenum">
              <a:rPr lang="en-US" altLang="zh-CN" smtClean="0"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7</a:t>
            </a:fld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107504" y="44624"/>
            <a:ext cx="8964488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lvl="0"/>
            <a:r>
              <a:rPr lang="zh-CN" altLang="en-US" sz="2800" b="1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中拉合作的机制、导向 </a:t>
            </a:r>
            <a:endParaRPr lang="en-US" altLang="zh-CN" sz="2800" b="1" dirty="0" smtClean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 lvl="0"/>
            <a:r>
              <a:rPr lang="en-US" altLang="zh-CN" sz="2400" b="1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The Mechanism and Direction of </a:t>
            </a:r>
            <a:r>
              <a:rPr lang="en-US" altLang="zh-CN" sz="2400" b="1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Sino-Latin </a:t>
            </a:r>
            <a:r>
              <a:rPr lang="en-US" altLang="zh-CN" sz="2400" b="1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America Cooperation</a:t>
            </a:r>
            <a:endParaRPr lang="zh-CN" altLang="en-US" sz="2800" b="1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 lvl="0"/>
            <a:endParaRPr lang="zh-CN" altLang="en-US" sz="2400" b="1" dirty="0">
              <a:latin typeface="Times New Roman" pitchFamily="18" charset="0"/>
              <a:ea typeface="方正楷体简体" pitchFamily="65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53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8" descr="未标题-ppt-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6"/>
          <a:stretch>
            <a:fillRect/>
          </a:stretch>
        </p:blipFill>
        <p:spPr bwMode="auto">
          <a:xfrm>
            <a:off x="0" y="0"/>
            <a:ext cx="914400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3801123" y="4349867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ts val="2000"/>
              </a:lnSpc>
            </a:pPr>
            <a:r>
              <a:rPr lang="zh-CN" altLang="en-US" sz="3600" dirty="0">
                <a:solidFill>
                  <a:schemeClr val="bg1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两</a:t>
            </a:r>
            <a:r>
              <a:rPr lang="zh-CN" altLang="en-US" sz="3600" dirty="0" smtClean="0">
                <a:solidFill>
                  <a:schemeClr val="bg1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大</a:t>
            </a:r>
            <a:endParaRPr lang="en-US" altLang="zh-CN" sz="3600" dirty="0" smtClean="0">
              <a:solidFill>
                <a:schemeClr val="bg1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  <a:p>
            <a:pPr lvl="0">
              <a:lnSpc>
                <a:spcPts val="2000"/>
              </a:lnSpc>
            </a:pPr>
            <a:endParaRPr lang="en-US" altLang="zh-CN" sz="3600" dirty="0">
              <a:solidFill>
                <a:schemeClr val="bg1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  <a:p>
            <a:pPr lvl="0">
              <a:lnSpc>
                <a:spcPts val="2000"/>
              </a:lnSpc>
            </a:pPr>
            <a:r>
              <a:rPr lang="zh-CN" altLang="en-US" sz="3600" dirty="0">
                <a:solidFill>
                  <a:schemeClr val="bg1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优势</a:t>
            </a:r>
          </a:p>
        </p:txBody>
      </p:sp>
      <p:sp>
        <p:nvSpPr>
          <p:cNvPr id="2" name="矩形 1"/>
          <p:cNvSpPr/>
          <p:nvPr/>
        </p:nvSpPr>
        <p:spPr>
          <a:xfrm>
            <a:off x="214282" y="1071546"/>
            <a:ext cx="8750206" cy="91409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spAutoFit/>
          </a:bodyPr>
          <a:lstStyle/>
          <a:p>
            <a:pPr marL="0" lvl="1" defTabSz="488950">
              <a:lnSpc>
                <a:spcPct val="90000"/>
              </a:lnSpc>
              <a:spcAft>
                <a:spcPct val="15000"/>
              </a:spcAft>
            </a:pPr>
            <a:r>
              <a:rPr lang="en-US" altLang="zh-CN" sz="2000" dirty="0" smtClean="0">
                <a:solidFill>
                  <a:srgbClr val="FFFF00"/>
                </a:solidFill>
              </a:rPr>
              <a:t>2015</a:t>
            </a:r>
            <a:r>
              <a:rPr lang="zh-CN" altLang="en-US" sz="2000" dirty="0" smtClean="0">
                <a:solidFill>
                  <a:srgbClr val="FFFF00"/>
                </a:solidFill>
              </a:rPr>
              <a:t>年</a:t>
            </a:r>
            <a:r>
              <a:rPr lang="en-US" altLang="zh-CN" sz="2000" dirty="0" smtClean="0">
                <a:solidFill>
                  <a:srgbClr val="FFFF00"/>
                </a:solidFill>
              </a:rPr>
              <a:t>5</a:t>
            </a:r>
            <a:r>
              <a:rPr lang="zh-CN" altLang="en-US" sz="2000" dirty="0" smtClean="0">
                <a:solidFill>
                  <a:srgbClr val="FFFF00"/>
                </a:solidFill>
              </a:rPr>
              <a:t>月，克强总理出访拉美时提出了中拉产能合作“</a:t>
            </a:r>
            <a:r>
              <a:rPr lang="en-US" sz="2000" dirty="0" smtClean="0">
                <a:solidFill>
                  <a:srgbClr val="FFFF00"/>
                </a:solidFill>
              </a:rPr>
              <a:t>3x3</a:t>
            </a:r>
            <a:r>
              <a:rPr lang="zh-CN" altLang="en-US" sz="2000" dirty="0" smtClean="0">
                <a:solidFill>
                  <a:srgbClr val="FFFF00"/>
                </a:solidFill>
              </a:rPr>
              <a:t>”新模式。</a:t>
            </a:r>
            <a:endParaRPr lang="en-US" altLang="zh-CN" dirty="0" smtClean="0">
              <a:solidFill>
                <a:srgbClr val="FFFF00"/>
              </a:solidFill>
            </a:endParaRPr>
          </a:p>
          <a:p>
            <a:pPr marL="0" lvl="1" defTabSz="488950">
              <a:lnSpc>
                <a:spcPct val="90000"/>
              </a:lnSpc>
              <a:spcAft>
                <a:spcPct val="15000"/>
              </a:spcAft>
            </a:pPr>
            <a:r>
              <a:rPr lang="en-US" altLang="zh-CN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 May 2015, Premier Li </a:t>
            </a:r>
            <a:r>
              <a:rPr lang="en-US" altLang="zh-CN" dirty="0" err="1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Keqiang</a:t>
            </a:r>
            <a:r>
              <a:rPr lang="en-US" altLang="zh-CN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proposed a 3*3 mode for China and Latin America industrial </a:t>
            </a:r>
            <a:r>
              <a:rPr lang="en-US" altLang="zh-CN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en-US" altLang="zh-CN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apacity cooperation </a:t>
            </a:r>
            <a:r>
              <a:rPr lang="en-US" altLang="zh-CN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during his </a:t>
            </a:r>
            <a:r>
              <a:rPr lang="en-US" altLang="zh-CN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official visit.</a:t>
            </a:r>
            <a:endParaRPr lang="zh-CN" altLang="en-US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5"/>
          <p:cNvGrpSpPr/>
          <p:nvPr/>
        </p:nvGrpSpPr>
        <p:grpSpPr>
          <a:xfrm>
            <a:off x="426316" y="3253075"/>
            <a:ext cx="7876003" cy="3488293"/>
            <a:chOff x="652661" y="2557338"/>
            <a:chExt cx="7876003" cy="3488293"/>
          </a:xfrm>
        </p:grpSpPr>
        <p:sp>
          <p:nvSpPr>
            <p:cNvPr id="8" name="L 形 7"/>
            <p:cNvSpPr/>
            <p:nvPr/>
          </p:nvSpPr>
          <p:spPr>
            <a:xfrm rot="5400000">
              <a:off x="1513950" y="3504591"/>
              <a:ext cx="1139501" cy="2428891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任意多边形 8"/>
            <p:cNvSpPr/>
            <p:nvPr/>
          </p:nvSpPr>
          <p:spPr>
            <a:xfrm>
              <a:off x="652661" y="4356361"/>
              <a:ext cx="2849540" cy="1500505"/>
            </a:xfrm>
            <a:custGeom>
              <a:avLst/>
              <a:gdLst>
                <a:gd name="connsiteX0" fmla="*/ 0 w 1711813"/>
                <a:gd name="connsiteY0" fmla="*/ 0 h 1500505"/>
                <a:gd name="connsiteX1" fmla="*/ 1711813 w 1711813"/>
                <a:gd name="connsiteY1" fmla="*/ 0 h 1500505"/>
                <a:gd name="connsiteX2" fmla="*/ 1711813 w 1711813"/>
                <a:gd name="connsiteY2" fmla="*/ 1500505 h 1500505"/>
                <a:gd name="connsiteX3" fmla="*/ 0 w 1711813"/>
                <a:gd name="connsiteY3" fmla="*/ 1500505 h 1500505"/>
                <a:gd name="connsiteX4" fmla="*/ 0 w 1711813"/>
                <a:gd name="connsiteY4" fmla="*/ 0 h 150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813" h="1500505">
                  <a:moveTo>
                    <a:pt x="0" y="0"/>
                  </a:moveTo>
                  <a:lnTo>
                    <a:pt x="1711813" y="0"/>
                  </a:lnTo>
                  <a:lnTo>
                    <a:pt x="1711813" y="1500505"/>
                  </a:lnTo>
                  <a:lnTo>
                    <a:pt x="0" y="150050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t" anchorCtr="0">
              <a:noAutofit/>
            </a:bodyPr>
            <a:lstStyle/>
            <a:p>
              <a:pPr lvl="0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 dirty="0" smtClean="0">
                  <a:solidFill>
                    <a:srgbClr val="C00000"/>
                  </a:solidFill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      </a:t>
              </a:r>
              <a:r>
                <a:rPr lang="zh-CN" altLang="en-US" sz="2400" dirty="0" smtClean="0">
                  <a:solidFill>
                    <a:schemeClr val="tx1"/>
                  </a:solidFill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物流 </a:t>
              </a:r>
              <a:r>
                <a:rPr lang="en-US" altLang="zh-CN" sz="2400" dirty="0" smtClean="0">
                  <a:solidFill>
                    <a:schemeClr val="tx1"/>
                  </a:solidFill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Logistics</a:t>
              </a:r>
            </a:p>
            <a:p>
              <a:pPr lvl="0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sz="2400" dirty="0">
                  <a:solidFill>
                    <a:schemeClr val="tx1"/>
                  </a:solidFill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 </a:t>
              </a:r>
              <a:r>
                <a:rPr lang="en-US" altLang="zh-CN" sz="2400" dirty="0" smtClean="0">
                  <a:solidFill>
                    <a:schemeClr val="tx1"/>
                  </a:solidFill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     </a:t>
              </a:r>
              <a:r>
                <a:rPr lang="zh-CN" altLang="en-US" sz="2400" dirty="0" smtClean="0">
                  <a:solidFill>
                    <a:schemeClr val="tx1"/>
                  </a:solidFill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电力 </a:t>
              </a:r>
              <a:r>
                <a:rPr lang="en-US" altLang="zh-CN" sz="2400" dirty="0" smtClean="0">
                  <a:solidFill>
                    <a:schemeClr val="tx1"/>
                  </a:solidFill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Electricity</a:t>
              </a:r>
            </a:p>
            <a:p>
              <a:pPr lvl="0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 dirty="0" smtClean="0">
                  <a:solidFill>
                    <a:schemeClr val="tx1"/>
                  </a:solidFill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      信息 </a:t>
              </a:r>
              <a:r>
                <a:rPr lang="en-US" altLang="zh-CN" sz="2400" dirty="0" smtClean="0">
                  <a:solidFill>
                    <a:schemeClr val="tx1"/>
                  </a:solidFill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Information</a:t>
              </a:r>
            </a:p>
          </p:txBody>
        </p:sp>
        <p:sp>
          <p:nvSpPr>
            <p:cNvPr id="11" name="L 形 10"/>
            <p:cNvSpPr/>
            <p:nvPr/>
          </p:nvSpPr>
          <p:spPr>
            <a:xfrm rot="5400000">
              <a:off x="4039447" y="2435224"/>
              <a:ext cx="1139501" cy="2664310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00B050"/>
            </a:solidFill>
          </p:spPr>
          <p:style>
            <a:lnRef idx="2">
              <a:schemeClr val="accent2">
                <a:shade val="50000"/>
                <a:hueOff val="0"/>
                <a:satOff val="-26026"/>
                <a:lumOff val="42222"/>
                <a:alphaOff val="0"/>
              </a:schemeClr>
            </a:lnRef>
            <a:fillRef idx="1">
              <a:schemeClr val="accent2">
                <a:shade val="50000"/>
                <a:hueOff val="0"/>
                <a:satOff val="-26026"/>
                <a:lumOff val="42222"/>
                <a:alphaOff val="0"/>
              </a:schemeClr>
            </a:fillRef>
            <a:effectRef idx="0">
              <a:schemeClr val="accent2">
                <a:shade val="50000"/>
                <a:hueOff val="0"/>
                <a:satOff val="-26026"/>
                <a:lumOff val="4222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任意多边形 11"/>
            <p:cNvSpPr/>
            <p:nvPr/>
          </p:nvSpPr>
          <p:spPr>
            <a:xfrm>
              <a:off x="3394026" y="3492265"/>
              <a:ext cx="2628455" cy="2553366"/>
            </a:xfrm>
            <a:custGeom>
              <a:avLst/>
              <a:gdLst>
                <a:gd name="connsiteX0" fmla="*/ 0 w 2315518"/>
                <a:gd name="connsiteY0" fmla="*/ 0 h 2741452"/>
                <a:gd name="connsiteX1" fmla="*/ 2315518 w 2315518"/>
                <a:gd name="connsiteY1" fmla="*/ 0 h 2741452"/>
                <a:gd name="connsiteX2" fmla="*/ 2315518 w 2315518"/>
                <a:gd name="connsiteY2" fmla="*/ 2741452 h 2741452"/>
                <a:gd name="connsiteX3" fmla="*/ 0 w 2315518"/>
                <a:gd name="connsiteY3" fmla="*/ 2741452 h 2741452"/>
                <a:gd name="connsiteX4" fmla="*/ 0 w 2315518"/>
                <a:gd name="connsiteY4" fmla="*/ 0 h 2741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15518" h="2741452">
                  <a:moveTo>
                    <a:pt x="0" y="0"/>
                  </a:moveTo>
                  <a:lnTo>
                    <a:pt x="2315518" y="0"/>
                  </a:lnTo>
                  <a:lnTo>
                    <a:pt x="2315518" y="2741452"/>
                  </a:lnTo>
                  <a:lnTo>
                    <a:pt x="0" y="274145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t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企业 </a:t>
              </a:r>
              <a:r>
                <a:rPr lang="en-US" altLang="zh-CN" sz="24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Corporations</a:t>
              </a: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社会 </a:t>
              </a:r>
              <a:r>
                <a:rPr lang="en-US" altLang="zh-CN" sz="24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Society</a:t>
              </a: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政府 </a:t>
              </a:r>
              <a:r>
                <a:rPr lang="en-US" altLang="zh-CN" sz="24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Governments</a:t>
              </a:r>
            </a:p>
          </p:txBody>
        </p:sp>
        <p:sp>
          <p:nvSpPr>
            <p:cNvPr id="14" name="L 形 13"/>
            <p:cNvSpPr/>
            <p:nvPr/>
          </p:nvSpPr>
          <p:spPr>
            <a:xfrm rot="5400000">
              <a:off x="6832556" y="1666134"/>
              <a:ext cx="804903" cy="2587312"/>
            </a:xfrm>
            <a:prstGeom prst="corner">
              <a:avLst>
                <a:gd name="adj1" fmla="val 16120"/>
                <a:gd name="adj2" fmla="val 16110"/>
              </a:avLst>
            </a:prstGeom>
            <a:solidFill>
              <a:srgbClr val="FFFF00"/>
            </a:solidFill>
          </p:spPr>
          <p:style>
            <a:lnRef idx="2">
              <a:schemeClr val="accent2">
                <a:shade val="50000"/>
                <a:hueOff val="0"/>
                <a:satOff val="-13013"/>
                <a:lumOff val="21111"/>
                <a:alphaOff val="0"/>
              </a:schemeClr>
            </a:lnRef>
            <a:fillRef idx="1">
              <a:schemeClr val="accent2">
                <a:shade val="50000"/>
                <a:hueOff val="0"/>
                <a:satOff val="-13013"/>
                <a:lumOff val="21111"/>
                <a:alphaOff val="0"/>
              </a:schemeClr>
            </a:fillRef>
            <a:effectRef idx="0">
              <a:schemeClr val="accent2">
                <a:shade val="50000"/>
                <a:hueOff val="0"/>
                <a:satOff val="-13013"/>
                <a:lumOff val="2111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任意多边形 14"/>
            <p:cNvSpPr/>
            <p:nvPr/>
          </p:nvSpPr>
          <p:spPr>
            <a:xfrm>
              <a:off x="5363654" y="2708927"/>
              <a:ext cx="1711813" cy="1500505"/>
            </a:xfrm>
            <a:custGeom>
              <a:avLst/>
              <a:gdLst>
                <a:gd name="connsiteX0" fmla="*/ 0 w 1711813"/>
                <a:gd name="connsiteY0" fmla="*/ 0 h 1500505"/>
                <a:gd name="connsiteX1" fmla="*/ 1711813 w 1711813"/>
                <a:gd name="connsiteY1" fmla="*/ 0 h 1500505"/>
                <a:gd name="connsiteX2" fmla="*/ 1711813 w 1711813"/>
                <a:gd name="connsiteY2" fmla="*/ 1500505 h 1500505"/>
                <a:gd name="connsiteX3" fmla="*/ 0 w 1711813"/>
                <a:gd name="connsiteY3" fmla="*/ 1500505 h 1500505"/>
                <a:gd name="connsiteX4" fmla="*/ 0 w 1711813"/>
                <a:gd name="connsiteY4" fmla="*/ 0 h 1500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813" h="1500505">
                  <a:moveTo>
                    <a:pt x="0" y="0"/>
                  </a:moveTo>
                  <a:lnTo>
                    <a:pt x="1711813" y="0"/>
                  </a:lnTo>
                  <a:lnTo>
                    <a:pt x="1711813" y="1500505"/>
                  </a:lnTo>
                  <a:lnTo>
                    <a:pt x="0" y="150050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t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800" kern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6140916" y="2714291"/>
              <a:ext cx="2315518" cy="2741452"/>
            </a:xfrm>
            <a:custGeom>
              <a:avLst/>
              <a:gdLst>
                <a:gd name="connsiteX0" fmla="*/ 0 w 2315518"/>
                <a:gd name="connsiteY0" fmla="*/ 0 h 2741452"/>
                <a:gd name="connsiteX1" fmla="*/ 2315518 w 2315518"/>
                <a:gd name="connsiteY1" fmla="*/ 0 h 2741452"/>
                <a:gd name="connsiteX2" fmla="*/ 2315518 w 2315518"/>
                <a:gd name="connsiteY2" fmla="*/ 2741452 h 2741452"/>
                <a:gd name="connsiteX3" fmla="*/ 0 w 2315518"/>
                <a:gd name="connsiteY3" fmla="*/ 2741452 h 2741452"/>
                <a:gd name="connsiteX4" fmla="*/ 0 w 2315518"/>
                <a:gd name="connsiteY4" fmla="*/ 0 h 2741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15518" h="2741452">
                  <a:moveTo>
                    <a:pt x="0" y="0"/>
                  </a:moveTo>
                  <a:lnTo>
                    <a:pt x="2315518" y="0"/>
                  </a:lnTo>
                  <a:lnTo>
                    <a:pt x="2315518" y="2741452"/>
                  </a:lnTo>
                  <a:lnTo>
                    <a:pt x="0" y="274145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t" anchorCtr="0">
              <a:noAutofit/>
            </a:bodyPr>
            <a:lstStyle/>
            <a:p>
              <a:pPr lvl="0" algn="ctr" defTabSz="800100">
                <a:spcAft>
                  <a:spcPct val="35000"/>
                </a:spcAft>
              </a:pPr>
              <a:r>
                <a:rPr lang="zh-CN" altLang="en-US" sz="2400" dirty="0" smtClean="0">
                  <a:solidFill>
                    <a:schemeClr val="tx1"/>
                  </a:solidFill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基金 </a:t>
              </a:r>
              <a:r>
                <a:rPr lang="en-US" altLang="zh-CN" sz="2400" dirty="0" smtClean="0">
                  <a:solidFill>
                    <a:schemeClr val="tx1"/>
                  </a:solidFill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Fund</a:t>
              </a:r>
            </a:p>
            <a:p>
              <a:pPr lvl="0" algn="ctr" defTabSz="800100">
                <a:spcAft>
                  <a:spcPct val="35000"/>
                </a:spcAft>
              </a:pPr>
              <a:r>
                <a:rPr lang="zh-CN" altLang="en-US" sz="24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信贷 </a:t>
              </a:r>
              <a:r>
                <a:rPr lang="en-US" altLang="zh-CN" sz="2400" dirty="0" smtClean="0">
                  <a:latin typeface="Times New Roman" pitchFamily="18" charset="0"/>
                  <a:ea typeface="华文细黑" pitchFamily="2" charset="-122"/>
                  <a:cs typeface="Times New Roman" pitchFamily="18" charset="0"/>
                </a:rPr>
                <a:t>Loan</a:t>
              </a:r>
            </a:p>
            <a:p>
              <a:pPr lvl="0" algn="ctr" defTabSz="800100">
                <a:spcAft>
                  <a:spcPct val="35000"/>
                </a:spcAft>
              </a:pPr>
              <a:r>
                <a:rPr lang="zh-CN" altLang="en-US" sz="2400" dirty="0" smtClean="0">
                  <a:latin typeface="Times New Roman" pitchFamily="18" charset="0"/>
                  <a:cs typeface="Times New Roman" pitchFamily="18" charset="0"/>
                </a:rPr>
                <a:t>保险 </a:t>
              </a:r>
              <a:r>
                <a:rPr lang="en-US" altLang="zh-CN" sz="2400" dirty="0" smtClean="0">
                  <a:latin typeface="Times New Roman" pitchFamily="18" charset="0"/>
                  <a:cs typeface="Times New Roman" pitchFamily="18" charset="0"/>
                </a:rPr>
                <a:t>Insurance</a:t>
              </a:r>
              <a:r>
                <a:rPr lang="zh-CN" altLang="en-US" sz="3200" dirty="0" smtClean="0"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zh-CN" altLang="en-US" sz="3200" dirty="0" smtClean="0">
                  <a:latin typeface="Times New Roman" pitchFamily="18" charset="0"/>
                  <a:cs typeface="Times New Roman" pitchFamily="18" charset="0"/>
                </a:rPr>
              </a:br>
              <a:endParaRPr lang="zh-CN" altLang="en-US" sz="3200" dirty="0"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661319" y="3598347"/>
            <a:ext cx="2012570" cy="1261884"/>
          </a:xfrm>
          <a:prstGeom prst="rect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共建通道</a:t>
            </a:r>
            <a:endParaRPr lang="en-US" altLang="zh-CN" sz="2800" dirty="0" smtClean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 algn="ctr"/>
            <a:r>
              <a:rPr lang="en-US" altLang="zh-CN" sz="2400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Jointly build the channels</a:t>
            </a:r>
            <a:endParaRPr lang="zh-CN" altLang="en-US" sz="2400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915816" y="2566078"/>
            <a:ext cx="2799190" cy="1261884"/>
          </a:xfrm>
          <a:prstGeom prst="rect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实现良性互动</a:t>
            </a:r>
            <a:endParaRPr lang="en-US" altLang="zh-CN" sz="2800" dirty="0" smtClean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algn="ctr"/>
            <a:r>
              <a:rPr lang="en-US" alt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Achieve effective interaction</a:t>
            </a:r>
            <a:endParaRPr lang="zh-CN" altLang="en-US" sz="24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868144" y="1988840"/>
            <a:ext cx="2504979" cy="1261884"/>
          </a:xfrm>
          <a:prstGeom prst="rect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拓展融资渠道</a:t>
            </a:r>
            <a:endParaRPr lang="en-US" altLang="zh-CN" sz="2800" dirty="0" smtClean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  <a:p>
            <a:pPr algn="ctr"/>
            <a:r>
              <a:rPr lang="en-US" altLang="zh-CN" sz="2400" dirty="0" smtClean="0"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Expand financing means</a:t>
            </a:r>
            <a:endParaRPr lang="zh-CN" altLang="en-US" sz="2400" dirty="0">
              <a:latin typeface="Times New Roman" pitchFamily="18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sp>
        <p:nvSpPr>
          <p:cNvPr id="25" name="灯片编号占位符 24"/>
          <p:cNvSpPr>
            <a:spLocks noGrp="1"/>
          </p:cNvSpPr>
          <p:nvPr>
            <p:ph type="sldNum" sz="quarter" idx="12"/>
          </p:nvPr>
        </p:nvSpPr>
        <p:spPr>
          <a:xfrm>
            <a:off x="6553200" y="5816597"/>
            <a:ext cx="2133600" cy="476250"/>
          </a:xfrm>
        </p:spPr>
        <p:txBody>
          <a:bodyPr/>
          <a:lstStyle/>
          <a:p>
            <a:pPr>
              <a:defRPr/>
            </a:pPr>
            <a:fld id="{B3994876-06F4-486E-BCB0-F8003BA0ADAC}" type="slidenum">
              <a:rPr lang="en-US" altLang="zh-CN" smtClean="0"/>
              <a:pPr>
                <a:defRPr/>
              </a:pPr>
              <a:t>8</a:t>
            </a:fld>
            <a:endParaRPr lang="en-US" altLang="zh-CN" dirty="0"/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107504" y="44624"/>
            <a:ext cx="8964488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lvl="0"/>
            <a:r>
              <a:rPr lang="zh-CN" altLang="en-US" sz="2800" b="1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中拉合作的机制、导向 </a:t>
            </a:r>
            <a:endParaRPr lang="en-US" altLang="zh-CN" sz="2800" b="1" dirty="0" smtClean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 lvl="0"/>
            <a:r>
              <a:rPr lang="en-US" altLang="zh-CN" sz="2400" b="1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The Mechanism and Direction of </a:t>
            </a:r>
            <a:r>
              <a:rPr lang="en-US" altLang="zh-CN" sz="2400" b="1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Sino</a:t>
            </a:r>
            <a:r>
              <a:rPr lang="en-US" altLang="zh-CN" sz="2400" b="1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-Latin </a:t>
            </a:r>
            <a:r>
              <a:rPr lang="en-US" altLang="zh-CN" sz="2400" b="1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America Cooperation</a:t>
            </a:r>
            <a:endParaRPr lang="zh-CN" altLang="en-US" sz="2800" b="1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 lvl="0"/>
            <a:endParaRPr lang="zh-CN" altLang="en-US" sz="2400" b="1" dirty="0">
              <a:latin typeface="Times New Roman" pitchFamily="18" charset="0"/>
              <a:ea typeface="方正楷体简体" pitchFamily="65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89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C00000"/>
      </a:accent3>
      <a:accent4>
        <a:srgbClr val="92D050"/>
      </a:accent4>
      <a:accent5>
        <a:srgbClr val="FFC000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21864</TotalTime>
  <Words>2569</Words>
  <Application>Microsoft Office PowerPoint</Application>
  <PresentationFormat>全屏显示(4:3)</PresentationFormat>
  <Paragraphs>238</Paragraphs>
  <Slides>25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默认设计模板</vt:lpstr>
      <vt:lpstr>中国拉美经贸金融合作与全球治理 Sino-Latin America Economic and Financial Cooperation and Global Governance </vt:lpstr>
      <vt:lpstr>PowerPoint 演示文稿</vt:lpstr>
      <vt:lpstr>PowerPoint 演示文稿</vt:lpstr>
      <vt:lpstr>发展问题是全球经济治理的核心 Development: core of the global economic governance</vt:lpstr>
      <vt:lpstr>发展问题是全球经济治理的核心 Development is the core of the global economic governance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如何应对Countermeasures</vt:lpstr>
      <vt:lpstr>PowerPoint 演示文稿</vt:lpstr>
      <vt:lpstr>PowerPoint 演示文稿</vt:lpstr>
      <vt:lpstr>如何应对Countermeasures</vt:lpstr>
      <vt:lpstr>如何应对Countermeasures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</cp:lastModifiedBy>
  <cp:revision>744</cp:revision>
  <cp:lastPrinted>2015-08-27T09:09:58Z</cp:lastPrinted>
  <dcterms:created xsi:type="dcterms:W3CDTF">2014-05-14T01:16:39Z</dcterms:created>
  <dcterms:modified xsi:type="dcterms:W3CDTF">2015-08-27T12:14:26Z</dcterms:modified>
</cp:coreProperties>
</file>