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tif" ContentType="image/tiff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8"/>
  </p:notesMasterIdLst>
  <p:sldIdLst>
    <p:sldId id="352" r:id="rId2"/>
    <p:sldId id="367" r:id="rId3"/>
    <p:sldId id="373" r:id="rId4"/>
    <p:sldId id="376" r:id="rId5"/>
    <p:sldId id="377" r:id="rId6"/>
    <p:sldId id="378" r:id="rId7"/>
    <p:sldId id="379" r:id="rId8"/>
    <p:sldId id="388" r:id="rId9"/>
    <p:sldId id="380" r:id="rId10"/>
    <p:sldId id="381" r:id="rId11"/>
    <p:sldId id="382" r:id="rId12"/>
    <p:sldId id="383" r:id="rId13"/>
    <p:sldId id="387" r:id="rId14"/>
    <p:sldId id="366" r:id="rId15"/>
    <p:sldId id="384" r:id="rId16"/>
    <p:sldId id="386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P" initials="U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A0024"/>
    <a:srgbClr val="0C3563"/>
    <a:srgbClr val="051A34"/>
    <a:srgbClr val="2B635C"/>
    <a:srgbClr val="20FAFD"/>
    <a:srgbClr val="0B1CF5"/>
    <a:srgbClr val="E5C675"/>
    <a:srgbClr val="CF9F31"/>
    <a:srgbClr val="478882"/>
    <a:srgbClr val="2251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164" autoAdjust="0"/>
  </p:normalViewPr>
  <p:slideViewPr>
    <p:cSldViewPr snapToGrid="0" snapToObjects="1">
      <p:cViewPr>
        <p:scale>
          <a:sx n="100" d="100"/>
          <a:sy n="100" d="100"/>
        </p:scale>
        <p:origin x="-2608" y="-3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7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commentAuthors" Target="commentAuthors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BE4A6-F170-8449-B678-806E7D2920E2}" type="datetimeFigureOut">
              <a:rPr lang="en-US" smtClean="0"/>
              <a:t>1/18/16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99B264-71C9-4241-9185-71D08DE5C0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755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6BD58-6C25-4C40-920D-FB19760DD110}" type="datetimeFigureOut">
              <a:rPr lang="en-US" smtClean="0"/>
              <a:t>1/18/16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5A2-740D-D34C-98A2-06ACD618CE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795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6BD58-6C25-4C40-920D-FB19760DD110}" type="datetimeFigureOut">
              <a:rPr lang="en-US" smtClean="0"/>
              <a:t>1/18/16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5A2-740D-D34C-98A2-06ACD618CE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954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6BD58-6C25-4C40-920D-FB19760DD110}" type="datetimeFigureOut">
              <a:rPr lang="en-US" smtClean="0"/>
              <a:t>1/18/16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5A2-740D-D34C-98A2-06ACD618CE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073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6BD58-6C25-4C40-920D-FB19760DD110}" type="datetimeFigureOut">
              <a:rPr lang="en-US" smtClean="0"/>
              <a:t>1/18/16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5A2-740D-D34C-98A2-06ACD618CE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555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6BD58-6C25-4C40-920D-FB19760DD110}" type="datetimeFigureOut">
              <a:rPr lang="en-US" smtClean="0"/>
              <a:t>1/18/16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5A2-740D-D34C-98A2-06ACD618CE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527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6BD58-6C25-4C40-920D-FB19760DD110}" type="datetimeFigureOut">
              <a:rPr lang="en-US" smtClean="0"/>
              <a:t>1/18/16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5A2-740D-D34C-98A2-06ACD618CE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376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6BD58-6C25-4C40-920D-FB19760DD110}" type="datetimeFigureOut">
              <a:rPr lang="en-US" smtClean="0"/>
              <a:t>1/18/16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5A2-740D-D34C-98A2-06ACD618CE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298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6BD58-6C25-4C40-920D-FB19760DD110}" type="datetimeFigureOut">
              <a:rPr lang="en-US" smtClean="0"/>
              <a:t>1/18/16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5A2-740D-D34C-98A2-06ACD618CE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17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6BD58-6C25-4C40-920D-FB19760DD110}" type="datetimeFigureOut">
              <a:rPr lang="en-US" smtClean="0"/>
              <a:t>1/18/16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5A2-740D-D34C-98A2-06ACD618CE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187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6BD58-6C25-4C40-920D-FB19760DD110}" type="datetimeFigureOut">
              <a:rPr lang="en-US" smtClean="0"/>
              <a:t>1/18/16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5A2-740D-D34C-98A2-06ACD618CE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488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6BD58-6C25-4C40-920D-FB19760DD110}" type="datetimeFigureOut">
              <a:rPr lang="en-US" smtClean="0"/>
              <a:t>1/18/16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EA5A2-740D-D34C-98A2-06ACD618CE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349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6BD58-6C25-4C40-920D-FB19760DD110}" type="datetimeFigureOut">
              <a:rPr lang="en-US" smtClean="0"/>
              <a:t>1/18/16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EA5A2-740D-D34C-98A2-06ACD618CE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71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9.emf"/><Relationship Id="rId5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package" Target="../embeddings/Microsoft_Word_Document1.docx"/><Relationship Id="rId6" Type="http://schemas.openxmlformats.org/officeDocument/2006/relationships/image" Target="../media/image6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41126"/>
              </a:gs>
              <a:gs pos="100000">
                <a:srgbClr val="155CA3"/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Cover_high_res_no_background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026" y="0"/>
            <a:ext cx="643480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580" y="1271830"/>
            <a:ext cx="4991100" cy="2044156"/>
          </a:xfrm>
        </p:spPr>
        <p:txBody>
          <a:bodyPr>
            <a:normAutofit/>
          </a:bodyPr>
          <a:lstStyle/>
          <a:p>
            <a:r>
              <a:rPr lang="es-PE" sz="3200" b="1" dirty="0" smtClean="0">
                <a:solidFill>
                  <a:schemeClr val="bg1"/>
                </a:solidFill>
              </a:rPr>
              <a:t>Capital Account Liberalization</a:t>
            </a:r>
            <a:r>
              <a:rPr lang="es-PE" sz="3200" b="1" dirty="0" smtClean="0">
                <a:solidFill>
                  <a:schemeClr val="bg1"/>
                </a:solidFill>
              </a:rPr>
              <a:t/>
            </a:r>
            <a:br>
              <a:rPr lang="es-PE" sz="3200" b="1" dirty="0" smtClean="0">
                <a:solidFill>
                  <a:schemeClr val="bg1"/>
                </a:solidFill>
              </a:rPr>
            </a:br>
            <a:r>
              <a:rPr lang="es-PE" sz="2400" i="1" dirty="0" smtClean="0">
                <a:solidFill>
                  <a:schemeClr val="bg1"/>
                </a:solidFill>
              </a:rPr>
              <a:t> </a:t>
            </a:r>
            <a:br>
              <a:rPr lang="es-PE" sz="2400" i="1" dirty="0" smtClean="0">
                <a:solidFill>
                  <a:schemeClr val="bg1"/>
                </a:solidFill>
              </a:rPr>
            </a:br>
            <a:r>
              <a:rPr lang="es-PE" sz="2700" i="1" dirty="0" smtClean="0">
                <a:solidFill>
                  <a:schemeClr val="bg1"/>
                </a:solidFill>
              </a:rPr>
              <a:t>Behind Income Inequality?</a:t>
            </a:r>
            <a:endParaRPr lang="es-PE" sz="2700" i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" y="3458114"/>
            <a:ext cx="5486400" cy="3069686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FFFFFF"/>
                </a:solidFill>
              </a:rPr>
              <a:t>Guillermo Lagarda</a:t>
            </a:r>
            <a:endParaRPr lang="en-US" sz="2000" dirty="0" smtClean="0">
              <a:solidFill>
                <a:srgbClr val="FFFFFF"/>
              </a:solidFill>
            </a:endParaRPr>
          </a:p>
          <a:p>
            <a:endParaRPr lang="en-US" sz="2400" dirty="0">
              <a:solidFill>
                <a:srgbClr val="FFFFFF"/>
              </a:solidFill>
            </a:endParaRPr>
          </a:p>
          <a:p>
            <a:r>
              <a:rPr lang="en-US" sz="1800" dirty="0" smtClean="0">
                <a:solidFill>
                  <a:srgbClr val="FFFFFF"/>
                </a:solidFill>
              </a:rPr>
              <a:t>International Policy Rules and National Inequalities: Implications for Global Governance</a:t>
            </a:r>
          </a:p>
          <a:p>
            <a:endParaRPr lang="en-US" sz="1800" dirty="0" smtClean="0">
              <a:solidFill>
                <a:srgbClr val="FFFFFF"/>
              </a:solidFill>
            </a:endParaRPr>
          </a:p>
          <a:p>
            <a:r>
              <a:rPr lang="en-US" sz="1800" dirty="0" smtClean="0">
                <a:solidFill>
                  <a:srgbClr val="FFFFFF"/>
                </a:solidFill>
              </a:rPr>
              <a:t>Columbia and Boston University</a:t>
            </a:r>
            <a:endParaRPr lang="en-US" sz="1800" dirty="0" smtClean="0">
              <a:solidFill>
                <a:srgbClr val="FFFFFF"/>
              </a:solidFill>
            </a:endParaRPr>
          </a:p>
          <a:p>
            <a:r>
              <a:rPr lang="en-US" sz="1800" dirty="0" smtClean="0">
                <a:solidFill>
                  <a:srgbClr val="FFFFFF"/>
                </a:solidFill>
              </a:rPr>
              <a:t>January 2016</a:t>
            </a:r>
            <a:endParaRPr lang="en-US" sz="1800" dirty="0" smtClean="0">
              <a:solidFill>
                <a:srgbClr val="FFFFFF"/>
              </a:solidFill>
            </a:endParaRPr>
          </a:p>
          <a:p>
            <a:endParaRPr lang="en-US" sz="2800" dirty="0">
              <a:solidFill>
                <a:srgbClr val="FFFFFF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r="84961" b="96528"/>
          <a:stretch/>
        </p:blipFill>
        <p:spPr>
          <a:xfrm>
            <a:off x="6185374" y="338886"/>
            <a:ext cx="1151702" cy="53177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122424" y="275169"/>
            <a:ext cx="1749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Global Economic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Governance Initiative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638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.png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5024" y="-14430"/>
            <a:ext cx="9241536" cy="69555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3400" b="1" noProof="0" dirty="0" smtClean="0">
                <a:solidFill>
                  <a:srgbClr val="BB102F"/>
                </a:solidFill>
              </a:rPr>
              <a:t>Monetary Shocks + Openness = </a:t>
            </a:r>
            <a:br>
              <a:rPr lang="en-US" sz="3400" b="1" noProof="0" dirty="0" smtClean="0">
                <a:solidFill>
                  <a:srgbClr val="BB102F"/>
                </a:solidFill>
              </a:rPr>
            </a:br>
            <a:r>
              <a:rPr lang="en-US" sz="3400" b="1" noProof="0" dirty="0" smtClean="0">
                <a:solidFill>
                  <a:srgbClr val="BB102F"/>
                </a:solidFill>
              </a:rPr>
              <a:t>Increase Inequality</a:t>
            </a:r>
            <a:endParaRPr lang="en-US" sz="3400" b="1" noProof="0" dirty="0">
              <a:solidFill>
                <a:srgbClr val="BB102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914" y="6527800"/>
            <a:ext cx="2775086" cy="330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6712" y="1150938"/>
            <a:ext cx="4973568" cy="541408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191795" y="1600693"/>
            <a:ext cx="1888486" cy="4822542"/>
          </a:xfrm>
          <a:prstGeom prst="rect">
            <a:avLst/>
          </a:prstGeom>
          <a:solidFill>
            <a:schemeClr val="accent1">
              <a:alpha val="28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171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.png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5024" y="-14430"/>
            <a:ext cx="9241536" cy="69555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400" b="1" noProof="0" dirty="0" smtClean="0">
                <a:solidFill>
                  <a:srgbClr val="BB102F"/>
                </a:solidFill>
              </a:rPr>
              <a:t>Contemporaneous and Lagged Effects relevant in Low-Income</a:t>
            </a:r>
            <a:endParaRPr lang="en-US" sz="3400" b="1" noProof="0" dirty="0">
              <a:solidFill>
                <a:srgbClr val="BB102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914" y="6527800"/>
            <a:ext cx="2775086" cy="330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542111"/>
            <a:ext cx="4276693" cy="531588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4908" y="1542111"/>
            <a:ext cx="4309092" cy="531588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894705" y="2035458"/>
            <a:ext cx="1381987" cy="4822542"/>
          </a:xfrm>
          <a:prstGeom prst="rect">
            <a:avLst/>
          </a:prstGeom>
          <a:solidFill>
            <a:schemeClr val="accent1">
              <a:alpha val="28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762013" y="2035458"/>
            <a:ext cx="1381987" cy="4822542"/>
          </a:xfrm>
          <a:prstGeom prst="rect">
            <a:avLst/>
          </a:prstGeom>
          <a:solidFill>
            <a:schemeClr val="accent1">
              <a:alpha val="28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171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.png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5024" y="-14430"/>
            <a:ext cx="9241536" cy="69555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24000"/>
          </a:xfrm>
        </p:spPr>
        <p:txBody>
          <a:bodyPr>
            <a:normAutofit/>
          </a:bodyPr>
          <a:lstStyle/>
          <a:p>
            <a:r>
              <a:rPr lang="en-US" sz="3400" b="1" noProof="0" dirty="0" smtClean="0">
                <a:solidFill>
                  <a:srgbClr val="BB102F"/>
                </a:solidFill>
              </a:rPr>
              <a:t>What about restricting the Capital Account?...</a:t>
            </a:r>
            <a:endParaRPr lang="en-US" sz="3400" b="1" noProof="0" dirty="0">
              <a:solidFill>
                <a:srgbClr val="BB102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914" y="6527800"/>
            <a:ext cx="2775086" cy="330200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sz="2600" i="1" dirty="0" err="1" smtClean="0"/>
              <a:t>Countries</a:t>
            </a:r>
            <a:r>
              <a:rPr lang="es-ES_tradnl" sz="2600" i="1" dirty="0" smtClean="0"/>
              <a:t> </a:t>
            </a:r>
            <a:r>
              <a:rPr lang="es-ES_tradnl" sz="2600" i="1" dirty="0" err="1" smtClean="0"/>
              <a:t>get</a:t>
            </a:r>
            <a:r>
              <a:rPr lang="es-ES_tradnl" sz="2600" i="1" dirty="0" smtClean="0"/>
              <a:t> </a:t>
            </a:r>
            <a:r>
              <a:rPr lang="es-ES_tradnl" sz="2600" i="1" dirty="0" err="1" smtClean="0"/>
              <a:t>better</a:t>
            </a:r>
            <a:r>
              <a:rPr lang="es-ES_tradnl" sz="2600" i="1" dirty="0" smtClean="0"/>
              <a:t> off…</a:t>
            </a:r>
            <a:endParaRPr lang="es-ES_tradnl" sz="2600" i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4959" y="2391650"/>
            <a:ext cx="4743041" cy="414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1904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.png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5024" y="-14430"/>
            <a:ext cx="9241536" cy="69555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24000"/>
          </a:xfrm>
        </p:spPr>
        <p:txBody>
          <a:bodyPr>
            <a:normAutofit/>
          </a:bodyPr>
          <a:lstStyle/>
          <a:p>
            <a:r>
              <a:rPr lang="en-US" sz="3400" b="1" dirty="0" smtClean="0">
                <a:solidFill>
                  <a:srgbClr val="BB102F"/>
                </a:solidFill>
              </a:rPr>
              <a:t>Having a developed financial sector matters?</a:t>
            </a:r>
            <a:r>
              <a:rPr lang="en-US" sz="3400" b="1" noProof="0" dirty="0" smtClean="0">
                <a:solidFill>
                  <a:srgbClr val="BB102F"/>
                </a:solidFill>
              </a:rPr>
              <a:t>...</a:t>
            </a:r>
            <a:endParaRPr lang="en-US" sz="3400" b="1" noProof="0" dirty="0">
              <a:solidFill>
                <a:srgbClr val="BB102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914" y="6527800"/>
            <a:ext cx="2775086" cy="330200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i="1" dirty="0" smtClean="0"/>
              <a:t>Preliminary finding</a:t>
            </a:r>
            <a:r>
              <a:rPr lang="en-US" sz="2600" i="1" dirty="0" smtClean="0"/>
              <a:t>s suggest significant correlations</a:t>
            </a:r>
            <a:r>
              <a:rPr lang="en-US" sz="2600" i="1" dirty="0" smtClean="0"/>
              <a:t>…</a:t>
            </a:r>
            <a:endParaRPr lang="en-US" sz="2600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5788" y="1693457"/>
            <a:ext cx="3958312" cy="5164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110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.png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5024" y="-14430"/>
            <a:ext cx="9241536" cy="69555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96512" cy="1143000"/>
          </a:xfrm>
        </p:spPr>
        <p:txBody>
          <a:bodyPr>
            <a:normAutofit/>
          </a:bodyPr>
          <a:lstStyle/>
          <a:p>
            <a:r>
              <a:rPr lang="en-US" b="1" noProof="0" dirty="0" smtClean="0">
                <a:solidFill>
                  <a:srgbClr val="BB102F"/>
                </a:solidFill>
              </a:rPr>
              <a:t>Key results so far…</a:t>
            </a:r>
            <a:endParaRPr lang="en-US" b="1" noProof="0" dirty="0">
              <a:solidFill>
                <a:srgbClr val="BB102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914" y="6527800"/>
            <a:ext cx="2775086" cy="330200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245394"/>
            <a:ext cx="8229600" cy="4525963"/>
          </a:xfrm>
        </p:spPr>
        <p:txBody>
          <a:bodyPr>
            <a:noAutofit/>
          </a:bodyPr>
          <a:lstStyle/>
          <a:p>
            <a:r>
              <a:rPr lang="en-US" sz="2800" dirty="0"/>
              <a:t>N</a:t>
            </a:r>
            <a:r>
              <a:rPr lang="en-US" sz="2800" dirty="0" smtClean="0"/>
              <a:t>egative correlation between Openness and Inequality across countries (agrees with IMF)</a:t>
            </a:r>
          </a:p>
          <a:p>
            <a:endParaRPr lang="en-US" sz="500" dirty="0" smtClean="0"/>
          </a:p>
          <a:p>
            <a:r>
              <a:rPr lang="en-US" sz="2800" dirty="0" smtClean="0"/>
              <a:t>Monetary shocks have a significant lagged effect on inequality. </a:t>
            </a:r>
          </a:p>
          <a:p>
            <a:endParaRPr lang="en-US" sz="500" dirty="0" smtClean="0"/>
          </a:p>
          <a:p>
            <a:endParaRPr lang="en-US" sz="500" dirty="0" smtClean="0"/>
          </a:p>
          <a:p>
            <a:pPr lvl="1">
              <a:buFont typeface="Wingdings" charset="2"/>
              <a:buChar char="Ø"/>
            </a:pPr>
            <a:r>
              <a:rPr lang="en-US" sz="2400" dirty="0" smtClean="0"/>
              <a:t>For low-income contemporaneous and lagged effects matter (more vulnerable?)</a:t>
            </a:r>
          </a:p>
          <a:p>
            <a:pPr lvl="1">
              <a:buFont typeface="Wingdings" charset="2"/>
              <a:buChar char="Ø"/>
            </a:pPr>
            <a:endParaRPr lang="en-US" sz="100" dirty="0" smtClean="0"/>
          </a:p>
          <a:p>
            <a:pPr lvl="1">
              <a:buFont typeface="Wingdings" charset="2"/>
              <a:buChar char="Ø"/>
            </a:pPr>
            <a:r>
              <a:rPr lang="en-US" sz="2400" dirty="0" smtClean="0"/>
              <a:t>Middle-Income suffer but with lagged effects (social buffers, stronger financial systems?</a:t>
            </a:r>
            <a:r>
              <a:rPr lang="en-US" sz="2400" dirty="0" smtClean="0"/>
              <a:t>)</a:t>
            </a:r>
            <a:endParaRPr lang="en-US" sz="2800" dirty="0"/>
          </a:p>
          <a:p>
            <a:r>
              <a:rPr lang="en-US" sz="2800" dirty="0"/>
              <a:t>Capital account regulations appear to stem inequality. </a:t>
            </a:r>
            <a:endParaRPr lang="en-US" sz="2800" dirty="0" smtClean="0"/>
          </a:p>
          <a:p>
            <a:endParaRPr lang="en-US" sz="2800" dirty="0"/>
          </a:p>
          <a:p>
            <a:endParaRPr lang="en-US" sz="2800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76756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.png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5024" y="-14430"/>
            <a:ext cx="9241536" cy="69555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96512" cy="1143000"/>
          </a:xfrm>
        </p:spPr>
        <p:txBody>
          <a:bodyPr>
            <a:normAutofit/>
          </a:bodyPr>
          <a:lstStyle/>
          <a:p>
            <a:r>
              <a:rPr lang="en-US" b="1" noProof="0" dirty="0" smtClean="0">
                <a:solidFill>
                  <a:srgbClr val="BB102F"/>
                </a:solidFill>
              </a:rPr>
              <a:t>Further questions…</a:t>
            </a:r>
            <a:endParaRPr lang="en-US" b="1" noProof="0" dirty="0">
              <a:solidFill>
                <a:srgbClr val="BB102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914" y="6527800"/>
            <a:ext cx="2775086" cy="330200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</a:t>
            </a:r>
            <a:r>
              <a:rPr lang="en-US" dirty="0" smtClean="0"/>
              <a:t>inancial instability induces long lasting negative effects on Inequality?</a:t>
            </a:r>
          </a:p>
          <a:p>
            <a:r>
              <a:rPr lang="en-US" dirty="0" smtClean="0"/>
              <a:t>What about other shocks (Equity markets, house markets, commodity prices,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r>
              <a:rPr lang="en-US" dirty="0" smtClean="0"/>
              <a:t>Are social buffers (safety nets, CCTs, </a:t>
            </a:r>
            <a:r>
              <a:rPr lang="en-US" dirty="0" err="1" smtClean="0"/>
              <a:t>etc</a:t>
            </a:r>
            <a:r>
              <a:rPr lang="en-US" dirty="0" smtClean="0"/>
              <a:t>) hiding stronger negative effects?</a:t>
            </a:r>
          </a:p>
          <a:p>
            <a:r>
              <a:rPr lang="en-US" dirty="0" smtClean="0"/>
              <a:t>Domestic financial development matters?</a:t>
            </a:r>
          </a:p>
          <a:p>
            <a:r>
              <a:rPr lang="en-US" dirty="0" smtClean="0"/>
              <a:t>Can we identify different effects by studying bond and equity investment separately?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799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41126"/>
              </a:gs>
              <a:gs pos="100000">
                <a:srgbClr val="155CA3"/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Cover_high_res_no_background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026" y="0"/>
            <a:ext cx="643480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580" y="1271830"/>
            <a:ext cx="4991100" cy="2044156"/>
          </a:xfrm>
        </p:spPr>
        <p:txBody>
          <a:bodyPr>
            <a:normAutofit/>
          </a:bodyPr>
          <a:lstStyle/>
          <a:p>
            <a:r>
              <a:rPr lang="es-PE" sz="3200" b="1" dirty="0" smtClean="0">
                <a:solidFill>
                  <a:schemeClr val="bg1"/>
                </a:solidFill>
              </a:rPr>
              <a:t>Capital Account Liberalization</a:t>
            </a:r>
            <a:r>
              <a:rPr lang="es-PE" sz="3200" b="1" dirty="0" smtClean="0">
                <a:solidFill>
                  <a:schemeClr val="bg1"/>
                </a:solidFill>
              </a:rPr>
              <a:t/>
            </a:r>
            <a:br>
              <a:rPr lang="es-PE" sz="3200" b="1" dirty="0" smtClean="0">
                <a:solidFill>
                  <a:schemeClr val="bg1"/>
                </a:solidFill>
              </a:rPr>
            </a:br>
            <a:r>
              <a:rPr lang="es-PE" sz="2400" i="1" dirty="0" smtClean="0">
                <a:solidFill>
                  <a:schemeClr val="bg1"/>
                </a:solidFill>
              </a:rPr>
              <a:t> </a:t>
            </a:r>
            <a:br>
              <a:rPr lang="es-PE" sz="2400" i="1" dirty="0" smtClean="0">
                <a:solidFill>
                  <a:schemeClr val="bg1"/>
                </a:solidFill>
              </a:rPr>
            </a:br>
            <a:r>
              <a:rPr lang="es-PE" sz="2700" i="1" dirty="0" smtClean="0">
                <a:solidFill>
                  <a:schemeClr val="bg1"/>
                </a:solidFill>
              </a:rPr>
              <a:t>Behind Income Inequality?</a:t>
            </a:r>
            <a:endParaRPr lang="es-PE" sz="2700" i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" y="3458114"/>
            <a:ext cx="5486400" cy="3069686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FFFFFF"/>
                </a:solidFill>
              </a:rPr>
              <a:t>Guillermo Lagarda</a:t>
            </a:r>
            <a:endParaRPr lang="en-US" sz="2000" dirty="0" smtClean="0">
              <a:solidFill>
                <a:srgbClr val="FFFFFF"/>
              </a:solidFill>
            </a:endParaRPr>
          </a:p>
          <a:p>
            <a:endParaRPr lang="en-US" sz="2400" dirty="0">
              <a:solidFill>
                <a:srgbClr val="FFFFFF"/>
              </a:solidFill>
            </a:endParaRPr>
          </a:p>
          <a:p>
            <a:r>
              <a:rPr lang="en-US" sz="1800" dirty="0" smtClean="0">
                <a:solidFill>
                  <a:srgbClr val="FFFFFF"/>
                </a:solidFill>
              </a:rPr>
              <a:t>International Policy Rules and National Inequalities: Implications for Global Governance</a:t>
            </a:r>
          </a:p>
          <a:p>
            <a:endParaRPr lang="en-US" sz="1800" dirty="0" smtClean="0">
              <a:solidFill>
                <a:srgbClr val="FFFFFF"/>
              </a:solidFill>
            </a:endParaRPr>
          </a:p>
          <a:p>
            <a:r>
              <a:rPr lang="en-US" sz="1800" dirty="0" smtClean="0">
                <a:solidFill>
                  <a:srgbClr val="FFFFFF"/>
                </a:solidFill>
              </a:rPr>
              <a:t>Columbia and Boston University</a:t>
            </a:r>
            <a:endParaRPr lang="en-US" sz="1800" dirty="0" smtClean="0">
              <a:solidFill>
                <a:srgbClr val="FFFFFF"/>
              </a:solidFill>
            </a:endParaRPr>
          </a:p>
          <a:p>
            <a:r>
              <a:rPr lang="en-US" sz="1800" dirty="0" smtClean="0">
                <a:solidFill>
                  <a:srgbClr val="FFFFFF"/>
                </a:solidFill>
              </a:rPr>
              <a:t>January 2016</a:t>
            </a:r>
            <a:endParaRPr lang="en-US" sz="1800" dirty="0" smtClean="0">
              <a:solidFill>
                <a:srgbClr val="FFFFFF"/>
              </a:solidFill>
            </a:endParaRPr>
          </a:p>
          <a:p>
            <a:endParaRPr lang="en-US" sz="2800" dirty="0">
              <a:solidFill>
                <a:srgbClr val="FFFFFF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r="84961" b="96528"/>
          <a:stretch/>
        </p:blipFill>
        <p:spPr>
          <a:xfrm>
            <a:off x="6185374" y="338886"/>
            <a:ext cx="1151702" cy="53177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122424" y="275169"/>
            <a:ext cx="1749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Global Economic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Governance Initiative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216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.png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5024" y="-14430"/>
            <a:ext cx="9241536" cy="69555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BB102F"/>
                </a:solidFill>
              </a:rPr>
              <a:t>Few studies analyzing financial globalization and inequality</a:t>
            </a:r>
            <a:endParaRPr lang="en-US" b="1" noProof="0" dirty="0">
              <a:solidFill>
                <a:srgbClr val="BB102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914" y="6527800"/>
            <a:ext cx="2775086" cy="330200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24107" y="1730919"/>
            <a:ext cx="8721466" cy="351645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Vast literature on the effects on </a:t>
            </a:r>
            <a:r>
              <a:rPr lang="en-US" dirty="0"/>
              <a:t>growth (Henry, </a:t>
            </a:r>
            <a:r>
              <a:rPr lang="en-US" dirty="0" smtClean="0"/>
              <a:t>2007,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Extensive work done on effects </a:t>
            </a:r>
            <a:r>
              <a:rPr lang="en-US" dirty="0"/>
              <a:t>of trade globalization on inequality (</a:t>
            </a:r>
            <a:r>
              <a:rPr lang="en-US" dirty="0" err="1"/>
              <a:t>Helpman</a:t>
            </a:r>
            <a:r>
              <a:rPr lang="en-US" dirty="0"/>
              <a:t> et al. </a:t>
            </a:r>
            <a:r>
              <a:rPr lang="en-US" dirty="0" smtClean="0"/>
              <a:t>2010, </a:t>
            </a:r>
            <a:r>
              <a:rPr lang="en-US" dirty="0" err="1" smtClean="0"/>
              <a:t>etc</a:t>
            </a:r>
            <a:r>
              <a:rPr lang="en-US" dirty="0" smtClean="0"/>
              <a:t>)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s-ES_tradnl" dirty="0" smtClean="0"/>
              <a:t> </a:t>
            </a:r>
          </a:p>
          <a:p>
            <a:pPr marL="0" indent="0">
              <a:buNone/>
            </a:pPr>
            <a:endParaRPr lang="es-ES_tradnl" dirty="0"/>
          </a:p>
        </p:txBody>
      </p:sp>
      <p:sp>
        <p:nvSpPr>
          <p:cNvPr id="9" name="Rectangle 8"/>
          <p:cNvSpPr/>
          <p:nvPr/>
        </p:nvSpPr>
        <p:spPr>
          <a:xfrm>
            <a:off x="224106" y="4647210"/>
            <a:ext cx="846269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3000" i="1" dirty="0" err="1"/>
              <a:t>S</a:t>
            </a:r>
            <a:r>
              <a:rPr lang="es-ES_tradnl" sz="3000" i="1" dirty="0" err="1" smtClean="0"/>
              <a:t>urprising</a:t>
            </a:r>
            <a:r>
              <a:rPr lang="es-ES_tradnl" sz="3000" i="1" dirty="0" smtClean="0"/>
              <a:t> </a:t>
            </a:r>
            <a:r>
              <a:rPr lang="es-ES_tradnl" sz="3000" i="1" dirty="0" err="1" smtClean="0"/>
              <a:t>because</a:t>
            </a:r>
            <a:r>
              <a:rPr lang="es-ES_tradnl" sz="3000" i="1" dirty="0" smtClean="0"/>
              <a:t> </a:t>
            </a:r>
            <a:r>
              <a:rPr lang="es-ES_tradnl" sz="3000" i="1" dirty="0" err="1" smtClean="0"/>
              <a:t>there</a:t>
            </a:r>
            <a:r>
              <a:rPr lang="es-ES_tradnl" sz="3000" i="1" dirty="0" smtClean="0"/>
              <a:t> are </a:t>
            </a:r>
            <a:r>
              <a:rPr lang="es-ES_tradnl" sz="3000" i="1" dirty="0" err="1" smtClean="0"/>
              <a:t>various</a:t>
            </a:r>
            <a:r>
              <a:rPr lang="es-ES_tradnl" sz="3000" i="1" dirty="0" smtClean="0"/>
              <a:t> </a:t>
            </a:r>
            <a:r>
              <a:rPr lang="es-ES_tradnl" sz="3000" i="1" dirty="0" err="1" smtClean="0"/>
              <a:t>channels</a:t>
            </a:r>
            <a:r>
              <a:rPr lang="es-ES_tradnl" sz="3000" i="1" dirty="0" smtClean="0"/>
              <a:t> </a:t>
            </a:r>
            <a:r>
              <a:rPr lang="es-ES_tradnl" sz="3000" i="1" dirty="0" err="1" smtClean="0"/>
              <a:t>through</a:t>
            </a:r>
            <a:r>
              <a:rPr lang="es-ES_tradnl" sz="3000" i="1" dirty="0" smtClean="0"/>
              <a:t> </a:t>
            </a:r>
            <a:r>
              <a:rPr lang="es-ES_tradnl" sz="3000" i="1" dirty="0" err="1" smtClean="0"/>
              <a:t>which</a:t>
            </a:r>
            <a:r>
              <a:rPr lang="es-ES_tradnl" sz="3000" i="1" dirty="0" smtClean="0"/>
              <a:t> </a:t>
            </a:r>
            <a:r>
              <a:rPr lang="es-ES_tradnl" sz="3000" i="1" dirty="0" err="1" smtClean="0"/>
              <a:t>it</a:t>
            </a:r>
            <a:r>
              <a:rPr lang="es-ES_tradnl" sz="3000" i="1" dirty="0" smtClean="0"/>
              <a:t> can </a:t>
            </a:r>
            <a:r>
              <a:rPr lang="es-ES_tradnl" sz="3000" i="1" dirty="0" err="1" smtClean="0"/>
              <a:t>affect</a:t>
            </a:r>
            <a:r>
              <a:rPr lang="es-ES_tradnl" sz="3000" i="1" dirty="0" smtClean="0"/>
              <a:t> </a:t>
            </a:r>
            <a:r>
              <a:rPr lang="es-ES_tradnl" sz="3000" i="1" dirty="0" err="1" smtClean="0"/>
              <a:t>inequality</a:t>
            </a:r>
            <a:r>
              <a:rPr lang="es-ES_tradnl" sz="3000" i="1" dirty="0" smtClean="0"/>
              <a:t> (</a:t>
            </a:r>
            <a:r>
              <a:rPr lang="es-ES_tradnl" sz="3000" i="1" dirty="0" err="1" smtClean="0"/>
              <a:t>Claessens</a:t>
            </a:r>
            <a:r>
              <a:rPr lang="es-ES_tradnl" sz="3000" i="1" dirty="0" smtClean="0"/>
              <a:t> and </a:t>
            </a:r>
            <a:r>
              <a:rPr lang="es-ES_tradnl" sz="3000" i="1" dirty="0" err="1" smtClean="0"/>
              <a:t>Perotti</a:t>
            </a:r>
            <a:r>
              <a:rPr lang="es-ES_tradnl" sz="3000" i="1" dirty="0" smtClean="0"/>
              <a:t>, 2009)</a:t>
            </a:r>
            <a:endParaRPr lang="es-ES_tradnl" sz="3000" i="1" dirty="0"/>
          </a:p>
        </p:txBody>
      </p:sp>
    </p:spTree>
    <p:extLst>
      <p:ext uri="{BB962C8B-B14F-4D97-AF65-F5344CB8AC3E}">
        <p14:creationId xmlns:p14="http://schemas.microsoft.com/office/powerpoint/2010/main" val="11382967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.png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5024" y="-14430"/>
            <a:ext cx="9241536" cy="69555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BB102F"/>
                </a:solidFill>
              </a:rPr>
              <a:t>Liberalization and Inequality, Correlated?</a:t>
            </a:r>
            <a:endParaRPr lang="en-US" b="1" noProof="0" dirty="0">
              <a:solidFill>
                <a:srgbClr val="BB102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914" y="6527800"/>
            <a:ext cx="2775086" cy="330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7200" y="2151647"/>
            <a:ext cx="822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The effects seem to vary across income groups and time periods…..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5471809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.png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5024" y="-14430"/>
            <a:ext cx="9241536" cy="69555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914" y="6527800"/>
            <a:ext cx="2775086" cy="330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7200" y="2151647"/>
            <a:ext cx="822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The effects seem to vary across income groups and time periods…..</a:t>
            </a:r>
            <a:endParaRPr lang="en-US" sz="3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b="49782"/>
          <a:stretch/>
        </p:blipFill>
        <p:spPr>
          <a:xfrm>
            <a:off x="0" y="165100"/>
            <a:ext cx="9144000" cy="32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189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.png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5024" y="-14430"/>
            <a:ext cx="9241536" cy="69555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914" y="6527800"/>
            <a:ext cx="2775086" cy="330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7200" y="2151647"/>
            <a:ext cx="822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The effects seem to vary across income groups and time periods…..</a:t>
            </a:r>
            <a:endParaRPr lang="en-US" sz="3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b="49782"/>
          <a:stretch/>
        </p:blipFill>
        <p:spPr>
          <a:xfrm>
            <a:off x="0" y="165100"/>
            <a:ext cx="9144000" cy="327090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45829" y="4500417"/>
            <a:ext cx="70033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i="1" dirty="0" smtClean="0"/>
              <a:t>Low-Income countries have positive correlation… for Middle-Income’s is not that clear…</a:t>
            </a:r>
            <a:endParaRPr lang="en-US" sz="3000" i="1" dirty="0"/>
          </a:p>
        </p:txBody>
      </p:sp>
    </p:spTree>
    <p:extLst>
      <p:ext uri="{BB962C8B-B14F-4D97-AF65-F5344CB8AC3E}">
        <p14:creationId xmlns:p14="http://schemas.microsoft.com/office/powerpoint/2010/main" val="36948676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.png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5024" y="-14430"/>
            <a:ext cx="9241536" cy="69555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914" y="6527800"/>
            <a:ext cx="2775086" cy="330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7200" y="2151647"/>
            <a:ext cx="822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The effects seem to vary across income groups and time periods…..</a:t>
            </a:r>
            <a:endParaRPr lang="en-US" sz="3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b="49782"/>
          <a:stretch/>
        </p:blipFill>
        <p:spPr>
          <a:xfrm>
            <a:off x="0" y="165100"/>
            <a:ext cx="9144000" cy="327090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5100"/>
            <a:ext cx="9144000" cy="651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9861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.png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5024" y="-14430"/>
            <a:ext cx="9241536" cy="69555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b="1" noProof="0" dirty="0" smtClean="0">
                <a:solidFill>
                  <a:srgbClr val="BB102F"/>
                </a:solidFill>
              </a:rPr>
              <a:t>Looking for evidence…</a:t>
            </a:r>
            <a:endParaRPr lang="en-US" b="1" noProof="0" dirty="0">
              <a:solidFill>
                <a:srgbClr val="BB102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914" y="6527800"/>
            <a:ext cx="2775086" cy="330200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24107" y="1730918"/>
            <a:ext cx="8721466" cy="406028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We focus on providing evidence of these effects using a large panel dataset (high, middle, and low-income)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Try to analyze the exposure to monetary </a:t>
            </a:r>
            <a:r>
              <a:rPr lang="en-US" dirty="0" smtClean="0"/>
              <a:t>(for now) shocks</a:t>
            </a:r>
          </a:p>
          <a:p>
            <a:endParaRPr lang="en-US" dirty="0" smtClean="0"/>
          </a:p>
          <a:p>
            <a:r>
              <a:rPr lang="en-US" dirty="0" smtClean="0"/>
              <a:t>Try to see what other determinants may trigger a bad or good effect on inequality</a:t>
            </a:r>
          </a:p>
          <a:p>
            <a:endParaRPr lang="en-US" dirty="0"/>
          </a:p>
          <a:p>
            <a:endParaRPr lang="es-ES_tradnl" dirty="0" smtClean="0"/>
          </a:p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3073463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.png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5024" y="-14430"/>
            <a:ext cx="9241536" cy="69555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b="1" noProof="0" dirty="0" smtClean="0">
                <a:solidFill>
                  <a:srgbClr val="BB102F"/>
                </a:solidFill>
              </a:rPr>
              <a:t>Looking for evidence…</a:t>
            </a:r>
            <a:endParaRPr lang="en-US" b="1" noProof="0" dirty="0">
              <a:solidFill>
                <a:srgbClr val="BB102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8914" y="6527800"/>
            <a:ext cx="2775086" cy="330200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24107" y="1730918"/>
            <a:ext cx="8721466" cy="406028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Data set 1985-2014 (from 1990-2013 most of data points)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Variables: Openness, inequality, monetary shocks (</a:t>
            </a:r>
            <a:r>
              <a:rPr lang="en-US" dirty="0" err="1" smtClean="0"/>
              <a:t>Romer</a:t>
            </a:r>
            <a:r>
              <a:rPr lang="en-US" dirty="0" smtClean="0"/>
              <a:t> and </a:t>
            </a:r>
            <a:r>
              <a:rPr lang="en-US" dirty="0" err="1" smtClean="0"/>
              <a:t>Romer</a:t>
            </a:r>
            <a:r>
              <a:rPr lang="en-US" dirty="0" smtClean="0"/>
              <a:t> or Bernanke), macro variables. Safety net and financial development (under construction)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Initial estimations based on a Fixed Effects logic:</a:t>
            </a:r>
          </a:p>
          <a:p>
            <a:endParaRPr lang="en-US" dirty="0"/>
          </a:p>
          <a:p>
            <a:endParaRPr lang="es-ES_tradnl" dirty="0" smtClean="0"/>
          </a:p>
          <a:p>
            <a:endParaRPr lang="es-ES_tradnl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5499359"/>
              </p:ext>
            </p:extLst>
          </p:nvPr>
        </p:nvGraphicFramePr>
        <p:xfrm>
          <a:off x="573314" y="5651500"/>
          <a:ext cx="7707086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5" imgW="5486400" imgH="533400" progId="Word.Document.12">
                  <p:embed/>
                </p:oleObj>
              </mc:Choice>
              <mc:Fallback>
                <p:oleObj name="Document" r:id="rId5" imgW="5486400" imgH="533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3314" y="5651500"/>
                        <a:ext cx="7707086" cy="749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99325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.png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5024" y="-14430"/>
            <a:ext cx="9241536" cy="69555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24000"/>
          </a:xfrm>
        </p:spPr>
        <p:txBody>
          <a:bodyPr>
            <a:normAutofit/>
          </a:bodyPr>
          <a:lstStyle/>
          <a:p>
            <a:r>
              <a:rPr lang="en-US" sz="3400" b="1" noProof="0" dirty="0" smtClean="0">
                <a:solidFill>
                  <a:srgbClr val="BB102F"/>
                </a:solidFill>
              </a:rPr>
              <a:t>Simplest analysis shows negative correlation of Inequality and Capital Openness…</a:t>
            </a:r>
            <a:endParaRPr lang="en-US" sz="3400" b="1" noProof="0" dirty="0">
              <a:solidFill>
                <a:srgbClr val="BB102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914" y="6527800"/>
            <a:ext cx="2775086" cy="330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7937" y="2296399"/>
            <a:ext cx="5769030" cy="410875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16200000">
            <a:off x="3914095" y="1098262"/>
            <a:ext cx="1296714" cy="5769030"/>
          </a:xfrm>
          <a:prstGeom prst="rect">
            <a:avLst/>
          </a:prstGeom>
          <a:solidFill>
            <a:schemeClr val="accent1">
              <a:alpha val="28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s-ES_tradnl" sz="2600" dirty="0" err="1" smtClean="0"/>
              <a:t>Holds</a:t>
            </a:r>
            <a:r>
              <a:rPr lang="es-ES_tradnl" sz="2600" dirty="0" smtClean="0"/>
              <a:t> </a:t>
            </a:r>
            <a:r>
              <a:rPr lang="es-ES_tradnl" sz="2600" dirty="0" err="1" smtClean="0"/>
              <a:t>for</a:t>
            </a:r>
            <a:r>
              <a:rPr lang="es-ES_tradnl" sz="2600" dirty="0" smtClean="0"/>
              <a:t> </a:t>
            </a:r>
            <a:r>
              <a:rPr lang="es-ES_tradnl" sz="2600" dirty="0" err="1" smtClean="0"/>
              <a:t>low</a:t>
            </a:r>
            <a:r>
              <a:rPr lang="es-ES_tradnl" sz="2600" dirty="0" smtClean="0"/>
              <a:t> and </a:t>
            </a:r>
            <a:r>
              <a:rPr lang="es-ES_tradnl" sz="2600" dirty="0" err="1" smtClean="0"/>
              <a:t>middle</a:t>
            </a:r>
            <a:r>
              <a:rPr lang="es-ES_tradnl" sz="2600" dirty="0" smtClean="0"/>
              <a:t> </a:t>
            </a:r>
            <a:r>
              <a:rPr lang="es-ES_tradnl" sz="2600" dirty="0" err="1" smtClean="0"/>
              <a:t>income</a:t>
            </a:r>
            <a:r>
              <a:rPr lang="es-ES_tradnl" sz="2600" dirty="0" smtClean="0"/>
              <a:t> </a:t>
            </a:r>
            <a:r>
              <a:rPr lang="es-ES_tradnl" sz="2600" dirty="0" err="1" smtClean="0"/>
              <a:t>countries</a:t>
            </a:r>
            <a:endParaRPr lang="es-ES_tradnl" sz="2600" dirty="0"/>
          </a:p>
        </p:txBody>
      </p:sp>
    </p:spTree>
    <p:extLst>
      <p:ext uri="{BB962C8B-B14F-4D97-AF65-F5344CB8AC3E}">
        <p14:creationId xmlns:p14="http://schemas.microsoft.com/office/powerpoint/2010/main" val="1711171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U_GEG">
  <a:themeElements>
    <a:clrScheme name="Custom 9">
      <a:dk1>
        <a:sysClr val="windowText" lastClr="000000"/>
      </a:dk1>
      <a:lt1>
        <a:sysClr val="window" lastClr="FFFFFF"/>
      </a:lt1>
      <a:dk2>
        <a:srgbClr val="BB102F"/>
      </a:dk2>
      <a:lt2>
        <a:srgbClr val="FAC7D1"/>
      </a:lt2>
      <a:accent1>
        <a:srgbClr val="FDD84C"/>
      </a:accent1>
      <a:accent2>
        <a:srgbClr val="8D6D18"/>
      </a:accent2>
      <a:accent3>
        <a:srgbClr val="5168A3"/>
      </a:accent3>
      <a:accent4>
        <a:srgbClr val="0A1944"/>
      </a:accent4>
      <a:accent5>
        <a:srgbClr val="A2A548"/>
      </a:accent5>
      <a:accent6>
        <a:srgbClr val="5B5722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12898</TotalTime>
  <Words>494</Words>
  <Application>Microsoft Macintosh PowerPoint</Application>
  <PresentationFormat>On-screen Show (4:3)</PresentationFormat>
  <Paragraphs>70</Paragraphs>
  <Slides>16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BU_GEG</vt:lpstr>
      <vt:lpstr>Microsoft Word Document</vt:lpstr>
      <vt:lpstr>Capital Account Liberalization   Behind Income Inequality?</vt:lpstr>
      <vt:lpstr>Few studies analyzing financial globalization and inequality</vt:lpstr>
      <vt:lpstr>Liberalization and Inequality, Correlated?</vt:lpstr>
      <vt:lpstr>PowerPoint Presentation</vt:lpstr>
      <vt:lpstr>PowerPoint Presentation</vt:lpstr>
      <vt:lpstr>PowerPoint Presentation</vt:lpstr>
      <vt:lpstr>Looking for evidence…</vt:lpstr>
      <vt:lpstr>Looking for evidence…</vt:lpstr>
      <vt:lpstr>Simplest analysis shows negative correlation of Inequality and Capital Openness…</vt:lpstr>
      <vt:lpstr>Monetary Shocks + Openness =  Increase Inequality</vt:lpstr>
      <vt:lpstr>Contemporaneous and Lagged Effects relevant in Low-Income</vt:lpstr>
      <vt:lpstr>What about restricting the Capital Account?...</vt:lpstr>
      <vt:lpstr>Having a developed financial sector matters?...</vt:lpstr>
      <vt:lpstr>Key results so far…</vt:lpstr>
      <vt:lpstr>Further questions…</vt:lpstr>
      <vt:lpstr>Capital Account Liberalization   Behind Income Inequality?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China in Latin America   Lessons for South-South Cooperation  and Sustainable Development</dc:title>
  <dc:creator>Rebecca Ray</dc:creator>
  <cp:lastModifiedBy>Guillermo Lagarda</cp:lastModifiedBy>
  <cp:revision>192</cp:revision>
  <dcterms:created xsi:type="dcterms:W3CDTF">2015-04-08T15:27:13Z</dcterms:created>
  <dcterms:modified xsi:type="dcterms:W3CDTF">2016-01-18T15:35:41Z</dcterms:modified>
</cp:coreProperties>
</file>