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r:id="rId1"/>
  </p:sldMasterIdLst>
  <p:notesMasterIdLst>
    <p:notesMasterId r:id="rId12"/>
  </p:notesMasterIdLst>
  <p:handoutMasterIdLst>
    <p:handoutMasterId r:id="rId13"/>
  </p:handoutMasterIdLst>
  <p:sldIdLst>
    <p:sldId id="259" r:id="rId2"/>
    <p:sldId id="260" r:id="rId3"/>
    <p:sldId id="274" r:id="rId4"/>
    <p:sldId id="275" r:id="rId5"/>
    <p:sldId id="268" r:id="rId6"/>
    <p:sldId id="270" r:id="rId7"/>
    <p:sldId id="271" r:id="rId8"/>
    <p:sldId id="269" r:id="rId9"/>
    <p:sldId id="272" r:id="rId10"/>
    <p:sldId id="27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3504">
          <p15:clr>
            <a:srgbClr val="A4A3A4"/>
          </p15:clr>
        </p15:guide>
        <p15:guide id="2" pos="317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999999"/>
    <a:srgbClr val="FFFF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10" autoAdjust="0"/>
    <p:restoredTop sz="72350" autoAdjust="0"/>
  </p:normalViewPr>
  <p:slideViewPr>
    <p:cSldViewPr snapToGrid="0" snapToObjects="1">
      <p:cViewPr>
        <p:scale>
          <a:sx n="75" d="100"/>
          <a:sy n="75" d="100"/>
        </p:scale>
        <p:origin x="-1592" y="-56"/>
      </p:cViewPr>
      <p:guideLst>
        <p:guide orient="horz" pos="3504"/>
        <p:guide pos="3178"/>
      </p:guideLst>
    </p:cSldViewPr>
  </p:slideViewPr>
  <p:outlineViewPr>
    <p:cViewPr>
      <p:scale>
        <a:sx n="33" d="100"/>
        <a:sy n="33" d="100"/>
      </p:scale>
      <p:origin x="0" y="1056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4E0202-F5B1-744D-89A4-EF1919736720}" type="datetimeFigureOut">
              <a:rPr lang="en-US" smtClean="0"/>
              <a:pPr/>
              <a:t>1/19/16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21A3D0E-2EAE-574A-8578-1B84E5A216E4}"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295875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DB81D3-A090-3645-A335-BD7CEFD4F64F}" type="datetimeFigureOut">
              <a:rPr lang="en-US" smtClean="0"/>
              <a:pPr/>
              <a:t>1/19/16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E4551D-3D92-8B4B-9BDE-13841A8F4396}"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069611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(1) providing unequal substantive rights that strengthen the legal force of certain economic rights and “expectations”, with potentially negative impacts on competing rights and interests; </a:t>
            </a:r>
          </a:p>
          <a:p>
            <a:pPr marL="0" indent="0">
              <a:buNone/>
            </a:pPr>
            <a:r>
              <a:rPr lang="en-US" dirty="0" smtClean="0"/>
              <a:t>(2) providing unequal procedural rights to a certain class of actors, easing their ability to challenge regulatory measures negatively impacting their economic operations and performance, while retaining relatively high barriers for other individuals and entities to use legal actions to protect and enhance broader public interest aims; </a:t>
            </a:r>
          </a:p>
          <a:p>
            <a:pPr marL="0" indent="0">
              <a:buNone/>
            </a:pPr>
            <a:r>
              <a:rPr lang="en-US" dirty="0" smtClean="0"/>
              <a:t>(3) providing unequal remedies that require governments to pay significant financial compensation to “property” holders for interference with their economic rights and expectations while violations of non-economic rights and interests can be perpetrated without the same financial consequences for governments; </a:t>
            </a:r>
          </a:p>
          <a:p>
            <a:pPr marL="0" indent="0">
              <a:buNone/>
            </a:pPr>
            <a:r>
              <a:rPr lang="en-US" dirty="0" smtClean="0"/>
              <a:t>(4) entrenching unequal systems and hindering the ability of domestic institutions (including courts and legislators) to address inequalities; and </a:t>
            </a:r>
          </a:p>
          <a:p>
            <a:pPr marL="0" indent="0">
              <a:buNone/>
            </a:pPr>
            <a:r>
              <a:rPr lang="en-US" dirty="0" smtClean="0"/>
              <a:t>(5) creating disparities in the ability of different actors to participate in understanding and shaping relevant rules through relevant domestic and international institutions. </a:t>
            </a:r>
          </a:p>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5762030"/>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Occidental relates to new interpretation of tax law; this has</a:t>
            </a:r>
            <a:r>
              <a:rPr lang="en-US" baseline="0" dirty="0" smtClean="0"/>
              <a:t> implications for situations – not uncommon – when a government agency charged with enforcing the law shifts its interpretation and enforcement strategy; </a:t>
            </a:r>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18294886"/>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providing unequal procedural rights to a certain class of actors, easing their ability to challenge regulatory measures negatively impacting their economic operations and performance, while retaining relatively high barriers for other individuals and entities to use legal actions to protect and enhance their or broader public interest aims</a:t>
            </a:r>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providing unequal procedural rights to a certain class of actors, easing their ability to challenge regulatory measures negatively impacting their economic operations and performance, while retaining relatively high barriers for other individuals and entities to use legal actions to protect and enhance their or broader public interest aims</a:t>
            </a:r>
          </a:p>
          <a:p>
            <a:endParaRPr lang="en-US" dirty="0" smtClean="0"/>
          </a:p>
          <a:p>
            <a:r>
              <a:rPr lang="en-US" sz="1200" kern="1200" dirty="0" smtClean="0">
                <a:solidFill>
                  <a:schemeClr val="tx1"/>
                </a:solidFill>
                <a:effectLst/>
                <a:latin typeface="+mn-lt"/>
                <a:ea typeface="+mn-ea"/>
                <a:cs typeface="+mn-cs"/>
              </a:rPr>
              <a:t>Indeed, ISDS has led to awards of unprecedented size to foreign investors in the context of international review of sovereign countries. The total ordered compensation in ISDS has been approximately as follows based on a review of 86 ISDS awards (all amounts in USD):4 </a:t>
            </a:r>
            <a:endParaRPr lang="en-US" dirty="0" smtClean="0"/>
          </a:p>
          <a:p>
            <a:r>
              <a:rPr lang="en-US" sz="1200" kern="1200" dirty="0" smtClean="0">
                <a:solidFill>
                  <a:schemeClr val="tx1"/>
                </a:solidFill>
                <a:effectLst/>
                <a:latin typeface="+mn-lt"/>
                <a:ea typeface="+mn-ea"/>
                <a:cs typeface="+mn-cs"/>
              </a:rPr>
              <a:t>  From states to large5 (over 1</a:t>
            </a:r>
            <a:r>
              <a:rPr lang="en-US" sz="1200" kern="1200" baseline="0" dirty="0" smtClean="0">
                <a:solidFill>
                  <a:schemeClr val="tx1"/>
                </a:solidFill>
                <a:effectLst/>
                <a:latin typeface="+mn-lt"/>
                <a:ea typeface="+mn-ea"/>
                <a:cs typeface="+mn-cs"/>
              </a:rPr>
              <a:t> billion in annual revenue) </a:t>
            </a:r>
            <a:r>
              <a:rPr lang="en-US" sz="1200" kern="1200" dirty="0" smtClean="0">
                <a:solidFill>
                  <a:schemeClr val="tx1"/>
                </a:solidFill>
                <a:effectLst/>
                <a:latin typeface="+mn-lt"/>
                <a:ea typeface="+mn-ea"/>
                <a:cs typeface="+mn-cs"/>
              </a:rPr>
              <a:t>or extra-large</a:t>
            </a:r>
            <a:r>
              <a:rPr lang="en-US" sz="1200" kern="1200" baseline="0" dirty="0" smtClean="0">
                <a:solidFill>
                  <a:schemeClr val="tx1"/>
                </a:solidFill>
                <a:effectLst/>
                <a:latin typeface="+mn-lt"/>
                <a:ea typeface="+mn-ea"/>
                <a:cs typeface="+mn-cs"/>
              </a:rPr>
              <a:t> (over 10 billion in annual revenue) </a:t>
            </a:r>
            <a:r>
              <a:rPr lang="en-US" sz="1200" kern="1200" dirty="0" smtClean="0">
                <a:solidFill>
                  <a:schemeClr val="tx1"/>
                </a:solidFill>
                <a:effectLst/>
                <a:latin typeface="+mn-lt"/>
                <a:ea typeface="+mn-ea"/>
                <a:cs typeface="+mn-cs"/>
              </a:rPr>
              <a:t>companies: 7.5 billion</a:t>
            </a:r>
            <a:endParaRPr lang="en-US" dirty="0" smtClean="0">
              <a:effectLst/>
            </a:endParaRPr>
          </a:p>
          <a:p>
            <a:r>
              <a:rPr lang="en-US" sz="1200" kern="1200" dirty="0" smtClean="0">
                <a:solidFill>
                  <a:schemeClr val="tx1"/>
                </a:solidFill>
                <a:effectLst/>
                <a:latin typeface="+mn-lt"/>
                <a:ea typeface="+mn-ea"/>
                <a:cs typeface="+mn-cs"/>
              </a:rPr>
              <a:t>  From states to very wealthy individuals</a:t>
            </a:r>
            <a:r>
              <a:rPr lang="en-US" sz="1200" kern="1200" baseline="0" dirty="0" smtClean="0">
                <a:solidFill>
                  <a:schemeClr val="tx1"/>
                </a:solidFill>
                <a:effectLst/>
                <a:latin typeface="+mn-lt"/>
                <a:ea typeface="+mn-ea"/>
                <a:cs typeface="+mn-cs"/>
              </a:rPr>
              <a:t> (over USD 100 million in net wealth)</a:t>
            </a:r>
            <a:r>
              <a:rPr lang="en-US" sz="1200" kern="1200" dirty="0" smtClean="0">
                <a:solidFill>
                  <a:schemeClr val="tx1"/>
                </a:solidFill>
                <a:effectLst/>
                <a:latin typeface="+mn-lt"/>
                <a:ea typeface="+mn-ea"/>
                <a:cs typeface="+mn-cs"/>
              </a:rPr>
              <a:t>: 1.1 billion</a:t>
            </a:r>
            <a:endParaRPr lang="en-US" dirty="0" smtClean="0">
              <a:effectLst/>
            </a:endParaRPr>
          </a:p>
          <a:p>
            <a:r>
              <a:rPr lang="en-US" sz="1200" kern="1200" dirty="0" smtClean="0">
                <a:solidFill>
                  <a:schemeClr val="tx1"/>
                </a:solidFill>
                <a:effectLst/>
                <a:latin typeface="+mn-lt"/>
                <a:ea typeface="+mn-ea"/>
                <a:cs typeface="+mn-cs"/>
              </a:rPr>
              <a:t>  From states to other individuals</a:t>
            </a:r>
            <a:r>
              <a:rPr lang="en-US" sz="1200" kern="1200" baseline="0" dirty="0" smtClean="0">
                <a:solidFill>
                  <a:schemeClr val="tx1"/>
                </a:solidFill>
                <a:effectLst/>
                <a:latin typeface="+mn-lt"/>
                <a:ea typeface="+mn-ea"/>
                <a:cs typeface="+mn-cs"/>
              </a:rPr>
              <a:t> (under 100 million in net wealth)</a:t>
            </a:r>
            <a:r>
              <a:rPr lang="en-US" sz="1200" kern="1200" dirty="0" smtClean="0">
                <a:solidFill>
                  <a:schemeClr val="tx1"/>
                </a:solidFill>
                <a:effectLst/>
                <a:latin typeface="+mn-lt"/>
                <a:ea typeface="+mn-ea"/>
                <a:cs typeface="+mn-cs"/>
              </a:rPr>
              <a:t>:  325 million</a:t>
            </a:r>
            <a:endParaRPr lang="en-US" dirty="0" smtClean="0">
              <a:effectLst/>
            </a:endParaRPr>
          </a:p>
          <a:p>
            <a:r>
              <a:rPr lang="en-US" sz="1200" kern="1200" dirty="0" smtClean="0">
                <a:solidFill>
                  <a:schemeClr val="tx1"/>
                </a:solidFill>
                <a:effectLst/>
                <a:latin typeface="+mn-lt"/>
                <a:ea typeface="+mn-ea"/>
                <a:cs typeface="+mn-cs"/>
              </a:rPr>
              <a:t>  From states to other9 companies (over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usd</a:t>
            </a:r>
            <a:r>
              <a:rPr lang="en-US" sz="1200" kern="1200" baseline="0" dirty="0" smtClean="0">
                <a:solidFill>
                  <a:schemeClr val="tx1"/>
                </a:solidFill>
                <a:effectLst/>
                <a:latin typeface="+mn-lt"/>
                <a:ea typeface="+mn-ea"/>
                <a:cs typeface="+mn-cs"/>
              </a:rPr>
              <a:t> 100 million in annual revenue, less than 1 billion)</a:t>
            </a:r>
            <a:r>
              <a:rPr lang="en-US" sz="1200" kern="1200" dirty="0" smtClean="0">
                <a:solidFill>
                  <a:schemeClr val="tx1"/>
                </a:solidFill>
                <a:effectLst/>
                <a:latin typeface="+mn-lt"/>
                <a:ea typeface="+mn-ea"/>
                <a:cs typeface="+mn-cs"/>
              </a:rPr>
              <a:t>:  270 million</a:t>
            </a:r>
            <a:endParaRPr lang="en-US" dirty="0" smtClean="0">
              <a:effectLst/>
            </a:endParaRPr>
          </a:p>
          <a:p>
            <a:r>
              <a:rPr lang="en-US" sz="1200" kern="1200" smtClean="0">
                <a:solidFill>
                  <a:schemeClr val="tx1"/>
                </a:solidFill>
                <a:effectLst/>
                <a:latin typeface="+mn-lt"/>
                <a:ea typeface="+mn-ea"/>
                <a:cs typeface="+mn-cs"/>
              </a:rPr>
              <a:t>  Total from states to foreign investors:  9.2 billion</a:t>
            </a:r>
            <a:endParaRPr lang="en-US" smtClean="0">
              <a:effectLst/>
            </a:endParaRPr>
          </a:p>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entrenching unequal systems and hindering the ability of domestic institutions (including courts and legislators) to address inequalities</a:t>
            </a:r>
          </a:p>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entrenching unequal systems and hindering the ability of domestic institutions (including courts and legislators) to address inequalities</a:t>
            </a:r>
          </a:p>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entrenching unequal systems and hindering the ability of domestic institutions (including courts and legislators) to address inequalities</a:t>
            </a:r>
          </a:p>
          <a:p>
            <a:endParaRPr lang="en-US" dirty="0" smtClean="0"/>
          </a:p>
          <a:p>
            <a:endParaRPr lang="en-US" dirty="0" smtClean="0"/>
          </a:p>
          <a:p>
            <a:r>
              <a:rPr lang="en-US" sz="1200" dirty="0" smtClean="0"/>
              <a:t>Implications due to:</a:t>
            </a:r>
            <a:br>
              <a:rPr lang="en-US" sz="1200" dirty="0" smtClean="0"/>
            </a:br>
            <a:endParaRPr lang="en-US" sz="1200" dirty="0" smtClean="0"/>
          </a:p>
          <a:p>
            <a:pPr marL="342900" indent="-342900">
              <a:buFont typeface="Arial" charset="0"/>
              <a:buChar char="•"/>
            </a:pPr>
            <a:r>
              <a:rPr lang="en-US" sz="1200" dirty="0" smtClean="0"/>
              <a:t>Who drafts the treaties? (</a:t>
            </a:r>
            <a:r>
              <a:rPr lang="en-US" sz="1200" dirty="0" err="1" smtClean="0"/>
              <a:t>e.g</a:t>
            </a:r>
            <a:r>
              <a:rPr lang="en-US" sz="1200" dirty="0" smtClean="0"/>
              <a:t>,. executive at federal level) With what input? </a:t>
            </a:r>
            <a:br>
              <a:rPr lang="en-US" sz="1200" dirty="0" smtClean="0"/>
            </a:br>
            <a:endParaRPr lang="en-US" sz="1200" dirty="0" smtClean="0"/>
          </a:p>
          <a:p>
            <a:pPr marL="342900" indent="-342900">
              <a:buFont typeface="Arial" charset="0"/>
              <a:buChar char="•"/>
            </a:pPr>
            <a:r>
              <a:rPr lang="en-US" sz="1200" dirty="0" smtClean="0"/>
              <a:t>Who interprets the treaties? (private arbitrators appointed by parties, not public officials; not accountable to states; decisions not reviewable – errors of fact or law can stand)</a:t>
            </a:r>
            <a:br>
              <a:rPr lang="en-US" sz="1200" dirty="0" smtClean="0"/>
            </a:br>
            <a:endParaRPr lang="en-US" sz="1200" dirty="0" smtClean="0"/>
          </a:p>
          <a:p>
            <a:pPr marL="342900" indent="-342900">
              <a:buFont typeface="Arial" charset="0"/>
              <a:buChar char="•"/>
            </a:pPr>
            <a:r>
              <a:rPr lang="en-US" sz="1200" dirty="0" smtClean="0"/>
              <a:t>What power do tribunals have? (power is significant due to the very vague wording used in treaties; treaties represent a significant delegation of power to arbitrators to give the treaties their content)</a:t>
            </a:r>
            <a:br>
              <a:rPr lang="en-US" sz="1200" dirty="0" smtClean="0"/>
            </a:br>
            <a:endParaRPr lang="en-US" sz="1200" dirty="0" smtClean="0"/>
          </a:p>
          <a:p>
            <a:pPr marL="342900" indent="-342900">
              <a:buFont typeface="Arial" charset="0"/>
              <a:buChar char="•"/>
            </a:pPr>
            <a:r>
              <a:rPr lang="en-US" sz="1200" dirty="0" smtClean="0"/>
              <a:t>Who can participate in disputes – </a:t>
            </a:r>
          </a:p>
          <a:p>
            <a:pPr marL="800100" lvl="1" indent="-342900">
              <a:buFont typeface="Arial" charset="0"/>
              <a:buChar char="•"/>
            </a:pPr>
            <a:r>
              <a:rPr lang="en-US" sz="1200" dirty="0" smtClean="0"/>
              <a:t>Investors</a:t>
            </a:r>
            <a:r>
              <a:rPr lang="en-US" sz="1200" baseline="0" dirty="0" smtClean="0"/>
              <a:t> who bring the claim – </a:t>
            </a:r>
          </a:p>
          <a:p>
            <a:pPr marL="800100" lvl="1" indent="-342900">
              <a:buFont typeface="Arial" charset="0"/>
              <a:buChar char="•"/>
            </a:pPr>
            <a:r>
              <a:rPr lang="en-US" sz="1200" baseline="0" dirty="0" smtClean="0"/>
              <a:t>The state – but who is the state? Often, the state entity who has control over whether and how to defend the case, and whether to settle and on what terms, is the federal government, and the executive branch; this is a significant concentration of power, that can operate to the detriment of the power of other branches of government, and local government officials; </a:t>
            </a:r>
          </a:p>
          <a:p>
            <a:pPr marL="800100" lvl="1" indent="-342900">
              <a:buFont typeface="Arial" charset="0"/>
              <a:buChar char="•"/>
            </a:pPr>
            <a:r>
              <a:rPr lang="en-US" sz="1200" baseline="0" dirty="0" smtClean="0"/>
              <a:t>Other individuals and entities, even if they will be affected by the outcome of the dispute, or their own rights are at stake, do not have any right to participate in the dispute; </a:t>
            </a:r>
            <a:r>
              <a:rPr lang="en-US" sz="1200" baseline="0" dirty="0" err="1" smtClean="0"/>
              <a:t>cf</a:t>
            </a:r>
            <a:r>
              <a:rPr lang="en-US" sz="1200" baseline="0" dirty="0" smtClean="0"/>
              <a:t> approach taken in US law of permitting if not requiring intervention, both to hold the government accountable and to ensure that non-parties aren’t negatively affected. </a:t>
            </a:r>
          </a:p>
          <a:p>
            <a:pPr marL="800100" lvl="1" indent="-342900">
              <a:buFont typeface="Arial" charset="0"/>
              <a:buChar char="•"/>
            </a:pPr>
            <a:r>
              <a:rPr lang="en-US" sz="1200" baseline="0" dirty="0" err="1" smtClean="0"/>
              <a:t>Mroeover</a:t>
            </a:r>
            <a:r>
              <a:rPr lang="en-US" sz="1200" baseline="0" dirty="0" smtClean="0"/>
              <a:t>, disputes can still take place confidentially, which limits the ability of domestic citizens to follow the cases or their outcomes</a:t>
            </a:r>
          </a:p>
          <a:p>
            <a:pPr marL="457200" lvl="1" indent="0">
              <a:buFont typeface="Arial" charset="0"/>
              <a:buNone/>
            </a:pPr>
            <a:endParaRPr lang="en-US" sz="1200" baseline="0" dirty="0" smtClean="0"/>
          </a:p>
          <a:p>
            <a:pPr marL="171450" lvl="0" indent="-171450">
              <a:buFont typeface="Arial" charset="0"/>
              <a:buChar char="•"/>
            </a:pPr>
            <a:r>
              <a:rPr lang="en-US" sz="1200" baseline="0" dirty="0" smtClean="0"/>
              <a:t>Where do disputes take place –</a:t>
            </a:r>
          </a:p>
          <a:p>
            <a:pPr marL="628650" lvl="1" indent="-171450">
              <a:buFont typeface="Arial" charset="0"/>
              <a:buChar char="•"/>
            </a:pPr>
            <a:r>
              <a:rPr lang="en-US" sz="1200" baseline="0" dirty="0" smtClean="0"/>
              <a:t>Often outside of the host country and in a language that is different from the official language in the host country – affects who can follow the dispute</a:t>
            </a:r>
          </a:p>
          <a:p>
            <a:pPr marL="628650" lvl="1" indent="-171450">
              <a:buFont typeface="Arial" charset="0"/>
              <a:buChar char="•"/>
            </a:pPr>
            <a:endParaRPr lang="en-US" sz="1200" baseline="0" dirty="0" smtClean="0"/>
          </a:p>
          <a:p>
            <a:pPr marL="171450" marR="0" lvl="0" indent="-171450" algn="l" defTabSz="457200" rtl="0" eaLnBrk="1" fontAlgn="auto" latinLnBrk="0" hangingPunct="1">
              <a:lnSpc>
                <a:spcPct val="100000"/>
              </a:lnSpc>
              <a:spcBef>
                <a:spcPts val="0"/>
              </a:spcBef>
              <a:spcAft>
                <a:spcPts val="0"/>
              </a:spcAft>
              <a:buClrTx/>
              <a:buSzTx/>
              <a:buFont typeface="Arial" charset="0"/>
              <a:buChar char="•"/>
              <a:tabLst/>
              <a:defRPr/>
            </a:pPr>
            <a:r>
              <a:rPr lang="en-US" sz="1200" dirty="0" smtClean="0"/>
              <a:t>What is the role of domestic officials and institutions in interpreting the law?</a:t>
            </a:r>
            <a:br>
              <a:rPr lang="en-US" sz="1200" dirty="0" smtClean="0"/>
            </a:br>
            <a:endParaRPr lang="en-US" sz="1200" dirty="0" smtClean="0"/>
          </a:p>
          <a:p>
            <a:pPr marL="628650" lvl="1" indent="-171450">
              <a:buFont typeface="Arial" charset="0"/>
              <a:buChar char="•"/>
            </a:pPr>
            <a:r>
              <a:rPr lang="en-US" sz="1200" dirty="0" smtClean="0"/>
              <a:t>Treaties</a:t>
            </a:r>
            <a:r>
              <a:rPr lang="en-US" sz="1200" baseline="0" dirty="0" smtClean="0"/>
              <a:t> allow for creative framing – domestic law questions can be framed as breaches of international investment treaties. When investors do this, they then ask tribunals to step in and provide interpretation of domestic law contract, administrative, and legislative norms. The ISDS tribunals thus can play a key role in shaping the contours of domestic law, not just international law;</a:t>
            </a:r>
          </a:p>
          <a:p>
            <a:pPr marL="1085850" lvl="2" indent="-171450">
              <a:buFont typeface="Arial" charset="0"/>
              <a:buChar char="•"/>
            </a:pPr>
            <a:r>
              <a:rPr lang="en-US" sz="1200" baseline="0" dirty="0" smtClean="0"/>
              <a:t>E.g., tribunal interpretations of contracts; in domestic legal systems, courts often police private contracts, and decline to enforce deals that are so one-sided as to be unconscionable, or whose terms are void as against public policy; I’ve reviewed various database of international arbitral decisions, and haven’t found any case in which a tribunal has agreed with a state’s argument that the underlying contract was unenforceable on any of those grounds;</a:t>
            </a:r>
          </a:p>
          <a:p>
            <a:pPr marL="1085850" lvl="2" indent="-171450">
              <a:buFont typeface="Arial" charset="0"/>
              <a:buChar char="•"/>
            </a:pPr>
            <a:r>
              <a:rPr lang="en-US" sz="1200" baseline="0" dirty="0" smtClean="0"/>
              <a:t>E.g., tribunals are also being called to interpret questions of domestic law. Recently, a case against Ecuador in which the tribunal is interpreting an Ecuadorian environmental law which seeks to enable companies to be held liable for pollution they have caused. The company argues that the law cannot have any retroactive effect, cannot result in the company being held liable for pollution it caused prior to passage of the law. The government of Ecuador argued, in contrast, that the law does indeed have that effect, and can result in liability for past pollution. The question appears to be unsettled under domestic law; the tribunal is thus responsible for providing its novel interpretation: </a:t>
            </a:r>
          </a:p>
          <a:p>
            <a:pPr marL="1085850" lvl="2" indent="-171450">
              <a:buFont typeface="Arial" charset="0"/>
              <a:buChar char="•"/>
            </a:pPr>
            <a:endParaRPr lang="en-US" sz="1200" baseline="0" dirty="0" smtClean="0"/>
          </a:p>
          <a:p>
            <a:pPr marL="914400" lvl="2" indent="0">
              <a:buFont typeface="Arial" charset="0"/>
              <a:buNone/>
            </a:pPr>
            <a:r>
              <a:rPr lang="en-US" sz="1200" dirty="0" smtClean="0"/>
              <a:t>“The Tribunal considers that where a particular regime that can give rise to damages claims has governed the conduct of a complex activity such as hydrocarbons exploitation, although the standards can be made more stringent with respect to activities engaged in after their entry into force, in respect of attempts to impose tortious liability after the fact, an operator can in general be held only to the legal standards that applied to its conduct at the time.” (para. 357).</a:t>
            </a:r>
          </a:p>
          <a:p>
            <a:pPr marL="914400" lvl="2" indent="0">
              <a:buFont typeface="Arial" charset="0"/>
              <a:buNone/>
            </a:pPr>
            <a:endParaRPr lang="en-US" sz="1200" dirty="0" smtClean="0"/>
          </a:p>
          <a:p>
            <a:pPr marL="914400" lvl="2" indent="0">
              <a:buFont typeface="Arial" charset="0"/>
              <a:buNone/>
            </a:pPr>
            <a:r>
              <a:rPr lang="en-US" sz="1200" dirty="0" smtClean="0"/>
              <a:t>This stance that the tribunal takes against post-conduct liability is strikingly</a:t>
            </a:r>
            <a:r>
              <a:rPr lang="en-US" sz="1200" baseline="0" dirty="0" smtClean="0"/>
              <a:t> inconsistent with much of US law; indeed the US ort system is based on a notion that individuals and enterprises can be held liable for harm-causing conduct even if that conduct was technically legal at the time. The notion is that the harm-doer has to pay compensation. Here, in </a:t>
            </a:r>
            <a:r>
              <a:rPr lang="en-US" sz="1200" baseline="0" dirty="0" err="1" smtClean="0"/>
              <a:t>Perenco</a:t>
            </a:r>
            <a:r>
              <a:rPr lang="en-US" sz="1200" baseline="0" dirty="0" smtClean="0"/>
              <a:t>, the tribunal interpreting domestic law announces a principle that such an approach will not be permitted. I would submit that this is a side-effect of this system of outsourcing the judicial </a:t>
            </a:r>
            <a:r>
              <a:rPr lang="en-US" sz="1200" baseline="0" dirty="0" err="1" smtClean="0"/>
              <a:t>funcition</a:t>
            </a:r>
            <a:r>
              <a:rPr lang="en-US" sz="1200" baseline="0" dirty="0" smtClean="0"/>
              <a:t> to private arbitrators.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CDE4551D-3D92-8B4B-9BDE-13841A8F4396}"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888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2215622"/>
            <a:ext cx="8228013" cy="987424"/>
          </a:xfrm>
        </p:spPr>
        <p:txBody>
          <a:bodyPr tIns="0" bIns="0" anchor="ctr" anchorCtr="0"/>
          <a:lstStyle>
            <a:lvl1pPr>
              <a:defRPr sz="4000" baseline="0">
                <a:solidFill>
                  <a:schemeClr val="tx2"/>
                </a:solidFill>
              </a:defRPr>
            </a:lvl1pPr>
          </a:lstStyle>
          <a:p>
            <a:r>
              <a:rPr lang="en-US" smtClean="0"/>
              <a:t>Click to edit Master title style</a:t>
            </a:r>
            <a:endParaRPr dirty="0"/>
          </a:p>
        </p:txBody>
      </p:sp>
      <p:sp>
        <p:nvSpPr>
          <p:cNvPr id="13" name="Text Placeholder 2"/>
          <p:cNvSpPr>
            <a:spLocks noGrp="1"/>
          </p:cNvSpPr>
          <p:nvPr>
            <p:ph type="body" idx="1"/>
          </p:nvPr>
        </p:nvSpPr>
        <p:spPr>
          <a:xfrm>
            <a:off x="1981199" y="3862249"/>
            <a:ext cx="5181601" cy="809904"/>
          </a:xfrm>
        </p:spPr>
        <p:txBody>
          <a:bodyPr anchor="ctr" anchorCtr="0">
            <a:normAutofit/>
          </a:bodyPr>
          <a:lstStyle>
            <a:lvl1pPr marL="0" indent="0" algn="ctr">
              <a:spcBef>
                <a:spcPts val="300"/>
              </a:spcBef>
              <a:buNone/>
              <a:defRPr sz="2500" baseline="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3" name="Picture 2" descr="VCC_logo_tree_icon.jpg"/>
          <p:cNvPicPr>
            <a:picLocks noChangeAspect="1"/>
          </p:cNvPicPr>
          <p:nvPr userDrawn="1"/>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473199" y="5066466"/>
            <a:ext cx="6214533" cy="179153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Empty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63333954"/>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55526"/>
          </a:xfrm>
        </p:spPr>
        <p:txBody>
          <a:bodyPr/>
          <a:lstStyle>
            <a:lvl1pPr>
              <a:defRPr sz="3500"/>
            </a:lvl1pPr>
          </a:lstStyle>
          <a:p>
            <a:r>
              <a:rPr lang="en-US" smtClean="0"/>
              <a:t>Click to edit Master title style</a:t>
            </a:r>
            <a:endParaRPr dirty="0"/>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Slide Number Placeholder 5"/>
          <p:cNvSpPr>
            <a:spLocks noGrp="1"/>
          </p:cNvSpPr>
          <p:nvPr>
            <p:ph type="sldNum" sz="quarter" idx="12"/>
          </p:nvPr>
        </p:nvSpPr>
        <p:spPr/>
        <p:txBody>
          <a:bodyPr/>
          <a:lstStyle/>
          <a:p>
            <a:fld id="{E551D122-D4D8-8D4C-9514-41C1CD1E1C91}" type="slidenum">
              <a:rPr lang="en-US" smtClean="0"/>
              <a:pPr/>
              <a:t>‹#›</a:t>
            </a:fld>
            <a:endParaRPr lang="en-US"/>
          </a:p>
        </p:txBody>
      </p:sp>
      <p:pic>
        <p:nvPicPr>
          <p:cNvPr id="8" name="Picture 5" descr="VCC_Logo_Medium_Size_Hi_Res"/>
          <p:cNvPicPr>
            <a:picLocks noChangeAspect="1" noChangeArrowheads="1"/>
          </p:cNvPicPr>
          <p:nvPr userDrawn="1"/>
        </p:nvPicPr>
        <p:blipFill rotWithShape="1">
          <a:blip r:embed="rId2" cstate="print"/>
          <a:srcRect l="3363" t="10676" r="76621" b="16915"/>
          <a:stretch/>
        </p:blipFill>
        <p:spPr bwMode="auto">
          <a:xfrm>
            <a:off x="8177577" y="5977467"/>
            <a:ext cx="936262" cy="880533"/>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600" y="2473760"/>
            <a:ext cx="6400800" cy="1362075"/>
          </a:xfrm>
        </p:spPr>
        <p:txBody>
          <a:bodyPr anchor="ctr" anchorCtr="0"/>
          <a:lstStyle>
            <a:lvl1pPr algn="ctr">
              <a:defRPr sz="4000" b="0" cap="none" baseline="0">
                <a:solidFill>
                  <a:schemeClr val="tx2"/>
                </a:solidFill>
              </a:defRPr>
            </a:lvl1pPr>
          </a:lstStyle>
          <a:p>
            <a:r>
              <a:rPr lang="en-US" dirty="0" smtClean="0"/>
              <a:t>Click to edit Title Master style</a:t>
            </a:r>
            <a:endParaRPr dirty="0"/>
          </a:p>
        </p:txBody>
      </p:sp>
      <p:sp>
        <p:nvSpPr>
          <p:cNvPr id="3" name="Text Placeholder 2"/>
          <p:cNvSpPr>
            <a:spLocks noGrp="1"/>
          </p:cNvSpPr>
          <p:nvPr>
            <p:ph type="body" idx="1"/>
          </p:nvPr>
        </p:nvSpPr>
        <p:spPr>
          <a:xfrm>
            <a:off x="1981199" y="4287029"/>
            <a:ext cx="5181601" cy="1500187"/>
          </a:xfrm>
        </p:spPr>
        <p:txBody>
          <a:bodyPr anchor="ctr" anchorCtr="0">
            <a:normAutofit/>
          </a:bodyPr>
          <a:lstStyle>
            <a:lvl1pPr marL="0" indent="0" algn="ctr">
              <a:spcBef>
                <a:spcPts val="300"/>
              </a:spcBef>
              <a:buNone/>
              <a:defRPr sz="2500" baseline="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D7E63A33-8271-4DD0-9C48-789913D7C115}" type="slidenum">
              <a:rPr lang="en-US" smtClean="0"/>
              <a:pPr/>
              <a:t>‹#›</a:t>
            </a:fld>
            <a:endParaRPr lang="en-US"/>
          </a:p>
        </p:txBody>
      </p:sp>
      <p:pic>
        <p:nvPicPr>
          <p:cNvPr id="8" name="Picture 5" descr="VCC_Logo_Medium_Size_Hi_Res"/>
          <p:cNvPicPr>
            <a:picLocks noChangeAspect="1" noChangeArrowheads="1"/>
          </p:cNvPicPr>
          <p:nvPr userDrawn="1"/>
        </p:nvPicPr>
        <p:blipFill rotWithShape="1">
          <a:blip r:embed="rId3" cstate="print"/>
          <a:srcRect l="3363" t="10676" r="76621" b="16915"/>
          <a:stretch/>
        </p:blipFill>
        <p:spPr bwMode="auto">
          <a:xfrm>
            <a:off x="8177577" y="5977467"/>
            <a:ext cx="936262" cy="880533"/>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00"/>
            </a:lvl1pPr>
          </a:lstStyle>
          <a:p>
            <a:r>
              <a:rPr lang="en-US" smtClean="0"/>
              <a:t>Click to edit Master title style</a:t>
            </a:r>
            <a:endParaRPr dirty="0"/>
          </a:p>
        </p:txBody>
      </p:sp>
      <p:sp>
        <p:nvSpPr>
          <p:cNvPr id="3" name="Content Placeholder 2"/>
          <p:cNvSpPr>
            <a:spLocks noGrp="1"/>
          </p:cNvSpPr>
          <p:nvPr>
            <p:ph sz="half" idx="1"/>
          </p:nvPr>
        </p:nvSpPr>
        <p:spPr>
          <a:xfrm>
            <a:off x="740664" y="2361142"/>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361142"/>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Slide Number Placeholder 6"/>
          <p:cNvSpPr>
            <a:spLocks noGrp="1"/>
          </p:cNvSpPr>
          <p:nvPr>
            <p:ph type="sldNum" sz="quarter" idx="12"/>
          </p:nvPr>
        </p:nvSpPr>
        <p:spPr/>
        <p:txBody>
          <a:bodyPr/>
          <a:lstStyle/>
          <a:p>
            <a:fld id="{E551D122-D4D8-8D4C-9514-41C1CD1E1C91}" type="slidenum">
              <a:rPr lang="en-US" smtClean="0"/>
              <a:pPr/>
              <a:t>‹#›</a:t>
            </a:fld>
            <a:endParaRPr lang="en-US"/>
          </a:p>
        </p:txBody>
      </p:sp>
      <p:pic>
        <p:nvPicPr>
          <p:cNvPr id="8" name="Picture 5" descr="VCC_Logo_Medium_Size_Hi_Res"/>
          <p:cNvPicPr>
            <a:picLocks noChangeAspect="1" noChangeArrowheads="1"/>
          </p:cNvPicPr>
          <p:nvPr userDrawn="1"/>
        </p:nvPicPr>
        <p:blipFill rotWithShape="1">
          <a:blip r:embed="rId2" cstate="print"/>
          <a:srcRect l="3363" t="10676" r="76621" b="16915"/>
          <a:stretch/>
        </p:blipFill>
        <p:spPr bwMode="auto">
          <a:xfrm>
            <a:off x="8177577" y="5977467"/>
            <a:ext cx="936262" cy="880533"/>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00"/>
            </a:lvl1pPr>
          </a:lstStyle>
          <a:p>
            <a:r>
              <a:rPr lang="en-US" smtClean="0"/>
              <a:t>Click to edit Master title style</a:t>
            </a:r>
            <a:endParaRPr dirty="0"/>
          </a:p>
        </p:txBody>
      </p:sp>
      <p:sp>
        <p:nvSpPr>
          <p:cNvPr id="3" name="Text Placeholder 2"/>
          <p:cNvSpPr>
            <a:spLocks noGrp="1"/>
          </p:cNvSpPr>
          <p:nvPr>
            <p:ph type="body" idx="1"/>
          </p:nvPr>
        </p:nvSpPr>
        <p:spPr>
          <a:xfrm>
            <a:off x="740664" y="1851211"/>
            <a:ext cx="3767328" cy="762000"/>
          </a:xfrm>
        </p:spPr>
        <p:txBody>
          <a:bodyPr anchor="ctr">
            <a:noAutofit/>
          </a:bodyPr>
          <a:lstStyle>
            <a:lvl1pPr marL="0" indent="0" algn="ctr">
              <a:lnSpc>
                <a:spcPts val="2600"/>
              </a:lnSpc>
              <a:spcBef>
                <a:spcPts val="0"/>
              </a:spcBef>
              <a:buNone/>
              <a:defRPr sz="2400" b="0">
                <a:solidFill>
                  <a:srgbClr val="3366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2779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1851211"/>
            <a:ext cx="3767328" cy="762000"/>
          </a:xfrm>
        </p:spPr>
        <p:txBody>
          <a:bodyPr anchor="ctr">
            <a:noAutofit/>
          </a:bodyPr>
          <a:lstStyle>
            <a:lvl1pPr marL="0" indent="0" algn="ctr">
              <a:lnSpc>
                <a:spcPts val="2600"/>
              </a:lnSpc>
              <a:spcBef>
                <a:spcPts val="0"/>
              </a:spcBef>
              <a:buNone/>
              <a:defRPr sz="2400" b="0">
                <a:solidFill>
                  <a:srgbClr val="3366C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2779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Slide Number Placeholder 8"/>
          <p:cNvSpPr>
            <a:spLocks noGrp="1"/>
          </p:cNvSpPr>
          <p:nvPr>
            <p:ph type="sldNum" sz="quarter" idx="12"/>
          </p:nvPr>
        </p:nvSpPr>
        <p:spPr/>
        <p:txBody>
          <a:bodyPr/>
          <a:lstStyle/>
          <a:p>
            <a:fld id="{E551D122-D4D8-8D4C-9514-41C1CD1E1C91}" type="slidenum">
              <a:rPr lang="en-US" smtClean="0"/>
              <a:pPr/>
              <a:t>‹#›</a:t>
            </a:fld>
            <a:endParaRPr lang="en-US"/>
          </a:p>
        </p:txBody>
      </p:sp>
      <p:pic>
        <p:nvPicPr>
          <p:cNvPr id="10" name="Picture 5" descr="VCC_Logo_Medium_Size_Hi_Res"/>
          <p:cNvPicPr>
            <a:picLocks noChangeAspect="1" noChangeArrowheads="1"/>
          </p:cNvPicPr>
          <p:nvPr userDrawn="1"/>
        </p:nvPicPr>
        <p:blipFill rotWithShape="1">
          <a:blip r:embed="rId2" cstate="print"/>
          <a:srcRect l="3363" t="10676" r="76621" b="16915"/>
          <a:stretch/>
        </p:blipFill>
        <p:spPr bwMode="auto">
          <a:xfrm>
            <a:off x="8177577" y="5977467"/>
            <a:ext cx="936262" cy="880533"/>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500"/>
            </a:lvl1pPr>
          </a:lstStyle>
          <a:p>
            <a:r>
              <a:rPr lang="en-US" smtClean="0"/>
              <a:t>Click to edit Master title style</a:t>
            </a:r>
            <a:endParaRPr dirty="0"/>
          </a:p>
        </p:txBody>
      </p:sp>
      <p:sp>
        <p:nvSpPr>
          <p:cNvPr id="3" name="Content Placeholder 2"/>
          <p:cNvSpPr>
            <a:spLocks noGrp="1"/>
          </p:cNvSpPr>
          <p:nvPr>
            <p:ph sz="half" idx="1"/>
          </p:nvPr>
        </p:nvSpPr>
        <p:spPr>
          <a:xfrm>
            <a:off x="762000" y="21748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Slide Number Placeholder 6"/>
          <p:cNvSpPr>
            <a:spLocks noGrp="1"/>
          </p:cNvSpPr>
          <p:nvPr>
            <p:ph type="sldNum" sz="quarter" idx="12"/>
          </p:nvPr>
        </p:nvSpPr>
        <p:spPr/>
        <p:txBody>
          <a:bodyPr/>
          <a:lstStyle/>
          <a:p>
            <a:fld id="{E551D122-D4D8-8D4C-9514-41C1CD1E1C91}" type="slidenum">
              <a:rPr lang="en-US" smtClean="0"/>
              <a:pPr/>
              <a:t>‹#›</a:t>
            </a:fld>
            <a:endParaRPr lang="en-US"/>
          </a:p>
        </p:txBody>
      </p:sp>
      <p:sp>
        <p:nvSpPr>
          <p:cNvPr id="8" name="Content Placeholder 2"/>
          <p:cNvSpPr>
            <a:spLocks noGrp="1"/>
          </p:cNvSpPr>
          <p:nvPr>
            <p:ph sz="half" idx="13"/>
          </p:nvPr>
        </p:nvSpPr>
        <p:spPr>
          <a:xfrm>
            <a:off x="762000" y="4056803"/>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pic>
        <p:nvPicPr>
          <p:cNvPr id="9" name="Picture 5" descr="VCC_Logo_Medium_Size_Hi_Res"/>
          <p:cNvPicPr>
            <a:picLocks noChangeAspect="1" noChangeArrowheads="1"/>
          </p:cNvPicPr>
          <p:nvPr userDrawn="1"/>
        </p:nvPicPr>
        <p:blipFill rotWithShape="1">
          <a:blip r:embed="rId2" cstate="print"/>
          <a:srcRect l="3363" t="10676" r="76621" b="16915"/>
          <a:stretch/>
        </p:blipFill>
        <p:spPr bwMode="auto">
          <a:xfrm>
            <a:off x="8177577" y="5977467"/>
            <a:ext cx="936262" cy="880533"/>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Overview with logo">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2709333" cy="6858000"/>
          </a:xfrm>
          <a:prstGeom prst="rect">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a:p>
        </p:txBody>
      </p:sp>
      <p:sp>
        <p:nvSpPr>
          <p:cNvPr id="3" name="Slide Number Placeholder 2"/>
          <p:cNvSpPr>
            <a:spLocks noGrp="1"/>
          </p:cNvSpPr>
          <p:nvPr>
            <p:ph type="sldNum" sz="quarter" idx="10"/>
          </p:nvPr>
        </p:nvSpPr>
        <p:spPr/>
        <p:txBody>
          <a:bodyPr/>
          <a:lstStyle/>
          <a:p>
            <a:fld id="{E551D122-D4D8-8D4C-9514-41C1CD1E1C91}" type="slidenum">
              <a:rPr lang="en-US" smtClean="0"/>
              <a:pPr/>
              <a:t>‹#›</a:t>
            </a:fld>
            <a:endParaRPr lang="en-US"/>
          </a:p>
        </p:txBody>
      </p:sp>
      <p:sp>
        <p:nvSpPr>
          <p:cNvPr id="5" name="Rectangle 4"/>
          <p:cNvSpPr/>
          <p:nvPr userDrawn="1"/>
        </p:nvSpPr>
        <p:spPr>
          <a:xfrm>
            <a:off x="0" y="0"/>
            <a:ext cx="2489200" cy="6858000"/>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a:p>
        </p:txBody>
      </p:sp>
      <p:pic>
        <p:nvPicPr>
          <p:cNvPr id="6" name="Picture 5" descr="VCC_Logo_Medium_Size_Hi_Res"/>
          <p:cNvPicPr>
            <a:picLocks noChangeAspect="1" noChangeArrowheads="1"/>
          </p:cNvPicPr>
          <p:nvPr userDrawn="1"/>
        </p:nvPicPr>
        <p:blipFill rotWithShape="1">
          <a:blip r:embed="rId2" cstate="print"/>
          <a:srcRect l="3363" t="10676" r="76621" b="16915"/>
          <a:stretch/>
        </p:blipFill>
        <p:spPr bwMode="auto">
          <a:xfrm>
            <a:off x="8207738" y="5977467"/>
            <a:ext cx="936262" cy="880533"/>
          </a:xfrm>
          <a:prstGeom prst="rect">
            <a:avLst/>
          </a:prstGeom>
          <a:noFill/>
          <a:ln w="9525">
            <a:noFill/>
            <a:miter lim="800000"/>
            <a:headEnd/>
            <a:tailEnd/>
          </a:ln>
        </p:spPr>
      </p:pic>
      <p:sp>
        <p:nvSpPr>
          <p:cNvPr id="9" name="Content Placeholder 8"/>
          <p:cNvSpPr>
            <a:spLocks noGrp="1"/>
          </p:cNvSpPr>
          <p:nvPr>
            <p:ph sz="quarter" idx="11"/>
          </p:nvPr>
        </p:nvSpPr>
        <p:spPr>
          <a:xfrm>
            <a:off x="0" y="0"/>
            <a:ext cx="2489200" cy="6858000"/>
          </a:xfrm>
          <a:ln>
            <a:noFill/>
          </a:ln>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3341042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Overview no logo">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2709333" cy="6858000"/>
          </a:xfrm>
          <a:prstGeom prst="rect">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a:p>
        </p:txBody>
      </p:sp>
      <p:sp>
        <p:nvSpPr>
          <p:cNvPr id="3" name="Slide Number Placeholder 2"/>
          <p:cNvSpPr>
            <a:spLocks noGrp="1"/>
          </p:cNvSpPr>
          <p:nvPr>
            <p:ph type="sldNum" sz="quarter" idx="10"/>
          </p:nvPr>
        </p:nvSpPr>
        <p:spPr/>
        <p:txBody>
          <a:bodyPr/>
          <a:lstStyle/>
          <a:p>
            <a:fld id="{E551D122-D4D8-8D4C-9514-41C1CD1E1C91}" type="slidenum">
              <a:rPr lang="en-US" smtClean="0"/>
              <a:pPr/>
              <a:t>‹#›</a:t>
            </a:fld>
            <a:endParaRPr lang="en-US"/>
          </a:p>
        </p:txBody>
      </p:sp>
      <p:sp>
        <p:nvSpPr>
          <p:cNvPr id="5" name="Rectangle 4"/>
          <p:cNvSpPr/>
          <p:nvPr userDrawn="1"/>
        </p:nvSpPr>
        <p:spPr>
          <a:xfrm>
            <a:off x="0" y="0"/>
            <a:ext cx="2489200" cy="6858000"/>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PE"/>
          </a:p>
        </p:txBody>
      </p:sp>
      <p:sp>
        <p:nvSpPr>
          <p:cNvPr id="9" name="Content Placeholder 8"/>
          <p:cNvSpPr>
            <a:spLocks noGrp="1"/>
          </p:cNvSpPr>
          <p:nvPr>
            <p:ph sz="quarter" idx="11"/>
          </p:nvPr>
        </p:nvSpPr>
        <p:spPr>
          <a:xfrm>
            <a:off x="0" y="0"/>
            <a:ext cx="2489200" cy="6858000"/>
          </a:xfrm>
          <a:ln>
            <a:noFill/>
          </a:ln>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619457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No backgroun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sz="3500">
                <a:solidFill>
                  <a:schemeClr val="tx2"/>
                </a:solidFill>
              </a:defRPr>
            </a:lvl1pPr>
          </a:lstStyle>
          <a:p>
            <a:r>
              <a:rPr lang="en-US" smtClean="0"/>
              <a:t>Click to edit Master title style</a:t>
            </a:r>
            <a:endParaRPr lang="en-US" dirty="0"/>
          </a:p>
        </p:txBody>
      </p:sp>
      <p:sp>
        <p:nvSpPr>
          <p:cNvPr id="6" name="Slide Number Placeholder 6"/>
          <p:cNvSpPr>
            <a:spLocks noGrp="1"/>
          </p:cNvSpPr>
          <p:nvPr>
            <p:ph type="sldNum" sz="quarter" idx="12"/>
          </p:nvPr>
        </p:nvSpPr>
        <p:spPr>
          <a:xfrm>
            <a:off x="4305300" y="6356350"/>
            <a:ext cx="533400" cy="365125"/>
          </a:xfrm>
        </p:spPr>
        <p:txBody>
          <a:bodyPr/>
          <a:lstStyle/>
          <a:p>
            <a:fld id="{E551D122-D4D8-8D4C-9514-41C1CD1E1C91}" type="slidenum">
              <a:rPr lang="en-US" smtClean="0"/>
              <a:pPr/>
              <a:t>‹#›</a:t>
            </a:fld>
            <a:endParaRPr lang="en-US"/>
          </a:p>
        </p:txBody>
      </p:sp>
      <p:pic>
        <p:nvPicPr>
          <p:cNvPr id="7" name="Picture 5" descr="VCC_Logo_Medium_Size_Hi_Res"/>
          <p:cNvPicPr>
            <a:picLocks noChangeAspect="1" noChangeArrowheads="1"/>
          </p:cNvPicPr>
          <p:nvPr userDrawn="1"/>
        </p:nvPicPr>
        <p:blipFill rotWithShape="1">
          <a:blip r:embed="rId2" cstate="print"/>
          <a:srcRect l="3363" t="10676" r="76621" b="16915"/>
          <a:stretch/>
        </p:blipFill>
        <p:spPr bwMode="auto">
          <a:xfrm>
            <a:off x="8177577" y="5977467"/>
            <a:ext cx="936262" cy="880533"/>
          </a:xfrm>
          <a:prstGeom prst="rect">
            <a:avLst/>
          </a:prstGeom>
          <a:noFill/>
          <a:ln w="9525">
            <a:noFill/>
            <a:miter lim="800000"/>
            <a:headEnd/>
            <a:tailEnd/>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328012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755526"/>
          </a:xfrm>
          <a:prstGeom prst="rect">
            <a:avLst/>
          </a:prstGeom>
        </p:spPr>
        <p:txBody>
          <a:bodyPr vert="horz" lIns="91440" tIns="45720" rIns="91440" bIns="45720" rtlCol="0" anchor="ctr">
            <a:noAutofit/>
          </a:bodyPr>
          <a:lstStyle/>
          <a:p>
            <a:r>
              <a:rPr lang="en-US" smtClean="0"/>
              <a:t>Click to edit Master title style</a:t>
            </a:r>
            <a:endParaRPr dirty="0"/>
          </a:p>
        </p:txBody>
      </p:sp>
      <p:sp>
        <p:nvSpPr>
          <p:cNvPr id="3" name="Text Placeholder 2"/>
          <p:cNvSpPr>
            <a:spLocks noGrp="1"/>
          </p:cNvSpPr>
          <p:nvPr>
            <p:ph type="body" idx="1"/>
          </p:nvPr>
        </p:nvSpPr>
        <p:spPr>
          <a:xfrm>
            <a:off x="739775" y="21096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Slide Number Placeholder 5"/>
          <p:cNvSpPr>
            <a:spLocks noGrp="1"/>
          </p:cNvSpPr>
          <p:nvPr>
            <p:ph type="sldNum" sz="quarter" idx="4"/>
          </p:nvPr>
        </p:nvSpPr>
        <p:spPr>
          <a:xfrm>
            <a:off x="4305300" y="6356350"/>
            <a:ext cx="533400" cy="365125"/>
          </a:xfrm>
          <a:prstGeom prst="rect">
            <a:avLst/>
          </a:prstGeom>
          <a:ln>
            <a:noFill/>
          </a:ln>
        </p:spPr>
        <p:txBody>
          <a:bodyPr vert="horz" lIns="91440" tIns="45720" rIns="91440" bIns="45720" rtlCol="0" anchor="ctr"/>
          <a:lstStyle>
            <a:lvl1pPr algn="ctr">
              <a:defRPr sz="1300" b="0">
                <a:ln>
                  <a:solidFill>
                    <a:schemeClr val="tx2"/>
                  </a:solidFill>
                </a:ln>
                <a:solidFill>
                  <a:schemeClr val="tx2"/>
                </a:solidFill>
              </a:defRPr>
            </a:lvl1pPr>
          </a:lstStyle>
          <a:p>
            <a:fld id="{E551D122-D4D8-8D4C-9514-41C1CD1E1C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Lst>
  <p:hf hdr="0" ft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288660" y="2184924"/>
            <a:ext cx="8228013" cy="1834091"/>
          </a:xfrm>
        </p:spPr>
        <p:txBody>
          <a:bodyPr/>
          <a:lstStyle/>
          <a:p>
            <a:r>
              <a:rPr lang="en-US" sz="4800" b="1" dirty="0" smtClean="0">
                <a:solidFill>
                  <a:schemeClr val="tx1"/>
                </a:solidFill>
              </a:rPr>
              <a:t>Investor-State Arbitration:</a:t>
            </a:r>
            <a:r>
              <a:rPr lang="en-US" sz="1000" b="1" dirty="0" smtClean="0">
                <a:solidFill>
                  <a:schemeClr val="tx1"/>
                </a:solidFill>
              </a:rPr>
              <a:t/>
            </a:r>
            <a:br>
              <a:rPr lang="en-US" sz="1000" b="1" dirty="0" smtClean="0">
                <a:solidFill>
                  <a:schemeClr val="tx1"/>
                </a:solidFill>
              </a:rPr>
            </a:br>
            <a:r>
              <a:rPr lang="en-US" sz="1000" b="1" dirty="0" smtClean="0">
                <a:solidFill>
                  <a:schemeClr val="tx1"/>
                </a:solidFill>
              </a:rPr>
              <a:t/>
            </a:r>
            <a:br>
              <a:rPr lang="en-US" sz="1000" b="1" dirty="0" smtClean="0">
                <a:solidFill>
                  <a:schemeClr val="tx1"/>
                </a:solidFill>
              </a:rPr>
            </a:br>
            <a:r>
              <a:rPr lang="en-US" sz="1000" b="1" dirty="0">
                <a:solidFill>
                  <a:schemeClr val="tx1"/>
                </a:solidFill>
              </a:rPr>
              <a:t/>
            </a:r>
            <a:br>
              <a:rPr lang="en-US" sz="1000" b="1" dirty="0">
                <a:solidFill>
                  <a:schemeClr val="tx1"/>
                </a:solidFill>
              </a:rPr>
            </a:br>
            <a:r>
              <a:rPr lang="en-US" sz="1000" b="1" dirty="0" smtClean="0">
                <a:solidFill>
                  <a:schemeClr val="bg1"/>
                </a:solidFill>
              </a:rPr>
              <a:t/>
            </a:r>
            <a:br>
              <a:rPr lang="en-US" sz="1000" b="1" dirty="0" smtClean="0">
                <a:solidFill>
                  <a:schemeClr val="bg1"/>
                </a:solidFill>
              </a:rPr>
            </a:br>
            <a:r>
              <a:rPr lang="en-US" sz="3200" b="1" dirty="0" smtClean="0"/>
              <a:t>Implications for Inequality</a:t>
            </a:r>
            <a:endParaRPr lang="en-US" sz="3200"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1864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10</a:t>
            </a:fld>
            <a:endParaRPr lang="en-US"/>
          </a:p>
        </p:txBody>
      </p:sp>
      <p:sp>
        <p:nvSpPr>
          <p:cNvPr id="3" name="Content Placeholder 2"/>
          <p:cNvSpPr>
            <a:spLocks noGrp="1"/>
          </p:cNvSpPr>
          <p:nvPr>
            <p:ph sz="quarter" idx="11"/>
          </p:nvPr>
        </p:nvSpPr>
        <p:spPr/>
        <p:txBody>
          <a:bodyPr/>
          <a:lstStyle/>
          <a:p>
            <a:pPr marL="0" indent="0">
              <a:buNone/>
            </a:pPr>
            <a:r>
              <a:rPr lang="en-US" sz="2400" dirty="0"/>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t>(4) entrenching unequal systems, and</a:t>
            </a:r>
          </a:p>
          <a:p>
            <a:pPr marL="0" indent="0">
              <a:buNone/>
            </a:pPr>
            <a:r>
              <a:rPr lang="en-US" sz="2400" dirty="0">
                <a:solidFill>
                  <a:srgbClr val="FFFF00"/>
                </a:solidFill>
              </a:rPr>
              <a:t>(5) creating inequalities in terms of who writes the rules</a:t>
            </a:r>
          </a:p>
          <a:p>
            <a:endParaRPr lang="en-US" dirty="0"/>
          </a:p>
        </p:txBody>
      </p:sp>
      <p:sp>
        <p:nvSpPr>
          <p:cNvPr id="4" name="TextBox 3"/>
          <p:cNvSpPr txBox="1"/>
          <p:nvPr/>
        </p:nvSpPr>
        <p:spPr>
          <a:xfrm>
            <a:off x="2861734" y="254000"/>
            <a:ext cx="6028266" cy="6247864"/>
          </a:xfrm>
          <a:prstGeom prst="rect">
            <a:avLst/>
          </a:prstGeom>
          <a:noFill/>
        </p:spPr>
        <p:txBody>
          <a:bodyPr wrap="square" rtlCol="0">
            <a:spAutoFit/>
          </a:bodyPr>
          <a:lstStyle/>
          <a:p>
            <a:r>
              <a:rPr lang="en-US" dirty="0" smtClean="0"/>
              <a:t>Impacts on inequality</a:t>
            </a:r>
            <a:r>
              <a:rPr lang="en-US" sz="2000" dirty="0" smtClean="0"/>
              <a:t> due to answers from the following questions?</a:t>
            </a:r>
            <a:br>
              <a:rPr lang="en-US" sz="2000" dirty="0" smtClean="0"/>
            </a:br>
            <a:endParaRPr lang="en-US" sz="2000" dirty="0" smtClean="0"/>
          </a:p>
          <a:p>
            <a:pPr marL="342900" indent="-342900">
              <a:buFont typeface="Arial" charset="0"/>
              <a:buChar char="•"/>
            </a:pPr>
            <a:r>
              <a:rPr lang="en-US" sz="2000" dirty="0" smtClean="0"/>
              <a:t>Who drafts the treaties? (</a:t>
            </a:r>
            <a:r>
              <a:rPr lang="en-US" sz="2000" dirty="0" err="1" smtClean="0"/>
              <a:t>e.g</a:t>
            </a:r>
            <a:r>
              <a:rPr lang="en-US" sz="2000" dirty="0" smtClean="0"/>
              <a:t>,. executive at federal level) With what input? </a:t>
            </a:r>
            <a:br>
              <a:rPr lang="en-US" sz="2000" dirty="0" smtClean="0"/>
            </a:br>
            <a:endParaRPr lang="en-US" sz="2000" dirty="0" smtClean="0"/>
          </a:p>
          <a:p>
            <a:pPr marL="342900" indent="-342900">
              <a:buFont typeface="Arial" charset="0"/>
              <a:buChar char="•"/>
            </a:pPr>
            <a:r>
              <a:rPr lang="en-US" sz="2000" dirty="0" smtClean="0"/>
              <a:t>Who interprets the treaties? (private arbitrators appointed by parties, not public officials; not accountable to states; decisions not reviewable – errors of fact or law can stand)</a:t>
            </a:r>
            <a:br>
              <a:rPr lang="en-US" sz="2000" dirty="0" smtClean="0"/>
            </a:br>
            <a:endParaRPr lang="en-US" sz="2000" dirty="0" smtClean="0"/>
          </a:p>
          <a:p>
            <a:pPr marL="342900" indent="-342900">
              <a:buFont typeface="Arial" charset="0"/>
              <a:buChar char="•"/>
            </a:pPr>
            <a:r>
              <a:rPr lang="en-US" sz="2000" dirty="0" smtClean="0"/>
              <a:t>What power do tribunals have?</a:t>
            </a:r>
            <a:br>
              <a:rPr lang="en-US" sz="2000" dirty="0" smtClean="0"/>
            </a:br>
            <a:endParaRPr lang="en-US" sz="2000" dirty="0" smtClean="0"/>
          </a:p>
          <a:p>
            <a:pPr marL="342900" indent="-342900">
              <a:buFont typeface="Arial" charset="0"/>
              <a:buChar char="•"/>
            </a:pPr>
            <a:r>
              <a:rPr lang="en-US" sz="2000" dirty="0" smtClean="0"/>
              <a:t>Who can participate in disputes?</a:t>
            </a:r>
            <a:br>
              <a:rPr lang="en-US" sz="2000" dirty="0" smtClean="0"/>
            </a:br>
            <a:endParaRPr lang="en-US" sz="2000" dirty="0" smtClean="0"/>
          </a:p>
          <a:p>
            <a:pPr marL="342900" indent="-342900">
              <a:buFont typeface="Arial" charset="0"/>
              <a:buChar char="•"/>
            </a:pPr>
            <a:r>
              <a:rPr lang="en-US" sz="2000" dirty="0" smtClean="0"/>
              <a:t>Where do disputes take place?</a:t>
            </a:r>
            <a:br>
              <a:rPr lang="en-US" sz="2000" dirty="0" smtClean="0"/>
            </a:br>
            <a:endParaRPr lang="en-US" sz="2000" dirty="0" smtClean="0"/>
          </a:p>
          <a:p>
            <a:pPr marL="342900" indent="-342900">
              <a:buFont typeface="Arial" charset="0"/>
              <a:buChar char="•"/>
            </a:pPr>
            <a:r>
              <a:rPr lang="en-US" sz="2000" dirty="0" smtClean="0"/>
              <a:t>What is the role of domestic officials and institutions in interpreting the law?</a:t>
            </a:r>
            <a:br>
              <a:rPr lang="en-US" sz="2000" dirty="0" smtClean="0"/>
            </a:br>
            <a:endParaRPr lang="en-US"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841318"/>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Investor-State Arbitration:</a:t>
            </a:r>
            <a:br>
              <a:rPr lang="en-US" dirty="0" smtClean="0"/>
            </a:br>
            <a:r>
              <a:rPr lang="en-US" sz="2800" dirty="0" smtClean="0"/>
              <a:t>Channels Impacting Inequalit</a:t>
            </a:r>
            <a:r>
              <a:rPr lang="en-US" sz="2800" dirty="0"/>
              <a:t>y</a:t>
            </a:r>
          </a:p>
        </p:txBody>
      </p:sp>
      <p:sp>
        <p:nvSpPr>
          <p:cNvPr id="4" name="Slide Number Placeholder 3"/>
          <p:cNvSpPr>
            <a:spLocks noGrp="1"/>
          </p:cNvSpPr>
          <p:nvPr>
            <p:ph type="sldNum" sz="quarter" idx="12"/>
          </p:nvPr>
        </p:nvSpPr>
        <p:spPr/>
        <p:txBody>
          <a:bodyPr/>
          <a:lstStyle/>
          <a:p>
            <a:fld id="{E551D122-D4D8-8D4C-9514-41C1CD1E1C91}" type="slidenum">
              <a:rPr lang="en-US" smtClean="0"/>
              <a:pPr/>
              <a:t>2</a:t>
            </a:fld>
            <a:endParaRPr lang="en-US"/>
          </a:p>
        </p:txBody>
      </p:sp>
      <p:sp>
        <p:nvSpPr>
          <p:cNvPr id="5" name="Content Placeholder 4"/>
          <p:cNvSpPr>
            <a:spLocks noGrp="1"/>
          </p:cNvSpPr>
          <p:nvPr>
            <p:ph idx="1"/>
          </p:nvPr>
        </p:nvSpPr>
        <p:spPr>
          <a:xfrm>
            <a:off x="304800" y="1405467"/>
            <a:ext cx="8551333" cy="5130799"/>
          </a:xfrm>
        </p:spPr>
        <p:txBody>
          <a:bodyPr>
            <a:normAutofit/>
          </a:bodyPr>
          <a:lstStyle/>
          <a:p>
            <a:pPr marL="0" indent="0">
              <a:buNone/>
            </a:pPr>
            <a:r>
              <a:rPr lang="en-US" sz="2800" dirty="0" smtClean="0"/>
              <a:t>(1) providing </a:t>
            </a:r>
            <a:r>
              <a:rPr lang="en-US" sz="2800" dirty="0"/>
              <a:t>unequal substantive rights </a:t>
            </a:r>
            <a:endParaRPr lang="en-US" sz="2800" dirty="0" smtClean="0"/>
          </a:p>
          <a:p>
            <a:pPr marL="0" indent="0">
              <a:buNone/>
            </a:pPr>
            <a:r>
              <a:rPr lang="en-US" sz="2800" dirty="0" smtClean="0"/>
              <a:t>(</a:t>
            </a:r>
            <a:r>
              <a:rPr lang="en-US" sz="2800" dirty="0"/>
              <a:t>2) providing unequal procedural rights </a:t>
            </a:r>
            <a:endParaRPr lang="en-US" sz="2800" dirty="0" smtClean="0"/>
          </a:p>
          <a:p>
            <a:pPr marL="0" indent="0">
              <a:buNone/>
            </a:pPr>
            <a:r>
              <a:rPr lang="en-US" sz="2800" dirty="0" smtClean="0"/>
              <a:t>(</a:t>
            </a:r>
            <a:r>
              <a:rPr lang="en-US" sz="2800" dirty="0"/>
              <a:t>3) providing unequal remedies </a:t>
            </a:r>
            <a:endParaRPr lang="en-US" sz="2800" dirty="0" smtClean="0"/>
          </a:p>
          <a:p>
            <a:pPr marL="0" indent="0">
              <a:buNone/>
            </a:pPr>
            <a:r>
              <a:rPr lang="en-US" sz="2800" dirty="0" smtClean="0"/>
              <a:t>(</a:t>
            </a:r>
            <a:r>
              <a:rPr lang="en-US" sz="2800" dirty="0"/>
              <a:t>4) entrenching unequal </a:t>
            </a:r>
            <a:r>
              <a:rPr lang="en-US" sz="2800" dirty="0" smtClean="0"/>
              <a:t>systems, and</a:t>
            </a:r>
          </a:p>
          <a:p>
            <a:pPr marL="0" indent="0">
              <a:buNone/>
            </a:pPr>
            <a:r>
              <a:rPr lang="en-US" sz="2800" dirty="0" smtClean="0"/>
              <a:t>(</a:t>
            </a:r>
            <a:r>
              <a:rPr lang="en-US" sz="2800" dirty="0"/>
              <a:t>5) c</a:t>
            </a:r>
            <a:r>
              <a:rPr lang="en-US" sz="2800" dirty="0" smtClean="0"/>
              <a:t>reating inequalities in terms of who writes the rules</a:t>
            </a:r>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150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3</a:t>
            </a:fld>
            <a:endParaRPr lang="en-US"/>
          </a:p>
        </p:txBody>
      </p:sp>
      <p:sp>
        <p:nvSpPr>
          <p:cNvPr id="3" name="Content Placeholder 2"/>
          <p:cNvSpPr>
            <a:spLocks noGrp="1"/>
          </p:cNvSpPr>
          <p:nvPr>
            <p:ph sz="quarter" idx="11"/>
          </p:nvPr>
        </p:nvSpPr>
        <p:spPr/>
        <p:txBody>
          <a:bodyPr/>
          <a:lstStyle/>
          <a:p>
            <a:pPr marL="0" indent="0">
              <a:buNone/>
            </a:pPr>
            <a:r>
              <a:rPr lang="en-US" sz="2400" dirty="0">
                <a:solidFill>
                  <a:srgbClr val="FFFF00"/>
                </a:solidFill>
              </a:rPr>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6186309"/>
          </a:xfrm>
          <a:prstGeom prst="rect">
            <a:avLst/>
          </a:prstGeom>
          <a:noFill/>
        </p:spPr>
        <p:txBody>
          <a:bodyPr wrap="square" rtlCol="0">
            <a:spAutoFit/>
          </a:bodyPr>
          <a:lstStyle/>
          <a:p>
            <a:endParaRPr lang="en-US" dirty="0" smtClean="0"/>
          </a:p>
          <a:p>
            <a:r>
              <a:rPr lang="en-US" sz="2400" dirty="0" smtClean="0"/>
              <a:t>Key principles espoused by investment tribunals:</a:t>
            </a:r>
          </a:p>
          <a:p>
            <a:endParaRPr lang="en-US" dirty="0"/>
          </a:p>
          <a:p>
            <a:pPr marL="285750" indent="-285750">
              <a:buFont typeface="Arial" charset="0"/>
              <a:buChar char="•"/>
            </a:pPr>
            <a:r>
              <a:rPr lang="en-US" dirty="0" smtClean="0"/>
              <a:t>Jettison the traditional rule about how you define property rights</a:t>
            </a:r>
            <a:br>
              <a:rPr lang="en-US" dirty="0" smtClean="0"/>
            </a:br>
            <a:endParaRPr lang="en-US" dirty="0" smtClean="0"/>
          </a:p>
          <a:p>
            <a:pPr marL="285750" indent="-285750">
              <a:buFont typeface="Arial" charset="0"/>
              <a:buChar char="•"/>
            </a:pPr>
            <a:r>
              <a:rPr lang="en-US" dirty="0" smtClean="0"/>
              <a:t>Protect “vested rights” and mere “expectations”</a:t>
            </a:r>
            <a:br>
              <a:rPr lang="en-US" dirty="0" smtClean="0"/>
            </a:br>
            <a:endParaRPr lang="en-US" dirty="0" smtClean="0"/>
          </a:p>
          <a:p>
            <a:pPr marL="285750" indent="-285750">
              <a:buFont typeface="Arial" charset="0"/>
              <a:buChar char="•"/>
            </a:pPr>
            <a:r>
              <a:rPr lang="en-US" dirty="0" smtClean="0"/>
              <a:t>Protect investors against change to the legal and policy framework that was in place at the time the investment was made (even without a stabilization provision)</a:t>
            </a:r>
            <a:br>
              <a:rPr lang="en-US" dirty="0" smtClean="0"/>
            </a:br>
            <a:endParaRPr lang="en-US" dirty="0" smtClean="0"/>
          </a:p>
          <a:p>
            <a:pPr marL="285750" indent="-285750">
              <a:buFont typeface="Arial" charset="0"/>
              <a:buChar char="•"/>
            </a:pPr>
            <a:r>
              <a:rPr lang="en-US" dirty="0" smtClean="0"/>
              <a:t>Protect against corrections that depart from the status quo</a:t>
            </a:r>
          </a:p>
          <a:p>
            <a:pPr marL="285750" indent="-285750">
              <a:buFont typeface="Arial" charset="0"/>
              <a:buChar char="•"/>
            </a:pPr>
            <a:endParaRPr lang="en-US" dirty="0" smtClean="0"/>
          </a:p>
          <a:p>
            <a:r>
              <a:rPr lang="en-US" sz="2400" dirty="0" smtClean="0"/>
              <a:t>“There </a:t>
            </a:r>
            <a:r>
              <a:rPr lang="en-US" sz="2400" dirty="0"/>
              <a:t>is certainly an obligation not to alter the legal and business environment in which the investment has been </a:t>
            </a:r>
            <a:r>
              <a:rPr lang="en-US" sz="2400" dirty="0" smtClean="0"/>
              <a:t>made” (Occidental v. Ecuador, 2004, para. 191)</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15069952"/>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4</a:t>
            </a:fld>
            <a:endParaRPr lang="en-US"/>
          </a:p>
        </p:txBody>
      </p:sp>
      <p:sp>
        <p:nvSpPr>
          <p:cNvPr id="3" name="Content Placeholder 2"/>
          <p:cNvSpPr>
            <a:spLocks noGrp="1"/>
          </p:cNvSpPr>
          <p:nvPr>
            <p:ph sz="quarter" idx="11"/>
          </p:nvPr>
        </p:nvSpPr>
        <p:spPr/>
        <p:txBody>
          <a:bodyPr/>
          <a:lstStyle/>
          <a:p>
            <a:pPr marL="0" indent="0">
              <a:buNone/>
            </a:pPr>
            <a:r>
              <a:rPr lang="en-US" sz="2400" dirty="0">
                <a:solidFill>
                  <a:srgbClr val="FFFF00"/>
                </a:solidFill>
              </a:rPr>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6740307"/>
          </a:xfrm>
          <a:prstGeom prst="rect">
            <a:avLst/>
          </a:prstGeom>
          <a:noFill/>
        </p:spPr>
        <p:txBody>
          <a:bodyPr wrap="square" rtlCol="0">
            <a:spAutoFit/>
          </a:bodyPr>
          <a:lstStyle/>
          <a:p>
            <a:r>
              <a:rPr lang="en-US" sz="2400" dirty="0" smtClean="0"/>
              <a:t>How does scope of protection of substantive economic rights under investment treaties compare with property rights protections under other systems with strong property rights protections (e.g. under domestic US law?)</a:t>
            </a:r>
          </a:p>
          <a:p>
            <a:endParaRPr lang="en-US" sz="2400" dirty="0"/>
          </a:p>
          <a:p>
            <a:pPr marL="342900" indent="-342900">
              <a:buFont typeface="Arial" charset="0"/>
              <a:buChar char="•"/>
            </a:pPr>
            <a:r>
              <a:rPr lang="en-US" sz="2400" dirty="0" smtClean="0"/>
              <a:t>Tribunals much more protective of economic rights and expectations, shielding them against government/policy interference</a:t>
            </a:r>
            <a:br>
              <a:rPr lang="en-US" sz="2400" dirty="0" smtClean="0"/>
            </a:br>
            <a:endParaRPr lang="en-US" sz="2400" dirty="0" smtClean="0"/>
          </a:p>
          <a:p>
            <a:pPr marL="342900" indent="-342900">
              <a:buFont typeface="Arial" charset="0"/>
              <a:buChar char="•"/>
            </a:pPr>
            <a:r>
              <a:rPr lang="en-US" sz="2400" dirty="0" smtClean="0"/>
              <a:t>Reported success rate for claimants in ISDS – roughly 40%</a:t>
            </a:r>
            <a:br>
              <a:rPr lang="en-US" sz="2400" dirty="0" smtClean="0"/>
            </a:br>
            <a:endParaRPr lang="en-US" sz="2400" dirty="0" smtClean="0"/>
          </a:p>
          <a:p>
            <a:pPr marL="342900" indent="-342900">
              <a:buFont typeface="Arial" charset="0"/>
              <a:buChar char="•"/>
            </a:pPr>
            <a:r>
              <a:rPr lang="en-US" sz="2400" dirty="0" smtClean="0"/>
              <a:t>Cf. success rates for claimants in US indirect expropriation cases – 4%</a:t>
            </a:r>
          </a:p>
          <a:p>
            <a:pPr marL="342900" indent="-342900">
              <a:buFont typeface="Arial" charset="0"/>
              <a:buChar char="•"/>
            </a:pPr>
            <a:endParaRPr lang="en-US" sz="2400"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50438334"/>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5</a:t>
            </a:fld>
            <a:endParaRPr lang="en-US"/>
          </a:p>
        </p:txBody>
      </p:sp>
      <p:sp>
        <p:nvSpPr>
          <p:cNvPr id="3" name="Content Placeholder 2"/>
          <p:cNvSpPr>
            <a:spLocks noGrp="1"/>
          </p:cNvSpPr>
          <p:nvPr>
            <p:ph sz="quarter" idx="11"/>
          </p:nvPr>
        </p:nvSpPr>
        <p:spPr/>
        <p:txBody>
          <a:bodyPr/>
          <a:lstStyle/>
          <a:p>
            <a:pPr marL="0" indent="0">
              <a:buNone/>
            </a:pPr>
            <a:r>
              <a:rPr lang="en-US" sz="2400" dirty="0">
                <a:solidFill>
                  <a:srgbClr val="FFFF00"/>
                </a:solidFill>
              </a:rPr>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5909310"/>
          </a:xfrm>
          <a:prstGeom prst="rect">
            <a:avLst/>
          </a:prstGeom>
          <a:noFill/>
        </p:spPr>
        <p:txBody>
          <a:bodyPr wrap="square" rtlCol="0">
            <a:spAutoFit/>
          </a:bodyPr>
          <a:lstStyle/>
          <a:p>
            <a:r>
              <a:rPr lang="en-US" dirty="0"/>
              <a:t>providing unequal substantive rights that strengthen the legal force of certain economic rights and “expectations”, with potentially negative impacts on competing rights and </a:t>
            </a:r>
            <a:r>
              <a:rPr lang="en-US" dirty="0" smtClean="0"/>
              <a:t>interests</a:t>
            </a:r>
          </a:p>
          <a:p>
            <a:endParaRPr lang="en-US" dirty="0" smtClean="0"/>
          </a:p>
          <a:p>
            <a:r>
              <a:rPr lang="en-US" sz="1600" b="1" dirty="0" smtClean="0"/>
              <a:t>Example</a:t>
            </a:r>
            <a:r>
              <a:rPr lang="en-US" sz="1600" dirty="0" smtClean="0"/>
              <a:t>: Investor A sought to develop a mine in the host country. Certain government officials sought to encourage the investment, while other officials and members of local communities expressed concerns that the project would result in harms to the human and natural environment.</a:t>
            </a:r>
          </a:p>
          <a:p>
            <a:endParaRPr lang="en-US" sz="1600" dirty="0"/>
          </a:p>
          <a:p>
            <a:r>
              <a:rPr lang="en-US" sz="1600" dirty="0" smtClean="0"/>
              <a:t>After an environmental assessment of the project was conducted, government officials at the provincial and federal level rejected the proposed mine. The reasoning behind their decision adopted an approach to environmental analysis that was more precautionary and responsive to environmental/social concerns than had been applied in approving previous projects. </a:t>
            </a:r>
          </a:p>
          <a:p>
            <a:endParaRPr lang="en-US" sz="1600" dirty="0"/>
          </a:p>
          <a:p>
            <a:r>
              <a:rPr lang="en-US" sz="1600" dirty="0" smtClean="0"/>
              <a:t>Investor A brought an ISDS case to challenged the decision to reject its project. The tribunal determined that the government had created, and then frustrated, the investor’s “legitimate expectations” regarding approval of the mine and therefore violated the investment treaty. </a:t>
            </a:r>
            <a:endParaRPr lang="en-US" sz="1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3129426"/>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6</a:t>
            </a:fld>
            <a:endParaRPr lang="en-US"/>
          </a:p>
        </p:txBody>
      </p:sp>
      <p:sp>
        <p:nvSpPr>
          <p:cNvPr id="3" name="Content Placeholder 2"/>
          <p:cNvSpPr>
            <a:spLocks noGrp="1"/>
          </p:cNvSpPr>
          <p:nvPr>
            <p:ph sz="quarter" idx="11"/>
          </p:nvPr>
        </p:nvSpPr>
        <p:spPr/>
        <p:txBody>
          <a:bodyPr/>
          <a:lstStyle/>
          <a:p>
            <a:pPr marL="0" indent="0">
              <a:buNone/>
            </a:pPr>
            <a:r>
              <a:rPr lang="en-US" sz="2400" dirty="0"/>
              <a:t>(1) providing unequal substantive rights </a:t>
            </a:r>
          </a:p>
          <a:p>
            <a:pPr marL="0" indent="0">
              <a:buNone/>
            </a:pPr>
            <a:r>
              <a:rPr lang="en-US" sz="2400" dirty="0">
                <a:solidFill>
                  <a:srgbClr val="FFFF00"/>
                </a:solidFill>
              </a:rPr>
              <a:t>(2) providing unequal procedural rights </a:t>
            </a:r>
          </a:p>
          <a:p>
            <a:pPr marL="0" indent="0">
              <a:buNone/>
            </a:pPr>
            <a:r>
              <a:rPr lang="en-US" sz="2400" dirty="0"/>
              <a:t>(3) providing unequal remedies </a:t>
            </a:r>
          </a:p>
          <a:p>
            <a:pPr marL="0" indent="0">
              <a:buNone/>
            </a:pPr>
            <a:r>
              <a:rPr lang="en-US" sz="2400" dirty="0"/>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6186310"/>
          </a:xfrm>
          <a:prstGeom prst="rect">
            <a:avLst/>
          </a:prstGeom>
          <a:noFill/>
        </p:spPr>
        <p:txBody>
          <a:bodyPr wrap="square" rtlCol="0">
            <a:spAutoFit/>
          </a:bodyPr>
          <a:lstStyle/>
          <a:p>
            <a:endParaRPr lang="en-US" dirty="0" smtClean="0"/>
          </a:p>
          <a:p>
            <a:r>
              <a:rPr lang="en-US" b="1" dirty="0" smtClean="0"/>
              <a:t>Example</a:t>
            </a:r>
            <a:r>
              <a:rPr lang="en-US" dirty="0" smtClean="0"/>
              <a:t>: Company A and Company B were engaged in litigation over the validity over Company B’s intellectual property rights. Company A prevailed when the court held that Company B’s patent was invalid. The court decision had the effect of increasing commercialization and use of the technology that had been covered by the patent. </a:t>
            </a:r>
          </a:p>
          <a:p>
            <a:endParaRPr lang="en-US" dirty="0"/>
          </a:p>
          <a:p>
            <a:r>
              <a:rPr lang="en-US" dirty="0" smtClean="0"/>
              <a:t>Company B challenged the court decision in ISDS. Company A has no right to participate in the proceeding to defend the outcome of the underlying litigation.</a:t>
            </a:r>
          </a:p>
          <a:p>
            <a:endParaRPr lang="en-US" dirty="0"/>
          </a:p>
          <a:p>
            <a:r>
              <a:rPr lang="en-US" b="1" dirty="0" smtClean="0"/>
              <a:t>Example</a:t>
            </a:r>
            <a:r>
              <a:rPr lang="en-US" dirty="0" smtClean="0"/>
              <a:t>: Investor A and Community A were engaged in litigation in the host country regarding Investor A’s liability to Community A for environmental pollution. Investor A lost the litigation, and was ordered to pay Community A damages. Investor A sued the host country in ISDS, and asked for an order from the tribunal excusing it from having to pay damages to Community A. Community A has </a:t>
            </a:r>
          </a:p>
          <a:p>
            <a:r>
              <a:rPr lang="en-US" dirty="0" smtClean="0"/>
              <a:t>no right to participate in the ISDS dispute, and would have had no right to bring an ISDS case if it had lost the underlying litigation.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52250807"/>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7</a:t>
            </a:fld>
            <a:endParaRPr lang="en-US"/>
          </a:p>
        </p:txBody>
      </p:sp>
      <p:sp>
        <p:nvSpPr>
          <p:cNvPr id="3" name="Content Placeholder 2"/>
          <p:cNvSpPr>
            <a:spLocks noGrp="1"/>
          </p:cNvSpPr>
          <p:nvPr>
            <p:ph sz="quarter" idx="11"/>
          </p:nvPr>
        </p:nvSpPr>
        <p:spPr/>
        <p:txBody>
          <a:bodyPr/>
          <a:lstStyle/>
          <a:p>
            <a:pPr marL="0" indent="0">
              <a:buNone/>
            </a:pPr>
            <a:r>
              <a:rPr lang="en-US" sz="2400" dirty="0"/>
              <a:t>(1) providing unequal substantive rights </a:t>
            </a:r>
          </a:p>
          <a:p>
            <a:pPr marL="0" indent="0">
              <a:buNone/>
            </a:pPr>
            <a:r>
              <a:rPr lang="en-US" sz="2400" dirty="0"/>
              <a:t>(2) providing unequal procedural rights </a:t>
            </a:r>
          </a:p>
          <a:p>
            <a:pPr marL="0" indent="0">
              <a:buNone/>
            </a:pPr>
            <a:r>
              <a:rPr lang="en-US" sz="2400" dirty="0">
                <a:solidFill>
                  <a:srgbClr val="FFFF00"/>
                </a:solidFill>
              </a:rPr>
              <a:t>(3) providing unequal remedies </a:t>
            </a:r>
          </a:p>
          <a:p>
            <a:pPr marL="0" indent="0">
              <a:buNone/>
            </a:pPr>
            <a:r>
              <a:rPr lang="en-US" sz="2400" dirty="0"/>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5909311"/>
          </a:xfrm>
          <a:prstGeom prst="rect">
            <a:avLst/>
          </a:prstGeom>
          <a:noFill/>
        </p:spPr>
        <p:txBody>
          <a:bodyPr wrap="square" rtlCol="0">
            <a:spAutoFit/>
          </a:bodyPr>
          <a:lstStyle/>
          <a:p>
            <a:endParaRPr lang="en-US" dirty="0" smtClean="0"/>
          </a:p>
          <a:p>
            <a:r>
              <a:rPr lang="en-US" b="1" dirty="0" smtClean="0"/>
              <a:t>Example</a:t>
            </a:r>
            <a:r>
              <a:rPr lang="en-US" dirty="0" smtClean="0"/>
              <a:t>: Investor A’s operations in the host country emitted pollutants harmful to the environment and surrounding communities. The host government did not take action to restrict Investor A’s harmful conduct until  members of the local communities brought an international human rights case against the host country seeking to compel the host country to take action against Investor A. </a:t>
            </a:r>
          </a:p>
          <a:p>
            <a:endParaRPr lang="en-US" dirty="0"/>
          </a:p>
          <a:p>
            <a:r>
              <a:rPr lang="en-US" dirty="0" smtClean="0"/>
              <a:t>After the communities initiated the human rights case, the government revoked Investor A’s permission to operate. When the government took that action, however, Investor A sued the government through ISDS, seeking $700 million in damages. Due to the potential liability faced by the host country in the ISDS case, it is considering whether to settle the case by reinstating Investor A’s operating permit. The affected communities do not have any right to participate in the ISDS case and affect whether, or on what terms, a settlement would be entered into between the government and Investor A.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6391725"/>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8</a:t>
            </a:fld>
            <a:endParaRPr lang="en-US"/>
          </a:p>
        </p:txBody>
      </p:sp>
      <p:sp>
        <p:nvSpPr>
          <p:cNvPr id="3" name="Content Placeholder 2"/>
          <p:cNvSpPr>
            <a:spLocks noGrp="1"/>
          </p:cNvSpPr>
          <p:nvPr>
            <p:ph sz="quarter" idx="11"/>
          </p:nvPr>
        </p:nvSpPr>
        <p:spPr/>
        <p:txBody>
          <a:bodyPr/>
          <a:lstStyle/>
          <a:p>
            <a:pPr marL="0" indent="0">
              <a:buNone/>
            </a:pPr>
            <a:r>
              <a:rPr lang="en-US" sz="2400" dirty="0"/>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solidFill>
                  <a:srgbClr val="FFFF00"/>
                </a:solidFill>
              </a:rPr>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6217087"/>
          </a:xfrm>
          <a:prstGeom prst="rect">
            <a:avLst/>
          </a:prstGeom>
          <a:noFill/>
        </p:spPr>
        <p:txBody>
          <a:bodyPr wrap="square" rtlCol="0">
            <a:spAutoFit/>
          </a:bodyPr>
          <a:lstStyle/>
          <a:p>
            <a:endParaRPr lang="en-US" dirty="0" smtClean="0"/>
          </a:p>
          <a:p>
            <a:r>
              <a:rPr lang="en-US" sz="2000" b="1" dirty="0" smtClean="0"/>
              <a:t>Example</a:t>
            </a:r>
            <a:r>
              <a:rPr lang="en-US" sz="2000" dirty="0" smtClean="0"/>
              <a:t>: Investor A received various government incentives that supported its operations in the host country. The government subsequently stopped providing the incentives based on the ground that they were not legal. (The government had rules limiting use of incentives in order to limit the costs to taxpayers and to competitors that can arise from unrestricted use of incentives).</a:t>
            </a:r>
          </a:p>
          <a:p>
            <a:endParaRPr lang="en-US" sz="2000" dirty="0"/>
          </a:p>
          <a:p>
            <a:r>
              <a:rPr lang="en-US" sz="2000" dirty="0" smtClean="0"/>
              <a:t>The investor brought an ISDS claim seeking millions of dollars in “compensation” effectively reinstating the incentives.</a:t>
            </a:r>
          </a:p>
          <a:p>
            <a:endParaRPr lang="en-US" sz="2000" dirty="0"/>
          </a:p>
          <a:p>
            <a:r>
              <a:rPr lang="en-US" sz="2000" dirty="0" smtClean="0"/>
              <a:t>The tribunal determined that even though the investor did not have the right to continue receive the incentives under domestic law, it had a “legitimate expectation” that it could continue to receive those incentives, and awarded the investor </a:t>
            </a:r>
            <a:r>
              <a:rPr lang="en-US" sz="2000" dirty="0"/>
              <a:t> </a:t>
            </a:r>
            <a:r>
              <a:rPr lang="en-US" sz="2000" dirty="0" smtClean="0"/>
              <a:t>roughly 80 million euros in damages, not including interest.</a:t>
            </a:r>
            <a:endParaRPr lang="en-US"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0819790"/>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51D122-D4D8-8D4C-9514-41C1CD1E1C91}" type="slidenum">
              <a:rPr lang="en-US" smtClean="0"/>
              <a:pPr/>
              <a:t>9</a:t>
            </a:fld>
            <a:endParaRPr lang="en-US"/>
          </a:p>
        </p:txBody>
      </p:sp>
      <p:sp>
        <p:nvSpPr>
          <p:cNvPr id="3" name="Content Placeholder 2"/>
          <p:cNvSpPr>
            <a:spLocks noGrp="1"/>
          </p:cNvSpPr>
          <p:nvPr>
            <p:ph sz="quarter" idx="11"/>
          </p:nvPr>
        </p:nvSpPr>
        <p:spPr/>
        <p:txBody>
          <a:bodyPr/>
          <a:lstStyle/>
          <a:p>
            <a:pPr marL="0" indent="0">
              <a:buNone/>
            </a:pPr>
            <a:r>
              <a:rPr lang="en-US" sz="2400" dirty="0"/>
              <a:t>(1) providing unequal substantive rights </a:t>
            </a:r>
          </a:p>
          <a:p>
            <a:pPr marL="0" indent="0">
              <a:buNone/>
            </a:pPr>
            <a:r>
              <a:rPr lang="en-US" sz="2400" dirty="0"/>
              <a:t>(2) providing unequal procedural rights </a:t>
            </a:r>
          </a:p>
          <a:p>
            <a:pPr marL="0" indent="0">
              <a:buNone/>
            </a:pPr>
            <a:r>
              <a:rPr lang="en-US" sz="2400" dirty="0"/>
              <a:t>(3) providing unequal remedies </a:t>
            </a:r>
          </a:p>
          <a:p>
            <a:pPr marL="0" indent="0">
              <a:buNone/>
            </a:pPr>
            <a:r>
              <a:rPr lang="en-US" sz="2400" dirty="0">
                <a:solidFill>
                  <a:srgbClr val="FFFF00"/>
                </a:solidFill>
              </a:rPr>
              <a:t>(4) entrenching unequal systems, and</a:t>
            </a:r>
          </a:p>
          <a:p>
            <a:pPr marL="0" indent="0">
              <a:buNone/>
            </a:pPr>
            <a:r>
              <a:rPr lang="en-US" sz="2400" dirty="0"/>
              <a:t>(5) creating inequalities in terms of who writes the rules</a:t>
            </a:r>
          </a:p>
          <a:p>
            <a:endParaRPr lang="en-US" dirty="0"/>
          </a:p>
        </p:txBody>
      </p:sp>
      <p:sp>
        <p:nvSpPr>
          <p:cNvPr id="4" name="TextBox 3"/>
          <p:cNvSpPr txBox="1"/>
          <p:nvPr/>
        </p:nvSpPr>
        <p:spPr>
          <a:xfrm>
            <a:off x="2861734" y="254000"/>
            <a:ext cx="6028266" cy="6217087"/>
          </a:xfrm>
          <a:prstGeom prst="rect">
            <a:avLst/>
          </a:prstGeom>
          <a:noFill/>
        </p:spPr>
        <p:txBody>
          <a:bodyPr wrap="square" rtlCol="0">
            <a:spAutoFit/>
          </a:bodyPr>
          <a:lstStyle/>
          <a:p>
            <a:endParaRPr lang="en-US" dirty="0" smtClean="0"/>
          </a:p>
          <a:p>
            <a:r>
              <a:rPr lang="en-US" sz="2000" b="1" dirty="0" smtClean="0"/>
              <a:t>Example</a:t>
            </a:r>
            <a:r>
              <a:rPr lang="en-US" sz="2000" dirty="0" smtClean="0"/>
              <a:t>: When Investor A invested in developing an oil field in the host country, the tax rate on firms engaged in that sector was extremely low. (The government had adopted the low tax rate in order to encourage foreign investment). Roughly ten years later, when commodity prices were significantly higher and continuing to climb, the host government sought to revise its tax laws so as to capture a greater share of the benefits from investments in its natural resources. The legislature established a windfall profits tax, taxing “excess profits” at 75%. </a:t>
            </a:r>
          </a:p>
          <a:p>
            <a:endParaRPr lang="en-US" sz="2000" dirty="0"/>
          </a:p>
          <a:p>
            <a:r>
              <a:rPr lang="en-US" sz="2000" dirty="0" smtClean="0"/>
              <a:t>After the government imposed the tax, the investor challenged that measure in ISDS. The tribunal agreed with the investor that the tax violated the treaty, and ordered the government to pay compensation equal to the difference between the tax rate in force when the investment was made and the increased tax rate</a:t>
            </a:r>
          </a:p>
          <a:p>
            <a:endParaRPr lang="en-US"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42957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CSI PPT template">
  <a:themeElements>
    <a:clrScheme name="Custom 38">
      <a:dk1>
        <a:sysClr val="windowText" lastClr="000000"/>
      </a:dk1>
      <a:lt1>
        <a:srgbClr val="FFFFFF"/>
      </a:lt1>
      <a:dk2>
        <a:srgbClr val="465466"/>
      </a:dk2>
      <a:lt2>
        <a:srgbClr val="BBD7F8"/>
      </a:lt2>
      <a:accent1>
        <a:srgbClr val="FF9900"/>
      </a:accent1>
      <a:accent2>
        <a:srgbClr val="FF6600"/>
      </a:accent2>
      <a:accent3>
        <a:srgbClr val="3366CC"/>
      </a:accent3>
      <a:accent4>
        <a:srgbClr val="00CCCC"/>
      </a:accent4>
      <a:accent5>
        <a:srgbClr val="339900"/>
      </a:accent5>
      <a:accent6>
        <a:srgbClr val="00660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CCSI PPT template.potx</Template>
  <TotalTime>2929</TotalTime>
  <Words>2819</Words>
  <Application>Microsoft Macintosh PowerPoint</Application>
  <PresentationFormat>On-screen Show (4:3)</PresentationFormat>
  <Paragraphs>155</Paragraphs>
  <Slides>10</Slides>
  <Notes>9</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CCSI PPT template</vt:lpstr>
      <vt:lpstr>Investor-State Arbitration:    Implications for Inequality</vt:lpstr>
      <vt:lpstr>Investor-State Arbitration: Channels Impacting Inequality</vt:lpstr>
      <vt:lpstr>Slide 3</vt:lpstr>
      <vt:lpstr>Slide 4</vt:lpstr>
      <vt:lpstr>Slide 5</vt:lpstr>
      <vt:lpstr>Slide 6</vt:lpstr>
      <vt:lpstr>Slide 7</vt:lpstr>
      <vt:lpstr>Slide 8</vt:lpstr>
      <vt:lpstr>Slide 9</vt:lpstr>
      <vt:lpstr>Slide 10</vt:lpstr>
    </vt:vector>
  </TitlesOfParts>
  <Company>Columbia Law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Lise Johnson</dc:creator>
  <cp:lastModifiedBy>jiaming ju</cp:lastModifiedBy>
  <cp:revision>114</cp:revision>
  <dcterms:created xsi:type="dcterms:W3CDTF">2016-01-19T17:19:38Z</dcterms:created>
  <dcterms:modified xsi:type="dcterms:W3CDTF">2016-01-19T17:19:56Z</dcterms:modified>
</cp:coreProperties>
</file>