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7" r:id="rId4"/>
    <p:sldId id="301" r:id="rId5"/>
    <p:sldId id="302" r:id="rId6"/>
    <p:sldId id="300" r:id="rId7"/>
    <p:sldId id="278" r:id="rId8"/>
    <p:sldId id="303" r:id="rId9"/>
    <p:sldId id="257" r:id="rId10"/>
    <p:sldId id="269" r:id="rId11"/>
    <p:sldId id="266" r:id="rId12"/>
    <p:sldId id="289" r:id="rId13"/>
    <p:sldId id="298" r:id="rId14"/>
    <p:sldId id="297" r:id="rId15"/>
    <p:sldId id="294" r:id="rId16"/>
    <p:sldId id="307" r:id="rId17"/>
    <p:sldId id="306" r:id="rId18"/>
    <p:sldId id="270" r:id="rId19"/>
    <p:sldId id="309" r:id="rId20"/>
    <p:sldId id="310" r:id="rId21"/>
    <p:sldId id="272" r:id="rId22"/>
    <p:sldId id="262" r:id="rId23"/>
    <p:sldId id="315" r:id="rId24"/>
    <p:sldId id="305" r:id="rId25"/>
    <p:sldId id="314" r:id="rId26"/>
    <p:sldId id="273" r:id="rId27"/>
    <p:sldId id="313" r:id="rId28"/>
    <p:sldId id="285" r:id="rId29"/>
    <p:sldId id="287" r:id="rId30"/>
    <p:sldId id="308" r:id="rId31"/>
    <p:sldId id="283" r:id="rId32"/>
    <p:sldId id="295" r:id="rId33"/>
    <p:sldId id="311" r:id="rId34"/>
    <p:sldId id="293" r:id="rId35"/>
    <p:sldId id="280"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1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541795047358211E-2"/>
          <c:y val="0.11660842772987198"/>
          <c:w val="0.54963549393282363"/>
          <c:h val="0.70240372041886889"/>
        </c:manualLayout>
      </c:layout>
      <c:lineChart>
        <c:grouping val="standard"/>
        <c:varyColors val="0"/>
        <c:ser>
          <c:idx val="0"/>
          <c:order val="0"/>
          <c:tx>
            <c:strRef>
              <c:f>Sheet1!$D$3:$D$4</c:f>
              <c:strCache>
                <c:ptCount val="2"/>
                <c:pt idx="0">
                  <c:v>Income share, top 20%</c:v>
                </c:pt>
                <c:pt idx="1">
                  <c:v>A</c:v>
                </c:pt>
              </c:strCache>
            </c:strRef>
          </c:tx>
          <c:spPr>
            <a:ln w="57150">
              <a:solidFill>
                <a:srgbClr val="000080"/>
              </a:solidFill>
              <a:prstDash val="solid"/>
            </a:ln>
          </c:spPr>
          <c:marker>
            <c:symbol val="diamond"/>
            <c:size val="5"/>
            <c:spPr>
              <a:solidFill>
                <a:srgbClr val="000080"/>
              </a:solidFill>
              <a:ln w="57150">
                <a:solidFill>
                  <a:srgbClr val="000080"/>
                </a:solidFill>
                <a:prstDash val="solid"/>
              </a:ln>
            </c:spPr>
          </c:marker>
          <c:cat>
            <c:numRef>
              <c:f>Sheet1!$C$5:$C$26</c:f>
              <c:numCache>
                <c:formatCode>General</c:formatCode>
                <c:ptCount val="22"/>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numCache>
            </c:numRef>
          </c:cat>
          <c:val>
            <c:numRef>
              <c:f>Sheet1!$D$5:$D$26</c:f>
              <c:numCache>
                <c:formatCode>General</c:formatCode>
                <c:ptCount val="22"/>
                <c:pt idx="0">
                  <c:v>36.799999999999997</c:v>
                </c:pt>
                <c:pt idx="1">
                  <c:v>38</c:v>
                </c:pt>
                <c:pt idx="2">
                  <c:v>37.299999999999997</c:v>
                </c:pt>
                <c:pt idx="3">
                  <c:v>37.700000000000003</c:v>
                </c:pt>
                <c:pt idx="4">
                  <c:v>37.299999999999997</c:v>
                </c:pt>
                <c:pt idx="5">
                  <c:v>37.299999999999997</c:v>
                </c:pt>
                <c:pt idx="6">
                  <c:v>36.700000000000003</c:v>
                </c:pt>
                <c:pt idx="7">
                  <c:v>36.5</c:v>
                </c:pt>
                <c:pt idx="8">
                  <c:v>36.299999999999997</c:v>
                </c:pt>
                <c:pt idx="9">
                  <c:v>35.700000000000003</c:v>
                </c:pt>
                <c:pt idx="10">
                  <c:v>37.700000000000003</c:v>
                </c:pt>
                <c:pt idx="11">
                  <c:v>38.9</c:v>
                </c:pt>
                <c:pt idx="12">
                  <c:v>37.5</c:v>
                </c:pt>
                <c:pt idx="13">
                  <c:v>37.4</c:v>
                </c:pt>
                <c:pt idx="14">
                  <c:v>36.9</c:v>
                </c:pt>
                <c:pt idx="15">
                  <c:v>37.799999999999997</c:v>
                </c:pt>
                <c:pt idx="16">
                  <c:v>39.200000000000003</c:v>
                </c:pt>
                <c:pt idx="17">
                  <c:v>40.6</c:v>
                </c:pt>
                <c:pt idx="18">
                  <c:v>40.6</c:v>
                </c:pt>
                <c:pt idx="19">
                  <c:v>39.9</c:v>
                </c:pt>
                <c:pt idx="20">
                  <c:v>41</c:v>
                </c:pt>
                <c:pt idx="21">
                  <c:v>40.799999999999997</c:v>
                </c:pt>
              </c:numCache>
            </c:numRef>
          </c:val>
          <c:smooth val="0"/>
        </c:ser>
        <c:ser>
          <c:idx val="1"/>
          <c:order val="1"/>
          <c:tx>
            <c:strRef>
              <c:f>Sheet1!$E$3:$E$4</c:f>
              <c:strCache>
                <c:ptCount val="2"/>
                <c:pt idx="0">
                  <c:v>Direct tax/GDP, %</c:v>
                </c:pt>
                <c:pt idx="1">
                  <c:v>B</c:v>
                </c:pt>
              </c:strCache>
            </c:strRef>
          </c:tx>
          <c:spPr>
            <a:ln w="57150">
              <a:solidFill>
                <a:srgbClr val="FF00FF"/>
              </a:solidFill>
              <a:prstDash val="solid"/>
            </a:ln>
          </c:spPr>
          <c:marker>
            <c:symbol val="square"/>
            <c:size val="5"/>
            <c:spPr>
              <a:solidFill>
                <a:srgbClr val="FF00FF"/>
              </a:solidFill>
              <a:ln w="57150">
                <a:solidFill>
                  <a:srgbClr val="FF00FF"/>
                </a:solidFill>
                <a:prstDash val="solid"/>
              </a:ln>
            </c:spPr>
          </c:marker>
          <c:cat>
            <c:numRef>
              <c:f>Sheet1!$C$5:$C$26</c:f>
              <c:numCache>
                <c:formatCode>General</c:formatCode>
                <c:ptCount val="22"/>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numCache>
            </c:numRef>
          </c:cat>
          <c:val>
            <c:numRef>
              <c:f>Sheet1!$E$5:$E$26</c:f>
              <c:numCache>
                <c:formatCode>General</c:formatCode>
                <c:ptCount val="22"/>
                <c:pt idx="0">
                  <c:v>15</c:v>
                </c:pt>
                <c:pt idx="1">
                  <c:v>14.3</c:v>
                </c:pt>
                <c:pt idx="2">
                  <c:v>13</c:v>
                </c:pt>
                <c:pt idx="3">
                  <c:v>12.9</c:v>
                </c:pt>
                <c:pt idx="4">
                  <c:v>15.1</c:v>
                </c:pt>
                <c:pt idx="5">
                  <c:v>15.8</c:v>
                </c:pt>
                <c:pt idx="6">
                  <c:v>15.3</c:v>
                </c:pt>
                <c:pt idx="7">
                  <c:v>14.5</c:v>
                </c:pt>
                <c:pt idx="8">
                  <c:v>13.4</c:v>
                </c:pt>
                <c:pt idx="9">
                  <c:v>12.7</c:v>
                </c:pt>
                <c:pt idx="10">
                  <c:v>13.3</c:v>
                </c:pt>
                <c:pt idx="11">
                  <c:v>14.2</c:v>
                </c:pt>
                <c:pt idx="12">
                  <c:v>14.8</c:v>
                </c:pt>
                <c:pt idx="13">
                  <c:v>14.5</c:v>
                </c:pt>
                <c:pt idx="14">
                  <c:v>14.4</c:v>
                </c:pt>
                <c:pt idx="15">
                  <c:v>14.8</c:v>
                </c:pt>
                <c:pt idx="16">
                  <c:v>14.1</c:v>
                </c:pt>
                <c:pt idx="17">
                  <c:v>13.9</c:v>
                </c:pt>
                <c:pt idx="18">
                  <c:v>13.7</c:v>
                </c:pt>
                <c:pt idx="19">
                  <c:v>14.1</c:v>
                </c:pt>
                <c:pt idx="20">
                  <c:v>14.2</c:v>
                </c:pt>
                <c:pt idx="21">
                  <c:v>14</c:v>
                </c:pt>
              </c:numCache>
            </c:numRef>
          </c:val>
          <c:smooth val="0"/>
        </c:ser>
        <c:ser>
          <c:idx val="2"/>
          <c:order val="2"/>
          <c:tx>
            <c:strRef>
              <c:f>Sheet1!$F$3:$F$4</c:f>
              <c:strCache>
                <c:ptCount val="2"/>
                <c:pt idx="0">
                  <c:v>Plato </c:v>
                </c:pt>
                <c:pt idx="1">
                  <c:v>B/(A/(1-0.01*B))</c:v>
                </c:pt>
              </c:strCache>
            </c:strRef>
          </c:tx>
          <c:spPr>
            <a:ln w="57150">
              <a:solidFill>
                <a:srgbClr val="FFFF00"/>
              </a:solidFill>
              <a:prstDash val="solid"/>
            </a:ln>
          </c:spPr>
          <c:marker>
            <c:symbol val="triangle"/>
            <c:size val="5"/>
            <c:spPr>
              <a:solidFill>
                <a:srgbClr val="FFFF00"/>
              </a:solidFill>
              <a:ln w="57150">
                <a:solidFill>
                  <a:srgbClr val="FFFF00"/>
                </a:solidFill>
                <a:prstDash val="solid"/>
              </a:ln>
            </c:spPr>
          </c:marker>
          <c:cat>
            <c:numRef>
              <c:f>Sheet1!$C$5:$C$26</c:f>
              <c:numCache>
                <c:formatCode>General</c:formatCode>
                <c:ptCount val="22"/>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numCache>
            </c:numRef>
          </c:cat>
          <c:val>
            <c:numRef>
              <c:f>Sheet1!$F$5:$F$26</c:f>
              <c:numCache>
                <c:formatCode>General</c:formatCode>
                <c:ptCount val="22"/>
                <c:pt idx="0">
                  <c:v>34.6</c:v>
                </c:pt>
                <c:pt idx="1">
                  <c:v>32.299999999999997</c:v>
                </c:pt>
                <c:pt idx="2">
                  <c:v>30.4</c:v>
                </c:pt>
                <c:pt idx="3">
                  <c:v>29.7</c:v>
                </c:pt>
                <c:pt idx="4">
                  <c:v>34.299999999999997</c:v>
                </c:pt>
                <c:pt idx="5">
                  <c:v>35.700000000000003</c:v>
                </c:pt>
                <c:pt idx="6">
                  <c:v>35.299999999999997</c:v>
                </c:pt>
                <c:pt idx="7">
                  <c:v>33.9</c:v>
                </c:pt>
                <c:pt idx="8">
                  <c:v>31.9</c:v>
                </c:pt>
                <c:pt idx="9">
                  <c:v>31.1</c:v>
                </c:pt>
                <c:pt idx="10">
                  <c:v>30.6</c:v>
                </c:pt>
                <c:pt idx="11">
                  <c:v>31.4</c:v>
                </c:pt>
                <c:pt idx="12">
                  <c:v>33.6</c:v>
                </c:pt>
                <c:pt idx="13">
                  <c:v>33.1</c:v>
                </c:pt>
                <c:pt idx="14">
                  <c:v>33.5</c:v>
                </c:pt>
                <c:pt idx="15">
                  <c:v>33.4</c:v>
                </c:pt>
                <c:pt idx="16">
                  <c:v>31</c:v>
                </c:pt>
                <c:pt idx="17">
                  <c:v>29.5</c:v>
                </c:pt>
                <c:pt idx="18">
                  <c:v>29.1</c:v>
                </c:pt>
                <c:pt idx="19">
                  <c:v>30.5</c:v>
                </c:pt>
                <c:pt idx="20">
                  <c:v>29.7</c:v>
                </c:pt>
                <c:pt idx="21">
                  <c:v>29.5</c:v>
                </c:pt>
              </c:numCache>
            </c:numRef>
          </c:val>
          <c:smooth val="0"/>
        </c:ser>
        <c:dLbls>
          <c:showLegendKey val="0"/>
          <c:showVal val="0"/>
          <c:showCatName val="0"/>
          <c:showSerName val="0"/>
          <c:showPercent val="0"/>
          <c:showBubbleSize val="0"/>
        </c:dLbls>
        <c:marker val="1"/>
        <c:smooth val="0"/>
        <c:axId val="188676416"/>
        <c:axId val="188676976"/>
      </c:lineChart>
      <c:catAx>
        <c:axId val="188676416"/>
        <c:scaling>
          <c:orientation val="minMax"/>
        </c:scaling>
        <c:delete val="0"/>
        <c:axPos val="b"/>
        <c:numFmt formatCode="General" sourceLinked="1"/>
        <c:majorTickMark val="out"/>
        <c:minorTickMark val="none"/>
        <c:tickLblPos val="nextTo"/>
        <c:spPr>
          <a:ln w="3175">
            <a:solidFill>
              <a:srgbClr val="000000"/>
            </a:solidFill>
            <a:prstDash val="solid"/>
          </a:ln>
        </c:spPr>
        <c:txPr>
          <a:bodyPr rot="-2700000" vert="horz"/>
          <a:lstStyle/>
          <a:p>
            <a:pPr>
              <a:defRPr sz="1000" b="0" i="0" u="none" strike="noStrike" baseline="0">
                <a:solidFill>
                  <a:srgbClr val="000000"/>
                </a:solidFill>
                <a:latin typeface="Arial"/>
                <a:ea typeface="Arial"/>
                <a:cs typeface="Arial"/>
              </a:defRPr>
            </a:pPr>
            <a:endParaRPr lang="en-US"/>
          </a:p>
        </c:txPr>
        <c:crossAx val="188676976"/>
        <c:crosses val="autoZero"/>
        <c:auto val="1"/>
        <c:lblAlgn val="ctr"/>
        <c:lblOffset val="100"/>
        <c:tickLblSkip val="3"/>
        <c:tickMarkSkip val="1"/>
        <c:noMultiLvlLbl val="0"/>
      </c:catAx>
      <c:valAx>
        <c:axId val="188676976"/>
        <c:scaling>
          <c:orientation val="minMax"/>
        </c:scaling>
        <c:delete val="0"/>
        <c:axPos val="l"/>
        <c:majorGridlines>
          <c:spPr>
            <a:ln w="3175">
              <a:solidFill>
                <a:srgbClr val="000000"/>
              </a:solidFill>
              <a:prstDash val="solid"/>
            </a:ln>
          </c:spPr>
        </c:majorGridlines>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88676416"/>
        <c:crosses val="autoZero"/>
        <c:crossBetween val="between"/>
      </c:valAx>
      <c:spPr>
        <a:solidFill>
          <a:srgbClr val="C0C0C0"/>
        </a:solidFill>
        <a:ln w="12700">
          <a:solidFill>
            <a:srgbClr val="808080"/>
          </a:solidFill>
          <a:prstDash val="solid"/>
        </a:ln>
      </c:spPr>
    </c:plotArea>
    <c:legend>
      <c:legendPos val="r"/>
      <c:layout>
        <c:manualLayout>
          <c:xMode val="edge"/>
          <c:yMode val="edge"/>
          <c:x val="0.76693017992316181"/>
          <c:y val="0.18374661339252554"/>
          <c:w val="0.21245425843508692"/>
          <c:h val="0.70238487564055008"/>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0991B90-AC86-416D-A00D-64194694DA5A}" type="datetimeFigureOut">
              <a:rPr lang="en-GB" smtClean="0"/>
              <a:t>18/01/2016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2690714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991B90-AC86-416D-A00D-64194694DA5A}" type="datetimeFigureOut">
              <a:rPr lang="en-GB" smtClean="0"/>
              <a:t>18/01/2016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978437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991B90-AC86-416D-A00D-64194694DA5A}" type="datetimeFigureOut">
              <a:rPr lang="en-GB" smtClean="0"/>
              <a:t>18/01/2016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3392284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0991B90-AC86-416D-A00D-64194694DA5A}" type="datetimeFigureOut">
              <a:rPr lang="en-GB" smtClean="0"/>
              <a:t>18/01/2016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4256485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991B90-AC86-416D-A00D-64194694DA5A}" type="datetimeFigureOut">
              <a:rPr lang="en-GB" smtClean="0"/>
              <a:t>18/01/2016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3581857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0991B90-AC86-416D-A00D-64194694DA5A}" type="datetimeFigureOut">
              <a:rPr lang="en-GB" smtClean="0"/>
              <a:t>18/01/2016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1960887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0991B90-AC86-416D-A00D-64194694DA5A}" type="datetimeFigureOut">
              <a:rPr lang="en-GB" smtClean="0"/>
              <a:t>18/01/2016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398919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0991B90-AC86-416D-A00D-64194694DA5A}" type="datetimeFigureOut">
              <a:rPr lang="en-GB" smtClean="0"/>
              <a:t>18/01/2016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192364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991B90-AC86-416D-A00D-64194694DA5A}" type="datetimeFigureOut">
              <a:rPr lang="en-GB" smtClean="0"/>
              <a:t>18/01/2016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1212911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991B90-AC86-416D-A00D-64194694DA5A}" type="datetimeFigureOut">
              <a:rPr lang="en-GB" smtClean="0"/>
              <a:t>18/01/2016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1475688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991B90-AC86-416D-A00D-64194694DA5A}" type="datetimeFigureOut">
              <a:rPr lang="en-GB" smtClean="0"/>
              <a:t>18/01/2016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F5B40E-9493-4512-85A2-A577C0FAB3CC}" type="slidenum">
              <a:rPr lang="en-GB" smtClean="0"/>
              <a:t>‹#›</a:t>
            </a:fld>
            <a:endParaRPr lang="en-GB"/>
          </a:p>
        </p:txBody>
      </p:sp>
    </p:spTree>
    <p:extLst>
      <p:ext uri="{BB962C8B-B14F-4D97-AF65-F5344CB8AC3E}">
        <p14:creationId xmlns:p14="http://schemas.microsoft.com/office/powerpoint/2010/main" val="235406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991B90-AC86-416D-A00D-64194694DA5A}" type="datetimeFigureOut">
              <a:rPr lang="en-GB" smtClean="0"/>
              <a:t>18/01/2016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F5B40E-9493-4512-85A2-A577C0FAB3CC}" type="slidenum">
              <a:rPr lang="en-GB" smtClean="0"/>
              <a:t>‹#›</a:t>
            </a:fld>
            <a:endParaRPr lang="en-GB"/>
          </a:p>
        </p:txBody>
      </p:sp>
    </p:spTree>
    <p:extLst>
      <p:ext uri="{BB962C8B-B14F-4D97-AF65-F5344CB8AC3E}">
        <p14:creationId xmlns:p14="http://schemas.microsoft.com/office/powerpoint/2010/main" val="1380867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1813299"/>
          </a:xfrm>
        </p:spPr>
        <p:txBody>
          <a:bodyPr>
            <a:normAutofit/>
          </a:bodyPr>
          <a:lstStyle/>
          <a:p>
            <a:pPr algn="ctr"/>
            <a:r>
              <a:rPr lang="en-GB" sz="6000" b="1" dirty="0" smtClean="0"/>
              <a:t>International Tax Competition and National Income Distribution</a:t>
            </a:r>
            <a:endParaRPr lang="en-GB" sz="6000" b="1" dirty="0"/>
          </a:p>
        </p:txBody>
      </p:sp>
      <p:sp>
        <p:nvSpPr>
          <p:cNvPr id="3" name="Subtitle 2"/>
          <p:cNvSpPr>
            <a:spLocks noGrp="1"/>
          </p:cNvSpPr>
          <p:nvPr>
            <p:ph sz="half" idx="1"/>
          </p:nvPr>
        </p:nvSpPr>
        <p:spPr>
          <a:xfrm>
            <a:off x="838200" y="2923823"/>
            <a:ext cx="3214511" cy="2235200"/>
          </a:xfrm>
        </p:spPr>
        <p:txBody>
          <a:bodyPr>
            <a:normAutofit/>
          </a:bodyPr>
          <a:lstStyle/>
          <a:p>
            <a:pPr marL="0" indent="0">
              <a:buNone/>
            </a:pPr>
            <a:r>
              <a:rPr lang="en-GB" dirty="0"/>
              <a:t>University of Oxford </a:t>
            </a:r>
          </a:p>
          <a:p>
            <a:pPr marL="0" indent="0">
              <a:buNone/>
            </a:pPr>
            <a:r>
              <a:rPr lang="en-GB" dirty="0" err="1" smtClean="0"/>
              <a:t>Valpy</a:t>
            </a:r>
            <a:r>
              <a:rPr lang="en-GB" smtClean="0"/>
              <a:t> FitzGerald</a:t>
            </a:r>
            <a:endParaRPr lang="en-GB" dirty="0" smtClean="0"/>
          </a:p>
          <a:p>
            <a:pPr marL="0" indent="0">
              <a:buNone/>
            </a:pPr>
            <a:endParaRPr lang="en-GB" sz="3600" dirty="0" smtClean="0"/>
          </a:p>
        </p:txBody>
      </p:sp>
      <p:sp>
        <p:nvSpPr>
          <p:cNvPr id="5" name="Content Placeholder 4"/>
          <p:cNvSpPr>
            <a:spLocks noGrp="1"/>
          </p:cNvSpPr>
          <p:nvPr>
            <p:ph sz="half" idx="2"/>
          </p:nvPr>
        </p:nvSpPr>
        <p:spPr>
          <a:xfrm>
            <a:off x="4526844" y="2923823"/>
            <a:ext cx="6826956" cy="2633718"/>
          </a:xfrm>
        </p:spPr>
        <p:txBody>
          <a:bodyPr>
            <a:normAutofit/>
          </a:bodyPr>
          <a:lstStyle/>
          <a:p>
            <a:pPr marL="0" indent="0">
              <a:buNone/>
            </a:pPr>
            <a:r>
              <a:rPr lang="en-GB" dirty="0" smtClean="0"/>
              <a:t>IPD workshop “</a:t>
            </a:r>
            <a:r>
              <a:rPr lang="en-US" dirty="0" smtClean="0"/>
              <a:t>International Policy Rules and National Inequalities: Implications for Global Economic Governance”</a:t>
            </a:r>
            <a:endParaRPr lang="en-GB" dirty="0" smtClean="0"/>
          </a:p>
          <a:p>
            <a:pPr marL="0" indent="0">
              <a:buNone/>
            </a:pPr>
            <a:r>
              <a:rPr lang="en-GB" dirty="0" smtClean="0"/>
              <a:t>Columbia University, New York, 19 January </a:t>
            </a:r>
            <a:r>
              <a:rPr lang="en-GB" dirty="0" smtClean="0"/>
              <a:t>2016</a:t>
            </a:r>
            <a:endParaRPr lang="en-GB" dirty="0"/>
          </a:p>
        </p:txBody>
      </p:sp>
      <p:pic>
        <p:nvPicPr>
          <p:cNvPr id="6" name="Picture 5"/>
          <p:cNvPicPr>
            <a:picLocks noChangeAspect="1"/>
          </p:cNvPicPr>
          <p:nvPr/>
        </p:nvPicPr>
        <p:blipFill>
          <a:blip r:embed="rId2"/>
          <a:stretch>
            <a:fillRect/>
          </a:stretch>
        </p:blipFill>
        <p:spPr>
          <a:xfrm>
            <a:off x="6505016" y="5297489"/>
            <a:ext cx="4399950" cy="1149272"/>
          </a:xfrm>
          <a:prstGeom prst="rect">
            <a:avLst/>
          </a:prstGeom>
        </p:spPr>
      </p:pic>
      <p:pic>
        <p:nvPicPr>
          <p:cNvPr id="7" name="Picture 2" descr="C:\Documents and Settings\qeh\Desktop\wider paper\UNU-WIDER Foreign Aid conference, 30 September-1 October 2011 - Outlook Web Access Light_files\logob.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069" y="5297488"/>
            <a:ext cx="31686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36005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GB" sz="5400" b="1" dirty="0" smtClean="0"/>
              <a:t>INTERNATIONAL TAX COMPETITION</a:t>
            </a:r>
            <a:endParaRPr lang="en-GB" sz="5400" b="1" dirty="0"/>
          </a:p>
        </p:txBody>
      </p:sp>
    </p:spTree>
    <p:extLst>
      <p:ext uri="{BB962C8B-B14F-4D97-AF65-F5344CB8AC3E}">
        <p14:creationId xmlns:p14="http://schemas.microsoft.com/office/powerpoint/2010/main" val="81318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63625"/>
          </a:xfrm>
        </p:spPr>
        <p:txBody>
          <a:bodyPr>
            <a:noAutofit/>
          </a:bodyPr>
          <a:lstStyle/>
          <a:p>
            <a:r>
              <a:rPr lang="en-GB" sz="4800" dirty="0" smtClean="0"/>
              <a:t>Negative externalities from international tax competition I : CIT and avoidance</a:t>
            </a:r>
            <a:endParaRPr lang="en-GB" sz="4800" dirty="0"/>
          </a:p>
        </p:txBody>
      </p:sp>
      <p:sp>
        <p:nvSpPr>
          <p:cNvPr id="3" name="Content Placeholder 2"/>
          <p:cNvSpPr>
            <a:spLocks noGrp="1"/>
          </p:cNvSpPr>
          <p:nvPr>
            <p:ph idx="1"/>
          </p:nvPr>
        </p:nvSpPr>
        <p:spPr>
          <a:xfrm>
            <a:off x="171450" y="1825625"/>
            <a:ext cx="11772900" cy="4351338"/>
          </a:xfrm>
        </p:spPr>
        <p:txBody>
          <a:bodyPr>
            <a:noAutofit/>
          </a:bodyPr>
          <a:lstStyle/>
          <a:p>
            <a:r>
              <a:rPr lang="en-GB" sz="3200" dirty="0" smtClean="0"/>
              <a:t>IMF (2015) identifies two “tax </a:t>
            </a:r>
            <a:r>
              <a:rPr lang="en-GB" sz="3200" dirty="0" err="1" smtClean="0"/>
              <a:t>spillovers</a:t>
            </a:r>
            <a:r>
              <a:rPr lang="en-GB" sz="3200" dirty="0" smtClean="0"/>
              <a:t>” of a de facto regime built up of different and competitive national systems and a patchwork of double taxation treaties; resulting  in increased MNE tax avoidance:</a:t>
            </a:r>
          </a:p>
          <a:p>
            <a:pPr lvl="1">
              <a:buFont typeface="Courier New" panose="02070309020205020404" pitchFamily="49" charset="0"/>
              <a:buChar char="o"/>
            </a:pPr>
            <a:r>
              <a:rPr lang="en-GB" sz="3200" dirty="0" smtClean="0"/>
              <a:t> Base </a:t>
            </a:r>
            <a:r>
              <a:rPr lang="en-GB" sz="3200" dirty="0" err="1" smtClean="0"/>
              <a:t>spillover</a:t>
            </a:r>
            <a:r>
              <a:rPr lang="en-GB" sz="3200" dirty="0" smtClean="0"/>
              <a:t> (i.e. tax base erosion by profit shifting incentives)</a:t>
            </a:r>
          </a:p>
          <a:p>
            <a:pPr lvl="1">
              <a:buFont typeface="Courier New" panose="02070309020205020404" pitchFamily="49" charset="0"/>
              <a:buChar char="o"/>
            </a:pPr>
            <a:r>
              <a:rPr lang="en-GB" sz="3200" dirty="0" smtClean="0"/>
              <a:t> Strategic </a:t>
            </a:r>
            <a:r>
              <a:rPr lang="en-GB" sz="3200" dirty="0" err="1" smtClean="0"/>
              <a:t>spillover</a:t>
            </a:r>
            <a:r>
              <a:rPr lang="en-GB" sz="3200" dirty="0" smtClean="0"/>
              <a:t> (i.e. tax policy response to other countries)</a:t>
            </a:r>
          </a:p>
          <a:p>
            <a:r>
              <a:rPr lang="en-GB" sz="3200" dirty="0" smtClean="0"/>
              <a:t>Note that these externalities are mainly tax </a:t>
            </a:r>
            <a:r>
              <a:rPr lang="en-GB" sz="3200" i="1" dirty="0" smtClean="0"/>
              <a:t>avoidance</a:t>
            </a:r>
            <a:r>
              <a:rPr lang="en-GB" sz="3200" dirty="0" smtClean="0"/>
              <a:t>, using legal loopholes (albeit the result of lobbying by the MNEs themselves….)</a:t>
            </a:r>
            <a:endParaRPr lang="en-GB" sz="3200" dirty="0"/>
          </a:p>
        </p:txBody>
      </p:sp>
    </p:spTree>
    <p:extLst>
      <p:ext uri="{BB962C8B-B14F-4D97-AF65-F5344CB8AC3E}">
        <p14:creationId xmlns:p14="http://schemas.microsoft.com/office/powerpoint/2010/main" val="87997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0500"/>
            <a:ext cx="10515600" cy="1219200"/>
          </a:xfrm>
        </p:spPr>
        <p:txBody>
          <a:bodyPr>
            <a:noAutofit/>
          </a:bodyPr>
          <a:lstStyle/>
          <a:p>
            <a:r>
              <a:rPr lang="en-GB" sz="4800" dirty="0" smtClean="0"/>
              <a:t>IMF estimate of negative externalities (‘</a:t>
            </a:r>
            <a:r>
              <a:rPr lang="en-GB" sz="4800" dirty="0" err="1" smtClean="0"/>
              <a:t>spillover</a:t>
            </a:r>
            <a:r>
              <a:rPr lang="en-GB" sz="4800" dirty="0" smtClean="0"/>
              <a:t> effects’)</a:t>
            </a:r>
            <a:endParaRPr lang="en-GB" sz="4800" dirty="0"/>
          </a:p>
        </p:txBody>
      </p:sp>
      <p:sp>
        <p:nvSpPr>
          <p:cNvPr id="3" name="Content Placeholder 2"/>
          <p:cNvSpPr>
            <a:spLocks noGrp="1"/>
          </p:cNvSpPr>
          <p:nvPr>
            <p:ph idx="1"/>
          </p:nvPr>
        </p:nvSpPr>
        <p:spPr>
          <a:xfrm>
            <a:off x="495300" y="1609724"/>
            <a:ext cx="11391900" cy="4924425"/>
          </a:xfrm>
        </p:spPr>
        <p:txBody>
          <a:bodyPr>
            <a:noAutofit/>
          </a:bodyPr>
          <a:lstStyle/>
          <a:p>
            <a:r>
              <a:rPr lang="en-GB" sz="3200" b="1" dirty="0" smtClean="0"/>
              <a:t>Bas</a:t>
            </a:r>
            <a:r>
              <a:rPr lang="en-GB" sz="3200" dirty="0" smtClean="0"/>
              <a:t>e “The </a:t>
            </a:r>
            <a:r>
              <a:rPr lang="en-GB" sz="3200" dirty="0"/>
              <a:t>impact of country </a:t>
            </a:r>
            <a:r>
              <a:rPr lang="en-GB" sz="3200" i="1" dirty="0"/>
              <a:t>i</a:t>
            </a:r>
            <a:r>
              <a:rPr lang="en-GB" sz="3200" dirty="0"/>
              <a:t>’s CIT rate on its own CIT base is significant and large. </a:t>
            </a:r>
            <a:r>
              <a:rPr lang="en-GB" sz="3200" dirty="0" smtClean="0"/>
              <a:t>(In) the </a:t>
            </a:r>
            <a:r>
              <a:rPr lang="en-GB" sz="3200" dirty="0"/>
              <a:t>short-run </a:t>
            </a:r>
            <a:r>
              <a:rPr lang="en-GB" sz="3200" dirty="0" smtClean="0"/>
              <a:t>… </a:t>
            </a:r>
            <a:r>
              <a:rPr lang="en-GB" sz="3200" dirty="0"/>
              <a:t>a 1 percentage-point increase in </a:t>
            </a:r>
            <a:r>
              <a:rPr lang="en-GB" sz="3200" dirty="0" smtClean="0"/>
              <a:t>a country’s </a:t>
            </a:r>
            <a:r>
              <a:rPr lang="en-GB" sz="3200" dirty="0"/>
              <a:t>CIT rate will reduce its CIT base by 0.17 percent of GDP; and the long run effect </a:t>
            </a:r>
            <a:r>
              <a:rPr lang="en-GB" sz="3200" dirty="0" smtClean="0"/>
              <a:t>suggests </a:t>
            </a:r>
            <a:r>
              <a:rPr lang="en-GB" sz="3200" dirty="0"/>
              <a:t>an ultimate reduction of around 0.56 percent of GDP</a:t>
            </a:r>
            <a:r>
              <a:rPr lang="en-GB" sz="3200" dirty="0" smtClean="0"/>
              <a:t>.”  p 53</a:t>
            </a:r>
          </a:p>
          <a:p>
            <a:r>
              <a:rPr lang="en-GB" sz="3200" b="1" dirty="0" smtClean="0"/>
              <a:t>Strategic</a:t>
            </a:r>
            <a:r>
              <a:rPr lang="en-GB" sz="3200" dirty="0" smtClean="0"/>
              <a:t>:  “A </a:t>
            </a:r>
            <a:r>
              <a:rPr lang="en-GB" sz="3200" dirty="0"/>
              <a:t>one point CIT rate reduction in all </a:t>
            </a:r>
            <a:r>
              <a:rPr lang="en-GB" sz="3200" dirty="0" smtClean="0"/>
              <a:t>other countries</a:t>
            </a:r>
            <a:r>
              <a:rPr lang="en-GB" sz="3200" dirty="0"/>
              <a:t>, for instance, induces a 0.5 point rate cut, with a slightly larger response to rates in ‘haven</a:t>
            </a:r>
            <a:r>
              <a:rPr lang="en-GB" sz="3200" dirty="0" smtClean="0"/>
              <a:t>’ countries</a:t>
            </a:r>
            <a:r>
              <a:rPr lang="en-GB" sz="3200" dirty="0"/>
              <a:t>. The coefficient of the GDP-weighted average is </a:t>
            </a:r>
            <a:r>
              <a:rPr lang="en-GB" sz="3200" dirty="0" smtClean="0"/>
              <a:t>larger </a:t>
            </a:r>
            <a:r>
              <a:rPr lang="en-GB" sz="3200" dirty="0"/>
              <a:t>and more </a:t>
            </a:r>
            <a:r>
              <a:rPr lang="en-GB" sz="3200" dirty="0" smtClean="0"/>
              <a:t>significant, indicating </a:t>
            </a:r>
            <a:r>
              <a:rPr lang="en-GB" sz="3200" dirty="0"/>
              <a:t>that larger countries’ tax policies have a stronger effect in driving policies elsewhere</a:t>
            </a:r>
            <a:r>
              <a:rPr lang="en-GB" sz="3200" dirty="0" smtClean="0"/>
              <a:t>.” p 54</a:t>
            </a:r>
          </a:p>
        </p:txBody>
      </p:sp>
    </p:spTree>
    <p:extLst>
      <p:ext uri="{BB962C8B-B14F-4D97-AF65-F5344CB8AC3E}">
        <p14:creationId xmlns:p14="http://schemas.microsoft.com/office/powerpoint/2010/main" val="389894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65125"/>
            <a:ext cx="11750040" cy="1585595"/>
          </a:xfrm>
        </p:spPr>
        <p:txBody>
          <a:bodyPr>
            <a:noAutofit/>
          </a:bodyPr>
          <a:lstStyle/>
          <a:p>
            <a:r>
              <a:rPr lang="en-GB" sz="3600" dirty="0" smtClean="0"/>
              <a:t>However, CIT revenue shares have held up; reflecting rising profit shares in national income, but also extension of the tax base - towards </a:t>
            </a:r>
            <a:r>
              <a:rPr lang="en-GB" sz="3600" i="1" dirty="0" smtClean="0"/>
              <a:t>national</a:t>
            </a:r>
            <a:r>
              <a:rPr lang="en-GB" sz="3600" dirty="0" smtClean="0"/>
              <a:t> firms (</a:t>
            </a:r>
            <a:r>
              <a:rPr lang="en-GB" sz="3600" dirty="0" err="1" smtClean="0"/>
              <a:t>inc</a:t>
            </a:r>
            <a:r>
              <a:rPr lang="en-GB" sz="3600" dirty="0" smtClean="0"/>
              <a:t> SMEs) rather than MNEs </a:t>
            </a:r>
            <a:endParaRPr lang="en-GB" sz="3600" dirty="0"/>
          </a:p>
        </p:txBody>
      </p:sp>
      <p:pic>
        <p:nvPicPr>
          <p:cNvPr id="5" name="Content Placeholder 4"/>
          <p:cNvPicPr>
            <a:picLocks noGrp="1" noChangeAspect="1"/>
          </p:cNvPicPr>
          <p:nvPr>
            <p:ph idx="1"/>
          </p:nvPr>
        </p:nvPicPr>
        <p:blipFill>
          <a:blip r:embed="rId2"/>
          <a:stretch>
            <a:fillRect/>
          </a:stretch>
        </p:blipFill>
        <p:spPr>
          <a:xfrm>
            <a:off x="1034740" y="2057400"/>
            <a:ext cx="9572300" cy="4774897"/>
          </a:xfrm>
          <a:prstGeom prst="rect">
            <a:avLst/>
          </a:prstGeom>
        </p:spPr>
      </p:pic>
    </p:spTree>
    <p:extLst>
      <p:ext uri="{BB962C8B-B14F-4D97-AF65-F5344CB8AC3E}">
        <p14:creationId xmlns:p14="http://schemas.microsoft.com/office/powerpoint/2010/main" val="23573126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6475"/>
          </a:xfrm>
        </p:spPr>
        <p:txBody>
          <a:bodyPr>
            <a:normAutofit/>
          </a:bodyPr>
          <a:lstStyle/>
          <a:p>
            <a:r>
              <a:rPr lang="en-GB" sz="5400" dirty="0" smtClean="0"/>
              <a:t>The scale of the CIT revenue losses</a:t>
            </a:r>
            <a:endParaRPr lang="en-GB" sz="5400" dirty="0"/>
          </a:p>
        </p:txBody>
      </p:sp>
      <p:sp>
        <p:nvSpPr>
          <p:cNvPr id="3" name="Content Placeholder 2"/>
          <p:cNvSpPr>
            <a:spLocks noGrp="1"/>
          </p:cNvSpPr>
          <p:nvPr>
            <p:ph idx="1"/>
          </p:nvPr>
        </p:nvSpPr>
        <p:spPr>
          <a:xfrm>
            <a:off x="594360" y="1508760"/>
            <a:ext cx="11323320" cy="4983480"/>
          </a:xfrm>
        </p:spPr>
        <p:txBody>
          <a:bodyPr>
            <a:normAutofit/>
          </a:bodyPr>
          <a:lstStyle/>
          <a:p>
            <a:r>
              <a:rPr lang="en-GB" sz="3200" dirty="0" err="1" smtClean="0"/>
              <a:t>Reidel</a:t>
            </a:r>
            <a:r>
              <a:rPr lang="en-GB" sz="3200" dirty="0" smtClean="0"/>
              <a:t> (2014) </a:t>
            </a:r>
            <a:r>
              <a:rPr lang="en-GB" sz="3200" dirty="0"/>
              <a:t>The quantitative estimates vary across approaches and studies</a:t>
            </a:r>
            <a:r>
              <a:rPr lang="en-GB" sz="3200" b="1" dirty="0"/>
              <a:t> </a:t>
            </a:r>
            <a:r>
              <a:rPr lang="en-GB" sz="3200" dirty="0"/>
              <a:t>though, </a:t>
            </a:r>
            <a:r>
              <a:rPr lang="en-GB" sz="3200" dirty="0" smtClean="0"/>
              <a:t>with results </a:t>
            </a:r>
            <a:r>
              <a:rPr lang="en-GB" sz="3200" dirty="0"/>
              <a:t>at the lower (upper) end suggesting that MNEs transfer less than 5% (30</a:t>
            </a:r>
            <a:r>
              <a:rPr lang="en-GB" sz="3200" dirty="0" smtClean="0"/>
              <a:t>% or </a:t>
            </a:r>
            <a:r>
              <a:rPr lang="en-GB" sz="3200" dirty="0"/>
              <a:t>more) of their income earned at high-tax affiliates to lower-tax entities</a:t>
            </a:r>
            <a:r>
              <a:rPr lang="en-GB" sz="3200" dirty="0" smtClean="0"/>
              <a:t>.</a:t>
            </a:r>
          </a:p>
          <a:p>
            <a:r>
              <a:rPr lang="en-GB" sz="3200" dirty="0" smtClean="0"/>
              <a:t>For instance </a:t>
            </a:r>
            <a:r>
              <a:rPr lang="en-GB" sz="3200" dirty="0" err="1" smtClean="0"/>
              <a:t>Clausing</a:t>
            </a:r>
            <a:r>
              <a:rPr lang="en-GB" sz="3200" dirty="0" smtClean="0"/>
              <a:t> (</a:t>
            </a:r>
            <a:r>
              <a:rPr lang="en-GB" sz="3200" dirty="0"/>
              <a:t>2009, 2011) estimates that revenue costs in 2004 and 2008 amounted to $60 and $90 </a:t>
            </a:r>
            <a:r>
              <a:rPr lang="en-GB" sz="3200" dirty="0" smtClean="0"/>
              <a:t>billion respectively </a:t>
            </a:r>
            <a:r>
              <a:rPr lang="en-GB" sz="3200" dirty="0"/>
              <a:t>or about 30% of US corporate tax revenues</a:t>
            </a:r>
            <a:r>
              <a:rPr lang="en-GB" sz="3200" dirty="0" smtClean="0"/>
              <a:t>.</a:t>
            </a:r>
          </a:p>
          <a:p>
            <a:r>
              <a:rPr lang="en-GB" sz="3200" dirty="0" smtClean="0"/>
              <a:t>Losses to developing countries are less clear; but are likely to be of at least similar relative magnitude - up to 5% of total tax revenue.</a:t>
            </a:r>
            <a:endParaRPr lang="en-GB" sz="3200" dirty="0"/>
          </a:p>
        </p:txBody>
      </p:sp>
    </p:spTree>
    <p:extLst>
      <p:ext uri="{BB962C8B-B14F-4D97-AF65-F5344CB8AC3E}">
        <p14:creationId xmlns:p14="http://schemas.microsoft.com/office/powerpoint/2010/main" val="3141769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Negative externalities from international tax competition </a:t>
            </a:r>
            <a:r>
              <a:rPr lang="en-GB" dirty="0" smtClean="0"/>
              <a:t>II </a:t>
            </a:r>
            <a:r>
              <a:rPr lang="en-GB" dirty="0"/>
              <a:t>: </a:t>
            </a:r>
            <a:r>
              <a:rPr lang="en-GB" dirty="0" smtClean="0"/>
              <a:t>PIT </a:t>
            </a:r>
            <a:r>
              <a:rPr lang="en-GB" dirty="0"/>
              <a:t>and </a:t>
            </a:r>
            <a:r>
              <a:rPr lang="en-GB" dirty="0" smtClean="0"/>
              <a:t>evasion</a:t>
            </a:r>
            <a:endParaRPr lang="en-GB" dirty="0"/>
          </a:p>
        </p:txBody>
      </p:sp>
      <p:sp>
        <p:nvSpPr>
          <p:cNvPr id="3" name="Content Placeholder 2"/>
          <p:cNvSpPr>
            <a:spLocks noGrp="1"/>
          </p:cNvSpPr>
          <p:nvPr>
            <p:ph idx="1"/>
          </p:nvPr>
        </p:nvSpPr>
        <p:spPr>
          <a:xfrm>
            <a:off x="190500" y="1825625"/>
            <a:ext cx="11753850" cy="4351338"/>
          </a:xfrm>
        </p:spPr>
        <p:txBody>
          <a:bodyPr>
            <a:normAutofit/>
          </a:bodyPr>
          <a:lstStyle/>
          <a:p>
            <a:r>
              <a:rPr lang="en-GB" sz="3200" dirty="0" smtClean="0"/>
              <a:t>Tax </a:t>
            </a:r>
            <a:r>
              <a:rPr lang="en-GB" sz="3200" dirty="0"/>
              <a:t>evasion largely PIT; and requires </a:t>
            </a:r>
            <a:r>
              <a:rPr lang="en-GB" sz="3200" i="1" dirty="0"/>
              <a:t>hiding</a:t>
            </a:r>
            <a:r>
              <a:rPr lang="en-GB" sz="3200" dirty="0"/>
              <a:t> the overseas assets of tax residents from fiscal authorities; ironically </a:t>
            </a:r>
            <a:r>
              <a:rPr lang="en-GB" sz="3200" dirty="0" smtClean="0"/>
              <a:t>needs strong </a:t>
            </a:r>
            <a:r>
              <a:rPr lang="en-GB" sz="3200" dirty="0"/>
              <a:t>protection of private property rights </a:t>
            </a:r>
            <a:r>
              <a:rPr lang="en-GB" sz="3200" dirty="0" smtClean="0"/>
              <a:t>from trusts</a:t>
            </a:r>
            <a:r>
              <a:rPr lang="en-GB" sz="3200" dirty="0"/>
              <a:t>, shells, nominees </a:t>
            </a:r>
            <a:r>
              <a:rPr lang="en-GB" sz="3200" dirty="0" err="1"/>
              <a:t>etc</a:t>
            </a:r>
            <a:r>
              <a:rPr lang="en-GB" sz="3200" dirty="0"/>
              <a:t> </a:t>
            </a:r>
          </a:p>
          <a:p>
            <a:r>
              <a:rPr lang="en-GB" sz="3200" dirty="0" smtClean="0"/>
              <a:t>Tax havens offer not only low or zero PIT rates; but also secrecy; a large source of income via legal services </a:t>
            </a:r>
            <a:r>
              <a:rPr lang="en-GB" sz="3200" dirty="0" err="1" smtClean="0"/>
              <a:t>etc</a:t>
            </a:r>
            <a:r>
              <a:rPr lang="en-GB" sz="3200" dirty="0" smtClean="0"/>
              <a:t> - although mostly really done in operational HQ countries.</a:t>
            </a:r>
            <a:r>
              <a:rPr lang="en-GB" sz="3200" dirty="0"/>
              <a:t> </a:t>
            </a:r>
            <a:r>
              <a:rPr lang="en-GB" sz="3200" dirty="0" smtClean="0"/>
              <a:t>An extreme case of base shifting.</a:t>
            </a:r>
          </a:p>
          <a:p>
            <a:r>
              <a:rPr lang="en-GB" sz="3200" dirty="0" smtClean="0"/>
              <a:t>Overlap </a:t>
            </a:r>
            <a:r>
              <a:rPr lang="en-GB" sz="3200" dirty="0"/>
              <a:t>with corruption, crime and terrorism issues; which benefit from the ‘opacity’ generated by </a:t>
            </a:r>
            <a:r>
              <a:rPr lang="en-GB" sz="3200" dirty="0" smtClean="0"/>
              <a:t>‘victimless’ </a:t>
            </a:r>
            <a:r>
              <a:rPr lang="en-GB" sz="3200" dirty="0"/>
              <a:t>tax </a:t>
            </a:r>
            <a:r>
              <a:rPr lang="en-GB" sz="3200" dirty="0" smtClean="0"/>
              <a:t>evasion; security and budget problems have forced G20 more attention from G20. </a:t>
            </a:r>
            <a:endParaRPr lang="en-GB" sz="3200" dirty="0"/>
          </a:p>
          <a:p>
            <a:endParaRPr lang="en-GB" dirty="0"/>
          </a:p>
        </p:txBody>
      </p:sp>
    </p:spTree>
    <p:extLst>
      <p:ext uri="{BB962C8B-B14F-4D97-AF65-F5344CB8AC3E}">
        <p14:creationId xmlns:p14="http://schemas.microsoft.com/office/powerpoint/2010/main" val="3480980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Central problem is lack of automatic information exchange between banks and fiscal authorities</a:t>
            </a:r>
            <a:endParaRPr lang="en-GB" dirty="0"/>
          </a:p>
        </p:txBody>
      </p:sp>
      <p:sp>
        <p:nvSpPr>
          <p:cNvPr id="4" name="Content Placeholder 3"/>
          <p:cNvSpPr>
            <a:spLocks noGrp="1"/>
          </p:cNvSpPr>
          <p:nvPr>
            <p:ph idx="1"/>
          </p:nvPr>
        </p:nvSpPr>
        <p:spPr/>
        <p:txBody>
          <a:bodyPr>
            <a:normAutofit lnSpcReduction="10000"/>
          </a:bodyPr>
          <a:lstStyle/>
          <a:p>
            <a:r>
              <a:rPr lang="en-GB" dirty="0"/>
              <a:t>“Offshore financial centres … reduce revenue available to developing countries … act as a destination for income streams and wealth protected by a lack of transparency … show a refusal or inability to exchange information with revenue authorities who may have taxing rights </a:t>
            </a:r>
            <a:r>
              <a:rPr lang="en-GB" dirty="0" smtClean="0"/>
              <a:t>“ (OECD, 2010) </a:t>
            </a:r>
          </a:p>
          <a:p>
            <a:r>
              <a:rPr lang="en-GB" dirty="0" smtClean="0"/>
              <a:t>The </a:t>
            </a:r>
            <a:r>
              <a:rPr lang="en-GB" dirty="0"/>
              <a:t>major requirement for such </a:t>
            </a:r>
            <a:r>
              <a:rPr lang="en-GB" dirty="0" smtClean="0"/>
              <a:t>recovery – </a:t>
            </a:r>
            <a:r>
              <a:rPr lang="en-GB" dirty="0"/>
              <a:t>automatic exchange of information between tax jurisdictions – is already in place between OECD </a:t>
            </a:r>
            <a:r>
              <a:rPr lang="en-GB" dirty="0" smtClean="0"/>
              <a:t>countries (but not yet with ‘their’ OFCs). </a:t>
            </a:r>
          </a:p>
          <a:p>
            <a:r>
              <a:rPr lang="en-GB" dirty="0" smtClean="0"/>
              <a:t>If </a:t>
            </a:r>
            <a:r>
              <a:rPr lang="en-GB" dirty="0"/>
              <a:t>taxpayers know that their banks are required to report income information to the tax authorities, taxpayers will be more likely to file accurate returns regarding this </a:t>
            </a:r>
            <a:r>
              <a:rPr lang="en-GB" dirty="0" smtClean="0"/>
              <a:t>income (</a:t>
            </a:r>
            <a:r>
              <a:rPr lang="en-GB" dirty="0"/>
              <a:t>OECD </a:t>
            </a:r>
            <a:r>
              <a:rPr lang="en-GB" dirty="0" smtClean="0"/>
              <a:t>2000) </a:t>
            </a:r>
          </a:p>
          <a:p>
            <a:endParaRPr lang="en-GB" dirty="0"/>
          </a:p>
        </p:txBody>
      </p:sp>
    </p:spTree>
    <p:extLst>
      <p:ext uri="{BB962C8B-B14F-4D97-AF65-F5344CB8AC3E}">
        <p14:creationId xmlns:p14="http://schemas.microsoft.com/office/powerpoint/2010/main" val="227712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47395"/>
          </a:xfrm>
        </p:spPr>
        <p:txBody>
          <a:bodyPr/>
          <a:lstStyle/>
          <a:p>
            <a:r>
              <a:rPr lang="en-GB" dirty="0" smtClean="0"/>
              <a:t>Scale of (PIT) tax evasion</a:t>
            </a:r>
            <a:endParaRPr lang="en-GB" dirty="0"/>
          </a:p>
        </p:txBody>
      </p:sp>
      <p:sp>
        <p:nvSpPr>
          <p:cNvPr id="3" name="Content Placeholder 2"/>
          <p:cNvSpPr>
            <a:spLocks noGrp="1"/>
          </p:cNvSpPr>
          <p:nvPr>
            <p:ph idx="1"/>
          </p:nvPr>
        </p:nvSpPr>
        <p:spPr>
          <a:xfrm>
            <a:off x="533400" y="1659466"/>
            <a:ext cx="11384280" cy="4939453"/>
          </a:xfrm>
        </p:spPr>
        <p:txBody>
          <a:bodyPr>
            <a:noAutofit/>
          </a:bodyPr>
          <a:lstStyle/>
          <a:p>
            <a:r>
              <a:rPr lang="en-GB" sz="3200" dirty="0" smtClean="0"/>
              <a:t>Assets </a:t>
            </a:r>
            <a:r>
              <a:rPr lang="en-GB" sz="3200" dirty="0"/>
              <a:t>held offshore in ‘small international financial centres’ (Lane &amp; </a:t>
            </a:r>
            <a:r>
              <a:rPr lang="en-GB" sz="3200" dirty="0" err="1"/>
              <a:t>Milesi</a:t>
            </a:r>
            <a:r>
              <a:rPr lang="en-GB" sz="3200" dirty="0"/>
              <a:t>, 2010) reveals</a:t>
            </a:r>
            <a:r>
              <a:rPr lang="en-US" sz="3200" dirty="0"/>
              <a:t> $18.5 </a:t>
            </a:r>
            <a:r>
              <a:rPr lang="en-US" sz="3200" i="1" dirty="0"/>
              <a:t>trillions</a:t>
            </a:r>
            <a:r>
              <a:rPr lang="en-US" sz="3200" dirty="0"/>
              <a:t> </a:t>
            </a:r>
            <a:r>
              <a:rPr lang="en-US" sz="3200" dirty="0" smtClean="0"/>
              <a:t>in 2006, presumably undeclared </a:t>
            </a:r>
            <a:r>
              <a:rPr lang="en-US" sz="3200" dirty="0"/>
              <a:t>to home tax </a:t>
            </a:r>
            <a:r>
              <a:rPr lang="en-US" sz="3200" dirty="0" smtClean="0"/>
              <a:t>authorities (roughly 25% of world GDP)</a:t>
            </a:r>
            <a:endParaRPr lang="en-US" sz="3200" dirty="0"/>
          </a:p>
          <a:p>
            <a:r>
              <a:rPr lang="en-GB" sz="3200" dirty="0" smtClean="0"/>
              <a:t>Shares unknown of MNE </a:t>
            </a:r>
            <a:r>
              <a:rPr lang="en-GB" sz="3200" dirty="0" smtClean="0"/>
              <a:t>profit shifting (CIT avoidance) and </a:t>
            </a:r>
            <a:r>
              <a:rPr lang="en-GB" sz="3200" dirty="0" smtClean="0"/>
              <a:t>evasion </a:t>
            </a:r>
            <a:r>
              <a:rPr lang="en-GB" sz="3200" dirty="0" smtClean="0"/>
              <a:t>proper </a:t>
            </a:r>
            <a:r>
              <a:rPr lang="en-GB" sz="3200" dirty="0" smtClean="0"/>
              <a:t>(PIT</a:t>
            </a:r>
            <a:r>
              <a:rPr lang="en-GB" sz="3200" dirty="0" smtClean="0"/>
              <a:t>). Fitzgerald (2014) estimates total loss of foregone tax (CIT </a:t>
            </a:r>
            <a:r>
              <a:rPr lang="en-GB" sz="3200" i="1" dirty="0" smtClean="0"/>
              <a:t>and</a:t>
            </a:r>
            <a:r>
              <a:rPr lang="en-GB" sz="3200" dirty="0" smtClean="0"/>
              <a:t> PIT) </a:t>
            </a:r>
            <a:r>
              <a:rPr lang="en-GB" sz="3200" dirty="0" smtClean="0"/>
              <a:t>as </a:t>
            </a:r>
            <a:r>
              <a:rPr lang="en-US" sz="3200" dirty="0" smtClean="0"/>
              <a:t>$</a:t>
            </a:r>
            <a:r>
              <a:rPr lang="en-US" sz="3200" dirty="0"/>
              <a:t>700 </a:t>
            </a:r>
            <a:r>
              <a:rPr lang="en-US" sz="3200" dirty="0" err="1"/>
              <a:t>bn</a:t>
            </a:r>
            <a:r>
              <a:rPr lang="en-US" sz="3200" dirty="0"/>
              <a:t> </a:t>
            </a:r>
            <a:r>
              <a:rPr lang="en-US" sz="3200" dirty="0" smtClean="0"/>
              <a:t>(</a:t>
            </a:r>
            <a:r>
              <a:rPr lang="en-US" sz="3200" dirty="0" smtClean="0"/>
              <a:t>roughly 1% of world </a:t>
            </a:r>
            <a:r>
              <a:rPr lang="en-US" sz="3200" dirty="0" err="1" smtClean="0"/>
              <a:t>gdp</a:t>
            </a:r>
            <a:r>
              <a:rPr lang="en-US" sz="3200" dirty="0" smtClean="0"/>
              <a:t>). </a:t>
            </a:r>
          </a:p>
          <a:p>
            <a:r>
              <a:rPr lang="en-GB" sz="3200" dirty="0" smtClean="0"/>
              <a:t>“Revenues </a:t>
            </a:r>
            <a:r>
              <a:rPr lang="en-GB" sz="3200" dirty="0"/>
              <a:t>lost by developing countries …. (may) exceed by some distance the level of aid received —around USD 100 billion annually. “ (OECD 2010</a:t>
            </a:r>
            <a:r>
              <a:rPr lang="en-GB" sz="3200" dirty="0" smtClean="0"/>
              <a:t>)</a:t>
            </a:r>
            <a:endParaRPr lang="en-US" sz="3200" dirty="0"/>
          </a:p>
        </p:txBody>
      </p:sp>
    </p:spTree>
    <p:extLst>
      <p:ext uri="{BB962C8B-B14F-4D97-AF65-F5344CB8AC3E}">
        <p14:creationId xmlns:p14="http://schemas.microsoft.com/office/powerpoint/2010/main" val="209207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International Tax Externalities III: </a:t>
            </a:r>
            <a:r>
              <a:rPr lang="en-GB" dirty="0" smtClean="0"/>
              <a:t>distorting </a:t>
            </a:r>
            <a:r>
              <a:rPr lang="en-GB" dirty="0" smtClean="0"/>
              <a:t>national </a:t>
            </a:r>
            <a:r>
              <a:rPr lang="en-GB" dirty="0" smtClean="0"/>
              <a:t>tax policy </a:t>
            </a:r>
            <a:endParaRPr lang="en-GB" dirty="0"/>
          </a:p>
        </p:txBody>
      </p:sp>
      <p:sp>
        <p:nvSpPr>
          <p:cNvPr id="5" name="Content Placeholder 2"/>
          <p:cNvSpPr>
            <a:spLocks noGrp="1"/>
          </p:cNvSpPr>
          <p:nvPr>
            <p:ph idx="1"/>
          </p:nvPr>
        </p:nvSpPr>
        <p:spPr/>
        <p:txBody>
          <a:bodyPr>
            <a:normAutofit fontScale="77500" lnSpcReduction="20000"/>
          </a:bodyPr>
          <a:lstStyle/>
          <a:p>
            <a:pPr marL="0" indent="0">
              <a:buNone/>
            </a:pPr>
            <a:r>
              <a:rPr lang="en-GB" dirty="0"/>
              <a:t> </a:t>
            </a:r>
            <a:r>
              <a:rPr lang="en-GB" sz="3500" dirty="0"/>
              <a:t>“It is generally assumed that choices related to corporate taxation are most affected by globalisation because of the ease with which multinational enterprises can move the location of at least some of their activities. However, highly skilled workers are also becoming more mobile and some countries are taking this into account in designing their personal tax systems. </a:t>
            </a:r>
            <a:endParaRPr lang="en-GB" sz="3500" dirty="0" smtClean="0"/>
          </a:p>
          <a:p>
            <a:pPr marL="0" indent="0">
              <a:buNone/>
            </a:pPr>
            <a:r>
              <a:rPr lang="en-GB" sz="3500" dirty="0" smtClean="0"/>
              <a:t>In </a:t>
            </a:r>
            <a:r>
              <a:rPr lang="en-GB" sz="3500" dirty="0"/>
              <a:t>contrast, the taxation of lower-skilled workers and of consumption is seen as being less affected by globalisation because these tax bases are less mobile. ... a shift in the tax structure from mobile income taxes to less mobile taxes, such as consumption taxes, would reduce progressivity since consumption taxes are in general less progressive than income taxes. </a:t>
            </a:r>
            <a:endParaRPr lang="en-GB" sz="3500" dirty="0" smtClean="0"/>
          </a:p>
          <a:p>
            <a:pPr marL="0" indent="0">
              <a:buNone/>
            </a:pPr>
            <a:r>
              <a:rPr lang="en-GB" sz="3500" dirty="0" smtClean="0"/>
              <a:t>Therefore</a:t>
            </a:r>
            <a:r>
              <a:rPr lang="en-GB" sz="3500" dirty="0"/>
              <a:t>, such tax shifts imply a trade-off between growth enhancing tax reforms and equity.” (OECD, 2010a, p. 20</a:t>
            </a:r>
            <a:r>
              <a:rPr lang="en-GB" sz="3500" dirty="0" smtClean="0"/>
              <a:t>).</a:t>
            </a:r>
          </a:p>
        </p:txBody>
      </p:sp>
    </p:spTree>
    <p:extLst>
      <p:ext uri="{BB962C8B-B14F-4D97-AF65-F5344CB8AC3E}">
        <p14:creationId xmlns:p14="http://schemas.microsoft.com/office/powerpoint/2010/main" val="5387572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pressure</a:t>
            </a:r>
            <a:endParaRPr lang="en-GB" dirty="0"/>
          </a:p>
        </p:txBody>
      </p:sp>
      <p:sp>
        <p:nvSpPr>
          <p:cNvPr id="3" name="Content Placeholder 2"/>
          <p:cNvSpPr>
            <a:spLocks noGrp="1"/>
          </p:cNvSpPr>
          <p:nvPr>
            <p:ph idx="1"/>
          </p:nvPr>
        </p:nvSpPr>
        <p:spPr>
          <a:xfrm>
            <a:off x="838200" y="1557866"/>
            <a:ext cx="10515600" cy="4781973"/>
          </a:xfrm>
        </p:spPr>
        <p:txBody>
          <a:bodyPr>
            <a:normAutofit fontScale="92500" lnSpcReduction="10000"/>
          </a:bodyPr>
          <a:lstStyle/>
          <a:p>
            <a:r>
              <a:rPr lang="en-GB" dirty="0" smtClean="0"/>
              <a:t>‘Tax reform’ (i.e. lower CIT and PIT) generally promoted to policymakers as growth-enhancing by IFIs in strategic programmatic reports, despite lack of empirical consensus on this. Wider influence of e.g. ‘Doing Business’. Assumed that higher growth will resolve poverty; but inequality unexamined.</a:t>
            </a:r>
          </a:p>
          <a:p>
            <a:r>
              <a:rPr lang="en-GB" dirty="0" smtClean="0"/>
              <a:t>At ground level, an ILO study (Ortiz, 2015) of </a:t>
            </a:r>
            <a:r>
              <a:rPr lang="en-GB" dirty="0"/>
              <a:t>reviews </a:t>
            </a:r>
            <a:r>
              <a:rPr lang="en-GB" dirty="0" smtClean="0"/>
              <a:t>IMF Article IV reports </a:t>
            </a:r>
            <a:r>
              <a:rPr lang="en-GB" dirty="0"/>
              <a:t>in 183 countries </a:t>
            </a:r>
            <a:r>
              <a:rPr lang="en-GB" dirty="0" smtClean="0"/>
              <a:t>over 2005-15; and finds that tax measures are discussed in 138 cases countries; but are restricted to extending or collecting consumption taxes (VAT).</a:t>
            </a:r>
          </a:p>
          <a:p>
            <a:r>
              <a:rPr lang="en-GB" dirty="0" smtClean="0"/>
              <a:t>More recent evidence on the positive relationship between equity and growth is not built into the policy frame which still sees this as a trade-off with growth (led by savings and investment incentives) in tax policy formulation.</a:t>
            </a:r>
            <a:endParaRPr lang="en-GB" dirty="0"/>
          </a:p>
        </p:txBody>
      </p:sp>
    </p:spTree>
    <p:extLst>
      <p:ext uri="{BB962C8B-B14F-4D97-AF65-F5344CB8AC3E}">
        <p14:creationId xmlns:p14="http://schemas.microsoft.com/office/powerpoint/2010/main" val="223420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The issues</a:t>
            </a:r>
            <a:endParaRPr lang="en-GB" dirty="0"/>
          </a:p>
        </p:txBody>
      </p:sp>
      <p:sp>
        <p:nvSpPr>
          <p:cNvPr id="6" name="Content Placeholder 5"/>
          <p:cNvSpPr>
            <a:spLocks noGrp="1"/>
          </p:cNvSpPr>
          <p:nvPr>
            <p:ph idx="1"/>
          </p:nvPr>
        </p:nvSpPr>
        <p:spPr>
          <a:xfrm>
            <a:off x="838200" y="1419226"/>
            <a:ext cx="10515600" cy="5153024"/>
          </a:xfrm>
        </p:spPr>
        <p:txBody>
          <a:bodyPr>
            <a:normAutofit/>
          </a:bodyPr>
          <a:lstStyle/>
          <a:p>
            <a:r>
              <a:rPr lang="en-GB" dirty="0" smtClean="0"/>
              <a:t>National inequality is clearly affected by global markets through price setting and factor mobility; this is clearly understood in trade theory, and is implicit in migration models; and is starting to be studied in relation to international investment</a:t>
            </a:r>
          </a:p>
          <a:p>
            <a:r>
              <a:rPr lang="en-GB" dirty="0" smtClean="0"/>
              <a:t>But national income distributions are strongly determined (and differences even more so) by fiscal incidence: particularly progressive income tax and social protection expenditures; yet we lack an analysis of the effect of tax competition on domestic equity.</a:t>
            </a:r>
          </a:p>
          <a:p>
            <a:r>
              <a:rPr lang="en-GB" dirty="0" smtClean="0"/>
              <a:t>Such analysis can help address the serious collective action problems that render the de facto international tax regime both inefficient (in terms of global output, public goods and welfare) and inequitable as between rich and poor people and countries.</a:t>
            </a:r>
            <a:endParaRPr lang="en-GB" dirty="0"/>
          </a:p>
        </p:txBody>
      </p:sp>
    </p:spTree>
    <p:extLst>
      <p:ext uri="{BB962C8B-B14F-4D97-AF65-F5344CB8AC3E}">
        <p14:creationId xmlns:p14="http://schemas.microsoft.com/office/powerpoint/2010/main" val="2592328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5053"/>
          </a:xfrm>
        </p:spPr>
        <p:txBody>
          <a:bodyPr/>
          <a:lstStyle/>
          <a:p>
            <a:r>
              <a:rPr lang="en-GB" dirty="0" smtClean="0"/>
              <a:t>Epistemic pressure</a:t>
            </a:r>
            <a:endParaRPr lang="en-GB" dirty="0"/>
          </a:p>
        </p:txBody>
      </p:sp>
      <p:sp>
        <p:nvSpPr>
          <p:cNvPr id="3" name="Content Placeholder 2"/>
          <p:cNvSpPr>
            <a:spLocks noGrp="1"/>
          </p:cNvSpPr>
          <p:nvPr>
            <p:ph idx="1"/>
          </p:nvPr>
        </p:nvSpPr>
        <p:spPr>
          <a:xfrm>
            <a:off x="838200" y="1264356"/>
            <a:ext cx="10515600" cy="5396088"/>
          </a:xfrm>
        </p:spPr>
        <p:txBody>
          <a:bodyPr>
            <a:normAutofit/>
          </a:bodyPr>
          <a:lstStyle/>
          <a:p>
            <a:r>
              <a:rPr lang="en-GB" dirty="0" smtClean="0"/>
              <a:t>Efficiency </a:t>
            </a:r>
            <a:r>
              <a:rPr lang="en-GB" dirty="0"/>
              <a:t>losses </a:t>
            </a:r>
            <a:r>
              <a:rPr lang="en-GB" dirty="0" smtClean="0"/>
              <a:t>so </a:t>
            </a:r>
            <a:r>
              <a:rPr lang="en-GB" dirty="0"/>
              <a:t>great that in effect capital incomes should not be taxed at </a:t>
            </a:r>
            <a:r>
              <a:rPr lang="en-GB" dirty="0" smtClean="0"/>
              <a:t>all (</a:t>
            </a:r>
            <a:r>
              <a:rPr lang="en-GB" dirty="0" err="1" smtClean="0"/>
              <a:t>Mirrlees</a:t>
            </a:r>
            <a:r>
              <a:rPr lang="en-GB" dirty="0" smtClean="0"/>
              <a:t> 1976). The </a:t>
            </a:r>
            <a:r>
              <a:rPr lang="en-GB" dirty="0"/>
              <a:t>full intertemporal solution </a:t>
            </a:r>
            <a:r>
              <a:rPr lang="en-GB" dirty="0" smtClean="0"/>
              <a:t>shows </a:t>
            </a:r>
            <a:r>
              <a:rPr lang="en-GB" dirty="0" smtClean="0"/>
              <a:t>that “</a:t>
            </a:r>
            <a:r>
              <a:rPr lang="en-GB" dirty="0"/>
              <a:t>if the Ramsay allocation converges to a steady state, then the Ramsay tax on capital is zero at that point” </a:t>
            </a:r>
            <a:r>
              <a:rPr lang="en-GB" dirty="0" smtClean="0"/>
              <a:t> </a:t>
            </a:r>
            <a:r>
              <a:rPr lang="en-GB" dirty="0"/>
              <a:t>Lucas (</a:t>
            </a:r>
            <a:r>
              <a:rPr lang="en-GB" dirty="0" smtClean="0"/>
              <a:t>1990: 301) </a:t>
            </a:r>
          </a:p>
          <a:p>
            <a:r>
              <a:rPr lang="en-GB" dirty="0"/>
              <a:t>However, increasing CIT </a:t>
            </a:r>
            <a:r>
              <a:rPr lang="en-GB" i="1" dirty="0"/>
              <a:t>can</a:t>
            </a:r>
            <a:r>
              <a:rPr lang="en-GB" dirty="0"/>
              <a:t> lead to faster growth </a:t>
            </a:r>
            <a:r>
              <a:rPr lang="en-GB" dirty="0" smtClean="0"/>
              <a:t>even in </a:t>
            </a:r>
            <a:r>
              <a:rPr lang="en-GB" dirty="0"/>
              <a:t>a standard overlapping generations model </a:t>
            </a:r>
            <a:r>
              <a:rPr lang="en-GB" dirty="0" smtClean="0"/>
              <a:t>with </a:t>
            </a:r>
            <a:r>
              <a:rPr lang="en-GB" dirty="0"/>
              <a:t>endogenous growth: </a:t>
            </a:r>
            <a:r>
              <a:rPr lang="en-GB" dirty="0" smtClean="0"/>
              <a:t>e.g. where </a:t>
            </a:r>
            <a:r>
              <a:rPr lang="en-GB" dirty="0"/>
              <a:t>capital income taxation affects the old, but stimulates young workers to save and learn. </a:t>
            </a:r>
            <a:r>
              <a:rPr lang="en-GB" dirty="0" smtClean="0"/>
              <a:t>(</a:t>
            </a:r>
            <a:r>
              <a:rPr lang="en-GB" dirty="0" err="1" smtClean="0"/>
              <a:t>Uhlig</a:t>
            </a:r>
            <a:r>
              <a:rPr lang="en-GB" dirty="0" smtClean="0"/>
              <a:t> </a:t>
            </a:r>
            <a:r>
              <a:rPr lang="en-GB" dirty="0"/>
              <a:t>&amp; </a:t>
            </a:r>
            <a:r>
              <a:rPr lang="en-GB" dirty="0" err="1"/>
              <a:t>Yanagawa</a:t>
            </a:r>
            <a:r>
              <a:rPr lang="en-GB" dirty="0"/>
              <a:t> </a:t>
            </a:r>
            <a:r>
              <a:rPr lang="en-GB" dirty="0" smtClean="0"/>
              <a:t>1996</a:t>
            </a:r>
            <a:r>
              <a:rPr lang="en-GB" dirty="0"/>
              <a:t>) </a:t>
            </a:r>
            <a:endParaRPr lang="en-GB" dirty="0" smtClean="0"/>
          </a:p>
          <a:p>
            <a:r>
              <a:rPr lang="en-GB" dirty="0" smtClean="0">
                <a:cs typeface="Times New Roman" pitchFamily="18" charset="0"/>
              </a:rPr>
              <a:t>“</a:t>
            </a:r>
            <a:r>
              <a:rPr lang="en-GB" dirty="0">
                <a:cs typeface="Times New Roman" pitchFamily="18" charset="0"/>
              </a:rPr>
              <a:t>Thus the net profitability of investment is unaffected by capital taxation”. Capital taxation “has all the merits of financing the State expenditure by borrowing, but is distinguished from borrowing by the advantage of the State not becoming indebted”. (</a:t>
            </a:r>
            <a:r>
              <a:rPr lang="en-GB" dirty="0" err="1">
                <a:cs typeface="Times New Roman" pitchFamily="18" charset="0"/>
              </a:rPr>
              <a:t>Kalecki</a:t>
            </a:r>
            <a:r>
              <a:rPr lang="en-GB" dirty="0">
                <a:cs typeface="Times New Roman" pitchFamily="18" charset="0"/>
              </a:rPr>
              <a:t> 1937)</a:t>
            </a:r>
            <a:endParaRPr lang="en-GB" dirty="0"/>
          </a:p>
          <a:p>
            <a:endParaRPr lang="en-GB" dirty="0" smtClean="0"/>
          </a:p>
          <a:p>
            <a:endParaRPr lang="en-GB" dirty="0"/>
          </a:p>
        </p:txBody>
      </p:sp>
    </p:spTree>
    <p:extLst>
      <p:ext uri="{BB962C8B-B14F-4D97-AF65-F5344CB8AC3E}">
        <p14:creationId xmlns:p14="http://schemas.microsoft.com/office/powerpoint/2010/main" val="2196965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GB" b="1" dirty="0" smtClean="0"/>
              <a:t>IMPLICATIONS FOR </a:t>
            </a:r>
            <a:r>
              <a:rPr lang="en-GB" b="1" dirty="0" smtClean="0"/>
              <a:t>GLOBAL ECONOMIC GOVERNANCE</a:t>
            </a:r>
            <a:endParaRPr lang="en-GB" b="1" dirty="0"/>
          </a:p>
        </p:txBody>
      </p:sp>
    </p:spTree>
    <p:extLst>
      <p:ext uri="{BB962C8B-B14F-4D97-AF65-F5344CB8AC3E}">
        <p14:creationId xmlns:p14="http://schemas.microsoft.com/office/powerpoint/2010/main" val="16717546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Current reform initiatives</a:t>
            </a:r>
            <a:endParaRPr lang="en-GB" dirty="0"/>
          </a:p>
        </p:txBody>
      </p:sp>
      <p:sp>
        <p:nvSpPr>
          <p:cNvPr id="3" name="Content Placeholder 2"/>
          <p:cNvSpPr>
            <a:spLocks noGrp="1"/>
          </p:cNvSpPr>
          <p:nvPr>
            <p:ph idx="1"/>
          </p:nvPr>
        </p:nvSpPr>
        <p:spPr>
          <a:xfrm>
            <a:off x="440267" y="1825625"/>
            <a:ext cx="10913533" cy="4351338"/>
          </a:xfrm>
        </p:spPr>
        <p:txBody>
          <a:bodyPr>
            <a:normAutofit fontScale="92500" lnSpcReduction="10000"/>
          </a:bodyPr>
          <a:lstStyle/>
          <a:p>
            <a:r>
              <a:rPr lang="en-GB" dirty="0" smtClean="0"/>
              <a:t>CIT: </a:t>
            </a:r>
            <a:r>
              <a:rPr lang="en-GB" i="1" dirty="0" smtClean="0"/>
              <a:t>BEPS </a:t>
            </a:r>
            <a:r>
              <a:rPr lang="en-GB" i="1" dirty="0" smtClean="0"/>
              <a:t>programme </a:t>
            </a:r>
            <a:r>
              <a:rPr lang="en-GB" dirty="0" smtClean="0"/>
              <a:t>(OECD) a step forward in coordination to reduce profit shifting but </a:t>
            </a:r>
            <a:r>
              <a:rPr lang="en-GB" dirty="0" smtClean="0"/>
              <a:t>very limited</a:t>
            </a:r>
            <a:r>
              <a:rPr lang="en-GB" dirty="0"/>
              <a:t>; </a:t>
            </a:r>
            <a:r>
              <a:rPr lang="en-GB" dirty="0" smtClean="0"/>
              <a:t>LDCs </a:t>
            </a:r>
            <a:r>
              <a:rPr lang="en-GB" dirty="0"/>
              <a:t>served by source (UN) than </a:t>
            </a:r>
            <a:r>
              <a:rPr lang="en-GB" dirty="0" smtClean="0"/>
              <a:t>resident (OECD) systems; unitary taxation </a:t>
            </a:r>
            <a:r>
              <a:rPr lang="en-GB" dirty="0" smtClean="0"/>
              <a:t>of MNEs best </a:t>
            </a:r>
            <a:r>
              <a:rPr lang="en-GB" dirty="0" smtClean="0"/>
              <a:t>(ICRICT) but even </a:t>
            </a:r>
            <a:r>
              <a:rPr lang="en-GB" dirty="0" smtClean="0"/>
              <a:t>this would require not only a global tax authority but also new criteria for apportionment. </a:t>
            </a:r>
            <a:endParaRPr lang="en-GB" dirty="0" smtClean="0"/>
          </a:p>
          <a:p>
            <a:r>
              <a:rPr lang="en-GB" dirty="0" smtClean="0"/>
              <a:t>PIT: </a:t>
            </a:r>
            <a:r>
              <a:rPr lang="en-GB" i="1" dirty="0" smtClean="0"/>
              <a:t>Global </a:t>
            </a:r>
            <a:r>
              <a:rPr lang="en-GB" i="1" dirty="0"/>
              <a:t>Forum on Transparency and Exchange of Information for Tax Purposes</a:t>
            </a:r>
            <a:r>
              <a:rPr lang="en-GB" dirty="0"/>
              <a:t> </a:t>
            </a:r>
            <a:r>
              <a:rPr lang="en-GB" dirty="0" smtClean="0"/>
              <a:t>(2010) </a:t>
            </a:r>
            <a:r>
              <a:rPr lang="en-GB" dirty="0" smtClean="0"/>
              <a:t>INCLUDES all </a:t>
            </a:r>
            <a:r>
              <a:rPr lang="en-GB" dirty="0"/>
              <a:t>G20 and OECD </a:t>
            </a:r>
            <a:r>
              <a:rPr lang="en-GB" dirty="0" smtClean="0"/>
              <a:t>members</a:t>
            </a:r>
            <a:r>
              <a:rPr lang="en-GB" dirty="0" smtClean="0"/>
              <a:t>; new </a:t>
            </a:r>
            <a:r>
              <a:rPr lang="en-GB" dirty="0"/>
              <a:t>standards will address new priority areas such as corruption and tax </a:t>
            </a:r>
            <a:r>
              <a:rPr lang="en-GB" dirty="0" smtClean="0"/>
              <a:t>crimes; and promote automatic information exchange </a:t>
            </a:r>
            <a:r>
              <a:rPr lang="en-GB" dirty="0"/>
              <a:t>(FATF 2012).  </a:t>
            </a:r>
            <a:r>
              <a:rPr lang="en-GB" dirty="0" smtClean="0"/>
              <a:t>130 members (2015)</a:t>
            </a:r>
            <a:endParaRPr lang="en-GB" dirty="0"/>
          </a:p>
          <a:p>
            <a:r>
              <a:rPr lang="en-GB" dirty="0" smtClean="0"/>
              <a:t>Academic </a:t>
            </a:r>
            <a:r>
              <a:rPr lang="en-GB" dirty="0" smtClean="0"/>
              <a:t>and high level </a:t>
            </a:r>
            <a:r>
              <a:rPr lang="en-GB" dirty="0" smtClean="0"/>
              <a:t>concerns </a:t>
            </a:r>
            <a:r>
              <a:rPr lang="en-GB" dirty="0" smtClean="0"/>
              <a:t>about </a:t>
            </a:r>
            <a:r>
              <a:rPr lang="en-GB" dirty="0" err="1" smtClean="0"/>
              <a:t>spillovers</a:t>
            </a:r>
            <a:r>
              <a:rPr lang="en-GB" dirty="0" smtClean="0"/>
              <a:t> from CIT competition and PIT losses from </a:t>
            </a:r>
            <a:r>
              <a:rPr lang="en-GB" dirty="0" smtClean="0"/>
              <a:t>secrecy are mainly driven by the interests of OECD countries; inadequate consideration of poor countries’ interests, let alone </a:t>
            </a:r>
            <a:r>
              <a:rPr lang="en-GB" dirty="0" err="1" smtClean="0"/>
              <a:t>polcy</a:t>
            </a:r>
            <a:r>
              <a:rPr lang="en-GB" dirty="0" smtClean="0"/>
              <a:t> advice shift towards direct taxation despite ‘commitment to equity’.</a:t>
            </a:r>
            <a:endParaRPr lang="en-GB" dirty="0"/>
          </a:p>
        </p:txBody>
      </p:sp>
    </p:spTree>
    <p:extLst>
      <p:ext uri="{BB962C8B-B14F-4D97-AF65-F5344CB8AC3E}">
        <p14:creationId xmlns:p14="http://schemas.microsoft.com/office/powerpoint/2010/main" val="18574198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Implications for Global Economic Governance</a:t>
            </a:r>
            <a:endParaRPr lang="en-GB" dirty="0"/>
          </a:p>
        </p:txBody>
      </p:sp>
      <p:sp>
        <p:nvSpPr>
          <p:cNvPr id="3" name="Content Placeholder 2"/>
          <p:cNvSpPr>
            <a:spLocks noGrp="1"/>
          </p:cNvSpPr>
          <p:nvPr>
            <p:ph idx="1"/>
          </p:nvPr>
        </p:nvSpPr>
        <p:spPr/>
        <p:txBody>
          <a:bodyPr>
            <a:normAutofit fontScale="92500" lnSpcReduction="20000"/>
          </a:bodyPr>
          <a:lstStyle/>
          <a:p>
            <a:r>
              <a:rPr lang="en-GB" sz="3600" dirty="0" smtClean="0"/>
              <a:t>Initiate multilateral agreements on tax competition, information exchange and revenue apportionment; taking </a:t>
            </a:r>
            <a:r>
              <a:rPr lang="en-GB" sz="3600" dirty="0" smtClean="0"/>
              <a:t>into account equity </a:t>
            </a:r>
            <a:r>
              <a:rPr lang="en-GB" sz="3600" dirty="0" smtClean="0"/>
              <a:t>considerations; </a:t>
            </a:r>
            <a:r>
              <a:rPr lang="en-GB" sz="3600" dirty="0" smtClean="0"/>
              <a:t>both between countries and within countries</a:t>
            </a:r>
          </a:p>
          <a:p>
            <a:r>
              <a:rPr lang="en-GB" sz="3600" dirty="0" smtClean="0"/>
              <a:t>Shift policy advice precepts towards direct taxation in general and international tax base recuperation in </a:t>
            </a:r>
            <a:r>
              <a:rPr lang="en-GB" sz="3600" dirty="0" smtClean="0"/>
              <a:t>particular; earmarking </a:t>
            </a:r>
            <a:r>
              <a:rPr lang="en-GB" sz="3600" dirty="0" smtClean="0"/>
              <a:t>of these gains for social protection and </a:t>
            </a:r>
            <a:r>
              <a:rPr lang="en-GB" sz="3600" dirty="0" smtClean="0"/>
              <a:t>infrastructure provision</a:t>
            </a:r>
          </a:p>
          <a:p>
            <a:r>
              <a:rPr lang="en-GB" sz="3600" dirty="0" smtClean="0"/>
              <a:t>Establish an UN charged with collection of global tax data and the secretariat for multilateral negotiations on both CIT and PIT</a:t>
            </a:r>
            <a:endParaRPr lang="en-GB" sz="3600" dirty="0"/>
          </a:p>
        </p:txBody>
      </p:sp>
    </p:spTree>
    <p:extLst>
      <p:ext uri="{BB962C8B-B14F-4D97-AF65-F5344CB8AC3E}">
        <p14:creationId xmlns:p14="http://schemas.microsoft.com/office/powerpoint/2010/main" val="32818776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And finally - reconceive development </a:t>
            </a:r>
            <a:r>
              <a:rPr lang="en-GB" dirty="0" smtClean="0"/>
              <a:t>cooperation as fiscal redistribution</a:t>
            </a:r>
            <a:endParaRPr lang="en-GB" dirty="0"/>
          </a:p>
        </p:txBody>
      </p:sp>
      <p:sp>
        <p:nvSpPr>
          <p:cNvPr id="3" name="Content Placeholder 2"/>
          <p:cNvSpPr>
            <a:spLocks noGrp="1"/>
          </p:cNvSpPr>
          <p:nvPr>
            <p:ph idx="1"/>
          </p:nvPr>
        </p:nvSpPr>
        <p:spPr>
          <a:xfrm>
            <a:off x="564443" y="1996440"/>
            <a:ext cx="11209867" cy="4600912"/>
          </a:xfrm>
        </p:spPr>
        <p:txBody>
          <a:bodyPr>
            <a:normAutofit fontScale="92500" lnSpcReduction="20000"/>
          </a:bodyPr>
          <a:lstStyle/>
          <a:p>
            <a:r>
              <a:rPr lang="en-GB" sz="3400" dirty="0" smtClean="0"/>
              <a:t>Traditional ODA </a:t>
            </a:r>
            <a:r>
              <a:rPr lang="en-GB" sz="3400" dirty="0" smtClean="0"/>
              <a:t>can be seen as a </a:t>
            </a:r>
            <a:r>
              <a:rPr lang="en-GB" sz="3400" dirty="0" smtClean="0"/>
              <a:t>rudimentary system </a:t>
            </a:r>
            <a:r>
              <a:rPr lang="en-GB" sz="3400" dirty="0"/>
              <a:t>of </a:t>
            </a:r>
            <a:r>
              <a:rPr lang="en-GB" sz="3400" dirty="0" smtClean="0"/>
              <a:t>hypothecating taxes in rich nations to budgetary </a:t>
            </a:r>
            <a:r>
              <a:rPr lang="en-GB" sz="3400" dirty="0"/>
              <a:t>support for </a:t>
            </a:r>
            <a:r>
              <a:rPr lang="en-GB" sz="3400" dirty="0" smtClean="0"/>
              <a:t>poor countries; and social protection </a:t>
            </a:r>
            <a:r>
              <a:rPr lang="en-GB" sz="3400" dirty="0" err="1" smtClean="0"/>
              <a:t>theirin</a:t>
            </a:r>
            <a:r>
              <a:rPr lang="en-GB" sz="3400" dirty="0" smtClean="0"/>
              <a:t> - essentially fiscal redistribution therefore</a:t>
            </a:r>
            <a:endParaRPr lang="en-GB" sz="3400" dirty="0" smtClean="0"/>
          </a:p>
          <a:p>
            <a:r>
              <a:rPr lang="en-GB" sz="3400" dirty="0" smtClean="0"/>
              <a:t>Fiscal </a:t>
            </a:r>
            <a:r>
              <a:rPr lang="en-GB" sz="3400" dirty="0"/>
              <a:t>equity principle </a:t>
            </a:r>
            <a:r>
              <a:rPr lang="en-GB" sz="3400" dirty="0" smtClean="0"/>
              <a:t>(progressive tax</a:t>
            </a:r>
            <a:r>
              <a:rPr lang="en-GB" sz="3400" dirty="0" smtClean="0"/>
              <a:t> </a:t>
            </a:r>
            <a:r>
              <a:rPr lang="en-GB" sz="3400" dirty="0"/>
              <a:t>necessary to provide </a:t>
            </a:r>
            <a:r>
              <a:rPr lang="en-GB" sz="3400" dirty="0" smtClean="0"/>
              <a:t>agreed social minimum) is </a:t>
            </a:r>
            <a:r>
              <a:rPr lang="en-GB" sz="3400" dirty="0"/>
              <a:t>justified on normative grounds, and </a:t>
            </a:r>
            <a:r>
              <a:rPr lang="en-GB" sz="3400" dirty="0" smtClean="0"/>
              <a:t>widely </a:t>
            </a:r>
            <a:r>
              <a:rPr lang="en-GB" sz="3400" dirty="0"/>
              <a:t>used in </a:t>
            </a:r>
            <a:r>
              <a:rPr lang="en-GB" sz="3400" dirty="0" smtClean="0"/>
              <a:t>federal polities; regions levy progressive tax on income, and provide equal social services, infrastructure etc.</a:t>
            </a:r>
          </a:p>
          <a:p>
            <a:r>
              <a:rPr lang="en-GB" sz="3400" dirty="0" smtClean="0"/>
              <a:t>Progress in multilateral cooperation on recuperating the global tax base could therefore eventually led to the replacement of ODA (with its problems of asymmetry and instability) by a system of explicit fiscal redistribution.</a:t>
            </a:r>
            <a:endParaRPr lang="en-GB" dirty="0"/>
          </a:p>
        </p:txBody>
      </p:sp>
    </p:spTree>
    <p:extLst>
      <p:ext uri="{BB962C8B-B14F-4D97-AF65-F5344CB8AC3E}">
        <p14:creationId xmlns:p14="http://schemas.microsoft.com/office/powerpoint/2010/main" val="382180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4176395"/>
          </a:xfrm>
        </p:spPr>
        <p:txBody>
          <a:bodyPr>
            <a:normAutofit/>
          </a:bodyPr>
          <a:lstStyle/>
          <a:p>
            <a:pPr algn="ctr"/>
            <a:r>
              <a:rPr lang="en-GB" sz="16600" dirty="0" smtClean="0"/>
              <a:t>Thank you</a:t>
            </a:r>
            <a:endParaRPr lang="en-GB" sz="16600" dirty="0"/>
          </a:p>
        </p:txBody>
      </p:sp>
    </p:spTree>
    <p:extLst>
      <p:ext uri="{BB962C8B-B14F-4D97-AF65-F5344CB8AC3E}">
        <p14:creationId xmlns:p14="http://schemas.microsoft.com/office/powerpoint/2010/main" val="39356865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APPENDIX SLIDES</a:t>
            </a:r>
            <a:endParaRPr lang="en-GB" dirty="0"/>
          </a:p>
        </p:txBody>
      </p:sp>
    </p:spTree>
    <p:extLst>
      <p:ext uri="{BB962C8B-B14F-4D97-AF65-F5344CB8AC3E}">
        <p14:creationId xmlns:p14="http://schemas.microsoft.com/office/powerpoint/2010/main" val="32614807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err="1" smtClean="0"/>
              <a:t>Kalecki</a:t>
            </a:r>
            <a:r>
              <a:rPr lang="en-GB" dirty="0" smtClean="0"/>
              <a:t> model</a:t>
            </a:r>
            <a:endParaRPr lang="en-GB"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p:txBody>
              <a:bodyPr>
                <a:normAutofit fontScale="85000" lnSpcReduction="20000"/>
              </a:bodyPr>
              <a:lstStyle/>
              <a:p>
                <a14:m>
                  <m:oMath xmlns:m="http://schemas.openxmlformats.org/officeDocument/2006/math">
                    <m:r>
                      <a:rPr lang="en-GB" i="1" smtClean="0">
                        <a:latin typeface="Cambria Math" panose="02040503050406030204" pitchFamily="18" charset="0"/>
                      </a:rPr>
                      <m:t>𝑃</m:t>
                    </m:r>
                    <m:r>
                      <a:rPr lang="en-GB" i="1" smtClean="0">
                        <a:latin typeface="Cambria Math" panose="02040503050406030204" pitchFamily="18" charset="0"/>
                      </a:rPr>
                      <m:t>=</m:t>
                    </m:r>
                    <m:r>
                      <a:rPr lang="en-GB" i="1" smtClean="0">
                        <a:latin typeface="Cambria Math" panose="02040503050406030204" pitchFamily="18" charset="0"/>
                      </a:rPr>
                      <m:t>𝜆</m:t>
                    </m:r>
                    <m:r>
                      <a:rPr lang="en-GB" i="1" smtClean="0">
                        <a:latin typeface="Cambria Math" panose="02040503050406030204" pitchFamily="18" charset="0"/>
                      </a:rPr>
                      <m:t>𝑄</m:t>
                    </m:r>
                  </m:oMath>
                </a14:m>
                <a:endParaRPr lang="en-GB" dirty="0"/>
              </a:p>
              <a:p>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m:t>
                    </m:r>
                    <m:r>
                      <a:rPr lang="en-GB" i="1">
                        <a:latin typeface="Cambria Math" panose="02040503050406030204" pitchFamily="18" charset="0"/>
                      </a:rPr>
                      <m:t>𝑃</m:t>
                    </m:r>
                    <m:r>
                      <a:rPr lang="en-GB" i="1">
                        <a:latin typeface="Cambria Math" panose="02040503050406030204" pitchFamily="18" charset="0"/>
                      </a:rPr>
                      <m:t>+</m:t>
                    </m:r>
                    <m:r>
                      <a:rPr lang="en-GB" i="1">
                        <a:latin typeface="Cambria Math" panose="02040503050406030204" pitchFamily="18" charset="0"/>
                      </a:rPr>
                      <m:t>𝑊</m:t>
                    </m:r>
                  </m:oMath>
                </a14:m>
                <a:endParaRPr lang="en-GB" dirty="0"/>
              </a:p>
              <a:p>
                <a14:m>
                  <m:oMath xmlns:m="http://schemas.openxmlformats.org/officeDocument/2006/math">
                    <m:r>
                      <a:rPr lang="en-GB" i="1">
                        <a:latin typeface="Cambria Math" panose="02040503050406030204" pitchFamily="18" charset="0"/>
                      </a:rPr>
                      <m:t>𝐿</m:t>
                    </m:r>
                    <m:r>
                      <a:rPr lang="en-GB" i="1">
                        <a:latin typeface="Cambria Math" panose="02040503050406030204" pitchFamily="18" charset="0"/>
                      </a:rPr>
                      <m:t>=</m:t>
                    </m:r>
                    <m:r>
                      <a:rPr lang="en-GB" i="1">
                        <a:latin typeface="Cambria Math" panose="02040503050406030204" pitchFamily="18" charset="0"/>
                      </a:rPr>
                      <m:t>𝜙</m:t>
                    </m:r>
                    <m:r>
                      <a:rPr lang="en-GB" i="1">
                        <a:latin typeface="Cambria Math" panose="02040503050406030204" pitchFamily="18" charset="0"/>
                      </a:rPr>
                      <m:t>𝑄</m:t>
                    </m:r>
                  </m:oMath>
                </a14:m>
                <a:endParaRPr lang="en-GB" dirty="0"/>
              </a:p>
              <a:p>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𝐼</m:t>
                        </m:r>
                        <m:r>
                          <a:rPr lang="en-GB" i="1">
                            <a:latin typeface="Cambria Math" panose="02040503050406030204" pitchFamily="18" charset="0"/>
                          </a:rPr>
                          <m:t>+(</m:t>
                        </m:r>
                        <m:r>
                          <a:rPr lang="en-GB" i="1">
                            <a:latin typeface="Cambria Math" panose="02040503050406030204" pitchFamily="18" charset="0"/>
                          </a:rPr>
                          <m:t>𝑇</m:t>
                        </m:r>
                        <m:r>
                          <a:rPr lang="en-GB" i="1">
                            <a:latin typeface="Cambria Math" panose="02040503050406030204" pitchFamily="18" charset="0"/>
                          </a:rPr>
                          <m:t>−</m:t>
                        </m:r>
                        <m:r>
                          <a:rPr lang="en-GB" b="0" i="1" smtClean="0">
                            <a:latin typeface="Cambria Math" panose="02040503050406030204" pitchFamily="18" charset="0"/>
                          </a:rPr>
                          <m:t>𝐷</m:t>
                        </m:r>
                        <m:r>
                          <a:rPr lang="en-GB" i="1">
                            <a:latin typeface="Cambria Math" panose="02040503050406030204" pitchFamily="18" charset="0"/>
                          </a:rPr>
                          <m:t>)</m:t>
                        </m:r>
                      </m:num>
                      <m:den>
                        <m:r>
                          <a:rPr lang="en-GB" i="1">
                            <a:latin typeface="Cambria Math" panose="02040503050406030204" pitchFamily="18" charset="0"/>
                          </a:rPr>
                          <m:t>𝜆</m:t>
                        </m:r>
                        <m:r>
                          <a:rPr lang="en-GB" i="1">
                            <a:latin typeface="Cambria Math" panose="02040503050406030204" pitchFamily="18" charset="0"/>
                          </a:rPr>
                          <m:t>{</m:t>
                        </m:r>
                        <m:r>
                          <a:rPr lang="en-GB" i="1">
                            <a:latin typeface="Cambria Math" panose="02040503050406030204" pitchFamily="18" charset="0"/>
                          </a:rPr>
                          <m:t>𝑡</m:t>
                        </m:r>
                        <m:d>
                          <m:dPr>
                            <m:ctrlPr>
                              <a:rPr lang="en-GB" i="1">
                                <a:latin typeface="Cambria Math" panose="02040503050406030204" pitchFamily="18" charset="0"/>
                              </a:rPr>
                            </m:ctrlPr>
                          </m:dPr>
                          <m:e>
                            <m:r>
                              <a:rPr lang="en-GB" i="1">
                                <a:latin typeface="Cambria Math" panose="02040503050406030204" pitchFamily="18" charset="0"/>
                              </a:rPr>
                              <m:t>1−</m:t>
                            </m:r>
                            <m:r>
                              <a:rPr lang="en-GB" i="1">
                                <a:latin typeface="Cambria Math" panose="02040503050406030204" pitchFamily="18" charset="0"/>
                              </a:rPr>
                              <m:t>𝑠</m:t>
                            </m:r>
                          </m:e>
                        </m:d>
                        <m:r>
                          <a:rPr lang="en-GB" i="1">
                            <a:latin typeface="Cambria Math" panose="02040503050406030204" pitchFamily="18" charset="0"/>
                          </a:rPr>
                          <m:t>+</m:t>
                        </m:r>
                        <m:r>
                          <a:rPr lang="en-GB" i="1">
                            <a:latin typeface="Cambria Math" panose="02040503050406030204" pitchFamily="18" charset="0"/>
                          </a:rPr>
                          <m:t>𝑠</m:t>
                        </m:r>
                        <m:r>
                          <a:rPr lang="en-GB" i="1">
                            <a:latin typeface="Cambria Math" panose="02040503050406030204" pitchFamily="18" charset="0"/>
                          </a:rPr>
                          <m:t>}</m:t>
                        </m:r>
                      </m:den>
                    </m:f>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𝐼</m:t>
                        </m:r>
                      </m:num>
                      <m:den>
                        <m:r>
                          <a:rPr lang="en-GB" i="1">
                            <a:latin typeface="Cambria Math" panose="02040503050406030204" pitchFamily="18" charset="0"/>
                          </a:rPr>
                          <m:t>𝜆</m:t>
                        </m:r>
                        <m:r>
                          <a:rPr lang="en-GB" i="1">
                            <a:latin typeface="Cambria Math" panose="02040503050406030204" pitchFamily="18" charset="0"/>
                          </a:rPr>
                          <m:t>𝑠</m:t>
                        </m:r>
                        <m:r>
                          <a:rPr lang="en-GB" i="1">
                            <a:latin typeface="Cambria Math" panose="02040503050406030204" pitchFamily="18" charset="0"/>
                          </a:rPr>
                          <m:t>(1−</m:t>
                        </m:r>
                        <m:r>
                          <a:rPr lang="en-GB" i="1">
                            <a:latin typeface="Cambria Math" panose="02040503050406030204" pitchFamily="18" charset="0"/>
                          </a:rPr>
                          <m:t>𝑡</m:t>
                        </m:r>
                        <m:r>
                          <a:rPr lang="en-GB" i="1">
                            <a:latin typeface="Cambria Math" panose="02040503050406030204" pitchFamily="18" charset="0"/>
                          </a:rPr>
                          <m:t>)+</m:t>
                        </m:r>
                        <m:r>
                          <a:rPr lang="en-GB" i="1">
                            <a:latin typeface="Cambria Math" panose="02040503050406030204" pitchFamily="18" charset="0"/>
                          </a:rPr>
                          <m:t>𝑧</m:t>
                        </m:r>
                      </m:den>
                    </m:f>
                  </m:oMath>
                </a14:m>
                <a:endParaRPr lang="en-GB" dirty="0" smtClean="0"/>
              </a:p>
              <a:p>
                <a:r>
                  <a:rPr lang="en-GB" dirty="0" smtClean="0"/>
                  <a:t>shares are of rentiers = </a:t>
                </a:r>
                <a14:m>
                  <m:oMath xmlns:m="http://schemas.openxmlformats.org/officeDocument/2006/math">
                    <m:r>
                      <a:rPr lang="en-GB" i="1">
                        <a:latin typeface="Cambria Math" panose="02040503050406030204" pitchFamily="18" charset="0"/>
                      </a:rPr>
                      <m:t>𝜆</m:t>
                    </m:r>
                    <m:r>
                      <a:rPr lang="en-GB" i="1">
                        <a:latin typeface="Cambria Math" panose="02040503050406030204" pitchFamily="18" charset="0"/>
                      </a:rPr>
                      <m:t>𝑄</m:t>
                    </m:r>
                  </m:oMath>
                </a14:m>
                <a:r>
                  <a:rPr lang="en-GB" dirty="0" smtClean="0"/>
                  <a:t> (1- t); </a:t>
                </a:r>
                <a:r>
                  <a:rPr lang="en-GB" dirty="0" err="1" smtClean="0"/>
                  <a:t>wagearners</a:t>
                </a:r>
                <a:r>
                  <a:rPr lang="en-GB" dirty="0" smtClean="0"/>
                  <a:t> = (1- </a:t>
                </a:r>
                <a14:m>
                  <m:oMath xmlns:m="http://schemas.openxmlformats.org/officeDocument/2006/math">
                    <m:r>
                      <a:rPr lang="en-GB" i="1">
                        <a:latin typeface="Cambria Math" panose="02040503050406030204" pitchFamily="18" charset="0"/>
                      </a:rPr>
                      <m:t>𝜆</m:t>
                    </m:r>
                    <m:r>
                      <a:rPr lang="en-GB" b="0" i="1" smtClean="0">
                        <a:latin typeface="Cambria Math" panose="02040503050406030204" pitchFamily="18" charset="0"/>
                      </a:rPr>
                      <m:t>)</m:t>
                    </m:r>
                    <m:r>
                      <a:rPr lang="en-GB" i="1">
                        <a:latin typeface="Cambria Math" panose="02040503050406030204" pitchFamily="18" charset="0"/>
                      </a:rPr>
                      <m:t>𝑄</m:t>
                    </m:r>
                  </m:oMath>
                </a14:m>
                <a:r>
                  <a:rPr lang="en-GB" dirty="0" smtClean="0"/>
                  <a:t>; and thus of unemployed (‘dole’ or social protection) = t !</a:t>
                </a:r>
              </a:p>
              <a:p>
                <a:r>
                  <a:rPr lang="en-GB" dirty="0" smtClean="0"/>
                  <a:t>But distributional effect even greater because as </a:t>
                </a:r>
              </a:p>
              <a:p>
                <a14:m>
                  <m:oMath xmlns:m="http://schemas.openxmlformats.org/officeDocument/2006/math">
                    <m:r>
                      <a:rPr lang="en-GB" i="1">
                        <a:latin typeface="Cambria Math" panose="02040503050406030204" pitchFamily="18" charset="0"/>
                      </a:rPr>
                      <m:t>𝐿</m:t>
                    </m:r>
                    <m:r>
                      <a:rPr lang="en-GB" i="1">
                        <a:latin typeface="Cambria Math" panose="02040503050406030204" pitchFamily="18" charset="0"/>
                      </a:rPr>
                      <m:t>=</m:t>
                    </m:r>
                    <m:r>
                      <a:rPr lang="en-GB" i="1">
                        <a:latin typeface="Cambria Math" panose="02040503050406030204" pitchFamily="18" charset="0"/>
                      </a:rPr>
                      <m:t>𝜙</m:t>
                    </m:r>
                    <m:r>
                      <a:rPr lang="en-GB" i="1">
                        <a:latin typeface="Cambria Math" panose="02040503050406030204" pitchFamily="18" charset="0"/>
                      </a:rPr>
                      <m:t>𝑄</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𝜙</m:t>
                        </m:r>
                        <m:r>
                          <a:rPr lang="en-GB" i="1">
                            <a:latin typeface="Cambria Math" panose="02040503050406030204" pitchFamily="18" charset="0"/>
                          </a:rPr>
                          <m:t>𝐼</m:t>
                        </m:r>
                      </m:num>
                      <m:den>
                        <m:r>
                          <a:rPr lang="en-GB" i="1">
                            <a:latin typeface="Cambria Math" panose="02040503050406030204" pitchFamily="18" charset="0"/>
                          </a:rPr>
                          <m:t>𝜆</m:t>
                        </m:r>
                        <m:r>
                          <a:rPr lang="en-GB" i="1">
                            <a:latin typeface="Cambria Math" panose="02040503050406030204" pitchFamily="18" charset="0"/>
                          </a:rPr>
                          <m:t>𝑠</m:t>
                        </m:r>
                        <m:r>
                          <a:rPr lang="en-GB" i="1">
                            <a:latin typeface="Cambria Math" panose="02040503050406030204" pitchFamily="18" charset="0"/>
                          </a:rPr>
                          <m:t>(1−</m:t>
                        </m:r>
                        <m:r>
                          <a:rPr lang="en-GB" i="1">
                            <a:latin typeface="Cambria Math" panose="02040503050406030204" pitchFamily="18" charset="0"/>
                          </a:rPr>
                          <m:t>𝑡</m:t>
                        </m:r>
                        <m:r>
                          <a:rPr lang="en-GB" i="1">
                            <a:latin typeface="Cambria Math" panose="02040503050406030204" pitchFamily="18" charset="0"/>
                          </a:rPr>
                          <m:t>)+</m:t>
                        </m:r>
                        <m:r>
                          <a:rPr lang="en-GB" i="1">
                            <a:latin typeface="Cambria Math" panose="02040503050406030204" pitchFamily="18" charset="0"/>
                          </a:rPr>
                          <m:t>𝑧</m:t>
                        </m:r>
                      </m:den>
                    </m:f>
                  </m:oMath>
                </a14:m>
                <a:endParaRPr lang="en-GB" dirty="0" smtClean="0"/>
              </a:p>
              <a:p>
                <a:r>
                  <a:rPr lang="en-GB" dirty="0" smtClean="0"/>
                  <a:t>The increase in t will increase employment (L) and thus reduce the real wage in relation to the national </a:t>
                </a:r>
                <a:r>
                  <a:rPr lang="en-GB" dirty="0" err="1" smtClean="0"/>
                  <a:t>averageincome</a:t>
                </a:r>
                <a:r>
                  <a:rPr lang="en-GB" dirty="0" smtClean="0"/>
                  <a:t>; and </a:t>
                </a:r>
                <a:r>
                  <a:rPr lang="en-GB" dirty="0" err="1" smtClean="0"/>
                  <a:t>rais</a:t>
                </a:r>
                <a:r>
                  <a:rPr lang="en-GB" dirty="0" smtClean="0"/>
                  <a:t> that of the unemployed</a:t>
                </a:r>
                <a:endParaRPr lang="en-GB" dirty="0"/>
              </a:p>
              <a:p>
                <a:endParaRPr lang="en-GB" dirty="0"/>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blipFill rotWithShape="0">
                <a:blip r:embed="rId2"/>
                <a:stretch>
                  <a:fillRect l="-812" t="-1541" b="-2241"/>
                </a:stretch>
              </a:blipFill>
            </p:spPr>
            <p:txBody>
              <a:bodyPr/>
              <a:lstStyle/>
              <a:p>
                <a:r>
                  <a:rPr lang="en-GB">
                    <a:noFill/>
                  </a:rPr>
                  <a:t> </a:t>
                </a:r>
              </a:p>
            </p:txBody>
          </p:sp>
        </mc:Fallback>
      </mc:AlternateContent>
    </p:spTree>
    <p:extLst>
      <p:ext uri="{BB962C8B-B14F-4D97-AF65-F5344CB8AC3E}">
        <p14:creationId xmlns:p14="http://schemas.microsoft.com/office/powerpoint/2010/main" val="35669859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Kalecki on capital taxation</a:t>
            </a:r>
            <a:endParaRPr lang="en-GB" dirty="0"/>
          </a:p>
        </p:txBody>
      </p:sp>
      <p:sp>
        <p:nvSpPr>
          <p:cNvPr id="3" name="Content Placeholder 2"/>
          <p:cNvSpPr>
            <a:spLocks noGrp="1"/>
          </p:cNvSpPr>
          <p:nvPr>
            <p:ph idx="1"/>
          </p:nvPr>
        </p:nvSpPr>
        <p:spPr/>
        <p:txBody>
          <a:bodyPr>
            <a:normAutofit/>
          </a:bodyPr>
          <a:lstStyle/>
          <a:p>
            <a:r>
              <a:rPr lang="en-GB" dirty="0" smtClean="0">
                <a:latin typeface="Times New Roman" pitchFamily="18" charset="0"/>
                <a:cs typeface="Times New Roman" pitchFamily="18" charset="0"/>
              </a:rPr>
              <a:t>“Thus the net profitability of investment is unaffected by capital taxation”. Capital taxation “has all the merits of financing the State expenditure by borrowing, but is distinguished from borrowing by the advantage of the State not becoming indebted”. (Kalecki 1937)</a:t>
            </a:r>
            <a:endParaRPr lang="en-GB" dirty="0" smtClean="0"/>
          </a:p>
          <a:p>
            <a:r>
              <a:rPr lang="en-GB" dirty="0" smtClean="0"/>
              <a:t>“</a:t>
            </a:r>
            <a:r>
              <a:rPr lang="en-GB" dirty="0"/>
              <a:t>Kalecki does not share the utilitarian tenet which is at the base of these [neoclassical] theories. Capitalists do not accumulate for their own future consumption nor for future consumption of their heirs: rather their aim is to increase capital and leave it to their heirs, so that the latter can continue their own work</a:t>
            </a:r>
            <a:r>
              <a:rPr lang="en-GB" dirty="0" smtClean="0"/>
              <a:t>”(</a:t>
            </a:r>
            <a:r>
              <a:rPr lang="en-GB" dirty="0" err="1"/>
              <a:t>Paladini</a:t>
            </a:r>
            <a:r>
              <a:rPr lang="en-GB" dirty="0"/>
              <a:t>, </a:t>
            </a:r>
            <a:r>
              <a:rPr lang="en-GB" dirty="0" smtClean="0"/>
              <a:t>1989)</a:t>
            </a:r>
            <a:endParaRPr lang="en-GB" dirty="0"/>
          </a:p>
        </p:txBody>
      </p:sp>
    </p:spTree>
    <p:extLst>
      <p:ext uri="{BB962C8B-B14F-4D97-AF65-F5344CB8AC3E}">
        <p14:creationId xmlns:p14="http://schemas.microsoft.com/office/powerpoint/2010/main" val="2606185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rgbClr val="5F5F5F"/>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rgbClr val="5F5F5F"/>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smtClean="0"/>
              <a:t>In the UK the Plato Index (direct tax pressure on the top quintile of households)declined over time; mainly because their income share has risen but PIT revenue has not). </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12438028"/>
              </p:ext>
            </p:extLst>
          </p:nvPr>
        </p:nvGraphicFramePr>
        <p:xfrm>
          <a:off x="1752600" y="1825624"/>
          <a:ext cx="8486775" cy="4765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72519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GB" sz="5400" b="1" dirty="0" smtClean="0"/>
              <a:t>DIRECT TAXATION AND INCOME DISTRIBUTION</a:t>
            </a:r>
            <a:endParaRPr lang="en-GB" sz="5400" b="1" dirty="0"/>
          </a:p>
        </p:txBody>
      </p:sp>
    </p:spTree>
    <p:extLst>
      <p:ext uri="{BB962C8B-B14F-4D97-AF65-F5344CB8AC3E}">
        <p14:creationId xmlns:p14="http://schemas.microsoft.com/office/powerpoint/2010/main" val="25246041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consequences for national income distribution? </a:t>
            </a:r>
            <a:endParaRPr lang="en-GB" dirty="0"/>
          </a:p>
        </p:txBody>
      </p:sp>
      <p:sp>
        <p:nvSpPr>
          <p:cNvPr id="3" name="Content Placeholder 2"/>
          <p:cNvSpPr>
            <a:spLocks noGrp="1"/>
          </p:cNvSpPr>
          <p:nvPr>
            <p:ph idx="1"/>
          </p:nvPr>
        </p:nvSpPr>
        <p:spPr/>
        <p:txBody>
          <a:bodyPr>
            <a:normAutofit/>
          </a:bodyPr>
          <a:lstStyle/>
          <a:p>
            <a:r>
              <a:rPr lang="en-GB" sz="3200" dirty="0" smtClean="0"/>
              <a:t>Higher levels of PIT and CIT income improve income distribution directly by reducing the share of national income accruing to elites</a:t>
            </a:r>
          </a:p>
          <a:p>
            <a:r>
              <a:rPr lang="en-GB" sz="3200" dirty="0" smtClean="0"/>
              <a:t>Increased tax revenue allows balanced-budget expansion of aggregate expenditure, and thus higher output and employment</a:t>
            </a:r>
          </a:p>
          <a:p>
            <a:r>
              <a:rPr lang="en-GB" sz="3200" dirty="0" smtClean="0"/>
              <a:t>Increased revenue allows social protection budgets to be expanded without impacting on the (voting) middle class.</a:t>
            </a:r>
            <a:endParaRPr lang="en-GB" sz="3200" dirty="0"/>
          </a:p>
        </p:txBody>
      </p:sp>
    </p:spTree>
    <p:extLst>
      <p:ext uri="{BB962C8B-B14F-4D97-AF65-F5344CB8AC3E}">
        <p14:creationId xmlns:p14="http://schemas.microsoft.com/office/powerpoint/2010/main" val="33026647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528" y="274638"/>
            <a:ext cx="8496944" cy="1354162"/>
          </a:xfrm>
        </p:spPr>
        <p:txBody>
          <a:bodyPr>
            <a:noAutofit/>
          </a:bodyPr>
          <a:lstStyle/>
          <a:p>
            <a:r>
              <a:rPr lang="en-GB" sz="3200" dirty="0"/>
              <a:t>IMF estimates of assets held offshore in ‘small international financial centres’ (Lane &amp; </a:t>
            </a:r>
            <a:r>
              <a:rPr lang="en-GB" sz="3200" dirty="0" err="1"/>
              <a:t>Milesi</a:t>
            </a:r>
            <a:r>
              <a:rPr lang="en-GB" sz="3200" dirty="0"/>
              <a:t>, 2010) allow estimate of potential tax yield </a:t>
            </a:r>
          </a:p>
        </p:txBody>
      </p:sp>
      <p:graphicFrame>
        <p:nvGraphicFramePr>
          <p:cNvPr id="3" name="Table 2"/>
          <p:cNvGraphicFramePr>
            <a:graphicFrameLocks noGrp="1"/>
          </p:cNvGraphicFramePr>
          <p:nvPr>
            <p:extLst/>
          </p:nvPr>
        </p:nvGraphicFramePr>
        <p:xfrm>
          <a:off x="1981200" y="1916833"/>
          <a:ext cx="8229600" cy="4720491"/>
        </p:xfrm>
        <a:graphic>
          <a:graphicData uri="http://schemas.openxmlformats.org/drawingml/2006/table">
            <a:tbl>
              <a:tblPr firstRow="1" firstCol="1" bandRow="1">
                <a:tableStyleId>{5C22544A-7EE6-4342-B048-85BDC9FD1C3A}</a:tableStyleId>
              </a:tblPr>
              <a:tblGrid>
                <a:gridCol w="2743200"/>
                <a:gridCol w="2743200"/>
                <a:gridCol w="2743200"/>
              </a:tblGrid>
              <a:tr h="447957">
                <a:tc>
                  <a:txBody>
                    <a:bodyPr/>
                    <a:lstStyle/>
                    <a:p>
                      <a:pPr>
                        <a:lnSpc>
                          <a:spcPct val="115000"/>
                        </a:lnSpc>
                        <a:spcAft>
                          <a:spcPts val="0"/>
                        </a:spcAft>
                      </a:pPr>
                      <a:r>
                        <a:rPr lang="en-GB" sz="1100" dirty="0">
                          <a:effectLst/>
                        </a:rPr>
                        <a:t> </a:t>
                      </a:r>
                      <a:r>
                        <a:rPr lang="en-GB" sz="2000" dirty="0" smtClean="0"/>
                        <a:t>US$ billions</a:t>
                      </a:r>
                      <a:endParaRPr lang="en-GB"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smtClean="0">
                          <a:effectLst/>
                        </a:rPr>
                        <a:t>‘Hidden’ Asset </a:t>
                      </a:r>
                      <a:r>
                        <a:rPr lang="en-US" sz="2400" kern="1200" dirty="0">
                          <a:effectLst/>
                        </a:rPr>
                        <a:t>Stock </a:t>
                      </a:r>
                      <a:r>
                        <a:rPr lang="en-US" sz="2400" kern="1200" dirty="0" smtClean="0">
                          <a:effectLst/>
                        </a:rPr>
                        <a:t> </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400" kern="1200" dirty="0">
                          <a:effectLst/>
                        </a:rPr>
                        <a:t>Potential Tax Yield </a:t>
                      </a:r>
                      <a:r>
                        <a:rPr lang="en-GB" sz="2400" kern="1200" dirty="0" smtClean="0">
                          <a:effectLst/>
                        </a:rPr>
                        <a:t>  </a:t>
                      </a:r>
                      <a:endParaRPr lang="en-GB" sz="2400" dirty="0">
                        <a:effectLst/>
                        <a:latin typeface="Calibri"/>
                        <a:ea typeface="Calibri"/>
                        <a:cs typeface="Times New Roman"/>
                      </a:endParaRPr>
                    </a:p>
                  </a:txBody>
                  <a:tcPr marL="68580" marR="68580" marT="0" marB="0"/>
                </a:tc>
              </a:tr>
              <a:tr h="267227">
                <a:tc>
                  <a:txBody>
                    <a:bodyPr/>
                    <a:lstStyle/>
                    <a:p>
                      <a:pPr>
                        <a:lnSpc>
                          <a:spcPct val="115000"/>
                        </a:lnSpc>
                        <a:spcAft>
                          <a:spcPts val="0"/>
                        </a:spcAft>
                      </a:pPr>
                      <a:r>
                        <a:rPr lang="en-US" sz="1100" kern="12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a:effectLst/>
                        </a:rPr>
                        <a:t> </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dirty="0">
                          <a:effectLst/>
                        </a:rPr>
                        <a:t> </a:t>
                      </a:r>
                      <a:endParaRPr lang="en-GB" sz="11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US" sz="2400" kern="1200" dirty="0">
                          <a:effectLst/>
                        </a:rPr>
                        <a:t>World</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18454</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692</a:t>
                      </a:r>
                      <a:endParaRPr lang="en-GB" sz="2400" dirty="0">
                        <a:effectLst/>
                        <a:latin typeface="Calibri"/>
                        <a:ea typeface="Calibri"/>
                        <a:cs typeface="Times New Roman"/>
                      </a:endParaRPr>
                    </a:p>
                  </a:txBody>
                  <a:tcPr marL="68580" marR="68580" marT="0" marB="0"/>
                </a:tc>
              </a:tr>
              <a:tr h="421651">
                <a:tc>
                  <a:txBody>
                    <a:bodyPr/>
                    <a:lstStyle/>
                    <a:p>
                      <a:pPr>
                        <a:lnSpc>
                          <a:spcPct val="115000"/>
                        </a:lnSpc>
                        <a:spcAft>
                          <a:spcPts val="0"/>
                        </a:spcAft>
                      </a:pPr>
                      <a:r>
                        <a:rPr lang="en-GB" sz="2400" dirty="0" smtClean="0">
                          <a:effectLst/>
                          <a:latin typeface="Calibri"/>
                          <a:ea typeface="Calibri"/>
                          <a:cs typeface="Times New Roman"/>
                        </a:rPr>
                        <a:t>Developed</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400" dirty="0" smtClean="0">
                          <a:effectLst/>
                          <a:latin typeface="Calibri"/>
                          <a:ea typeface="Calibri"/>
                          <a:cs typeface="Times New Roman"/>
                        </a:rPr>
                        <a:t>12666</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400" dirty="0" smtClean="0">
                          <a:effectLst/>
                          <a:latin typeface="Calibri"/>
                          <a:ea typeface="Calibri"/>
                          <a:cs typeface="Times New Roman"/>
                        </a:rPr>
                        <a:t>475</a:t>
                      </a:r>
                      <a:endParaRPr lang="en-GB" sz="24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kern="1200" dirty="0" smtClean="0">
                          <a:effectLst/>
                        </a:rPr>
                        <a:t>Developing</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5788</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a:effectLst/>
                        </a:rPr>
                        <a:t>217</a:t>
                      </a:r>
                      <a:endParaRPr lang="en-GB" sz="240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a:effectLst/>
                        </a:rPr>
                        <a:t> </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GB" sz="2400" dirty="0">
                          <a:effectLst/>
                        </a:rPr>
                        <a:t> </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400" dirty="0">
                          <a:effectLst/>
                        </a:rPr>
                        <a:t> </a:t>
                      </a:r>
                      <a:endParaRPr lang="en-GB" sz="24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kern="1200">
                          <a:effectLst/>
                        </a:rPr>
                        <a:t>Africa</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285</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11</a:t>
                      </a:r>
                      <a:endParaRPr lang="en-GB" sz="24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kern="1200">
                          <a:effectLst/>
                        </a:rPr>
                        <a:t>Asia</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a:effectLst/>
                        </a:rPr>
                        <a:t>2531</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95</a:t>
                      </a:r>
                      <a:endParaRPr lang="en-GB" sz="24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kern="1200" dirty="0" smtClean="0">
                          <a:effectLst/>
                        </a:rPr>
                        <a:t>E. Europe</a:t>
                      </a:r>
                      <a:endParaRPr lang="en-GB" sz="24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a:effectLst/>
                        </a:rPr>
                        <a:t>1035</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39</a:t>
                      </a:r>
                      <a:endParaRPr lang="en-GB" sz="24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kern="1200">
                          <a:effectLst/>
                        </a:rPr>
                        <a:t>MENA</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a:effectLst/>
                        </a:rPr>
                        <a:t>660</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25</a:t>
                      </a:r>
                      <a:endParaRPr lang="en-GB" sz="2400" dirty="0">
                        <a:effectLst/>
                        <a:latin typeface="Calibri"/>
                        <a:ea typeface="Calibri"/>
                        <a:cs typeface="Times New Roman"/>
                      </a:endParaRPr>
                    </a:p>
                  </a:txBody>
                  <a:tcPr marL="68580" marR="68580" marT="0" marB="0"/>
                </a:tc>
              </a:tr>
              <a:tr h="447957">
                <a:tc>
                  <a:txBody>
                    <a:bodyPr/>
                    <a:lstStyle/>
                    <a:p>
                      <a:pPr>
                        <a:lnSpc>
                          <a:spcPct val="115000"/>
                        </a:lnSpc>
                        <a:spcAft>
                          <a:spcPts val="0"/>
                        </a:spcAft>
                      </a:pPr>
                      <a:r>
                        <a:rPr lang="en-GB" sz="2400" kern="1200">
                          <a:effectLst/>
                        </a:rPr>
                        <a:t>LAC</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a:effectLst/>
                        </a:rPr>
                        <a:t>1277</a:t>
                      </a:r>
                      <a:endParaRPr lang="en-GB" sz="2400">
                        <a:effectLst/>
                        <a:latin typeface="Calibri"/>
                        <a:ea typeface="Calibri"/>
                        <a:cs typeface="Times New Roman"/>
                      </a:endParaRPr>
                    </a:p>
                  </a:txBody>
                  <a:tcPr marL="68580" marR="68580" marT="0" marB="0"/>
                </a:tc>
                <a:tc>
                  <a:txBody>
                    <a:bodyPr/>
                    <a:lstStyle/>
                    <a:p>
                      <a:pPr>
                        <a:lnSpc>
                          <a:spcPct val="115000"/>
                        </a:lnSpc>
                        <a:spcAft>
                          <a:spcPts val="0"/>
                        </a:spcAft>
                      </a:pPr>
                      <a:r>
                        <a:rPr lang="en-US" sz="2400" kern="1200" dirty="0">
                          <a:effectLst/>
                        </a:rPr>
                        <a:t>48</a:t>
                      </a:r>
                      <a:endParaRPr lang="en-GB" sz="2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429160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Keynes -Ramsay</a:t>
            </a:r>
            <a:endParaRPr lang="en-GB" dirty="0"/>
          </a:p>
        </p:txBody>
      </p:sp>
      <p:sp>
        <p:nvSpPr>
          <p:cNvPr id="3" name="Content Placeholder 2"/>
          <p:cNvSpPr>
            <a:spLocks noGrp="1"/>
          </p:cNvSpPr>
          <p:nvPr>
            <p:ph idx="1"/>
          </p:nvPr>
        </p:nvSpPr>
        <p:spPr>
          <a:xfrm>
            <a:off x="1775520" y="1600200"/>
            <a:ext cx="8784976" cy="4925144"/>
          </a:xfrm>
        </p:spPr>
        <p:txBody>
          <a:bodyPr>
            <a:normAutofit fontScale="92500" lnSpcReduction="20000"/>
          </a:bodyPr>
          <a:lstStyle/>
          <a:p>
            <a:r>
              <a:rPr lang="en-GB" dirty="0" smtClean="0"/>
              <a:t>Keynes was doubtful about the effect of capital taxation on growth via the classical channel from saving to investment, of course; and clearly concerned about the equity considerations – if only because social unrest would undermine business confidence. </a:t>
            </a:r>
          </a:p>
          <a:p>
            <a:r>
              <a:rPr lang="en-GB" dirty="0" smtClean="0"/>
              <a:t>However it is surely one of the finer ironies of the history of economic thought that these standard principles had been formally derived from the seminal work of Keynes’ own protégé Ramsay a decade before the </a:t>
            </a:r>
            <a:r>
              <a:rPr lang="en-GB" i="1" dirty="0" smtClean="0"/>
              <a:t>General Theory</a:t>
            </a:r>
            <a:r>
              <a:rPr lang="en-GB" dirty="0" smtClean="0"/>
              <a:t> (Gaspard 2003). </a:t>
            </a:r>
          </a:p>
          <a:p>
            <a:r>
              <a:rPr lang="en-GB" dirty="0" smtClean="0"/>
              <a:t>The </a:t>
            </a:r>
            <a:r>
              <a:rPr lang="en-GB" dirty="0"/>
              <a:t>core underlying notion at the root of modern tax policy – particularly with reference to capital income (profits and interest) – derives from the seminal Ramsay (1927) paper </a:t>
            </a:r>
            <a:r>
              <a:rPr lang="en-GB" dirty="0" smtClean="0"/>
              <a:t>on </a:t>
            </a:r>
            <a:r>
              <a:rPr lang="en-GB" dirty="0"/>
              <a:t>how to levy a given amount of fiscal revenue in the least distorting fashion. </a:t>
            </a:r>
            <a:r>
              <a:rPr lang="en-GB" dirty="0" smtClean="0"/>
              <a:t>Immobile labour should be taxed, mobile capital, not.</a:t>
            </a:r>
          </a:p>
        </p:txBody>
      </p:sp>
    </p:spTree>
    <p:extLst>
      <p:ext uri="{BB962C8B-B14F-4D97-AF65-F5344CB8AC3E}">
        <p14:creationId xmlns:p14="http://schemas.microsoft.com/office/powerpoint/2010/main" val="3497118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rgbClr val="5F5F5F"/>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rgbClr val="5F5F5F"/>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rgbClr val="5F5F5F"/>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MACROECONOMICS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effect of increase in </a:t>
            </a:r>
            <a:r>
              <a:rPr lang="en-GB" dirty="0" err="1" smtClean="0"/>
              <a:t>cit</a:t>
            </a:r>
            <a:r>
              <a:rPr lang="en-GB" dirty="0" smtClean="0"/>
              <a:t> or pit not only on top strata; macroeconomic effect also, depending on budgetary response.</a:t>
            </a:r>
          </a:p>
          <a:p>
            <a:r>
              <a:rPr lang="en-GB" dirty="0" smtClean="0"/>
              <a:t>Neoclassical effect on </a:t>
            </a:r>
            <a:r>
              <a:rPr lang="en-GB" dirty="0" err="1" smtClean="0"/>
              <a:t>ouput</a:t>
            </a:r>
            <a:r>
              <a:rPr lang="en-GB" dirty="0" smtClean="0"/>
              <a:t> zero (because wages/process always adjust) but </a:t>
            </a:r>
            <a:r>
              <a:rPr lang="en-GB" dirty="0" err="1" smtClean="0"/>
              <a:t>longrun</a:t>
            </a:r>
            <a:r>
              <a:rPr lang="en-GB" dirty="0" smtClean="0"/>
              <a:t> effect on savings, investment growth; this is key argument against PIT and CIT (</a:t>
            </a:r>
            <a:r>
              <a:rPr lang="en-GB" dirty="0" err="1" smtClean="0"/>
              <a:t>mirrlees</a:t>
            </a:r>
            <a:r>
              <a:rPr lang="en-GB" dirty="0" smtClean="0"/>
              <a:t>) ..</a:t>
            </a:r>
          </a:p>
          <a:p>
            <a:r>
              <a:rPr lang="en-GB" dirty="0" smtClean="0"/>
              <a:t>Keynes has decline in output (as demand falls) unless </a:t>
            </a:r>
            <a:r>
              <a:rPr lang="en-GB" dirty="0" err="1" smtClean="0"/>
              <a:t>govt</a:t>
            </a:r>
            <a:r>
              <a:rPr lang="en-GB" dirty="0" smtClean="0"/>
              <a:t> raises G; so (consumption out of </a:t>
            </a:r>
            <a:r>
              <a:rPr lang="en-GB" dirty="0" err="1" smtClean="0"/>
              <a:t>govt</a:t>
            </a:r>
            <a:r>
              <a:rPr lang="en-GB" dirty="0" smtClean="0"/>
              <a:t> spend higher than from </a:t>
            </a:r>
            <a:r>
              <a:rPr lang="en-GB" dirty="0" err="1" smtClean="0"/>
              <a:t>porfits</a:t>
            </a:r>
            <a:r>
              <a:rPr lang="en-GB" dirty="0" smtClean="0"/>
              <a:t>). </a:t>
            </a:r>
            <a:r>
              <a:rPr lang="en-GB" dirty="0" err="1" smtClean="0"/>
              <a:t>Eemployment</a:t>
            </a:r>
            <a:r>
              <a:rPr lang="en-GB" dirty="0" smtClean="0"/>
              <a:t> rises, improving income distribution for given real wage in lower strata.</a:t>
            </a:r>
          </a:p>
          <a:p>
            <a:r>
              <a:rPr lang="en-GB" dirty="0" err="1" smtClean="0"/>
              <a:t>Kalecki</a:t>
            </a:r>
            <a:r>
              <a:rPr lang="en-GB" dirty="0" smtClean="0"/>
              <a:t> more complex: (a) adds ‘dole’ (social protection) which improves distribution from below; (b) also multiplier is positive for balanced budget; ( c) distributive effect depends on budget composition rule.</a:t>
            </a:r>
            <a:endParaRPr lang="en-GB" dirty="0"/>
          </a:p>
        </p:txBody>
      </p:sp>
    </p:spTree>
    <p:extLst>
      <p:ext uri="{BB962C8B-B14F-4D97-AF65-F5344CB8AC3E}">
        <p14:creationId xmlns:p14="http://schemas.microsoft.com/office/powerpoint/2010/main" val="3452982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Klemm</a:t>
            </a:r>
            <a:r>
              <a:rPr lang="en-GB" dirty="0" smtClean="0"/>
              <a:t> and van Parys 2009 (IMF </a:t>
            </a:r>
            <a:r>
              <a:rPr lang="en-GB" dirty="0" err="1" smtClean="0"/>
              <a:t>wp</a:t>
            </a:r>
            <a:r>
              <a:rPr lang="en-GB" dirty="0" smtClean="0"/>
              <a:t> 09/136)</a:t>
            </a:r>
            <a:endParaRPr lang="en-GB" dirty="0"/>
          </a:p>
        </p:txBody>
      </p:sp>
      <p:sp>
        <p:nvSpPr>
          <p:cNvPr id="3" name="Content Placeholder 2"/>
          <p:cNvSpPr>
            <a:spLocks noGrp="1"/>
          </p:cNvSpPr>
          <p:nvPr>
            <p:ph idx="1"/>
          </p:nvPr>
        </p:nvSpPr>
        <p:spPr/>
        <p:txBody>
          <a:bodyPr>
            <a:normAutofit fontScale="70000" lnSpcReduction="20000"/>
          </a:bodyPr>
          <a:lstStyle/>
          <a:p>
            <a:r>
              <a:rPr lang="en-GB" dirty="0"/>
              <a:t>This paper considers two empirical questions about tax incentives: (1) are incentives used as</a:t>
            </a:r>
          </a:p>
          <a:p>
            <a:r>
              <a:rPr lang="en-GB" dirty="0"/>
              <a:t>tools of tax competition and (2) how effective are incentives in attracting investment? To</a:t>
            </a:r>
          </a:p>
          <a:p>
            <a:r>
              <a:rPr lang="en-GB" dirty="0"/>
              <a:t>answer these, we prepared a new dataset of tax incentives in over 40 Latin American,</a:t>
            </a:r>
          </a:p>
          <a:p>
            <a:r>
              <a:rPr lang="en-GB" dirty="0"/>
              <a:t>Caribbean and African countries for the period 1985–2004. Using spatial econometrics</a:t>
            </a:r>
          </a:p>
          <a:p>
            <a:r>
              <a:rPr lang="en-GB" dirty="0"/>
              <a:t>techniques for panel data to answer the first question, we find evidence for strategic</a:t>
            </a:r>
          </a:p>
          <a:p>
            <a:r>
              <a:rPr lang="en-GB" dirty="0"/>
              <a:t>interaction in tax holidays, in addition to the well-known competition over the corporate</a:t>
            </a:r>
          </a:p>
          <a:p>
            <a:r>
              <a:rPr lang="en-GB" dirty="0"/>
              <a:t>income tax rate. We find no evidence, however, for competition over investment allowances</a:t>
            </a:r>
          </a:p>
          <a:p>
            <a:r>
              <a:rPr lang="en-GB" dirty="0"/>
              <a:t>and tax credits. Using dynamic panel data econometrics to answer the second question, we</a:t>
            </a:r>
          </a:p>
          <a:p>
            <a:r>
              <a:rPr lang="en-GB" dirty="0"/>
              <a:t>find evidence that lower corporate income tax rates and longer tax holidays are effective in</a:t>
            </a:r>
          </a:p>
          <a:p>
            <a:r>
              <a:rPr lang="en-GB" dirty="0"/>
              <a:t>attracting FDI, but not in boosting gross private fixed capital formation or growth.</a:t>
            </a:r>
          </a:p>
        </p:txBody>
      </p:sp>
    </p:spTree>
    <p:extLst>
      <p:ext uri="{BB962C8B-B14F-4D97-AF65-F5344CB8AC3E}">
        <p14:creationId xmlns:p14="http://schemas.microsoft.com/office/powerpoint/2010/main" val="5420641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53821" y="640663"/>
            <a:ext cx="5284358" cy="5576673"/>
          </a:xfrm>
          <a:prstGeom prst="rect">
            <a:avLst/>
          </a:prstGeom>
        </p:spPr>
      </p:pic>
    </p:spTree>
    <p:extLst>
      <p:ext uri="{BB962C8B-B14F-4D97-AF65-F5344CB8AC3E}">
        <p14:creationId xmlns:p14="http://schemas.microsoft.com/office/powerpoint/2010/main" val="1603723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Figure 12. Emblems of Lesser </a:t>
            </a:r>
            <a:r>
              <a:rPr lang="en-GB" dirty="0" smtClean="0"/>
              <a:t>Progressivity (IMF Fiscal Monitor 2013)</a:t>
            </a:r>
            <a:endParaRPr lang="en-GB" dirty="0"/>
          </a:p>
        </p:txBody>
      </p:sp>
      <p:pic>
        <p:nvPicPr>
          <p:cNvPr id="3" name="Picture 2"/>
          <p:cNvPicPr>
            <a:picLocks noChangeAspect="1"/>
          </p:cNvPicPr>
          <p:nvPr/>
        </p:nvPicPr>
        <p:blipFill>
          <a:blip r:embed="rId2"/>
          <a:stretch>
            <a:fillRect/>
          </a:stretch>
        </p:blipFill>
        <p:spPr>
          <a:xfrm>
            <a:off x="838200" y="1690688"/>
            <a:ext cx="5181600" cy="4953952"/>
          </a:xfrm>
          <a:prstGeom prst="rect">
            <a:avLst/>
          </a:prstGeom>
        </p:spPr>
      </p:pic>
      <p:pic>
        <p:nvPicPr>
          <p:cNvPr id="4" name="Picture 3"/>
          <p:cNvPicPr>
            <a:picLocks noChangeAspect="1"/>
          </p:cNvPicPr>
          <p:nvPr/>
        </p:nvPicPr>
        <p:blipFill>
          <a:blip r:embed="rId3"/>
          <a:stretch>
            <a:fillRect/>
          </a:stretch>
        </p:blipFill>
        <p:spPr>
          <a:xfrm>
            <a:off x="6583680" y="1690688"/>
            <a:ext cx="5364480" cy="4953952"/>
          </a:xfrm>
          <a:prstGeom prst="rect">
            <a:avLst/>
          </a:prstGeom>
        </p:spPr>
      </p:pic>
    </p:spTree>
    <p:extLst>
      <p:ext uri="{BB962C8B-B14F-4D97-AF65-F5344CB8AC3E}">
        <p14:creationId xmlns:p14="http://schemas.microsoft.com/office/powerpoint/2010/main" val="3808220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race to the bottom (IMF, 2015)</a:t>
            </a:r>
            <a:endParaRPr lang="en-GB" dirty="0"/>
          </a:p>
        </p:txBody>
      </p:sp>
      <p:pic>
        <p:nvPicPr>
          <p:cNvPr id="4" name="Content Placeholder 3"/>
          <p:cNvPicPr>
            <a:picLocks noGrp="1" noChangeAspect="1"/>
          </p:cNvPicPr>
          <p:nvPr>
            <p:ph idx="1"/>
          </p:nvPr>
        </p:nvPicPr>
        <p:blipFill>
          <a:blip r:embed="rId2"/>
          <a:stretch>
            <a:fillRect/>
          </a:stretch>
        </p:blipFill>
        <p:spPr>
          <a:xfrm>
            <a:off x="1885950" y="1443390"/>
            <a:ext cx="7962900" cy="5205060"/>
          </a:xfrm>
          <a:prstGeom prst="rect">
            <a:avLst/>
          </a:prstGeom>
        </p:spPr>
      </p:pic>
    </p:spTree>
    <p:extLst>
      <p:ext uri="{BB962C8B-B14F-4D97-AF65-F5344CB8AC3E}">
        <p14:creationId xmlns:p14="http://schemas.microsoft.com/office/powerpoint/2010/main" val="1085679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6"/>
            <a:ext cx="10515600" cy="989542"/>
          </a:xfrm>
        </p:spPr>
        <p:txBody>
          <a:bodyPr>
            <a:noAutofit/>
          </a:bodyPr>
          <a:lstStyle/>
          <a:p>
            <a:r>
              <a:rPr lang="en-GB" sz="4800" dirty="0" smtClean="0"/>
              <a:t>Direct taxation and income distribution</a:t>
            </a:r>
            <a:endParaRPr lang="en-GB" sz="4800" dirty="0"/>
          </a:p>
        </p:txBody>
      </p:sp>
      <p:sp>
        <p:nvSpPr>
          <p:cNvPr id="4" name="Content Placeholder 3"/>
          <p:cNvSpPr>
            <a:spLocks noGrp="1"/>
          </p:cNvSpPr>
          <p:nvPr>
            <p:ph idx="1"/>
          </p:nvPr>
        </p:nvSpPr>
        <p:spPr>
          <a:xfrm>
            <a:off x="487680" y="1690688"/>
            <a:ext cx="11384280" cy="4486275"/>
          </a:xfrm>
        </p:spPr>
        <p:txBody>
          <a:bodyPr>
            <a:noAutofit/>
          </a:bodyPr>
          <a:lstStyle/>
          <a:p>
            <a:r>
              <a:rPr lang="en-GB" sz="3600" dirty="0" smtClean="0"/>
              <a:t>Corporate income tax (CIT) and personal income tax (PIT) both affect income distribution</a:t>
            </a:r>
          </a:p>
          <a:p>
            <a:pPr lvl="1"/>
            <a:r>
              <a:rPr lang="en-GB" sz="3200" dirty="0" smtClean="0"/>
              <a:t>PIT directly by reducing post-tax income share of top strata </a:t>
            </a:r>
          </a:p>
          <a:p>
            <a:pPr lvl="1"/>
            <a:r>
              <a:rPr lang="en-GB" sz="3200" dirty="0" smtClean="0"/>
              <a:t>CIT indirectly as a withholding tax for PIT on dividends and capital gains</a:t>
            </a:r>
          </a:p>
          <a:p>
            <a:r>
              <a:rPr lang="en-GB" sz="3600" dirty="0" smtClean="0"/>
              <a:t>However their net effect on inequality depends on three responses: (</a:t>
            </a:r>
            <a:r>
              <a:rPr lang="en-GB" sz="3600" dirty="0" err="1" smtClean="0"/>
              <a:t>i</a:t>
            </a:r>
            <a:r>
              <a:rPr lang="en-GB" sz="3600" dirty="0" smtClean="0"/>
              <a:t>) firm response in pricing policy (‘pass-through’); (ii) fiscal response through expenditure of new revenues; (iii) macroeconomic response to these two. </a:t>
            </a:r>
            <a:endParaRPr lang="en-GB" sz="3600" dirty="0"/>
          </a:p>
        </p:txBody>
      </p:sp>
    </p:spTree>
    <p:extLst>
      <p:ext uri="{BB962C8B-B14F-4D97-AF65-F5344CB8AC3E}">
        <p14:creationId xmlns:p14="http://schemas.microsoft.com/office/powerpoint/2010/main" val="326275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0" end="0"/>
                                            </p:txEl>
                                          </p:spTgt>
                                        </p:tgtEl>
                                        <p:attrNameLst>
                                          <p:attrName>ppt_c</p:attrName>
                                        </p:attrNameLst>
                                      </p:cBhvr>
                                      <p:to>
                                        <a:schemeClr val="hlink"/>
                                      </p:to>
                                    </p:animClr>
                                  </p:sub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chemeClr val="hlink"/>
                                      </p:to>
                                    </p:animClr>
                                  </p:sub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3" end="3"/>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91911" y="187569"/>
            <a:ext cx="11695289" cy="1189675"/>
          </a:xfrm>
        </p:spPr>
        <p:txBody>
          <a:bodyPr>
            <a:noAutofit/>
          </a:bodyPr>
          <a:lstStyle/>
          <a:p>
            <a:r>
              <a:rPr lang="en-GB" sz="3200" dirty="0" smtClean="0"/>
              <a:t>The Plato Index (ratio of direct tax revenue to top quartile income) shows low yet variable PIT pressure on the better-off worldwide</a:t>
            </a:r>
            <a:endParaRPr lang="en-GB" sz="3200" dirty="0"/>
          </a:p>
        </p:txBody>
      </p:sp>
      <p:graphicFrame>
        <p:nvGraphicFramePr>
          <p:cNvPr id="6" name="Table 5"/>
          <p:cNvGraphicFramePr>
            <a:graphicFrameLocks noGrp="1"/>
          </p:cNvGraphicFramePr>
          <p:nvPr>
            <p:extLst>
              <p:ext uri="{D42A27DB-BD31-4B8C-83A1-F6EECF244321}">
                <p14:modId xmlns:p14="http://schemas.microsoft.com/office/powerpoint/2010/main" val="3844487596"/>
              </p:ext>
            </p:extLst>
          </p:nvPr>
        </p:nvGraphicFramePr>
        <p:xfrm>
          <a:off x="781050" y="1377237"/>
          <a:ext cx="9582150" cy="5280660"/>
        </p:xfrm>
        <a:graphic>
          <a:graphicData uri="http://schemas.openxmlformats.org/drawingml/2006/table">
            <a:tbl>
              <a:tblPr>
                <a:tableStyleId>{5C22544A-7EE6-4342-B048-85BDC9FD1C3A}</a:tableStyleId>
              </a:tblPr>
              <a:tblGrid>
                <a:gridCol w="1613100"/>
                <a:gridCol w="1580950"/>
                <a:gridCol w="1597025"/>
                <a:gridCol w="1597025"/>
                <a:gridCol w="1597025"/>
                <a:gridCol w="1597025"/>
              </a:tblGrid>
              <a:tr h="237403">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err="1">
                          <a:effectLst/>
                        </a:rPr>
                        <a:t>gini</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Q5</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smtClean="0">
                          <a:effectLst/>
                        </a:rPr>
                        <a:t>PIT/Y5</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plato</a:t>
                      </a:r>
                      <a:endParaRPr lang="en-GB" sz="1600" b="0" i="0" u="none" strike="noStrike">
                        <a:solidFill>
                          <a:srgbClr val="000000"/>
                        </a:solidFill>
                        <a:effectLst/>
                        <a:latin typeface="Calibri" panose="020F0502020204030204" pitchFamily="34" charset="0"/>
                      </a:endParaRPr>
                    </a:p>
                  </a:txBody>
                  <a:tcPr marL="7620" marR="7620" marT="7620" marB="0" anchor="b"/>
                </a:tc>
              </a:tr>
              <a:tr h="237403">
                <a:tc>
                  <a:txBody>
                    <a:bodyPr/>
                    <a:lstStyle/>
                    <a:p>
                      <a:pPr algn="l"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dirty="0">
                          <a:effectLst/>
                        </a:rPr>
                        <a:t>UK</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44</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0.41</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15.4</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0.27</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US</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46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0.46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16.0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0.26</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Sweden</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36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0.34</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22.1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0.39</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S.Africa</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70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0.70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9.1</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0.12</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Egypt</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34</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0.40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1.6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0.04</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Nigeria</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43</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0.49</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0.5</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0.01</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India</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37</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0.42</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1.9</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0.04</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Korea</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37</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0.42</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10.1</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0.19</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Thailand</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39</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0.49</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2.4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0.05</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Brazil</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52</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0.57</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9.1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0.14</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Mexico</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48</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0.54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4.3</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0.07</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Uruguay</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42</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0.47</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10.1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0.18</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dirty="0">
                          <a:effectLst/>
                        </a:rPr>
                        <a:t>Ukraine</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28</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0.35</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18.1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0.34</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Czech R</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26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0.36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18.4</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0.34</a:t>
                      </a:r>
                      <a:endParaRPr lang="en-GB" sz="1600" b="0" i="0" u="none" strike="noStrike" dirty="0">
                        <a:solidFill>
                          <a:srgbClr val="FF0000"/>
                        </a:solidFill>
                        <a:effectLst/>
                        <a:latin typeface="Calibri" panose="020F0502020204030204" pitchFamily="34" charset="0"/>
                      </a:endParaRPr>
                    </a:p>
                  </a:txBody>
                  <a:tcPr marL="7620" marR="7620" marT="7620" marB="0" anchor="b"/>
                </a:tc>
              </a:tr>
              <a:tr h="237403">
                <a:tc>
                  <a:txBody>
                    <a:bodyPr/>
                    <a:lstStyle/>
                    <a:p>
                      <a:pPr algn="l" fontAlgn="b"/>
                      <a:r>
                        <a:rPr lang="en-GB" sz="1600" u="none" strike="noStrike">
                          <a:effectLst/>
                        </a:rPr>
                        <a:t>Turkey</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50</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effectLst/>
                        </a:rPr>
                        <a:t>0.46</a:t>
                      </a:r>
                      <a:endParaRPr lang="en-GB"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a:effectLst/>
                        </a:rPr>
                        <a:t>12.1</a:t>
                      </a:r>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6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600" u="none" strike="noStrike" dirty="0">
                          <a:solidFill>
                            <a:srgbClr val="FF0000"/>
                          </a:solidFill>
                          <a:effectLst/>
                        </a:rPr>
                        <a:t>0.21</a:t>
                      </a:r>
                      <a:endParaRPr lang="en-GB" sz="1600" b="0" i="0" u="none" strike="noStrike" dirty="0">
                        <a:solidFill>
                          <a:srgbClr val="FF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0829884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95250"/>
            <a:ext cx="11639550" cy="1952625"/>
          </a:xfrm>
        </p:spPr>
        <p:txBody>
          <a:bodyPr>
            <a:noAutofit/>
          </a:bodyPr>
          <a:lstStyle/>
          <a:p>
            <a:r>
              <a:rPr lang="en-GB" sz="3600" dirty="0" smtClean="0"/>
              <a:t>Significant and robust correlation (</a:t>
            </a:r>
            <a:r>
              <a:rPr lang="en-GB" sz="3600" dirty="0"/>
              <a:t>fixed effects </a:t>
            </a:r>
            <a:r>
              <a:rPr lang="en-GB" sz="3600" dirty="0" smtClean="0"/>
              <a:t>panel) of expected signs between Plato Index of tax progressivity and social protection, allowing for economic development level   </a:t>
            </a:r>
            <a:endParaRPr lang="en-GB" sz="3600" dirty="0"/>
          </a:p>
        </p:txBody>
      </p:sp>
      <p:sp>
        <p:nvSpPr>
          <p:cNvPr id="10" name="Text Placeholder 9"/>
          <p:cNvSpPr>
            <a:spLocks noGrp="1"/>
          </p:cNvSpPr>
          <p:nvPr>
            <p:ph type="body" idx="1"/>
          </p:nvPr>
        </p:nvSpPr>
        <p:spPr/>
        <p:txBody>
          <a:bodyPr/>
          <a:lstStyle/>
          <a:p>
            <a:r>
              <a:rPr lang="en-GB" dirty="0" smtClean="0"/>
              <a:t>Infant mortality rate</a:t>
            </a:r>
            <a:endParaRPr lang="en-GB"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1409303455"/>
              </p:ext>
            </p:extLst>
          </p:nvPr>
        </p:nvGraphicFramePr>
        <p:xfrm>
          <a:off x="552450" y="2505072"/>
          <a:ext cx="5445125" cy="3762381"/>
        </p:xfrm>
        <a:graphic>
          <a:graphicData uri="http://schemas.openxmlformats.org/drawingml/2006/table">
            <a:tbl>
              <a:tblPr firstRow="1" firstCol="1" bandRow="1">
                <a:tableStyleId>{5C22544A-7EE6-4342-B048-85BDC9FD1C3A}</a:tableStyleId>
              </a:tblPr>
              <a:tblGrid>
                <a:gridCol w="2104109"/>
                <a:gridCol w="1669888"/>
                <a:gridCol w="1671128"/>
              </a:tblGrid>
              <a:tr h="537483">
                <a:tc>
                  <a:txBody>
                    <a:bodyPr/>
                    <a:lstStyle/>
                    <a:p>
                      <a:pPr>
                        <a:lnSpc>
                          <a:spcPct val="150000"/>
                        </a:lnSpc>
                        <a:spcAft>
                          <a:spcPts val="0"/>
                        </a:spcAft>
                      </a:pPr>
                      <a:r>
                        <a:rPr lang="en-GB" sz="2000" dirty="0">
                          <a:effectLst/>
                        </a:rPr>
                        <a:t>π</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r>
                        <a:rPr lang="en-GB" sz="2000" dirty="0">
                          <a:effectLst/>
                        </a:rPr>
                        <a:t>-0.421***</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r>
                        <a:rPr lang="en-GB" sz="2000">
                          <a:effectLst/>
                        </a:rPr>
                        <a:t>-0.348***</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r h="537483">
                <a:tc>
                  <a:txBody>
                    <a:bodyPr/>
                    <a:lstStyle/>
                    <a:p>
                      <a:pPr>
                        <a:lnSpc>
                          <a:spcPct val="150000"/>
                        </a:lnSpc>
                        <a:spcAft>
                          <a:spcPts val="0"/>
                        </a:spcAft>
                      </a:pPr>
                      <a:r>
                        <a:rPr lang="en-GB" sz="2000" dirty="0" err="1">
                          <a:effectLst/>
                        </a:rPr>
                        <a:t>gdppc</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r>
                        <a:rPr lang="en-GB" sz="2000" dirty="0" smtClean="0">
                          <a:effectLst/>
                        </a:rPr>
                        <a:t>0.000165</a:t>
                      </a:r>
                      <a:r>
                        <a:rPr lang="en-GB" sz="2000" dirty="0">
                          <a:effectLst/>
                        </a:rPr>
                        <a: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r h="537483">
                <a:tc>
                  <a:txBody>
                    <a:bodyPr/>
                    <a:lstStyle/>
                    <a:p>
                      <a:pPr>
                        <a:lnSpc>
                          <a:spcPct val="150000"/>
                        </a:lnSpc>
                        <a:spcAft>
                          <a:spcPts val="0"/>
                        </a:spcAft>
                      </a:pPr>
                      <a:r>
                        <a:rPr lang="en-GB" sz="2000" dirty="0">
                          <a:effectLst/>
                        </a:rPr>
                        <a:t>Constant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r>
                        <a:rPr lang="en-GB" sz="2000" dirty="0">
                          <a:effectLst/>
                        </a:rPr>
                        <a:t>28.88***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r>
                        <a:rPr lang="en-GB" sz="2000" dirty="0">
                          <a:effectLst/>
                        </a:rPr>
                        <a:t>29.05***</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r h="537483">
                <a:tc>
                  <a:txBody>
                    <a:bodyPr/>
                    <a:lstStyle/>
                    <a:p>
                      <a:pPr>
                        <a:lnSpc>
                          <a:spcPct val="150000"/>
                        </a:lnSpc>
                        <a:spcAft>
                          <a:spcPts val="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r h="537483">
                <a:tc>
                  <a:txBody>
                    <a:bodyPr/>
                    <a:lstStyle/>
                    <a:p>
                      <a:pPr>
                        <a:lnSpc>
                          <a:spcPct val="150000"/>
                        </a:lnSpc>
                        <a:spcAft>
                          <a:spcPts val="0"/>
                        </a:spcAft>
                      </a:pPr>
                      <a:r>
                        <a:rPr lang="en-GB" sz="2000">
                          <a:effectLst/>
                        </a:rPr>
                        <a:t>Obs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r>
                        <a:rPr lang="en-GB" sz="2000" dirty="0">
                          <a:effectLst/>
                        </a:rPr>
                        <a:t>1,038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r>
                        <a:rPr lang="en-GB" sz="2000" dirty="0">
                          <a:effectLst/>
                        </a:rPr>
                        <a:t>1,038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r h="537483">
                <a:tc>
                  <a:txBody>
                    <a:bodyPr/>
                    <a:lstStyle/>
                    <a:p>
                      <a:pPr>
                        <a:lnSpc>
                          <a:spcPct val="150000"/>
                        </a:lnSpc>
                        <a:spcAft>
                          <a:spcPts val="0"/>
                        </a:spcAft>
                      </a:pPr>
                      <a:r>
                        <a:rPr lang="en-GB" sz="2000">
                          <a:effectLst/>
                        </a:rPr>
                        <a:t>R</a:t>
                      </a:r>
                      <a:r>
                        <a:rPr lang="en-GB" sz="2000" baseline="30000">
                          <a:effectLst/>
                        </a:rPr>
                        <a:t>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r>
                        <a:rPr lang="en-GB" sz="2000" dirty="0">
                          <a:effectLst/>
                        </a:rPr>
                        <a:t>0.064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r>
                        <a:rPr lang="en-GB" sz="2000" dirty="0">
                          <a:effectLst/>
                        </a:rPr>
                        <a:t>0.178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r h="537483">
                <a:tc>
                  <a:txBody>
                    <a:bodyPr/>
                    <a:lstStyle/>
                    <a:p>
                      <a:pPr>
                        <a:lnSpc>
                          <a:spcPct val="150000"/>
                        </a:lnSpc>
                        <a:spcAft>
                          <a:spcPts val="0"/>
                        </a:spcAft>
                      </a:pPr>
                      <a:r>
                        <a:rPr lang="en-GB" sz="2000">
                          <a:effectLst/>
                        </a:rPr>
                        <a:t>Number of c_n</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tc>
                <a:tc>
                  <a:txBody>
                    <a:bodyPr/>
                    <a:lstStyle/>
                    <a:p>
                      <a:pPr>
                        <a:lnSpc>
                          <a:spcPct val="150000"/>
                        </a:lnSpc>
                        <a:spcAft>
                          <a:spcPts val="0"/>
                        </a:spcAft>
                      </a:pPr>
                      <a:r>
                        <a:rPr lang="en-GB" sz="2000" dirty="0">
                          <a:effectLst/>
                        </a:rPr>
                        <a:t>84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c>
                  <a:txBody>
                    <a:bodyPr/>
                    <a:lstStyle/>
                    <a:p>
                      <a:pPr>
                        <a:lnSpc>
                          <a:spcPct val="150000"/>
                        </a:lnSpc>
                        <a:spcAft>
                          <a:spcPts val="0"/>
                        </a:spcAft>
                      </a:pPr>
                      <a:r>
                        <a:rPr lang="en-GB" sz="2000" dirty="0">
                          <a:effectLst/>
                        </a:rPr>
                        <a:t>84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77691" marR="77691" marT="0" marB="0" anchor="b"/>
                </a:tc>
              </a:tr>
            </a:tbl>
          </a:graphicData>
        </a:graphic>
      </p:graphicFrame>
      <p:sp>
        <p:nvSpPr>
          <p:cNvPr id="11" name="Text Placeholder 10"/>
          <p:cNvSpPr>
            <a:spLocks noGrp="1"/>
          </p:cNvSpPr>
          <p:nvPr>
            <p:ph type="body" sz="quarter" idx="3"/>
          </p:nvPr>
        </p:nvSpPr>
        <p:spPr/>
        <p:txBody>
          <a:bodyPr/>
          <a:lstStyle/>
          <a:p>
            <a:r>
              <a:rPr lang="en-GB" dirty="0" smtClean="0"/>
              <a:t>Secondary enrolment rate</a:t>
            </a:r>
            <a:endParaRPr lang="en-GB" dirty="0"/>
          </a:p>
        </p:txBody>
      </p:sp>
      <p:graphicFrame>
        <p:nvGraphicFramePr>
          <p:cNvPr id="9" name="Content Placeholder 8"/>
          <p:cNvGraphicFramePr>
            <a:graphicFrameLocks noGrp="1"/>
          </p:cNvGraphicFramePr>
          <p:nvPr>
            <p:ph sz="quarter" idx="4"/>
            <p:extLst>
              <p:ext uri="{D42A27DB-BD31-4B8C-83A1-F6EECF244321}">
                <p14:modId xmlns:p14="http://schemas.microsoft.com/office/powerpoint/2010/main" val="3582295787"/>
              </p:ext>
            </p:extLst>
          </p:nvPr>
        </p:nvGraphicFramePr>
        <p:xfrm>
          <a:off x="6172200" y="2505075"/>
          <a:ext cx="5010150" cy="3762377"/>
        </p:xfrm>
        <a:graphic>
          <a:graphicData uri="http://schemas.openxmlformats.org/drawingml/2006/table">
            <a:tbl>
              <a:tblPr firstRow="1" firstCol="1" bandRow="1">
                <a:tableStyleId>{5C22544A-7EE6-4342-B048-85BDC9FD1C3A}</a:tableStyleId>
              </a:tblPr>
              <a:tblGrid>
                <a:gridCol w="2504144"/>
                <a:gridCol w="2506006"/>
              </a:tblGrid>
              <a:tr h="534884">
                <a:tc>
                  <a:txBody>
                    <a:bodyPr/>
                    <a:lstStyle/>
                    <a:p>
                      <a:pPr>
                        <a:lnSpc>
                          <a:spcPct val="150000"/>
                        </a:lnSpc>
                        <a:spcAft>
                          <a:spcPts val="0"/>
                        </a:spcAft>
                      </a:pPr>
                      <a:r>
                        <a:rPr lang="en-GB" sz="2000" dirty="0">
                          <a:effectLst/>
                        </a:rPr>
                        <a:t>0.481***</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r>
                        <a:rPr lang="en-GB" sz="2000">
                          <a:effectLst/>
                        </a:rPr>
                        <a:t>0.372***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r h="553073">
                <a:tc>
                  <a:txBody>
                    <a:bodyPr/>
                    <a:lstStyle/>
                    <a:p>
                      <a:pPr>
                        <a:lnSpc>
                          <a:spcPct val="150000"/>
                        </a:lnSpc>
                        <a:spcAft>
                          <a:spcPts val="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r>
                        <a:rPr lang="en-GB" sz="2000" dirty="0">
                          <a:effectLst/>
                        </a:rPr>
                        <a:t>0.000273***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r h="534884">
                <a:tc>
                  <a:txBody>
                    <a:bodyPr/>
                    <a:lstStyle/>
                    <a:p>
                      <a:pPr>
                        <a:lnSpc>
                          <a:spcPct val="150000"/>
                        </a:lnSpc>
                        <a:spcAft>
                          <a:spcPts val="0"/>
                        </a:spcAft>
                      </a:pPr>
                      <a:r>
                        <a:rPr lang="en-GB" sz="2000" dirty="0">
                          <a:effectLst/>
                        </a:rPr>
                        <a:t>76.63***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r>
                        <a:rPr lang="en-GB" sz="2000">
                          <a:effectLst/>
                        </a:rPr>
                        <a:t>75.68***</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r h="534884">
                <a:tc>
                  <a:txBody>
                    <a:bodyPr/>
                    <a:lstStyle/>
                    <a:p>
                      <a:pPr>
                        <a:lnSpc>
                          <a:spcPct val="150000"/>
                        </a:lnSpc>
                        <a:spcAft>
                          <a:spcPts val="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r h="534884">
                <a:tc>
                  <a:txBody>
                    <a:bodyPr/>
                    <a:lstStyle/>
                    <a:p>
                      <a:pPr>
                        <a:lnSpc>
                          <a:spcPct val="150000"/>
                        </a:lnSpc>
                        <a:spcAft>
                          <a:spcPts val="0"/>
                        </a:spcAft>
                      </a:pPr>
                      <a:r>
                        <a:rPr lang="en-GB" sz="2000" dirty="0">
                          <a:effectLst/>
                        </a:rPr>
                        <a:t>910</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r>
                        <a:rPr lang="en-GB" sz="2000">
                          <a:effectLst/>
                        </a:rPr>
                        <a:t>910</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r h="534884">
                <a:tc>
                  <a:txBody>
                    <a:bodyPr/>
                    <a:lstStyle/>
                    <a:p>
                      <a:pPr>
                        <a:lnSpc>
                          <a:spcPct val="150000"/>
                        </a:lnSpc>
                        <a:spcAft>
                          <a:spcPts val="0"/>
                        </a:spcAft>
                      </a:pPr>
                      <a:r>
                        <a:rPr lang="en-GB" sz="2000" dirty="0">
                          <a:effectLst/>
                        </a:rPr>
                        <a:t>0.026</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r>
                        <a:rPr lang="en-GB" sz="2000" dirty="0">
                          <a:effectLst/>
                        </a:rPr>
                        <a:t>0.123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r h="534884">
                <a:tc>
                  <a:txBody>
                    <a:bodyPr/>
                    <a:lstStyle/>
                    <a:p>
                      <a:pPr>
                        <a:lnSpc>
                          <a:spcPct val="150000"/>
                        </a:lnSpc>
                        <a:spcAft>
                          <a:spcPts val="0"/>
                        </a:spcAft>
                      </a:pPr>
                      <a:r>
                        <a:rPr lang="en-GB" sz="2000" dirty="0">
                          <a:effectLst/>
                        </a:rPr>
                        <a:t>79</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c>
                  <a:txBody>
                    <a:bodyPr/>
                    <a:lstStyle/>
                    <a:p>
                      <a:pPr>
                        <a:lnSpc>
                          <a:spcPct val="150000"/>
                        </a:lnSpc>
                        <a:spcAft>
                          <a:spcPts val="0"/>
                        </a:spcAft>
                      </a:pPr>
                      <a:r>
                        <a:rPr lang="en-GB" sz="2000" dirty="0">
                          <a:effectLst/>
                        </a:rPr>
                        <a:t>79</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9366" marR="69366" marT="0" marB="0" anchor="b"/>
                </a:tc>
              </a:tr>
            </a:tbl>
          </a:graphicData>
        </a:graphic>
      </p:graphicFrame>
    </p:spTree>
    <p:extLst>
      <p:ext uri="{BB962C8B-B14F-4D97-AF65-F5344CB8AC3E}">
        <p14:creationId xmlns:p14="http://schemas.microsoft.com/office/powerpoint/2010/main" val="38599838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Profit taxation and income distribution in </a:t>
            </a:r>
            <a:r>
              <a:rPr lang="en-GB" dirty="0" err="1" smtClean="0"/>
              <a:t>Kalecki’s</a:t>
            </a:r>
            <a:r>
              <a:rPr lang="en-GB" dirty="0" smtClean="0"/>
              <a:t> balanced budget model (1937)</a:t>
            </a:r>
            <a:endParaRPr lang="en-GB" dirty="0"/>
          </a:p>
        </p:txBody>
      </p:sp>
      <p:sp>
        <p:nvSpPr>
          <p:cNvPr id="6" name="Content Placeholder 5"/>
          <p:cNvSpPr>
            <a:spLocks noGrp="1"/>
          </p:cNvSpPr>
          <p:nvPr>
            <p:ph idx="1"/>
          </p:nvPr>
        </p:nvSpPr>
        <p:spPr>
          <a:xfrm>
            <a:off x="457200" y="1825624"/>
            <a:ext cx="11544300" cy="4746625"/>
          </a:xfrm>
        </p:spPr>
        <p:txBody>
          <a:bodyPr>
            <a:noAutofit/>
          </a:bodyPr>
          <a:lstStyle/>
          <a:p>
            <a:r>
              <a:rPr lang="en-GB" sz="3200" dirty="0" smtClean="0"/>
              <a:t>Profit share determined by </a:t>
            </a:r>
            <a:r>
              <a:rPr lang="en-GB" sz="3200" dirty="0" err="1" smtClean="0"/>
              <a:t>markup</a:t>
            </a:r>
            <a:r>
              <a:rPr lang="en-GB" sz="3200" dirty="0" smtClean="0"/>
              <a:t>; residual is wage share; before tax. However, rentier income (dividends) is reduced by PIT; funds direct government expenditure and the ‘dole’ (i.e. social protection).</a:t>
            </a:r>
          </a:p>
          <a:p>
            <a:r>
              <a:rPr lang="en-GB" sz="3200" dirty="0" smtClean="0"/>
              <a:t>Raising PIT </a:t>
            </a:r>
            <a:r>
              <a:rPr lang="en-GB" sz="3200" i="1" dirty="0" smtClean="0"/>
              <a:t>increases</a:t>
            </a:r>
            <a:r>
              <a:rPr lang="en-GB" sz="3200" dirty="0" smtClean="0"/>
              <a:t> output and employment because rentiers’ consumption propensity is less than that of the other two classes. The number of poor (i.e. unemployed) falls though wage is stable.</a:t>
            </a:r>
          </a:p>
          <a:p>
            <a:r>
              <a:rPr lang="en-GB" sz="3200" dirty="0" smtClean="0"/>
              <a:t>Overall income distribution unambiguously improves at post-tax and transfer incomes fall at the top and rise at the bottom; though exact impact depends on whether social protection budget rule.   </a:t>
            </a:r>
          </a:p>
        </p:txBody>
      </p:sp>
    </p:spTree>
    <p:extLst>
      <p:ext uri="{BB962C8B-B14F-4D97-AF65-F5344CB8AC3E}">
        <p14:creationId xmlns:p14="http://schemas.microsoft.com/office/powerpoint/2010/main" val="3213028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hlink"/>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TotalTime>
  <Words>2907</Words>
  <Application>Microsoft Office PowerPoint</Application>
  <PresentationFormat>Widescreen</PresentationFormat>
  <Paragraphs>259</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Calibri Light</vt:lpstr>
      <vt:lpstr>Cambria Math</vt:lpstr>
      <vt:lpstr>Courier New</vt:lpstr>
      <vt:lpstr>Times New Roman</vt:lpstr>
      <vt:lpstr>Office Theme</vt:lpstr>
      <vt:lpstr>International Tax Competition and National Income Distribution</vt:lpstr>
      <vt:lpstr>The issues</vt:lpstr>
      <vt:lpstr>DIRECT TAXATION AND INCOME DISTRIBUTION</vt:lpstr>
      <vt:lpstr>Figure 12. Emblems of Lesser Progressivity (IMF Fiscal Monitor 2013)</vt:lpstr>
      <vt:lpstr>The race to the bottom (IMF, 2015)</vt:lpstr>
      <vt:lpstr>Direct taxation and income distribution</vt:lpstr>
      <vt:lpstr>The Plato Index (ratio of direct tax revenue to top quartile income) shows low yet variable PIT pressure on the better-off worldwide</vt:lpstr>
      <vt:lpstr>Significant and robust correlation (fixed effects panel) of expected signs between Plato Index of tax progressivity and social protection, allowing for economic development level   </vt:lpstr>
      <vt:lpstr>Profit taxation and income distribution in Kalecki’s balanced budget model (1937)</vt:lpstr>
      <vt:lpstr>INTERNATIONAL TAX COMPETITION</vt:lpstr>
      <vt:lpstr>Negative externalities from international tax competition I : CIT and avoidance</vt:lpstr>
      <vt:lpstr>IMF estimate of negative externalities (‘spillover effects’)</vt:lpstr>
      <vt:lpstr>However, CIT revenue shares have held up; reflecting rising profit shares in national income, but also extension of the tax base - towards national firms (inc SMEs) rather than MNEs </vt:lpstr>
      <vt:lpstr>The scale of the CIT revenue losses</vt:lpstr>
      <vt:lpstr>Negative externalities from international tax competition II : PIT and evasion</vt:lpstr>
      <vt:lpstr>Central problem is lack of automatic information exchange between banks and fiscal authorities</vt:lpstr>
      <vt:lpstr>Scale of (PIT) tax evasion</vt:lpstr>
      <vt:lpstr>International Tax Externalities III: distorting national tax policy </vt:lpstr>
      <vt:lpstr>Policy pressure</vt:lpstr>
      <vt:lpstr>Epistemic pressure</vt:lpstr>
      <vt:lpstr>IMPLICATIONS FOR GLOBAL ECONOMIC GOVERNANCE</vt:lpstr>
      <vt:lpstr>Current reform initiatives</vt:lpstr>
      <vt:lpstr>Implications for Global Economic Governance</vt:lpstr>
      <vt:lpstr>And finally - reconceive development cooperation as fiscal redistribution</vt:lpstr>
      <vt:lpstr>Thank you</vt:lpstr>
      <vt:lpstr>APPENDIX SLIDES</vt:lpstr>
      <vt:lpstr>Kalecki model</vt:lpstr>
      <vt:lpstr>Kalecki on capital taxation</vt:lpstr>
      <vt:lpstr>In the UK the Plato Index (direct tax pressure on the top quintile of households)declined over time; mainly because their income share has risen but PIT revenue has not). </vt:lpstr>
      <vt:lpstr>What consequences for national income distribution? </vt:lpstr>
      <vt:lpstr>IMF estimates of assets held offshore in ‘small international financial centres’ (Lane &amp; Milesi, 2010) allow estimate of potential tax yield </vt:lpstr>
      <vt:lpstr>Keynes -Ramsay</vt:lpstr>
      <vt:lpstr>MACROECONOMICS</vt:lpstr>
      <vt:lpstr>Klemm and van Parys 2009 (IMF wp 09/136)</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qeh</dc:creator>
  <cp:lastModifiedBy>qeh</cp:lastModifiedBy>
  <cp:revision>81</cp:revision>
  <dcterms:created xsi:type="dcterms:W3CDTF">2016-01-14T14:47:06Z</dcterms:created>
  <dcterms:modified xsi:type="dcterms:W3CDTF">2016-01-18T15:37:06Z</dcterms:modified>
</cp:coreProperties>
</file>