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sldIdLst>
    <p:sldId id="256" r:id="rId2"/>
    <p:sldId id="257" r:id="rId3"/>
    <p:sldId id="259" r:id="rId4"/>
    <p:sldId id="261" r:id="rId5"/>
    <p:sldId id="260" r:id="rId6"/>
    <p:sldId id="258" r:id="rId7"/>
    <p:sldId id="265" r:id="rId8"/>
    <p:sldId id="263" r:id="rId9"/>
    <p:sldId id="264" r:id="rId10"/>
    <p:sldId id="266" r:id="rId11"/>
    <p:sldId id="267" r:id="rId12"/>
    <p:sldId id="268" r:id="rId13"/>
    <p:sldId id="269" r:id="rId14"/>
    <p:sldId id="270"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8" d="100"/>
          <a:sy n="98" d="100"/>
        </p:scale>
        <p:origin x="-120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nataliegomez:Dropbox:Welfare%20y%20desigualdad:Reglas%20Internacional%20y%20desigualdad:Datos:Datos_NGA.xlsx"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Macintosh%20HD:Users:nataliegomez:Dropbox:Trabajos%20Welfare%20y%20desigualdad%20JAO:Reglas%20Internacional%20y%20desigualdad:Datos:BITs_DevelopmentStatus_nga.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633727034120735"/>
          <c:y val="0.0478556966685073"/>
          <c:w val="0.657750984251968"/>
          <c:h val="0.904288606662985"/>
        </c:manualLayout>
      </c:layout>
      <c:lineChart>
        <c:grouping val="standard"/>
        <c:varyColors val="0"/>
        <c:ser>
          <c:idx val="0"/>
          <c:order val="0"/>
          <c:tx>
            <c:strRef>
              <c:f>Sheet2!$D$5</c:f>
              <c:strCache>
                <c:ptCount val="1"/>
                <c:pt idx="0">
                  <c:v>High income: OECD</c:v>
                </c:pt>
              </c:strCache>
            </c:strRef>
          </c:tx>
          <c:marker>
            <c:symbol val="none"/>
          </c:marker>
          <c:cat>
            <c:numRef>
              <c:f>Sheet2!$C$6:$C$39</c:f>
              <c:numCache>
                <c:formatCode>General</c:formatCode>
                <c:ptCount val="34"/>
                <c:pt idx="0">
                  <c:v>1980.0</c:v>
                </c:pt>
                <c:pt idx="1">
                  <c:v>1981.0</c:v>
                </c:pt>
                <c:pt idx="2">
                  <c:v>1982.0</c:v>
                </c:pt>
                <c:pt idx="3">
                  <c:v>1983.0</c:v>
                </c:pt>
                <c:pt idx="4">
                  <c:v>1984.0</c:v>
                </c:pt>
                <c:pt idx="5">
                  <c:v>1985.0</c:v>
                </c:pt>
                <c:pt idx="6">
                  <c:v>1986.0</c:v>
                </c:pt>
                <c:pt idx="7">
                  <c:v>1987.0</c:v>
                </c:pt>
                <c:pt idx="8">
                  <c:v>1988.0</c:v>
                </c:pt>
                <c:pt idx="9">
                  <c:v>1989.0</c:v>
                </c:pt>
                <c:pt idx="10">
                  <c:v>1990.0</c:v>
                </c:pt>
                <c:pt idx="11">
                  <c:v>1991.0</c:v>
                </c:pt>
                <c:pt idx="12">
                  <c:v>1992.0</c:v>
                </c:pt>
                <c:pt idx="13">
                  <c:v>1993.0</c:v>
                </c:pt>
                <c:pt idx="14">
                  <c:v>1994.0</c:v>
                </c:pt>
                <c:pt idx="15">
                  <c:v>1995.0</c:v>
                </c:pt>
                <c:pt idx="16">
                  <c:v>1996.0</c:v>
                </c:pt>
                <c:pt idx="17">
                  <c:v>1997.0</c:v>
                </c:pt>
                <c:pt idx="18">
                  <c:v>1998.0</c:v>
                </c:pt>
                <c:pt idx="19">
                  <c:v>1999.0</c:v>
                </c:pt>
                <c:pt idx="20">
                  <c:v>2000.0</c:v>
                </c:pt>
                <c:pt idx="21">
                  <c:v>2001.0</c:v>
                </c:pt>
                <c:pt idx="22">
                  <c:v>2002.0</c:v>
                </c:pt>
                <c:pt idx="23">
                  <c:v>2003.0</c:v>
                </c:pt>
                <c:pt idx="24">
                  <c:v>2004.0</c:v>
                </c:pt>
                <c:pt idx="25">
                  <c:v>2005.0</c:v>
                </c:pt>
                <c:pt idx="26">
                  <c:v>2006.0</c:v>
                </c:pt>
                <c:pt idx="27">
                  <c:v>2007.0</c:v>
                </c:pt>
                <c:pt idx="28">
                  <c:v>2008.0</c:v>
                </c:pt>
                <c:pt idx="29">
                  <c:v>2009.0</c:v>
                </c:pt>
                <c:pt idx="30">
                  <c:v>2010.0</c:v>
                </c:pt>
                <c:pt idx="31">
                  <c:v>2011.0</c:v>
                </c:pt>
                <c:pt idx="32">
                  <c:v>2012.0</c:v>
                </c:pt>
                <c:pt idx="33">
                  <c:v>2013.0</c:v>
                </c:pt>
              </c:numCache>
            </c:numRef>
          </c:cat>
          <c:val>
            <c:numRef>
              <c:f>Sheet2!$D$6:$D$39</c:f>
              <c:numCache>
                <c:formatCode>General</c:formatCode>
                <c:ptCount val="34"/>
                <c:pt idx="0">
                  <c:v>0.290645</c:v>
                </c:pt>
                <c:pt idx="1">
                  <c:v>0.399709</c:v>
                </c:pt>
                <c:pt idx="2">
                  <c:v>0.333176</c:v>
                </c:pt>
                <c:pt idx="3">
                  <c:v>0.428067</c:v>
                </c:pt>
                <c:pt idx="4">
                  <c:v>0.456578</c:v>
                </c:pt>
                <c:pt idx="5">
                  <c:v>0.529158</c:v>
                </c:pt>
                <c:pt idx="6">
                  <c:v>0.363097</c:v>
                </c:pt>
                <c:pt idx="7">
                  <c:v>0.383039</c:v>
                </c:pt>
                <c:pt idx="8">
                  <c:v>0.541365</c:v>
                </c:pt>
                <c:pt idx="9">
                  <c:v>0.551336</c:v>
                </c:pt>
                <c:pt idx="10">
                  <c:v>0.655275</c:v>
                </c:pt>
                <c:pt idx="11">
                  <c:v>0.705132</c:v>
                </c:pt>
                <c:pt idx="12">
                  <c:v>0.846317</c:v>
                </c:pt>
                <c:pt idx="13">
                  <c:v>1.26609</c:v>
                </c:pt>
                <c:pt idx="14">
                  <c:v>1.43359</c:v>
                </c:pt>
                <c:pt idx="15">
                  <c:v>1.60812</c:v>
                </c:pt>
                <c:pt idx="16">
                  <c:v>1.31072</c:v>
                </c:pt>
                <c:pt idx="17">
                  <c:v>1.39502</c:v>
                </c:pt>
                <c:pt idx="18">
                  <c:v>1.4452</c:v>
                </c:pt>
                <c:pt idx="19">
                  <c:v>1.56649</c:v>
                </c:pt>
                <c:pt idx="20">
                  <c:v>1.66516</c:v>
                </c:pt>
                <c:pt idx="21">
                  <c:v>1.85113</c:v>
                </c:pt>
                <c:pt idx="22">
                  <c:v>1.9498</c:v>
                </c:pt>
                <c:pt idx="23">
                  <c:v>2.014349999999999</c:v>
                </c:pt>
                <c:pt idx="24">
                  <c:v>2.0478</c:v>
                </c:pt>
                <c:pt idx="25">
                  <c:v>2.081249999999999</c:v>
                </c:pt>
                <c:pt idx="26">
                  <c:v>2.09798</c:v>
                </c:pt>
                <c:pt idx="27">
                  <c:v>2.12307</c:v>
                </c:pt>
                <c:pt idx="28">
                  <c:v>2.04112</c:v>
                </c:pt>
                <c:pt idx="29">
                  <c:v>2.03276</c:v>
                </c:pt>
                <c:pt idx="30">
                  <c:v>2.0244</c:v>
                </c:pt>
                <c:pt idx="31">
                  <c:v>2.016039999999998</c:v>
                </c:pt>
                <c:pt idx="32">
                  <c:v>2.00767</c:v>
                </c:pt>
                <c:pt idx="33">
                  <c:v>2.016039999999998</c:v>
                </c:pt>
              </c:numCache>
            </c:numRef>
          </c:val>
          <c:smooth val="0"/>
        </c:ser>
        <c:ser>
          <c:idx val="1"/>
          <c:order val="1"/>
          <c:tx>
            <c:strRef>
              <c:f>Sheet2!$E$5</c:f>
              <c:strCache>
                <c:ptCount val="1"/>
                <c:pt idx="0">
                  <c:v>High income: nonOECD</c:v>
                </c:pt>
              </c:strCache>
            </c:strRef>
          </c:tx>
          <c:marker>
            <c:symbol val="none"/>
          </c:marker>
          <c:cat>
            <c:numRef>
              <c:f>Sheet2!$C$6:$C$39</c:f>
              <c:numCache>
                <c:formatCode>General</c:formatCode>
                <c:ptCount val="34"/>
                <c:pt idx="0">
                  <c:v>1980.0</c:v>
                </c:pt>
                <c:pt idx="1">
                  <c:v>1981.0</c:v>
                </c:pt>
                <c:pt idx="2">
                  <c:v>1982.0</c:v>
                </c:pt>
                <c:pt idx="3">
                  <c:v>1983.0</c:v>
                </c:pt>
                <c:pt idx="4">
                  <c:v>1984.0</c:v>
                </c:pt>
                <c:pt idx="5">
                  <c:v>1985.0</c:v>
                </c:pt>
                <c:pt idx="6">
                  <c:v>1986.0</c:v>
                </c:pt>
                <c:pt idx="7">
                  <c:v>1987.0</c:v>
                </c:pt>
                <c:pt idx="8">
                  <c:v>1988.0</c:v>
                </c:pt>
                <c:pt idx="9">
                  <c:v>1989.0</c:v>
                </c:pt>
                <c:pt idx="10">
                  <c:v>1990.0</c:v>
                </c:pt>
                <c:pt idx="11">
                  <c:v>1991.0</c:v>
                </c:pt>
                <c:pt idx="12">
                  <c:v>1992.0</c:v>
                </c:pt>
                <c:pt idx="13">
                  <c:v>1993.0</c:v>
                </c:pt>
                <c:pt idx="14">
                  <c:v>1994.0</c:v>
                </c:pt>
                <c:pt idx="15">
                  <c:v>1995.0</c:v>
                </c:pt>
                <c:pt idx="16">
                  <c:v>1996.0</c:v>
                </c:pt>
                <c:pt idx="17">
                  <c:v>1997.0</c:v>
                </c:pt>
                <c:pt idx="18">
                  <c:v>1998.0</c:v>
                </c:pt>
                <c:pt idx="19">
                  <c:v>1999.0</c:v>
                </c:pt>
                <c:pt idx="20">
                  <c:v>2000.0</c:v>
                </c:pt>
                <c:pt idx="21">
                  <c:v>2001.0</c:v>
                </c:pt>
                <c:pt idx="22">
                  <c:v>2002.0</c:v>
                </c:pt>
                <c:pt idx="23">
                  <c:v>2003.0</c:v>
                </c:pt>
                <c:pt idx="24">
                  <c:v>2004.0</c:v>
                </c:pt>
                <c:pt idx="25">
                  <c:v>2005.0</c:v>
                </c:pt>
                <c:pt idx="26">
                  <c:v>2006.0</c:v>
                </c:pt>
                <c:pt idx="27">
                  <c:v>2007.0</c:v>
                </c:pt>
                <c:pt idx="28">
                  <c:v>2008.0</c:v>
                </c:pt>
                <c:pt idx="29">
                  <c:v>2009.0</c:v>
                </c:pt>
                <c:pt idx="30">
                  <c:v>2010.0</c:v>
                </c:pt>
                <c:pt idx="31">
                  <c:v>2011.0</c:v>
                </c:pt>
                <c:pt idx="32">
                  <c:v>2012.0</c:v>
                </c:pt>
                <c:pt idx="33">
                  <c:v>2013.0</c:v>
                </c:pt>
              </c:numCache>
            </c:numRef>
          </c:cat>
          <c:val>
            <c:numRef>
              <c:f>Sheet2!$E$6:$E$39</c:f>
              <c:numCache>
                <c:formatCode>General</c:formatCode>
                <c:ptCount val="34"/>
                <c:pt idx="0">
                  <c:v>0.846582</c:v>
                </c:pt>
                <c:pt idx="1">
                  <c:v>1.02908</c:v>
                </c:pt>
                <c:pt idx="2">
                  <c:v>0.872405</c:v>
                </c:pt>
                <c:pt idx="3">
                  <c:v>0.745679</c:v>
                </c:pt>
                <c:pt idx="4">
                  <c:v>0.770234</c:v>
                </c:pt>
                <c:pt idx="5">
                  <c:v>0.841822</c:v>
                </c:pt>
                <c:pt idx="6">
                  <c:v>0.828177</c:v>
                </c:pt>
                <c:pt idx="7">
                  <c:v>0.814532</c:v>
                </c:pt>
                <c:pt idx="8">
                  <c:v>0.807225</c:v>
                </c:pt>
                <c:pt idx="9">
                  <c:v>0.807225</c:v>
                </c:pt>
                <c:pt idx="10">
                  <c:v>0.842287</c:v>
                </c:pt>
                <c:pt idx="11">
                  <c:v>0.842287</c:v>
                </c:pt>
                <c:pt idx="12">
                  <c:v>0.846351</c:v>
                </c:pt>
                <c:pt idx="13">
                  <c:v>1.00534</c:v>
                </c:pt>
                <c:pt idx="14">
                  <c:v>1.06805</c:v>
                </c:pt>
                <c:pt idx="15">
                  <c:v>1.09736</c:v>
                </c:pt>
                <c:pt idx="16">
                  <c:v>0.789386</c:v>
                </c:pt>
                <c:pt idx="17">
                  <c:v>0.907032</c:v>
                </c:pt>
                <c:pt idx="18">
                  <c:v>0.87009</c:v>
                </c:pt>
                <c:pt idx="19">
                  <c:v>0.850148</c:v>
                </c:pt>
                <c:pt idx="20">
                  <c:v>0.870884</c:v>
                </c:pt>
                <c:pt idx="21">
                  <c:v>0.732501</c:v>
                </c:pt>
                <c:pt idx="22">
                  <c:v>0.682504</c:v>
                </c:pt>
                <c:pt idx="23">
                  <c:v>0.861565</c:v>
                </c:pt>
                <c:pt idx="24">
                  <c:v>0.924966</c:v>
                </c:pt>
                <c:pt idx="25">
                  <c:v>0.985587</c:v>
                </c:pt>
                <c:pt idx="26">
                  <c:v>0.951589</c:v>
                </c:pt>
                <c:pt idx="27">
                  <c:v>0.981503</c:v>
                </c:pt>
                <c:pt idx="28">
                  <c:v>1.06924</c:v>
                </c:pt>
                <c:pt idx="29">
                  <c:v>1.06924</c:v>
                </c:pt>
                <c:pt idx="30">
                  <c:v>1.04835</c:v>
                </c:pt>
                <c:pt idx="31">
                  <c:v>1.03798</c:v>
                </c:pt>
                <c:pt idx="32">
                  <c:v>0.932631</c:v>
                </c:pt>
                <c:pt idx="33">
                  <c:v>0.932631</c:v>
                </c:pt>
              </c:numCache>
            </c:numRef>
          </c:val>
          <c:smooth val="0"/>
        </c:ser>
        <c:ser>
          <c:idx val="2"/>
          <c:order val="2"/>
          <c:tx>
            <c:strRef>
              <c:f>Sheet2!$F$5</c:f>
              <c:strCache>
                <c:ptCount val="1"/>
                <c:pt idx="0">
                  <c:v>Low Income</c:v>
                </c:pt>
              </c:strCache>
            </c:strRef>
          </c:tx>
          <c:marker>
            <c:symbol val="none"/>
          </c:marker>
          <c:cat>
            <c:numRef>
              <c:f>Sheet2!$C$6:$C$39</c:f>
              <c:numCache>
                <c:formatCode>General</c:formatCode>
                <c:ptCount val="34"/>
                <c:pt idx="0">
                  <c:v>1980.0</c:v>
                </c:pt>
                <c:pt idx="1">
                  <c:v>1981.0</c:v>
                </c:pt>
                <c:pt idx="2">
                  <c:v>1982.0</c:v>
                </c:pt>
                <c:pt idx="3">
                  <c:v>1983.0</c:v>
                </c:pt>
                <c:pt idx="4">
                  <c:v>1984.0</c:v>
                </c:pt>
                <c:pt idx="5">
                  <c:v>1985.0</c:v>
                </c:pt>
                <c:pt idx="6">
                  <c:v>1986.0</c:v>
                </c:pt>
                <c:pt idx="7">
                  <c:v>1987.0</c:v>
                </c:pt>
                <c:pt idx="8">
                  <c:v>1988.0</c:v>
                </c:pt>
                <c:pt idx="9">
                  <c:v>1989.0</c:v>
                </c:pt>
                <c:pt idx="10">
                  <c:v>1990.0</c:v>
                </c:pt>
                <c:pt idx="11">
                  <c:v>1991.0</c:v>
                </c:pt>
                <c:pt idx="12">
                  <c:v>1992.0</c:v>
                </c:pt>
                <c:pt idx="13">
                  <c:v>1993.0</c:v>
                </c:pt>
                <c:pt idx="14">
                  <c:v>1994.0</c:v>
                </c:pt>
                <c:pt idx="15">
                  <c:v>1995.0</c:v>
                </c:pt>
                <c:pt idx="16">
                  <c:v>1996.0</c:v>
                </c:pt>
                <c:pt idx="17">
                  <c:v>1997.0</c:v>
                </c:pt>
                <c:pt idx="18">
                  <c:v>1998.0</c:v>
                </c:pt>
                <c:pt idx="19">
                  <c:v>1999.0</c:v>
                </c:pt>
                <c:pt idx="20">
                  <c:v>2000.0</c:v>
                </c:pt>
                <c:pt idx="21">
                  <c:v>2001.0</c:v>
                </c:pt>
                <c:pt idx="22">
                  <c:v>2002.0</c:v>
                </c:pt>
                <c:pt idx="23">
                  <c:v>2003.0</c:v>
                </c:pt>
                <c:pt idx="24">
                  <c:v>2004.0</c:v>
                </c:pt>
                <c:pt idx="25">
                  <c:v>2005.0</c:v>
                </c:pt>
                <c:pt idx="26">
                  <c:v>2006.0</c:v>
                </c:pt>
                <c:pt idx="27">
                  <c:v>2007.0</c:v>
                </c:pt>
                <c:pt idx="28">
                  <c:v>2008.0</c:v>
                </c:pt>
                <c:pt idx="29">
                  <c:v>2009.0</c:v>
                </c:pt>
                <c:pt idx="30">
                  <c:v>2010.0</c:v>
                </c:pt>
                <c:pt idx="31">
                  <c:v>2011.0</c:v>
                </c:pt>
                <c:pt idx="32">
                  <c:v>2012.0</c:v>
                </c:pt>
                <c:pt idx="33">
                  <c:v>2013.0</c:v>
                </c:pt>
              </c:numCache>
            </c:numRef>
          </c:cat>
          <c:val>
            <c:numRef>
              <c:f>Sheet2!$F$6:$F$39</c:f>
              <c:numCache>
                <c:formatCode>General</c:formatCode>
                <c:ptCount val="34"/>
                <c:pt idx="0">
                  <c:v>-0.91658</c:v>
                </c:pt>
                <c:pt idx="1">
                  <c:v>-1.00113</c:v>
                </c:pt>
                <c:pt idx="2">
                  <c:v>-1.06211</c:v>
                </c:pt>
                <c:pt idx="3">
                  <c:v>-1.0926</c:v>
                </c:pt>
                <c:pt idx="4">
                  <c:v>-0.949982</c:v>
                </c:pt>
                <c:pt idx="5">
                  <c:v>-0.960785</c:v>
                </c:pt>
                <c:pt idx="6">
                  <c:v>-0.934425</c:v>
                </c:pt>
                <c:pt idx="7">
                  <c:v>-0.916009</c:v>
                </c:pt>
                <c:pt idx="8">
                  <c:v>-0.933168</c:v>
                </c:pt>
                <c:pt idx="9">
                  <c:v>-0.943139</c:v>
                </c:pt>
                <c:pt idx="10">
                  <c:v>-0.97011</c:v>
                </c:pt>
                <c:pt idx="11">
                  <c:v>-0.91946</c:v>
                </c:pt>
                <c:pt idx="12">
                  <c:v>-0.977138</c:v>
                </c:pt>
                <c:pt idx="13">
                  <c:v>-0.879434</c:v>
                </c:pt>
                <c:pt idx="14">
                  <c:v>-0.741051</c:v>
                </c:pt>
                <c:pt idx="15">
                  <c:v>-0.449074</c:v>
                </c:pt>
                <c:pt idx="16">
                  <c:v>-0.970685</c:v>
                </c:pt>
                <c:pt idx="17">
                  <c:v>-0.820283</c:v>
                </c:pt>
                <c:pt idx="18">
                  <c:v>-0.740445</c:v>
                </c:pt>
                <c:pt idx="19">
                  <c:v>-0.686711</c:v>
                </c:pt>
                <c:pt idx="20">
                  <c:v>-0.738278</c:v>
                </c:pt>
                <c:pt idx="21">
                  <c:v>-0.68606</c:v>
                </c:pt>
                <c:pt idx="22">
                  <c:v>-0.68606</c:v>
                </c:pt>
                <c:pt idx="23">
                  <c:v>-0.7188</c:v>
                </c:pt>
                <c:pt idx="24">
                  <c:v>-0.673624</c:v>
                </c:pt>
                <c:pt idx="25">
                  <c:v>-0.602476</c:v>
                </c:pt>
                <c:pt idx="26">
                  <c:v>-0.644818</c:v>
                </c:pt>
                <c:pt idx="27">
                  <c:v>-0.661188</c:v>
                </c:pt>
                <c:pt idx="28">
                  <c:v>-0.566914</c:v>
                </c:pt>
                <c:pt idx="29">
                  <c:v>-0.613968</c:v>
                </c:pt>
                <c:pt idx="30">
                  <c:v>-0.647967</c:v>
                </c:pt>
                <c:pt idx="31">
                  <c:v>-0.637995</c:v>
                </c:pt>
                <c:pt idx="32">
                  <c:v>-0.570999</c:v>
                </c:pt>
                <c:pt idx="33">
                  <c:v>-0.469493</c:v>
                </c:pt>
              </c:numCache>
            </c:numRef>
          </c:val>
          <c:smooth val="0"/>
        </c:ser>
        <c:ser>
          <c:idx val="3"/>
          <c:order val="3"/>
          <c:tx>
            <c:strRef>
              <c:f>Sheet2!$G$5</c:f>
              <c:strCache>
                <c:ptCount val="1"/>
                <c:pt idx="0">
                  <c:v>Lower middle income</c:v>
                </c:pt>
              </c:strCache>
            </c:strRef>
          </c:tx>
          <c:marker>
            <c:symbol val="none"/>
          </c:marker>
          <c:cat>
            <c:numRef>
              <c:f>Sheet2!$C$6:$C$39</c:f>
              <c:numCache>
                <c:formatCode>General</c:formatCode>
                <c:ptCount val="34"/>
                <c:pt idx="0">
                  <c:v>1980.0</c:v>
                </c:pt>
                <c:pt idx="1">
                  <c:v>1981.0</c:v>
                </c:pt>
                <c:pt idx="2">
                  <c:v>1982.0</c:v>
                </c:pt>
                <c:pt idx="3">
                  <c:v>1983.0</c:v>
                </c:pt>
                <c:pt idx="4">
                  <c:v>1984.0</c:v>
                </c:pt>
                <c:pt idx="5">
                  <c:v>1985.0</c:v>
                </c:pt>
                <c:pt idx="6">
                  <c:v>1986.0</c:v>
                </c:pt>
                <c:pt idx="7">
                  <c:v>1987.0</c:v>
                </c:pt>
                <c:pt idx="8">
                  <c:v>1988.0</c:v>
                </c:pt>
                <c:pt idx="9">
                  <c:v>1989.0</c:v>
                </c:pt>
                <c:pt idx="10">
                  <c:v>1990.0</c:v>
                </c:pt>
                <c:pt idx="11">
                  <c:v>1991.0</c:v>
                </c:pt>
                <c:pt idx="12">
                  <c:v>1992.0</c:v>
                </c:pt>
                <c:pt idx="13">
                  <c:v>1993.0</c:v>
                </c:pt>
                <c:pt idx="14">
                  <c:v>1994.0</c:v>
                </c:pt>
                <c:pt idx="15">
                  <c:v>1995.0</c:v>
                </c:pt>
                <c:pt idx="16">
                  <c:v>1996.0</c:v>
                </c:pt>
                <c:pt idx="17">
                  <c:v>1997.0</c:v>
                </c:pt>
                <c:pt idx="18">
                  <c:v>1998.0</c:v>
                </c:pt>
                <c:pt idx="19">
                  <c:v>1999.0</c:v>
                </c:pt>
                <c:pt idx="20">
                  <c:v>2000.0</c:v>
                </c:pt>
                <c:pt idx="21">
                  <c:v>2001.0</c:v>
                </c:pt>
                <c:pt idx="22">
                  <c:v>2002.0</c:v>
                </c:pt>
                <c:pt idx="23">
                  <c:v>2003.0</c:v>
                </c:pt>
                <c:pt idx="24">
                  <c:v>2004.0</c:v>
                </c:pt>
                <c:pt idx="25">
                  <c:v>2005.0</c:v>
                </c:pt>
                <c:pt idx="26">
                  <c:v>2006.0</c:v>
                </c:pt>
                <c:pt idx="27">
                  <c:v>2007.0</c:v>
                </c:pt>
                <c:pt idx="28">
                  <c:v>2008.0</c:v>
                </c:pt>
                <c:pt idx="29">
                  <c:v>2009.0</c:v>
                </c:pt>
                <c:pt idx="30">
                  <c:v>2010.0</c:v>
                </c:pt>
                <c:pt idx="31">
                  <c:v>2011.0</c:v>
                </c:pt>
                <c:pt idx="32">
                  <c:v>2012.0</c:v>
                </c:pt>
                <c:pt idx="33">
                  <c:v>2013.0</c:v>
                </c:pt>
              </c:numCache>
            </c:numRef>
          </c:cat>
          <c:val>
            <c:numRef>
              <c:f>Sheet2!$G$6:$G$39</c:f>
              <c:numCache>
                <c:formatCode>General</c:formatCode>
                <c:ptCount val="34"/>
                <c:pt idx="0">
                  <c:v>-0.939543</c:v>
                </c:pt>
                <c:pt idx="1">
                  <c:v>-1.0926</c:v>
                </c:pt>
                <c:pt idx="2">
                  <c:v>-0.913238</c:v>
                </c:pt>
                <c:pt idx="3">
                  <c:v>-0.961523</c:v>
                </c:pt>
                <c:pt idx="4">
                  <c:v>-1.02929</c:v>
                </c:pt>
                <c:pt idx="5">
                  <c:v>-0.922471</c:v>
                </c:pt>
                <c:pt idx="6">
                  <c:v>-0.924723</c:v>
                </c:pt>
                <c:pt idx="7">
                  <c:v>-0.955113</c:v>
                </c:pt>
                <c:pt idx="8">
                  <c:v>-0.94829</c:v>
                </c:pt>
                <c:pt idx="9">
                  <c:v>-0.916192</c:v>
                </c:pt>
                <c:pt idx="10">
                  <c:v>-0.836111</c:v>
                </c:pt>
                <c:pt idx="11">
                  <c:v>-0.811483</c:v>
                </c:pt>
                <c:pt idx="12">
                  <c:v>-0.750939</c:v>
                </c:pt>
                <c:pt idx="13">
                  <c:v>-0.466749</c:v>
                </c:pt>
                <c:pt idx="14">
                  <c:v>-0.356513</c:v>
                </c:pt>
                <c:pt idx="15">
                  <c:v>-0.252281</c:v>
                </c:pt>
                <c:pt idx="16">
                  <c:v>-0.22795</c:v>
                </c:pt>
                <c:pt idx="17">
                  <c:v>-0.192094</c:v>
                </c:pt>
                <c:pt idx="18">
                  <c:v>-0.159687</c:v>
                </c:pt>
                <c:pt idx="19">
                  <c:v>-0.067061</c:v>
                </c:pt>
                <c:pt idx="20">
                  <c:v>-0.041838</c:v>
                </c:pt>
                <c:pt idx="21">
                  <c:v>-0.077536</c:v>
                </c:pt>
                <c:pt idx="22">
                  <c:v>-0.01401</c:v>
                </c:pt>
                <c:pt idx="23">
                  <c:v>-0.021671</c:v>
                </c:pt>
                <c:pt idx="24">
                  <c:v>0.032378</c:v>
                </c:pt>
                <c:pt idx="25">
                  <c:v>0.063924</c:v>
                </c:pt>
                <c:pt idx="26">
                  <c:v>0.020664</c:v>
                </c:pt>
                <c:pt idx="27">
                  <c:v>0.00542</c:v>
                </c:pt>
                <c:pt idx="28">
                  <c:v>0.129076</c:v>
                </c:pt>
                <c:pt idx="29">
                  <c:v>-0.047613</c:v>
                </c:pt>
                <c:pt idx="30">
                  <c:v>-0.155949</c:v>
                </c:pt>
                <c:pt idx="31">
                  <c:v>-0.199452</c:v>
                </c:pt>
                <c:pt idx="32">
                  <c:v>-0.228001</c:v>
                </c:pt>
                <c:pt idx="33">
                  <c:v>-0.282856</c:v>
                </c:pt>
              </c:numCache>
            </c:numRef>
          </c:val>
          <c:smooth val="0"/>
        </c:ser>
        <c:ser>
          <c:idx val="4"/>
          <c:order val="4"/>
          <c:tx>
            <c:strRef>
              <c:f>Sheet2!$H$5</c:f>
              <c:strCache>
                <c:ptCount val="1"/>
                <c:pt idx="0">
                  <c:v>Upper midle income</c:v>
                </c:pt>
              </c:strCache>
            </c:strRef>
          </c:tx>
          <c:marker>
            <c:symbol val="none"/>
          </c:marker>
          <c:cat>
            <c:numRef>
              <c:f>Sheet2!$C$6:$C$39</c:f>
              <c:numCache>
                <c:formatCode>General</c:formatCode>
                <c:ptCount val="34"/>
                <c:pt idx="0">
                  <c:v>1980.0</c:v>
                </c:pt>
                <c:pt idx="1">
                  <c:v>1981.0</c:v>
                </c:pt>
                <c:pt idx="2">
                  <c:v>1982.0</c:v>
                </c:pt>
                <c:pt idx="3">
                  <c:v>1983.0</c:v>
                </c:pt>
                <c:pt idx="4">
                  <c:v>1984.0</c:v>
                </c:pt>
                <c:pt idx="5">
                  <c:v>1985.0</c:v>
                </c:pt>
                <c:pt idx="6">
                  <c:v>1986.0</c:v>
                </c:pt>
                <c:pt idx="7">
                  <c:v>1987.0</c:v>
                </c:pt>
                <c:pt idx="8">
                  <c:v>1988.0</c:v>
                </c:pt>
                <c:pt idx="9">
                  <c:v>1989.0</c:v>
                </c:pt>
                <c:pt idx="10">
                  <c:v>1990.0</c:v>
                </c:pt>
                <c:pt idx="11">
                  <c:v>1991.0</c:v>
                </c:pt>
                <c:pt idx="12">
                  <c:v>1992.0</c:v>
                </c:pt>
                <c:pt idx="13">
                  <c:v>1993.0</c:v>
                </c:pt>
                <c:pt idx="14">
                  <c:v>1994.0</c:v>
                </c:pt>
                <c:pt idx="15">
                  <c:v>1995.0</c:v>
                </c:pt>
                <c:pt idx="16">
                  <c:v>1996.0</c:v>
                </c:pt>
                <c:pt idx="17">
                  <c:v>1997.0</c:v>
                </c:pt>
                <c:pt idx="18">
                  <c:v>1998.0</c:v>
                </c:pt>
                <c:pt idx="19">
                  <c:v>1999.0</c:v>
                </c:pt>
                <c:pt idx="20">
                  <c:v>2000.0</c:v>
                </c:pt>
                <c:pt idx="21">
                  <c:v>2001.0</c:v>
                </c:pt>
                <c:pt idx="22">
                  <c:v>2002.0</c:v>
                </c:pt>
                <c:pt idx="23">
                  <c:v>2003.0</c:v>
                </c:pt>
                <c:pt idx="24">
                  <c:v>2004.0</c:v>
                </c:pt>
                <c:pt idx="25">
                  <c:v>2005.0</c:v>
                </c:pt>
                <c:pt idx="26">
                  <c:v>2006.0</c:v>
                </c:pt>
                <c:pt idx="27">
                  <c:v>2007.0</c:v>
                </c:pt>
                <c:pt idx="28">
                  <c:v>2008.0</c:v>
                </c:pt>
                <c:pt idx="29">
                  <c:v>2009.0</c:v>
                </c:pt>
                <c:pt idx="30">
                  <c:v>2010.0</c:v>
                </c:pt>
                <c:pt idx="31">
                  <c:v>2011.0</c:v>
                </c:pt>
                <c:pt idx="32">
                  <c:v>2012.0</c:v>
                </c:pt>
                <c:pt idx="33">
                  <c:v>2013.0</c:v>
                </c:pt>
              </c:numCache>
            </c:numRef>
          </c:cat>
          <c:val>
            <c:numRef>
              <c:f>Sheet2!$H$6:$H$39</c:f>
              <c:numCache>
                <c:formatCode>General</c:formatCode>
                <c:ptCount val="34"/>
                <c:pt idx="0">
                  <c:v>-0.582456</c:v>
                </c:pt>
                <c:pt idx="1">
                  <c:v>-0.637998</c:v>
                </c:pt>
                <c:pt idx="2">
                  <c:v>-0.661635</c:v>
                </c:pt>
                <c:pt idx="3">
                  <c:v>-0.727563</c:v>
                </c:pt>
                <c:pt idx="4">
                  <c:v>-0.746768</c:v>
                </c:pt>
                <c:pt idx="5">
                  <c:v>-0.734002</c:v>
                </c:pt>
                <c:pt idx="6">
                  <c:v>-0.709914</c:v>
                </c:pt>
                <c:pt idx="7">
                  <c:v>-0.725056</c:v>
                </c:pt>
                <c:pt idx="8">
                  <c:v>-0.758414</c:v>
                </c:pt>
                <c:pt idx="9">
                  <c:v>-0.697613</c:v>
                </c:pt>
                <c:pt idx="10">
                  <c:v>-0.705021</c:v>
                </c:pt>
                <c:pt idx="11">
                  <c:v>-0.617472</c:v>
                </c:pt>
                <c:pt idx="12">
                  <c:v>-0.384327</c:v>
                </c:pt>
                <c:pt idx="13">
                  <c:v>-0.342588</c:v>
                </c:pt>
                <c:pt idx="14">
                  <c:v>-0.366151</c:v>
                </c:pt>
                <c:pt idx="15">
                  <c:v>-0.243213</c:v>
                </c:pt>
                <c:pt idx="16">
                  <c:v>-0.52658</c:v>
                </c:pt>
                <c:pt idx="17">
                  <c:v>-0.391183</c:v>
                </c:pt>
                <c:pt idx="18">
                  <c:v>-0.264938</c:v>
                </c:pt>
                <c:pt idx="19">
                  <c:v>-0.270318</c:v>
                </c:pt>
                <c:pt idx="20">
                  <c:v>-0.330864</c:v>
                </c:pt>
                <c:pt idx="21">
                  <c:v>-0.297497</c:v>
                </c:pt>
                <c:pt idx="22">
                  <c:v>-0.163369</c:v>
                </c:pt>
                <c:pt idx="23">
                  <c:v>-0.082354</c:v>
                </c:pt>
                <c:pt idx="24">
                  <c:v>0.069854</c:v>
                </c:pt>
                <c:pt idx="25">
                  <c:v>0.136523</c:v>
                </c:pt>
                <c:pt idx="26">
                  <c:v>0.214039</c:v>
                </c:pt>
                <c:pt idx="27">
                  <c:v>0.194822</c:v>
                </c:pt>
                <c:pt idx="28">
                  <c:v>0.396237</c:v>
                </c:pt>
                <c:pt idx="29">
                  <c:v>0.198505</c:v>
                </c:pt>
                <c:pt idx="30">
                  <c:v>0.192869</c:v>
                </c:pt>
                <c:pt idx="31">
                  <c:v>0.190837</c:v>
                </c:pt>
                <c:pt idx="32">
                  <c:v>0.135692</c:v>
                </c:pt>
                <c:pt idx="33">
                  <c:v>0.118784</c:v>
                </c:pt>
              </c:numCache>
            </c:numRef>
          </c:val>
          <c:smooth val="0"/>
        </c:ser>
        <c:dLbls>
          <c:showLegendKey val="0"/>
          <c:showVal val="0"/>
          <c:showCatName val="0"/>
          <c:showSerName val="0"/>
          <c:showPercent val="0"/>
          <c:showBubbleSize val="0"/>
        </c:dLbls>
        <c:marker val="1"/>
        <c:smooth val="0"/>
        <c:axId val="-2132799688"/>
        <c:axId val="-2132796600"/>
      </c:lineChart>
      <c:catAx>
        <c:axId val="-213279968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2132796600"/>
        <c:crosses val="autoZero"/>
        <c:auto val="1"/>
        <c:lblAlgn val="ctr"/>
        <c:lblOffset val="100"/>
        <c:noMultiLvlLbl val="0"/>
      </c:catAx>
      <c:valAx>
        <c:axId val="-2132796600"/>
        <c:scaling>
          <c:orientation val="minMax"/>
        </c:scaling>
        <c:delete val="0"/>
        <c:axPos val="l"/>
        <c:numFmt formatCode="General" sourceLinked="1"/>
        <c:majorTickMark val="out"/>
        <c:minorTickMark val="none"/>
        <c:tickLblPos val="nextTo"/>
        <c:crossAx val="-2132799688"/>
        <c:crosses val="autoZero"/>
        <c:crossBetween val="between"/>
      </c:valAx>
    </c:plotArea>
    <c:legend>
      <c:legendPos val="r"/>
      <c:layout>
        <c:manualLayout>
          <c:xMode val="edge"/>
          <c:yMode val="edge"/>
          <c:x val="0.737196340040828"/>
          <c:y val="0.0759140336613086"/>
          <c:w val="0.258174030329542"/>
          <c:h val="0.81872227318907"/>
        </c:manualLayout>
      </c:layout>
      <c:overlay val="0"/>
      <c:txPr>
        <a:bodyPr/>
        <a:lstStyle/>
        <a:p>
          <a:pPr>
            <a:defRPr sz="1200"/>
          </a:pPr>
          <a:endParaRPr lang="en-US"/>
        </a:p>
      </c:txPr>
    </c:legend>
    <c:plotVisOnly val="1"/>
    <c:dispBlanksAs val="gap"/>
    <c:showDLblsOverMax val="0"/>
  </c:chart>
  <c:txPr>
    <a:bodyPr/>
    <a:lstStyle/>
    <a:p>
      <a:pPr>
        <a:defRPr sz="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Sheet2!$J$13</c:f>
              <c:strCache>
                <c:ptCount val="1"/>
                <c:pt idx="0">
                  <c:v>High Income OECD</c:v>
                </c:pt>
              </c:strCache>
            </c:strRef>
          </c:tx>
          <c:invertIfNegative val="0"/>
          <c:cat>
            <c:numRef>
              <c:f>Sheet2!$K$12:$O$12</c:f>
              <c:numCache>
                <c:formatCode>General</c:formatCode>
                <c:ptCount val="5"/>
                <c:pt idx="0">
                  <c:v>1990.0</c:v>
                </c:pt>
                <c:pt idx="1">
                  <c:v>1995.0</c:v>
                </c:pt>
                <c:pt idx="2">
                  <c:v>2000.0</c:v>
                </c:pt>
                <c:pt idx="3">
                  <c:v>2005.0</c:v>
                </c:pt>
                <c:pt idx="4">
                  <c:v>2010.0</c:v>
                </c:pt>
              </c:numCache>
            </c:numRef>
          </c:cat>
          <c:val>
            <c:numRef>
              <c:f>Sheet2!$K$13:$O$13</c:f>
              <c:numCache>
                <c:formatCode>0.0</c:formatCode>
                <c:ptCount val="5"/>
                <c:pt idx="0">
                  <c:v>15.0</c:v>
                </c:pt>
                <c:pt idx="1">
                  <c:v>20.2</c:v>
                </c:pt>
                <c:pt idx="2">
                  <c:v>41.75</c:v>
                </c:pt>
                <c:pt idx="3">
                  <c:v>65.12499999999998</c:v>
                </c:pt>
                <c:pt idx="4">
                  <c:v>85.62499999999998</c:v>
                </c:pt>
              </c:numCache>
            </c:numRef>
          </c:val>
        </c:ser>
        <c:ser>
          <c:idx val="1"/>
          <c:order val="1"/>
          <c:tx>
            <c:strRef>
              <c:f>Sheet2!$J$14</c:f>
              <c:strCache>
                <c:ptCount val="1"/>
                <c:pt idx="0">
                  <c:v>High income: nonOECD</c:v>
                </c:pt>
              </c:strCache>
            </c:strRef>
          </c:tx>
          <c:invertIfNegative val="0"/>
          <c:cat>
            <c:numRef>
              <c:f>Sheet2!$K$12:$O$12</c:f>
              <c:numCache>
                <c:formatCode>General</c:formatCode>
                <c:ptCount val="5"/>
                <c:pt idx="0">
                  <c:v>1990.0</c:v>
                </c:pt>
                <c:pt idx="1">
                  <c:v>1995.0</c:v>
                </c:pt>
                <c:pt idx="2">
                  <c:v>2000.0</c:v>
                </c:pt>
                <c:pt idx="3">
                  <c:v>2005.0</c:v>
                </c:pt>
                <c:pt idx="4">
                  <c:v>2010.0</c:v>
                </c:pt>
              </c:numCache>
            </c:numRef>
          </c:cat>
          <c:val>
            <c:numRef>
              <c:f>Sheet2!$K$14:$O$14</c:f>
              <c:numCache>
                <c:formatCode>0.0</c:formatCode>
                <c:ptCount val="5"/>
                <c:pt idx="0">
                  <c:v>3.75</c:v>
                </c:pt>
                <c:pt idx="1">
                  <c:v>7.5</c:v>
                </c:pt>
                <c:pt idx="2">
                  <c:v>17.6154</c:v>
                </c:pt>
                <c:pt idx="3">
                  <c:v>24.9091</c:v>
                </c:pt>
                <c:pt idx="4">
                  <c:v>31.25</c:v>
                </c:pt>
              </c:numCache>
            </c:numRef>
          </c:val>
        </c:ser>
        <c:ser>
          <c:idx val="2"/>
          <c:order val="2"/>
          <c:tx>
            <c:strRef>
              <c:f>Sheet2!$J$15</c:f>
              <c:strCache>
                <c:ptCount val="1"/>
                <c:pt idx="0">
                  <c:v>Upper middle</c:v>
                </c:pt>
              </c:strCache>
            </c:strRef>
          </c:tx>
          <c:invertIfNegative val="0"/>
          <c:cat>
            <c:numRef>
              <c:f>Sheet2!$K$12:$O$12</c:f>
              <c:numCache>
                <c:formatCode>General</c:formatCode>
                <c:ptCount val="5"/>
                <c:pt idx="0">
                  <c:v>1990.0</c:v>
                </c:pt>
                <c:pt idx="1">
                  <c:v>1995.0</c:v>
                </c:pt>
                <c:pt idx="2">
                  <c:v>2000.0</c:v>
                </c:pt>
                <c:pt idx="3">
                  <c:v>2005.0</c:v>
                </c:pt>
                <c:pt idx="4">
                  <c:v>2010.0</c:v>
                </c:pt>
              </c:numCache>
            </c:numRef>
          </c:cat>
          <c:val>
            <c:numRef>
              <c:f>Sheet2!$K$15:$O$15</c:f>
              <c:numCache>
                <c:formatCode>0.0</c:formatCode>
                <c:ptCount val="5"/>
                <c:pt idx="0">
                  <c:v>7.33333</c:v>
                </c:pt>
                <c:pt idx="1">
                  <c:v>8.761899999999998</c:v>
                </c:pt>
                <c:pt idx="2">
                  <c:v>20.625</c:v>
                </c:pt>
                <c:pt idx="3">
                  <c:v>31.8824</c:v>
                </c:pt>
                <c:pt idx="4">
                  <c:v>38.8667</c:v>
                </c:pt>
              </c:numCache>
            </c:numRef>
          </c:val>
        </c:ser>
        <c:ser>
          <c:idx val="3"/>
          <c:order val="3"/>
          <c:tx>
            <c:strRef>
              <c:f>Sheet2!$J$16</c:f>
              <c:strCache>
                <c:ptCount val="1"/>
                <c:pt idx="0">
                  <c:v>Lower middle</c:v>
                </c:pt>
              </c:strCache>
            </c:strRef>
          </c:tx>
          <c:invertIfNegative val="0"/>
          <c:cat>
            <c:numRef>
              <c:f>Sheet2!$K$12:$O$12</c:f>
              <c:numCache>
                <c:formatCode>General</c:formatCode>
                <c:ptCount val="5"/>
                <c:pt idx="0">
                  <c:v>1990.0</c:v>
                </c:pt>
                <c:pt idx="1">
                  <c:v>1995.0</c:v>
                </c:pt>
                <c:pt idx="2">
                  <c:v>2000.0</c:v>
                </c:pt>
                <c:pt idx="3">
                  <c:v>2005.0</c:v>
                </c:pt>
                <c:pt idx="4">
                  <c:v>2010.0</c:v>
                </c:pt>
              </c:numCache>
            </c:numRef>
          </c:cat>
          <c:val>
            <c:numRef>
              <c:f>Sheet2!$K$16:$O$16</c:f>
              <c:numCache>
                <c:formatCode>0.0</c:formatCode>
                <c:ptCount val="5"/>
                <c:pt idx="0">
                  <c:v>5.33333</c:v>
                </c:pt>
                <c:pt idx="1">
                  <c:v>5.7619</c:v>
                </c:pt>
                <c:pt idx="2">
                  <c:v>18.05559999999999</c:v>
                </c:pt>
                <c:pt idx="3">
                  <c:v>25.9</c:v>
                </c:pt>
                <c:pt idx="4">
                  <c:v>30.8182</c:v>
                </c:pt>
              </c:numCache>
            </c:numRef>
          </c:val>
        </c:ser>
        <c:ser>
          <c:idx val="4"/>
          <c:order val="4"/>
          <c:tx>
            <c:strRef>
              <c:f>Sheet2!$J$17</c:f>
              <c:strCache>
                <c:ptCount val="1"/>
                <c:pt idx="0">
                  <c:v>Low income</c:v>
                </c:pt>
              </c:strCache>
            </c:strRef>
          </c:tx>
          <c:invertIfNegative val="0"/>
          <c:cat>
            <c:numRef>
              <c:f>Sheet2!$K$12:$O$12</c:f>
              <c:numCache>
                <c:formatCode>General</c:formatCode>
                <c:ptCount val="5"/>
                <c:pt idx="0">
                  <c:v>1990.0</c:v>
                </c:pt>
                <c:pt idx="1">
                  <c:v>1995.0</c:v>
                </c:pt>
                <c:pt idx="2">
                  <c:v>2000.0</c:v>
                </c:pt>
                <c:pt idx="3">
                  <c:v>2005.0</c:v>
                </c:pt>
                <c:pt idx="4">
                  <c:v>2010.0</c:v>
                </c:pt>
              </c:numCache>
            </c:numRef>
          </c:cat>
          <c:val>
            <c:numRef>
              <c:f>Sheet2!$K$17:$O$17</c:f>
              <c:numCache>
                <c:formatCode>0.0</c:formatCode>
                <c:ptCount val="5"/>
                <c:pt idx="0">
                  <c:v>2.0</c:v>
                </c:pt>
                <c:pt idx="1">
                  <c:v>3.0</c:v>
                </c:pt>
                <c:pt idx="2">
                  <c:v>3.2</c:v>
                </c:pt>
                <c:pt idx="3">
                  <c:v>7.28571</c:v>
                </c:pt>
                <c:pt idx="4">
                  <c:v>21.0</c:v>
                </c:pt>
              </c:numCache>
            </c:numRef>
          </c:val>
        </c:ser>
        <c:dLbls>
          <c:showLegendKey val="0"/>
          <c:showVal val="0"/>
          <c:showCatName val="0"/>
          <c:showSerName val="0"/>
          <c:showPercent val="0"/>
          <c:showBubbleSize val="0"/>
        </c:dLbls>
        <c:gapWidth val="150"/>
        <c:axId val="-2140305624"/>
        <c:axId val="-2140308904"/>
      </c:barChart>
      <c:catAx>
        <c:axId val="-2140305624"/>
        <c:scaling>
          <c:orientation val="minMax"/>
        </c:scaling>
        <c:delete val="0"/>
        <c:axPos val="b"/>
        <c:numFmt formatCode="General" sourceLinked="1"/>
        <c:majorTickMark val="out"/>
        <c:minorTickMark val="none"/>
        <c:tickLblPos val="nextTo"/>
        <c:crossAx val="-2140308904"/>
        <c:crosses val="autoZero"/>
        <c:auto val="1"/>
        <c:lblAlgn val="ctr"/>
        <c:lblOffset val="100"/>
        <c:noMultiLvlLbl val="0"/>
      </c:catAx>
      <c:valAx>
        <c:axId val="-2140308904"/>
        <c:scaling>
          <c:orientation val="minMax"/>
        </c:scaling>
        <c:delete val="0"/>
        <c:axPos val="l"/>
        <c:numFmt formatCode="0.0" sourceLinked="1"/>
        <c:majorTickMark val="out"/>
        <c:minorTickMark val="none"/>
        <c:tickLblPos val="nextTo"/>
        <c:crossAx val="-2140305624"/>
        <c:crosses val="autoZero"/>
        <c:crossBetween val="between"/>
      </c:valAx>
    </c:plotArea>
    <c:legend>
      <c:legendPos val="t"/>
      <c:layout/>
      <c:overlay val="0"/>
    </c:legend>
    <c:plotVisOnly val="1"/>
    <c:dispBlanksAs val="gap"/>
    <c:showDLblsOverMax val="0"/>
  </c:chart>
  <c:txPr>
    <a:bodyPr/>
    <a:lstStyle/>
    <a:p>
      <a:pPr>
        <a:defRPr sz="1200">
          <a:latin typeface="Times New Roman"/>
          <a:cs typeface="Times New Roman"/>
        </a:defRPr>
      </a:pPr>
      <a:endParaRPr lang="en-U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s-ES_tradnl"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866AA648-F927-404A-85D9-5D8A88E112B1}" type="datetimeFigureOut">
              <a:rPr lang="en-US" smtClean="0"/>
              <a:t>1/19/16</a:t>
            </a:fld>
            <a:endParaRPr lang="en-US"/>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E5989B12-B907-4D47-9D70-D565D4E775A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s-ES_tradnl"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866AA648-F927-404A-85D9-5D8A88E112B1}" type="datetimeFigureOut">
              <a:rPr lang="en-US" smtClean="0"/>
              <a:t>1/19/16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989B12-B907-4D47-9D70-D565D4E775AF}"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s-ES_tradnl"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866AA648-F927-404A-85D9-5D8A88E112B1}" type="datetimeFigureOut">
              <a:rPr lang="en-US" smtClean="0"/>
              <a:t>1/19/16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989B12-B907-4D47-9D70-D565D4E775AF}" type="slidenum">
              <a:rPr lang="en-US" smtClean="0"/>
              <a:t>‹#›</a:t>
            </a:fld>
            <a:endParaRPr lang="en-US"/>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s-ES_tradnl" smtClean="0"/>
              <a:t>Click to edit Master title style</a:t>
            </a:r>
            <a:endParaRPr/>
          </a:p>
        </p:txBody>
      </p:sp>
      <p:sp>
        <p:nvSpPr>
          <p:cNvPr id="3" name="Date Placeholder 2"/>
          <p:cNvSpPr>
            <a:spLocks noGrp="1"/>
          </p:cNvSpPr>
          <p:nvPr>
            <p:ph type="dt" sz="half" idx="10"/>
          </p:nvPr>
        </p:nvSpPr>
        <p:spPr/>
        <p:txBody>
          <a:bodyPr/>
          <a:lstStyle/>
          <a:p>
            <a:fld id="{866AA648-F927-404A-85D9-5D8A88E112B1}" type="datetimeFigureOut">
              <a:rPr lang="en-US" smtClean="0"/>
              <a:t>1/19/16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989B12-B907-4D47-9D70-D565D4E775AF}"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866AA648-F927-404A-85D9-5D8A88E112B1}" type="datetimeFigureOut">
              <a:rPr lang="en-US" smtClean="0"/>
              <a:t>1/19/16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989B12-B907-4D47-9D70-D565D4E775AF}"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s-ES_tradnl"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866AA648-F927-404A-85D9-5D8A88E112B1}" type="datetimeFigureOut">
              <a:rPr lang="en-US" smtClean="0"/>
              <a:t>1/19/16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989B12-B907-4D47-9D70-D565D4E775AF}"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s-ES_tradnl"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866AA648-F927-404A-85D9-5D8A88E112B1}" type="datetimeFigureOut">
              <a:rPr lang="en-US" smtClean="0"/>
              <a:t>1/19/16</a:t>
            </a:fld>
            <a:endParaRPr lang="en-US"/>
          </a:p>
        </p:txBody>
      </p:sp>
      <p:sp>
        <p:nvSpPr>
          <p:cNvPr id="6" name="Footer Placeholder 5"/>
          <p:cNvSpPr>
            <a:spLocks noGrp="1"/>
          </p:cNvSpPr>
          <p:nvPr>
            <p:ph type="ftr" sz="quarter" idx="11"/>
          </p:nvPr>
        </p:nvSpPr>
        <p:spPr>
          <a:xfrm>
            <a:off x="174812" y="6356350"/>
            <a:ext cx="3863788" cy="365125"/>
          </a:xfrm>
        </p:spPr>
        <p:txBody>
          <a:bodyPr/>
          <a:lstStyle/>
          <a:p>
            <a:endParaRPr lang="en-US"/>
          </a:p>
        </p:txBody>
      </p:sp>
      <p:sp>
        <p:nvSpPr>
          <p:cNvPr id="7" name="Slide Number Placeholder 6"/>
          <p:cNvSpPr>
            <a:spLocks noGrp="1"/>
          </p:cNvSpPr>
          <p:nvPr>
            <p:ph type="sldNum" sz="quarter" idx="12"/>
          </p:nvPr>
        </p:nvSpPr>
        <p:spPr/>
        <p:txBody>
          <a:bodyPr/>
          <a:lstStyle/>
          <a:p>
            <a:fld id="{E5989B12-B907-4D47-9D70-D565D4E775AF}" type="slidenum">
              <a:rPr lang="en-US" smtClean="0"/>
              <a:t>‹#›</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s-ES_tradnl"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s-ES_tradnl"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866AA648-F927-404A-85D9-5D8A88E112B1}" type="datetimeFigureOut">
              <a:rPr lang="en-US" smtClean="0"/>
              <a:t>1/19/16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989B12-B907-4D47-9D70-D565D4E775AF}"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s-ES_tradnl"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866AA648-F927-404A-85D9-5D8A88E112B1}" type="datetimeFigureOut">
              <a:rPr lang="en-US" smtClean="0"/>
              <a:t>1/19/16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989B12-B907-4D47-9D70-D565D4E775AF}" type="slidenum">
              <a:rPr lang="en-US" smtClean="0"/>
              <a:t>‹#›</a:t>
            </a:fld>
            <a:endParaRPr lang="en-US"/>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s-ES_tradnl"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866AA648-F927-404A-85D9-5D8A88E112B1}" type="datetimeFigureOut">
              <a:rPr lang="en-US" smtClean="0"/>
              <a:t>1/19/16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989B12-B907-4D47-9D70-D565D4E775AF}"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s-ES_tradnl"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866AA648-F927-404A-85D9-5D8A88E112B1}" type="datetimeFigureOut">
              <a:rPr lang="en-US" smtClean="0"/>
              <a:t>1/19/16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989B12-B907-4D47-9D70-D565D4E775A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866AA648-F927-404A-85D9-5D8A88E112B1}" type="datetimeFigureOut">
              <a:rPr lang="en-US" smtClean="0"/>
              <a:t>1/19/16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989B12-B907-4D47-9D70-D565D4E775A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s-ES_tradnl"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866AA648-F927-404A-85D9-5D8A88E112B1}" type="datetimeFigureOut">
              <a:rPr lang="en-US" smtClean="0"/>
              <a:t>1/19/16</a:t>
            </a:fld>
            <a:endParaRPr lang="en-US"/>
          </a:p>
        </p:txBody>
      </p:sp>
      <p:sp>
        <p:nvSpPr>
          <p:cNvPr id="5" name="Footer Placeholder 4"/>
          <p:cNvSpPr>
            <a:spLocks noGrp="1"/>
          </p:cNvSpPr>
          <p:nvPr>
            <p:ph type="ftr" sz="quarter" idx="11"/>
          </p:nvPr>
        </p:nvSpPr>
        <p:spPr>
          <a:xfrm>
            <a:off x="3213847" y="6356350"/>
            <a:ext cx="4734112" cy="365125"/>
          </a:xfrm>
        </p:spPr>
        <p:txBody>
          <a:bodyPr/>
          <a:lstStyle/>
          <a:p>
            <a:endParaRPr lang="en-US"/>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E5989B12-B907-4D47-9D70-D565D4E775AF}" type="slidenum">
              <a:rPr lang="en-US" smtClean="0"/>
              <a:t>‹#›</a:t>
            </a:fld>
            <a:endParaRPr lang="en-US"/>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s-ES_tradnl" smtClean="0"/>
              <a:t>Drag picture to placeholder or click icon to add</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s-ES_tradnl"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a:xfrm>
            <a:off x="7212106" y="6356350"/>
            <a:ext cx="1752600" cy="365125"/>
          </a:xfrm>
        </p:spPr>
        <p:txBody>
          <a:bodyPr/>
          <a:lstStyle/>
          <a:p>
            <a:fld id="{866AA648-F927-404A-85D9-5D8A88E112B1}" type="datetimeFigureOut">
              <a:rPr lang="en-US" smtClean="0"/>
              <a:t>1/19/16</a:t>
            </a:fld>
            <a:endParaRPr lang="en-US"/>
          </a:p>
        </p:txBody>
      </p:sp>
      <p:sp>
        <p:nvSpPr>
          <p:cNvPr id="5" name="Footer Placeholder 4"/>
          <p:cNvSpPr>
            <a:spLocks noGrp="1"/>
          </p:cNvSpPr>
          <p:nvPr>
            <p:ph type="ftr" sz="quarter" idx="11"/>
          </p:nvPr>
        </p:nvSpPr>
        <p:spPr>
          <a:xfrm>
            <a:off x="2178423" y="6356350"/>
            <a:ext cx="4926852" cy="365125"/>
          </a:xfrm>
        </p:spPr>
        <p:txBody>
          <a:bodyPr/>
          <a:lstStyle/>
          <a:p>
            <a:endParaRPr lang="en-US"/>
          </a:p>
        </p:txBody>
      </p:sp>
      <p:sp>
        <p:nvSpPr>
          <p:cNvPr id="6" name="Slide Number Placeholder 5"/>
          <p:cNvSpPr>
            <a:spLocks noGrp="1"/>
          </p:cNvSpPr>
          <p:nvPr>
            <p:ph type="sldNum" sz="quarter" idx="12"/>
          </p:nvPr>
        </p:nvSpPr>
        <p:spPr>
          <a:xfrm>
            <a:off x="331694" y="361016"/>
            <a:ext cx="506506" cy="365125"/>
          </a:xfrm>
        </p:spPr>
        <p:txBody>
          <a:bodyPr/>
          <a:lstStyle/>
          <a:p>
            <a:fld id="{E5989B12-B907-4D47-9D70-D565D4E775AF}" type="slidenum">
              <a:rPr lang="en-US" smtClean="0"/>
              <a:t>‹#›</a:t>
            </a:fld>
            <a:endParaRPr lang="en-US"/>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s-ES_tradnl" smtClean="0"/>
              <a:t>Drag picture to placeholder or click icon to add</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s-ES_tradnl"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866AA648-F927-404A-85D9-5D8A88E112B1}" type="datetimeFigureOut">
              <a:rPr lang="en-US" smtClean="0"/>
              <a:t>1/19/16</a:t>
            </a:fld>
            <a:endParaRPr lang="en-US"/>
          </a:p>
        </p:txBody>
      </p:sp>
      <p:sp>
        <p:nvSpPr>
          <p:cNvPr id="5" name="Footer Placeholder 4"/>
          <p:cNvSpPr>
            <a:spLocks noGrp="1"/>
          </p:cNvSpPr>
          <p:nvPr>
            <p:ph type="ftr" sz="quarter" idx="11"/>
          </p:nvPr>
        </p:nvSpPr>
        <p:spPr>
          <a:xfrm>
            <a:off x="174812" y="6356350"/>
            <a:ext cx="5311588" cy="365125"/>
          </a:xfrm>
        </p:spPr>
        <p:txBody>
          <a:bodyPr/>
          <a:lstStyle/>
          <a:p>
            <a:endParaRPr lang="en-US"/>
          </a:p>
        </p:txBody>
      </p:sp>
      <p:sp>
        <p:nvSpPr>
          <p:cNvPr id="6" name="Slide Number Placeholder 5"/>
          <p:cNvSpPr>
            <a:spLocks noGrp="1"/>
          </p:cNvSpPr>
          <p:nvPr>
            <p:ph type="sldNum" sz="quarter" idx="12"/>
          </p:nvPr>
        </p:nvSpPr>
        <p:spPr/>
        <p:txBody>
          <a:bodyPr/>
          <a:lstStyle/>
          <a:p>
            <a:fld id="{E5989B12-B907-4D47-9D70-D565D4E775A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s-ES_tradnl"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E5989B12-B907-4D47-9D70-D565D4E775AF}" type="slidenum">
              <a:rPr lang="en-US" smtClean="0"/>
              <a:t>‹#›</a:t>
            </a:fld>
            <a:endParaRPr lang="en-US"/>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s-ES_tradnl" smtClean="0"/>
              <a:t>Drag picture to placeholder or click icon to add</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s-ES_tradnl"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866AA648-F927-404A-85D9-5D8A88E112B1}" type="datetimeFigureOut">
              <a:rPr lang="en-US" smtClean="0"/>
              <a:t>1/19/16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989B12-B907-4D47-9D70-D565D4E775A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s-ES_tradnl"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7" name="Date Placeholder 6"/>
          <p:cNvSpPr>
            <a:spLocks noGrp="1"/>
          </p:cNvSpPr>
          <p:nvPr>
            <p:ph type="dt" sz="half" idx="10"/>
          </p:nvPr>
        </p:nvSpPr>
        <p:spPr/>
        <p:txBody>
          <a:bodyPr/>
          <a:lstStyle/>
          <a:p>
            <a:fld id="{866AA648-F927-404A-85D9-5D8A88E112B1}" type="datetimeFigureOut">
              <a:rPr lang="en-US" smtClean="0"/>
              <a:t>1/19/16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989B12-B907-4D47-9D70-D565D4E775A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s-ES_tradnl"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866AA648-F927-404A-85D9-5D8A88E112B1}" type="datetimeFigureOut">
              <a:rPr lang="en-US" smtClean="0"/>
              <a:t>1/19/16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989B12-B907-4D47-9D70-D565D4E775AF}" type="slidenum">
              <a:rPr lang="en-US" smtClean="0"/>
              <a:t>‹#›</a:t>
            </a:fld>
            <a:endParaRPr lang="en-US"/>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s-ES_tradnl"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866AA648-F927-404A-85D9-5D8A88E112B1}" type="datetimeFigureOut">
              <a:rPr lang="en-US" smtClean="0"/>
              <a:t>1/19/16</a:t>
            </a:fld>
            <a:endParaRPr 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E5989B12-B907-4D47-9D70-D565D4E775A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 id="2147483726" r:id="rId18"/>
    <p:sldLayoutId id="2147483727"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Word_Document2.docx"/><Relationship Id="rId4" Type="http://schemas.openxmlformats.org/officeDocument/2006/relationships/image" Target="../media/image2.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93160" y="284369"/>
            <a:ext cx="5266209" cy="3336580"/>
          </a:xfrm>
        </p:spPr>
        <p:txBody>
          <a:bodyPr>
            <a:normAutofit/>
          </a:bodyPr>
          <a:lstStyle/>
          <a:p>
            <a:r>
              <a:rPr lang="en-US" sz="3800" dirty="0">
                <a:solidFill>
                  <a:schemeClr val="bg1"/>
                </a:solidFill>
                <a:latin typeface="Trebuchet MS"/>
                <a:cs typeface="Trebuchet MS"/>
              </a:rPr>
              <a:t>International Policy Rules and </a:t>
            </a:r>
            <a:r>
              <a:rPr lang="en-US" sz="3800" dirty="0" smtClean="0">
                <a:solidFill>
                  <a:schemeClr val="bg1"/>
                </a:solidFill>
                <a:latin typeface="Trebuchet MS"/>
                <a:cs typeface="Trebuchet MS"/>
              </a:rPr>
              <a:t>Domestic </a:t>
            </a:r>
            <a:r>
              <a:rPr lang="en-US" sz="3800" dirty="0">
                <a:solidFill>
                  <a:schemeClr val="bg1"/>
                </a:solidFill>
                <a:latin typeface="Trebuchet MS"/>
                <a:cs typeface="Trebuchet MS"/>
              </a:rPr>
              <a:t>Inequalities: Implications for Global Economic </a:t>
            </a:r>
            <a:r>
              <a:rPr lang="en-US" sz="3800" dirty="0" smtClean="0">
                <a:solidFill>
                  <a:schemeClr val="bg1"/>
                </a:solidFill>
                <a:latin typeface="Trebuchet MS"/>
                <a:cs typeface="Trebuchet MS"/>
              </a:rPr>
              <a:t>Governance</a:t>
            </a:r>
            <a:r>
              <a:rPr lang="es-US" sz="3800" dirty="0" smtClean="0">
                <a:solidFill>
                  <a:schemeClr val="bg1"/>
                </a:solidFill>
                <a:effectLst/>
                <a:latin typeface="Trebuchet MS"/>
                <a:cs typeface="Trebuchet MS"/>
              </a:rPr>
              <a:t> </a:t>
            </a:r>
            <a:endParaRPr lang="en-US" sz="3800" dirty="0">
              <a:solidFill>
                <a:schemeClr val="bg1"/>
              </a:solidFill>
              <a:latin typeface="Trebuchet MS"/>
              <a:cs typeface="Trebuchet MS"/>
            </a:endParaRPr>
          </a:p>
        </p:txBody>
      </p:sp>
      <p:sp>
        <p:nvSpPr>
          <p:cNvPr id="3" name="Subtitle 2"/>
          <p:cNvSpPr>
            <a:spLocks noGrp="1"/>
          </p:cNvSpPr>
          <p:nvPr>
            <p:ph type="subTitle" idx="1"/>
          </p:nvPr>
        </p:nvSpPr>
        <p:spPr>
          <a:xfrm>
            <a:off x="1118416" y="4682586"/>
            <a:ext cx="7279183" cy="1914743"/>
          </a:xfrm>
        </p:spPr>
        <p:txBody>
          <a:bodyPr>
            <a:noAutofit/>
          </a:bodyPr>
          <a:lstStyle/>
          <a:p>
            <a:pPr algn="ctr"/>
            <a:r>
              <a:rPr lang="en-US" sz="3000" b="1" dirty="0" smtClean="0">
                <a:latin typeface="Trebuchet MS"/>
                <a:cs typeface="Trebuchet MS"/>
              </a:rPr>
              <a:t>Initiative </a:t>
            </a:r>
            <a:r>
              <a:rPr lang="en-US" sz="3000" b="1" dirty="0">
                <a:latin typeface="Trebuchet MS"/>
                <a:cs typeface="Trebuchet MS"/>
              </a:rPr>
              <a:t>for Policy Dialogue (IPD</a:t>
            </a:r>
            <a:r>
              <a:rPr lang="en-US" sz="3000" b="1" dirty="0" smtClean="0">
                <a:latin typeface="Trebuchet MS"/>
                <a:cs typeface="Trebuchet MS"/>
              </a:rPr>
              <a:t>) project supported by </a:t>
            </a:r>
            <a:endParaRPr lang="es-US" sz="3000" dirty="0">
              <a:latin typeface="Trebuchet MS"/>
              <a:cs typeface="Trebuchet MS"/>
            </a:endParaRPr>
          </a:p>
          <a:p>
            <a:pPr algn="ctr"/>
            <a:r>
              <a:rPr lang="en-US" sz="3000" b="1" dirty="0" smtClean="0">
                <a:latin typeface="Trebuchet MS"/>
                <a:cs typeface="Trebuchet MS"/>
              </a:rPr>
              <a:t>Columbia’s </a:t>
            </a:r>
            <a:r>
              <a:rPr lang="en-US" sz="3000" b="1" dirty="0">
                <a:latin typeface="Trebuchet MS"/>
                <a:cs typeface="Trebuchet MS"/>
              </a:rPr>
              <a:t>Global Policy Initiative</a:t>
            </a:r>
            <a:r>
              <a:rPr lang="es-US" sz="3000" dirty="0">
                <a:latin typeface="Trebuchet MS"/>
                <a:cs typeface="Trebuchet MS"/>
              </a:rPr>
              <a:t> </a:t>
            </a:r>
            <a:endParaRPr lang="en-US" sz="3000" dirty="0">
              <a:latin typeface="Trebuchet MS"/>
              <a:cs typeface="Trebuchet MS"/>
            </a:endParaRPr>
          </a:p>
        </p:txBody>
      </p:sp>
    </p:spTree>
    <p:extLst>
      <p:ext uri="{BB962C8B-B14F-4D97-AF65-F5344CB8AC3E}">
        <p14:creationId xmlns:p14="http://schemas.microsoft.com/office/powerpoint/2010/main" val="74425665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b="1" dirty="0" smtClean="0">
                <a:latin typeface="Trebuchet MS"/>
                <a:cs typeface="Trebuchet MS"/>
              </a:rPr>
              <a:t>Two types of papers</a:t>
            </a:r>
            <a:endParaRPr lang="en-US" b="1" dirty="0">
              <a:latin typeface="Trebuchet MS"/>
              <a:cs typeface="Trebuchet MS"/>
            </a:endParaRPr>
          </a:p>
        </p:txBody>
      </p:sp>
      <p:sp>
        <p:nvSpPr>
          <p:cNvPr id="4" name="Content Placeholder 3"/>
          <p:cNvSpPr>
            <a:spLocks noGrp="1"/>
          </p:cNvSpPr>
          <p:nvPr>
            <p:ph idx="1"/>
          </p:nvPr>
        </p:nvSpPr>
        <p:spPr>
          <a:xfrm>
            <a:off x="457198" y="1944390"/>
            <a:ext cx="8395349" cy="3916363"/>
          </a:xfrm>
        </p:spPr>
        <p:txBody>
          <a:bodyPr>
            <a:noAutofit/>
          </a:bodyPr>
          <a:lstStyle/>
          <a:p>
            <a:pPr marL="0" indent="0">
              <a:buNone/>
            </a:pPr>
            <a:r>
              <a:rPr lang="en-US" sz="2100" dirty="0" smtClean="0">
                <a:latin typeface="Trebuchet MS"/>
                <a:cs typeface="Trebuchet MS"/>
              </a:rPr>
              <a:t>Two </a:t>
            </a:r>
            <a:r>
              <a:rPr lang="en-US" sz="2100" dirty="0">
                <a:latin typeface="Trebuchet MS"/>
                <a:cs typeface="Trebuchet MS"/>
              </a:rPr>
              <a:t>types of papers, some under the responsibility of the project coordinators and others commissioned as papers to project participants:</a:t>
            </a:r>
          </a:p>
          <a:p>
            <a:pPr marL="365760" indent="-365760"/>
            <a:r>
              <a:rPr lang="en-US" sz="2100" dirty="0" smtClean="0">
                <a:latin typeface="Trebuchet MS"/>
                <a:cs typeface="Trebuchet MS"/>
              </a:rPr>
              <a:t>The </a:t>
            </a:r>
            <a:r>
              <a:rPr lang="en-US" sz="2100" dirty="0">
                <a:latin typeface="Trebuchet MS"/>
                <a:cs typeface="Trebuchet MS"/>
              </a:rPr>
              <a:t>first would be a cross-country analysis of the links between indicators of income inequality and fiscal </a:t>
            </a:r>
            <a:r>
              <a:rPr lang="en-US" sz="2100" dirty="0" smtClean="0">
                <a:latin typeface="Trebuchet MS"/>
                <a:cs typeface="Trebuchet MS"/>
              </a:rPr>
              <a:t>structures </a:t>
            </a:r>
            <a:r>
              <a:rPr lang="en-US" sz="2100" dirty="0">
                <a:latin typeface="Trebuchet MS"/>
                <a:cs typeface="Trebuchet MS"/>
              </a:rPr>
              <a:t>with indicators of the reach and strength of international policy </a:t>
            </a:r>
            <a:r>
              <a:rPr lang="en-US" sz="2100" dirty="0" smtClean="0">
                <a:latin typeface="Trebuchet MS"/>
                <a:cs typeface="Trebuchet MS"/>
              </a:rPr>
              <a:t>rules</a:t>
            </a:r>
          </a:p>
          <a:p>
            <a:pPr marL="365760" indent="-365760"/>
            <a:r>
              <a:rPr lang="en-US" sz="2100" dirty="0" smtClean="0">
                <a:latin typeface="Trebuchet MS"/>
                <a:cs typeface="Trebuchet MS"/>
              </a:rPr>
              <a:t>The </a:t>
            </a:r>
            <a:r>
              <a:rPr lang="en-US" sz="2100" dirty="0">
                <a:latin typeface="Trebuchet MS"/>
                <a:cs typeface="Trebuchet MS"/>
              </a:rPr>
              <a:t>second would be a series of papers that reviews the literature on the major project areas </a:t>
            </a:r>
            <a:r>
              <a:rPr lang="en-US" sz="2100" dirty="0" smtClean="0">
                <a:latin typeface="Trebuchet MS"/>
                <a:cs typeface="Trebuchet MS"/>
              </a:rPr>
              <a:t>identified and analyze on that basis the relevance of </a:t>
            </a:r>
            <a:r>
              <a:rPr lang="en-US" sz="2100" dirty="0">
                <a:latin typeface="Trebuchet MS"/>
                <a:cs typeface="Trebuchet MS"/>
              </a:rPr>
              <a:t>the six </a:t>
            </a:r>
            <a:r>
              <a:rPr lang="en-US" sz="2100" dirty="0" smtClean="0">
                <a:latin typeface="Trebuchet MS"/>
                <a:cs typeface="Trebuchet MS"/>
              </a:rPr>
              <a:t>channels identified, linking </a:t>
            </a:r>
            <a:r>
              <a:rPr lang="en-US" sz="2100" dirty="0">
                <a:latin typeface="Trebuchet MS"/>
                <a:cs typeface="Trebuchet MS"/>
              </a:rPr>
              <a:t>international rules with national inequalities. </a:t>
            </a:r>
            <a:endParaRPr lang="en-US" sz="2100" dirty="0" smtClean="0">
              <a:latin typeface="Trebuchet MS"/>
              <a:cs typeface="Trebuchet MS"/>
            </a:endParaRPr>
          </a:p>
          <a:p>
            <a:pPr marL="365760" indent="-365760"/>
            <a:r>
              <a:rPr lang="en-US" sz="2100" dirty="0" smtClean="0">
                <a:latin typeface="Trebuchet MS"/>
                <a:cs typeface="Trebuchet MS"/>
              </a:rPr>
              <a:t>Papers </a:t>
            </a:r>
            <a:r>
              <a:rPr lang="en-US" sz="2100" dirty="0">
                <a:latin typeface="Trebuchet MS"/>
                <a:cs typeface="Trebuchet MS"/>
              </a:rPr>
              <a:t>should develop proposals to develop international standards that would help counterbalance the negative effects that those rules may have</a:t>
            </a:r>
            <a:r>
              <a:rPr lang="es-US" sz="2100" dirty="0">
                <a:latin typeface="Trebuchet MS"/>
                <a:cs typeface="Trebuchet MS"/>
              </a:rPr>
              <a:t> </a:t>
            </a:r>
            <a:endParaRPr lang="en-US" sz="2100" dirty="0">
              <a:latin typeface="Trebuchet MS"/>
              <a:cs typeface="Trebuchet MS"/>
            </a:endParaRPr>
          </a:p>
        </p:txBody>
      </p:sp>
    </p:spTree>
    <p:extLst>
      <p:ext uri="{BB962C8B-B14F-4D97-AF65-F5344CB8AC3E}">
        <p14:creationId xmlns:p14="http://schemas.microsoft.com/office/powerpoint/2010/main" val="117334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84368"/>
            <a:ext cx="6508377" cy="1773032"/>
          </a:xfrm>
        </p:spPr>
        <p:txBody>
          <a:bodyPr/>
          <a:lstStyle/>
          <a:p>
            <a:r>
              <a:rPr lang="en-US" b="1" dirty="0" smtClean="0">
                <a:latin typeface="Trebuchet MS"/>
                <a:cs typeface="Trebuchet MS"/>
              </a:rPr>
              <a:t/>
            </a:r>
            <a:br>
              <a:rPr lang="en-US" b="1" dirty="0" smtClean="0">
                <a:latin typeface="Trebuchet MS"/>
                <a:cs typeface="Trebuchet MS"/>
              </a:rPr>
            </a:br>
            <a:r>
              <a:rPr lang="en-US" b="1" dirty="0" smtClean="0">
                <a:latin typeface="Trebuchet MS"/>
                <a:cs typeface="Trebuchet MS"/>
              </a:rPr>
              <a:t>Example: The distributional </a:t>
            </a:r>
            <a:r>
              <a:rPr lang="en-US" b="1" dirty="0">
                <a:latin typeface="Trebuchet MS"/>
                <a:cs typeface="Trebuchet MS"/>
              </a:rPr>
              <a:t>impact of capital account liberalization</a:t>
            </a:r>
            <a:r>
              <a:rPr lang="es-US" dirty="0">
                <a:latin typeface="Trebuchet MS"/>
                <a:cs typeface="Trebuchet MS"/>
              </a:rPr>
              <a:t> </a:t>
            </a:r>
            <a:endParaRPr lang="en-US" dirty="0">
              <a:latin typeface="Trebuchet MS"/>
              <a:cs typeface="Trebuchet MS"/>
            </a:endParaRPr>
          </a:p>
        </p:txBody>
      </p:sp>
      <p:graphicFrame>
        <p:nvGraphicFramePr>
          <p:cNvPr id="7" name="Chart 6"/>
          <p:cNvGraphicFramePr/>
          <p:nvPr>
            <p:extLst>
              <p:ext uri="{D42A27DB-BD31-4B8C-83A1-F6EECF244321}">
                <p14:modId xmlns:p14="http://schemas.microsoft.com/office/powerpoint/2010/main" val="2732365705"/>
              </p:ext>
            </p:extLst>
          </p:nvPr>
        </p:nvGraphicFramePr>
        <p:xfrm>
          <a:off x="179610" y="2974197"/>
          <a:ext cx="5486400" cy="3449955"/>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457199" y="2388688"/>
            <a:ext cx="4007828" cy="400110"/>
          </a:xfrm>
          <a:prstGeom prst="rect">
            <a:avLst/>
          </a:prstGeom>
          <a:noFill/>
        </p:spPr>
        <p:txBody>
          <a:bodyPr wrap="none" rtlCol="0">
            <a:spAutoFit/>
          </a:bodyPr>
          <a:lstStyle/>
          <a:p>
            <a:r>
              <a:rPr lang="en-US" sz="2000" b="1" dirty="0" smtClean="0">
                <a:latin typeface="Trebuchet MS"/>
                <a:cs typeface="Trebuchet MS"/>
              </a:rPr>
              <a:t>Capital account Openness Index</a:t>
            </a:r>
            <a:endParaRPr lang="en-US" sz="2000" b="1" dirty="0">
              <a:latin typeface="Trebuchet MS"/>
              <a:cs typeface="Trebuchet MS"/>
            </a:endParaRPr>
          </a:p>
        </p:txBody>
      </p:sp>
      <p:sp>
        <p:nvSpPr>
          <p:cNvPr id="9" name="Rectangle 8"/>
          <p:cNvSpPr/>
          <p:nvPr/>
        </p:nvSpPr>
        <p:spPr>
          <a:xfrm>
            <a:off x="179610" y="6408763"/>
            <a:ext cx="5486400" cy="338554"/>
          </a:xfrm>
          <a:prstGeom prst="rect">
            <a:avLst/>
          </a:prstGeom>
        </p:spPr>
        <p:txBody>
          <a:bodyPr wrap="square">
            <a:spAutoFit/>
          </a:bodyPr>
          <a:lstStyle/>
          <a:p>
            <a:r>
              <a:rPr lang="en-US" sz="1600" dirty="0">
                <a:latin typeface="Trebuchet MS"/>
                <a:cs typeface="Trebuchet MS"/>
              </a:rPr>
              <a:t>Source: Chinn, </a:t>
            </a:r>
            <a:r>
              <a:rPr lang="en-US" sz="1600" dirty="0" err="1">
                <a:latin typeface="Trebuchet MS"/>
                <a:cs typeface="Trebuchet MS"/>
              </a:rPr>
              <a:t>Menzie</a:t>
            </a:r>
            <a:r>
              <a:rPr lang="en-US" sz="1600" dirty="0">
                <a:latin typeface="Trebuchet MS"/>
                <a:cs typeface="Trebuchet MS"/>
              </a:rPr>
              <a:t> D. and </a:t>
            </a:r>
            <a:r>
              <a:rPr lang="en-US" sz="1600" dirty="0" err="1">
                <a:latin typeface="Trebuchet MS"/>
                <a:cs typeface="Trebuchet MS"/>
              </a:rPr>
              <a:t>Hiro</a:t>
            </a:r>
            <a:r>
              <a:rPr lang="en-US" sz="1600" dirty="0">
                <a:latin typeface="Trebuchet MS"/>
                <a:cs typeface="Trebuchet MS"/>
              </a:rPr>
              <a:t> Ito (2006)</a:t>
            </a:r>
            <a:endParaRPr lang="es-US" sz="1600" dirty="0">
              <a:latin typeface="Trebuchet MS"/>
              <a:cs typeface="Trebuchet MS"/>
            </a:endParaRPr>
          </a:p>
        </p:txBody>
      </p:sp>
      <p:sp>
        <p:nvSpPr>
          <p:cNvPr id="10" name="TextBox 9"/>
          <p:cNvSpPr txBox="1"/>
          <p:nvPr/>
        </p:nvSpPr>
        <p:spPr>
          <a:xfrm>
            <a:off x="5666010" y="2773610"/>
            <a:ext cx="3164661" cy="3046988"/>
          </a:xfrm>
          <a:prstGeom prst="rect">
            <a:avLst/>
          </a:prstGeom>
          <a:noFill/>
        </p:spPr>
        <p:txBody>
          <a:bodyPr wrap="square" rtlCol="0">
            <a:spAutoFit/>
          </a:bodyPr>
          <a:lstStyle/>
          <a:p>
            <a:r>
              <a:rPr lang="en-US" sz="2400" dirty="0">
                <a:latin typeface="Trebuchet MS"/>
                <a:cs typeface="Trebuchet MS"/>
              </a:rPr>
              <a:t>Using panel data for 180 countries from 1980 to 2013, we find that, on average, </a:t>
            </a:r>
            <a:r>
              <a:rPr lang="en-US" sz="2400" dirty="0" smtClean="0">
                <a:latin typeface="Trebuchet MS"/>
                <a:cs typeface="Trebuchet MS"/>
              </a:rPr>
              <a:t>higher capital </a:t>
            </a:r>
            <a:r>
              <a:rPr lang="en-US" sz="2400" dirty="0">
                <a:latin typeface="Trebuchet MS"/>
                <a:cs typeface="Trebuchet MS"/>
              </a:rPr>
              <a:t>account </a:t>
            </a:r>
            <a:r>
              <a:rPr lang="en-US" sz="2400" dirty="0" smtClean="0">
                <a:latin typeface="Trebuchet MS"/>
                <a:cs typeface="Trebuchet MS"/>
              </a:rPr>
              <a:t>openness is associated with higher inequality</a:t>
            </a:r>
            <a:endParaRPr lang="en-US" sz="2400" dirty="0">
              <a:latin typeface="Trebuchet MS"/>
              <a:cs typeface="Trebuchet MS"/>
            </a:endParaRPr>
          </a:p>
        </p:txBody>
      </p:sp>
    </p:spTree>
    <p:extLst>
      <p:ext uri="{BB962C8B-B14F-4D97-AF65-F5344CB8AC3E}">
        <p14:creationId xmlns:p14="http://schemas.microsoft.com/office/powerpoint/2010/main" val="417853722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p:cNvGraphicFramePr>
            <a:graphicFrameLocks noChangeAspect="1"/>
          </p:cNvGraphicFramePr>
          <p:nvPr>
            <p:extLst>
              <p:ext uri="{D42A27DB-BD31-4B8C-83A1-F6EECF244321}">
                <p14:modId xmlns:p14="http://schemas.microsoft.com/office/powerpoint/2010/main" val="3498911787"/>
              </p:ext>
            </p:extLst>
          </p:nvPr>
        </p:nvGraphicFramePr>
        <p:xfrm>
          <a:off x="0" y="224092"/>
          <a:ext cx="7013796" cy="6061935"/>
        </p:xfrm>
        <a:graphic>
          <a:graphicData uri="http://schemas.openxmlformats.org/presentationml/2006/ole">
            <mc:AlternateContent xmlns:mc="http://schemas.openxmlformats.org/markup-compatibility/2006">
              <mc:Choice xmlns:v="urn:schemas-microsoft-com:vml" Requires="v">
                <p:oleObj spid="_x0000_s1040" name="Document" r:id="rId3" imgW="5918200" imgH="5651500" progId="Word.Document.12">
                  <p:embed/>
                </p:oleObj>
              </mc:Choice>
              <mc:Fallback>
                <p:oleObj name="Document" r:id="rId3" imgW="5918200" imgH="5651500" progId="Word.Document.12">
                  <p:embed/>
                  <p:pic>
                    <p:nvPicPr>
                      <p:cNvPr id="0" name=""/>
                      <p:cNvPicPr/>
                      <p:nvPr/>
                    </p:nvPicPr>
                    <p:blipFill>
                      <a:blip r:embed="rId4"/>
                      <a:stretch>
                        <a:fillRect/>
                      </a:stretch>
                    </p:blipFill>
                    <p:spPr>
                      <a:xfrm>
                        <a:off x="0" y="224092"/>
                        <a:ext cx="7013796" cy="6061935"/>
                      </a:xfrm>
                      <a:prstGeom prst="rect">
                        <a:avLst/>
                      </a:prstGeom>
                    </p:spPr>
                  </p:pic>
                </p:oleObj>
              </mc:Fallback>
            </mc:AlternateContent>
          </a:graphicData>
        </a:graphic>
      </p:graphicFrame>
      <p:sp>
        <p:nvSpPr>
          <p:cNvPr id="9" name="TextBox 8"/>
          <p:cNvSpPr txBox="1"/>
          <p:nvPr/>
        </p:nvSpPr>
        <p:spPr>
          <a:xfrm>
            <a:off x="6370821" y="2380184"/>
            <a:ext cx="2774716" cy="2585323"/>
          </a:xfrm>
          <a:prstGeom prst="rect">
            <a:avLst/>
          </a:prstGeom>
          <a:noFill/>
        </p:spPr>
        <p:txBody>
          <a:bodyPr wrap="square" rtlCol="0">
            <a:spAutoFit/>
          </a:bodyPr>
          <a:lstStyle/>
          <a:p>
            <a:r>
              <a:rPr lang="en-US" dirty="0">
                <a:latin typeface="Trebuchet MS"/>
                <a:cs typeface="Trebuchet MS"/>
              </a:rPr>
              <a:t>These results go in line with a recent paper from the IMF that found that </a:t>
            </a:r>
            <a:r>
              <a:rPr lang="en-US" dirty="0" smtClean="0">
                <a:latin typeface="Trebuchet MS"/>
                <a:cs typeface="Trebuchet MS"/>
              </a:rPr>
              <a:t>capital </a:t>
            </a:r>
            <a:r>
              <a:rPr lang="en-US" dirty="0">
                <a:latin typeface="Trebuchet MS"/>
                <a:cs typeface="Trebuchet MS"/>
              </a:rPr>
              <a:t>account liberalization reforms are associated with a statistically significant and persistent increase in inequality</a:t>
            </a:r>
            <a:r>
              <a:rPr lang="es-US" dirty="0">
                <a:latin typeface="Trebuchet MS"/>
                <a:cs typeface="Trebuchet MS"/>
              </a:rPr>
              <a:t> </a:t>
            </a:r>
            <a:endParaRPr lang="en-US" dirty="0">
              <a:latin typeface="Trebuchet MS"/>
              <a:cs typeface="Trebuchet MS"/>
            </a:endParaRPr>
          </a:p>
        </p:txBody>
      </p:sp>
    </p:spTree>
    <p:extLst>
      <p:ext uri="{BB962C8B-B14F-4D97-AF65-F5344CB8AC3E}">
        <p14:creationId xmlns:p14="http://schemas.microsoft.com/office/powerpoint/2010/main" val="350912516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84368"/>
            <a:ext cx="6508377" cy="1773032"/>
          </a:xfrm>
        </p:spPr>
        <p:txBody>
          <a:bodyPr/>
          <a:lstStyle/>
          <a:p>
            <a:r>
              <a:rPr lang="en-US" b="1" dirty="0" smtClean="0">
                <a:latin typeface="Trebuchet MS"/>
                <a:cs typeface="Trebuchet MS"/>
              </a:rPr>
              <a:t/>
            </a:r>
            <a:br>
              <a:rPr lang="en-US" b="1" dirty="0" smtClean="0">
                <a:latin typeface="Trebuchet MS"/>
                <a:cs typeface="Trebuchet MS"/>
              </a:rPr>
            </a:br>
            <a:r>
              <a:rPr lang="en-US" b="1" dirty="0" smtClean="0">
                <a:latin typeface="Trebuchet MS"/>
                <a:cs typeface="Trebuchet MS"/>
              </a:rPr>
              <a:t/>
            </a:r>
            <a:br>
              <a:rPr lang="en-US" b="1" dirty="0" smtClean="0">
                <a:latin typeface="Trebuchet MS"/>
                <a:cs typeface="Trebuchet MS"/>
              </a:rPr>
            </a:br>
            <a:r>
              <a:rPr lang="en-AU" b="1" dirty="0" smtClean="0">
                <a:latin typeface="Trebuchet MS"/>
                <a:cs typeface="Trebuchet MS"/>
              </a:rPr>
              <a:t>Example: The distributional impact of Investment  Treaties</a:t>
            </a:r>
            <a:endParaRPr lang="en-AU" dirty="0">
              <a:latin typeface="Trebuchet MS"/>
              <a:cs typeface="Trebuchet MS"/>
            </a:endParaRPr>
          </a:p>
        </p:txBody>
      </p:sp>
      <p:sp>
        <p:nvSpPr>
          <p:cNvPr id="8" name="TextBox 7"/>
          <p:cNvSpPr txBox="1"/>
          <p:nvPr/>
        </p:nvSpPr>
        <p:spPr>
          <a:xfrm>
            <a:off x="1089470" y="2136063"/>
            <a:ext cx="3002069" cy="677108"/>
          </a:xfrm>
          <a:prstGeom prst="rect">
            <a:avLst/>
          </a:prstGeom>
          <a:noFill/>
        </p:spPr>
        <p:txBody>
          <a:bodyPr wrap="none" rtlCol="0">
            <a:spAutoFit/>
          </a:bodyPr>
          <a:lstStyle/>
          <a:p>
            <a:pPr algn="ctr"/>
            <a:r>
              <a:rPr lang="en-US" sz="2000" b="1" dirty="0" smtClean="0">
                <a:latin typeface="Trebuchet MS"/>
                <a:cs typeface="Trebuchet MS"/>
              </a:rPr>
              <a:t>Number of BITs in force</a:t>
            </a:r>
          </a:p>
          <a:p>
            <a:pPr algn="ctr"/>
            <a:r>
              <a:rPr lang="en-US" b="1" i="1" dirty="0" smtClean="0">
                <a:latin typeface="Trebuchet MS"/>
                <a:cs typeface="Trebuchet MS"/>
              </a:rPr>
              <a:t>Average by year</a:t>
            </a:r>
            <a:endParaRPr lang="en-US" b="1" i="1" dirty="0">
              <a:latin typeface="Trebuchet MS"/>
              <a:cs typeface="Trebuchet MS"/>
            </a:endParaRPr>
          </a:p>
        </p:txBody>
      </p:sp>
      <p:sp>
        <p:nvSpPr>
          <p:cNvPr id="10" name="TextBox 9"/>
          <p:cNvSpPr txBox="1"/>
          <p:nvPr/>
        </p:nvSpPr>
        <p:spPr>
          <a:xfrm>
            <a:off x="5952249" y="2773610"/>
            <a:ext cx="2878422" cy="1938992"/>
          </a:xfrm>
          <a:prstGeom prst="rect">
            <a:avLst/>
          </a:prstGeom>
          <a:noFill/>
        </p:spPr>
        <p:txBody>
          <a:bodyPr wrap="square" rtlCol="0">
            <a:spAutoFit/>
          </a:bodyPr>
          <a:lstStyle/>
          <a:p>
            <a:r>
              <a:rPr lang="en-US" sz="2400" dirty="0" smtClean="0">
                <a:latin typeface="Trebuchet MS"/>
                <a:cs typeface="Trebuchet MS"/>
              </a:rPr>
              <a:t>The number of treaties has increased significantly since 1990</a:t>
            </a:r>
            <a:endParaRPr lang="en-US" sz="2400" dirty="0">
              <a:latin typeface="Trebuchet MS"/>
              <a:cs typeface="Trebuchet MS"/>
            </a:endParaRPr>
          </a:p>
        </p:txBody>
      </p:sp>
      <p:graphicFrame>
        <p:nvGraphicFramePr>
          <p:cNvPr id="13" name="Chart 12"/>
          <p:cNvGraphicFramePr>
            <a:graphicFrameLocks/>
          </p:cNvGraphicFramePr>
          <p:nvPr>
            <p:extLst>
              <p:ext uri="{D42A27DB-BD31-4B8C-83A1-F6EECF244321}">
                <p14:modId xmlns:p14="http://schemas.microsoft.com/office/powerpoint/2010/main" val="4027671066"/>
              </p:ext>
            </p:extLst>
          </p:nvPr>
        </p:nvGraphicFramePr>
        <p:xfrm>
          <a:off x="0" y="2813171"/>
          <a:ext cx="5952249" cy="402735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610436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4089451055"/>
              </p:ext>
            </p:extLst>
          </p:nvPr>
        </p:nvGraphicFramePr>
        <p:xfrm>
          <a:off x="227474" y="1598784"/>
          <a:ext cx="8445243" cy="5259216"/>
        </p:xfrm>
        <a:graphic>
          <a:graphicData uri="http://schemas.openxmlformats.org/presentationml/2006/ole">
            <mc:AlternateContent xmlns:mc="http://schemas.openxmlformats.org/markup-compatibility/2006">
              <mc:Choice xmlns:v="urn:schemas-microsoft-com:vml" Requires="v">
                <p:oleObj spid="_x0000_s2059" name="Document" r:id="rId3" imgW="6197600" imgH="3860800" progId="Word.Document.12">
                  <p:embed/>
                </p:oleObj>
              </mc:Choice>
              <mc:Fallback>
                <p:oleObj name="Document" r:id="rId3" imgW="6197600" imgH="3860800" progId="Word.Document.12">
                  <p:embed/>
                  <p:pic>
                    <p:nvPicPr>
                      <p:cNvPr id="0" name=""/>
                      <p:cNvPicPr/>
                      <p:nvPr/>
                    </p:nvPicPr>
                    <p:blipFill>
                      <a:blip r:embed="rId4"/>
                      <a:stretch>
                        <a:fillRect/>
                      </a:stretch>
                    </p:blipFill>
                    <p:spPr>
                      <a:xfrm>
                        <a:off x="227474" y="1598784"/>
                        <a:ext cx="8445243" cy="5259216"/>
                      </a:xfrm>
                      <a:prstGeom prst="rect">
                        <a:avLst/>
                      </a:prstGeom>
                      <a:solidFill>
                        <a:schemeClr val="bg1"/>
                      </a:solidFill>
                    </p:spPr>
                  </p:pic>
                </p:oleObj>
              </mc:Fallback>
            </mc:AlternateContent>
          </a:graphicData>
        </a:graphic>
      </p:graphicFrame>
      <p:sp>
        <p:nvSpPr>
          <p:cNvPr id="3" name="TextBox 2"/>
          <p:cNvSpPr txBox="1"/>
          <p:nvPr/>
        </p:nvSpPr>
        <p:spPr>
          <a:xfrm>
            <a:off x="227474" y="303325"/>
            <a:ext cx="6729454" cy="1015663"/>
          </a:xfrm>
          <a:prstGeom prst="rect">
            <a:avLst/>
          </a:prstGeom>
          <a:noFill/>
        </p:spPr>
        <p:txBody>
          <a:bodyPr wrap="square" rtlCol="0">
            <a:spAutoFit/>
          </a:bodyPr>
          <a:lstStyle/>
          <a:p>
            <a:r>
              <a:rPr lang="en-US" sz="2000" dirty="0" smtClean="0">
                <a:latin typeface="Trebuchet MS"/>
                <a:cs typeface="Trebuchet MS"/>
              </a:rPr>
              <a:t>The number of treaties is associated with higher income inequality both in High income and Middle </a:t>
            </a:r>
            <a:r>
              <a:rPr lang="en-US" sz="2000" dirty="0" err="1" smtClean="0">
                <a:latin typeface="Trebuchet MS"/>
                <a:cs typeface="Trebuchet MS"/>
              </a:rPr>
              <a:t>andLlow</a:t>
            </a:r>
            <a:r>
              <a:rPr lang="en-US" sz="2000" dirty="0" smtClean="0">
                <a:latin typeface="Trebuchet MS"/>
                <a:cs typeface="Trebuchet MS"/>
              </a:rPr>
              <a:t> income countries</a:t>
            </a:r>
            <a:endParaRPr lang="en-US" sz="2000" dirty="0">
              <a:latin typeface="Trebuchet MS"/>
              <a:cs typeface="Trebuchet MS"/>
            </a:endParaRPr>
          </a:p>
        </p:txBody>
      </p:sp>
    </p:spTree>
    <p:extLst>
      <p:ext uri="{BB962C8B-B14F-4D97-AF65-F5344CB8AC3E}">
        <p14:creationId xmlns:p14="http://schemas.microsoft.com/office/powerpoint/2010/main" val="72548394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b="1" dirty="0" smtClean="0">
                <a:latin typeface="Trebuchet MS"/>
                <a:cs typeface="Trebuchet MS"/>
              </a:rPr>
              <a:t>Motivation</a:t>
            </a:r>
            <a:endParaRPr lang="en-US" b="1" dirty="0">
              <a:latin typeface="Trebuchet MS"/>
              <a:cs typeface="Trebuchet MS"/>
            </a:endParaRPr>
          </a:p>
        </p:txBody>
      </p:sp>
      <p:sp>
        <p:nvSpPr>
          <p:cNvPr id="3" name="Content Placeholder 2"/>
          <p:cNvSpPr>
            <a:spLocks noGrp="1"/>
          </p:cNvSpPr>
          <p:nvPr>
            <p:ph idx="1"/>
          </p:nvPr>
        </p:nvSpPr>
        <p:spPr>
          <a:xfrm>
            <a:off x="457199" y="2209800"/>
            <a:ext cx="8281612" cy="4254825"/>
          </a:xfrm>
        </p:spPr>
        <p:txBody>
          <a:bodyPr>
            <a:normAutofit fontScale="92500"/>
          </a:bodyPr>
          <a:lstStyle/>
          <a:p>
            <a:pPr marL="365760" indent="-365760"/>
            <a:r>
              <a:rPr lang="en-US" sz="2700" dirty="0" smtClean="0">
                <a:latin typeface="Trebuchet MS"/>
                <a:cs typeface="Trebuchet MS"/>
              </a:rPr>
              <a:t>Rising income and wealth inequalities, both with-in and among countries </a:t>
            </a:r>
          </a:p>
          <a:p>
            <a:pPr marL="365760" indent="-365760"/>
            <a:r>
              <a:rPr lang="en-US" sz="2700" dirty="0" smtClean="0">
                <a:latin typeface="Trebuchet MS"/>
                <a:cs typeface="Trebuchet MS"/>
              </a:rPr>
              <a:t>“Second Globalization” and stronger inter-linkages</a:t>
            </a:r>
          </a:p>
          <a:p>
            <a:pPr marL="365760" indent="-365760"/>
            <a:r>
              <a:rPr lang="en-US" sz="2700" u="sng" dirty="0" smtClean="0">
                <a:latin typeface="Trebuchet MS"/>
                <a:cs typeface="Trebuchet MS"/>
              </a:rPr>
              <a:t>Inequality </a:t>
            </a:r>
            <a:r>
              <a:rPr lang="en-US" sz="2700" u="sng" dirty="0">
                <a:latin typeface="Trebuchet MS"/>
                <a:cs typeface="Trebuchet MS"/>
              </a:rPr>
              <a:t>is a major cause of macroeconomic instability and slower economic growth</a:t>
            </a:r>
            <a:r>
              <a:rPr lang="es-US" sz="2700" u="sng" dirty="0">
                <a:latin typeface="Trebuchet MS"/>
                <a:cs typeface="Trebuchet MS"/>
              </a:rPr>
              <a:t> </a:t>
            </a:r>
            <a:endParaRPr lang="en-US" sz="2700" u="sng" dirty="0">
              <a:latin typeface="Trebuchet MS"/>
              <a:cs typeface="Trebuchet MS"/>
            </a:endParaRPr>
          </a:p>
          <a:p>
            <a:pPr marL="365760" indent="-365760"/>
            <a:r>
              <a:rPr lang="en-US" sz="2700" b="1" dirty="0">
                <a:latin typeface="Trebuchet MS"/>
                <a:cs typeface="Trebuchet MS"/>
              </a:rPr>
              <a:t>T</a:t>
            </a:r>
            <a:r>
              <a:rPr lang="en-US" sz="2700" b="1" dirty="0" smtClean="0">
                <a:latin typeface="Trebuchet MS"/>
                <a:cs typeface="Trebuchet MS"/>
              </a:rPr>
              <a:t>o </a:t>
            </a:r>
            <a:r>
              <a:rPr lang="en-US" sz="2700" b="1" dirty="0">
                <a:latin typeface="Trebuchet MS"/>
                <a:cs typeface="Trebuchet MS"/>
              </a:rPr>
              <a:t>what </a:t>
            </a:r>
            <a:r>
              <a:rPr lang="en-US" sz="2700" b="1" dirty="0" smtClean="0">
                <a:latin typeface="Trebuchet MS"/>
                <a:cs typeface="Trebuchet MS"/>
              </a:rPr>
              <a:t>extent are </a:t>
            </a:r>
            <a:r>
              <a:rPr lang="en-US" sz="2700" b="1" dirty="0">
                <a:latin typeface="Trebuchet MS"/>
                <a:cs typeface="Trebuchet MS"/>
              </a:rPr>
              <a:t>the rules that govern formally or informally the global economy </a:t>
            </a:r>
            <a:r>
              <a:rPr lang="en-US" sz="2700" b="1" dirty="0" smtClean="0">
                <a:latin typeface="Trebuchet MS"/>
                <a:cs typeface="Trebuchet MS"/>
              </a:rPr>
              <a:t>– or </a:t>
            </a:r>
            <a:r>
              <a:rPr lang="en-US" sz="2700" b="1" dirty="0">
                <a:latin typeface="Trebuchet MS"/>
                <a:cs typeface="Trebuchet MS"/>
              </a:rPr>
              <a:t>the lack of them— </a:t>
            </a:r>
            <a:r>
              <a:rPr lang="en-US" sz="2700" b="1" dirty="0" smtClean="0">
                <a:latin typeface="Trebuchet MS"/>
                <a:cs typeface="Trebuchet MS"/>
              </a:rPr>
              <a:t>basic </a:t>
            </a:r>
            <a:r>
              <a:rPr lang="en-US" sz="2700" b="1" dirty="0">
                <a:latin typeface="Trebuchet MS"/>
                <a:cs typeface="Trebuchet MS"/>
              </a:rPr>
              <a:t>determinants of these </a:t>
            </a:r>
            <a:r>
              <a:rPr lang="en-US" sz="2700" b="1" dirty="0" smtClean="0">
                <a:latin typeface="Trebuchet MS"/>
                <a:cs typeface="Trebuchet MS"/>
              </a:rPr>
              <a:t>trends?</a:t>
            </a:r>
          </a:p>
          <a:p>
            <a:pPr marL="0" indent="0">
              <a:buNone/>
            </a:pPr>
            <a:endParaRPr lang="en-US" sz="2700" dirty="0">
              <a:latin typeface="Trebuchet MS"/>
              <a:cs typeface="Trebuchet MS"/>
            </a:endParaRPr>
          </a:p>
        </p:txBody>
      </p:sp>
    </p:spTree>
    <p:extLst>
      <p:ext uri="{BB962C8B-B14F-4D97-AF65-F5344CB8AC3E}">
        <p14:creationId xmlns:p14="http://schemas.microsoft.com/office/powerpoint/2010/main" val="175155956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b="1" dirty="0" smtClean="0">
                <a:latin typeface="Trebuchet MS"/>
                <a:cs typeface="Trebuchet MS"/>
              </a:rPr>
              <a:t>Objective</a:t>
            </a:r>
            <a:endParaRPr lang="en-US" b="1" dirty="0">
              <a:latin typeface="Trebuchet MS"/>
              <a:cs typeface="Trebuchet MS"/>
            </a:endParaRPr>
          </a:p>
        </p:txBody>
      </p:sp>
      <p:sp>
        <p:nvSpPr>
          <p:cNvPr id="3" name="Content Placeholder 2"/>
          <p:cNvSpPr>
            <a:spLocks noGrp="1"/>
          </p:cNvSpPr>
          <p:nvPr>
            <p:ph idx="1"/>
          </p:nvPr>
        </p:nvSpPr>
        <p:spPr>
          <a:xfrm>
            <a:off x="457199" y="1955800"/>
            <a:ext cx="8338481" cy="3916363"/>
          </a:xfrm>
        </p:spPr>
        <p:txBody>
          <a:bodyPr>
            <a:noAutofit/>
          </a:bodyPr>
          <a:lstStyle/>
          <a:p>
            <a:pPr marL="365760" indent="-365760"/>
            <a:r>
              <a:rPr lang="en-US" sz="2800" dirty="0">
                <a:latin typeface="Trebuchet MS"/>
                <a:cs typeface="Trebuchet MS"/>
              </a:rPr>
              <a:t>Affect the policymaking in today’s global governance</a:t>
            </a:r>
            <a:r>
              <a:rPr lang="es-US" sz="2800" dirty="0">
                <a:latin typeface="Trebuchet MS"/>
                <a:cs typeface="Trebuchet MS"/>
              </a:rPr>
              <a:t> </a:t>
            </a:r>
            <a:endParaRPr lang="en-US" sz="2800" dirty="0" smtClean="0">
              <a:latin typeface="Trebuchet MS"/>
              <a:cs typeface="Trebuchet MS"/>
            </a:endParaRPr>
          </a:p>
          <a:p>
            <a:pPr marL="365760" indent="-365760"/>
            <a:r>
              <a:rPr lang="en-US" sz="2800" dirty="0" smtClean="0">
                <a:latin typeface="Trebuchet MS"/>
                <a:cs typeface="Trebuchet MS"/>
              </a:rPr>
              <a:t>This </a:t>
            </a:r>
            <a:r>
              <a:rPr lang="en-US" sz="2800" dirty="0">
                <a:latin typeface="Trebuchet MS"/>
                <a:cs typeface="Trebuchet MS"/>
              </a:rPr>
              <a:t>project will focus on </a:t>
            </a:r>
            <a:r>
              <a:rPr lang="en-US" sz="2800" b="1" dirty="0">
                <a:latin typeface="Trebuchet MS"/>
                <a:cs typeface="Trebuchet MS"/>
              </a:rPr>
              <a:t>the links between global trends, governance, and </a:t>
            </a:r>
            <a:r>
              <a:rPr lang="en-US" sz="2800" b="1" i="1" dirty="0">
                <a:latin typeface="Trebuchet MS"/>
                <a:cs typeface="Trebuchet MS"/>
              </a:rPr>
              <a:t>national</a:t>
            </a:r>
            <a:r>
              <a:rPr lang="en-US" sz="2800" b="1" dirty="0">
                <a:latin typeface="Trebuchet MS"/>
                <a:cs typeface="Trebuchet MS"/>
              </a:rPr>
              <a:t> inequalities. </a:t>
            </a:r>
            <a:endParaRPr lang="en-US" sz="2800" b="1" dirty="0" smtClean="0">
              <a:latin typeface="Trebuchet MS"/>
              <a:cs typeface="Trebuchet MS"/>
            </a:endParaRPr>
          </a:p>
          <a:p>
            <a:pPr marL="365760" lvl="1" indent="-365760"/>
            <a:r>
              <a:rPr lang="en-US" sz="2800" dirty="0" smtClean="0">
                <a:latin typeface="Trebuchet MS"/>
                <a:cs typeface="Trebuchet MS"/>
              </a:rPr>
              <a:t>This </a:t>
            </a:r>
            <a:r>
              <a:rPr lang="en-US" sz="2800" dirty="0">
                <a:latin typeface="Trebuchet MS"/>
                <a:cs typeface="Trebuchet MS"/>
              </a:rPr>
              <a:t>implies putting together two brands of ongoing research and </a:t>
            </a:r>
            <a:r>
              <a:rPr lang="en-US" sz="2800" dirty="0" smtClean="0">
                <a:latin typeface="Trebuchet MS"/>
                <a:cs typeface="Trebuchet MS"/>
              </a:rPr>
              <a:t>debates ––those </a:t>
            </a:r>
            <a:r>
              <a:rPr lang="en-US" sz="2800" dirty="0">
                <a:latin typeface="Trebuchet MS"/>
                <a:cs typeface="Trebuchet MS"/>
              </a:rPr>
              <a:t>that relate to growing national inequalities and global rules— to analyze the interactions between </a:t>
            </a:r>
            <a:r>
              <a:rPr lang="en-US" sz="2800" dirty="0" smtClean="0">
                <a:latin typeface="Trebuchet MS"/>
                <a:cs typeface="Trebuchet MS"/>
              </a:rPr>
              <a:t>them </a:t>
            </a:r>
            <a:r>
              <a:rPr lang="en-US" sz="2800" dirty="0">
                <a:latin typeface="Trebuchet MS"/>
                <a:cs typeface="Trebuchet MS"/>
              </a:rPr>
              <a:t>and draw lessons of how global governance arrangements must be reformed to counteract these trends.</a:t>
            </a:r>
            <a:r>
              <a:rPr lang="es-US" sz="2800" dirty="0">
                <a:latin typeface="Trebuchet MS"/>
                <a:cs typeface="Trebuchet MS"/>
              </a:rPr>
              <a:t> </a:t>
            </a:r>
            <a:endParaRPr lang="es-US" sz="2800" dirty="0" smtClean="0">
              <a:latin typeface="Trebuchet MS"/>
              <a:cs typeface="Trebuchet MS"/>
            </a:endParaRPr>
          </a:p>
        </p:txBody>
      </p:sp>
    </p:spTree>
    <p:extLst>
      <p:ext uri="{BB962C8B-B14F-4D97-AF65-F5344CB8AC3E}">
        <p14:creationId xmlns:p14="http://schemas.microsoft.com/office/powerpoint/2010/main" val="15559565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b="1" dirty="0" smtClean="0">
                <a:latin typeface="Trebuchet MS"/>
                <a:cs typeface="Trebuchet MS"/>
              </a:rPr>
              <a:t>5 topics of research</a:t>
            </a:r>
            <a:endParaRPr lang="en-US" b="1" dirty="0">
              <a:latin typeface="Trebuchet MS"/>
              <a:cs typeface="Trebuchet MS"/>
            </a:endParaRPr>
          </a:p>
        </p:txBody>
      </p:sp>
      <p:sp>
        <p:nvSpPr>
          <p:cNvPr id="4" name="Content Placeholder 3"/>
          <p:cNvSpPr>
            <a:spLocks noGrp="1"/>
          </p:cNvSpPr>
          <p:nvPr>
            <p:ph idx="1"/>
          </p:nvPr>
        </p:nvSpPr>
        <p:spPr>
          <a:xfrm>
            <a:off x="457199" y="1990574"/>
            <a:ext cx="8205787" cy="4720502"/>
          </a:xfrm>
        </p:spPr>
        <p:txBody>
          <a:bodyPr>
            <a:normAutofit lnSpcReduction="10000"/>
          </a:bodyPr>
          <a:lstStyle/>
          <a:p>
            <a:pPr marL="457200" lvl="0" indent="-457200">
              <a:buFont typeface="+mj-lt"/>
              <a:buAutoNum type="arabicPeriod"/>
            </a:pPr>
            <a:r>
              <a:rPr lang="en-US" sz="2400" b="1" dirty="0">
                <a:solidFill>
                  <a:schemeClr val="accent1"/>
                </a:solidFill>
                <a:latin typeface="Trebuchet MS"/>
                <a:ea typeface="+mj-ea"/>
                <a:cs typeface="Trebuchet MS"/>
              </a:rPr>
              <a:t>Capital Flows: </a:t>
            </a:r>
            <a:r>
              <a:rPr lang="en-US" sz="2400" dirty="0">
                <a:latin typeface="Trebuchet MS"/>
                <a:cs typeface="Trebuchet MS"/>
              </a:rPr>
              <a:t>Capacity of countries to manage international capital flows, particularly volatile flows, which are a major source of boom-bust financial </a:t>
            </a:r>
            <a:r>
              <a:rPr lang="en-US" sz="2400" dirty="0" smtClean="0">
                <a:latin typeface="Trebuchet MS"/>
                <a:cs typeface="Trebuchet MS"/>
              </a:rPr>
              <a:t>cycles</a:t>
            </a:r>
          </a:p>
          <a:p>
            <a:pPr marL="457200" indent="-457200">
              <a:buFont typeface="+mj-lt"/>
              <a:buAutoNum type="arabicPeriod"/>
            </a:pPr>
            <a:r>
              <a:rPr lang="en-US" sz="2400" b="1" dirty="0">
                <a:solidFill>
                  <a:schemeClr val="accent1"/>
                </a:solidFill>
                <a:latin typeface="Trebuchet MS"/>
                <a:ea typeface="+mj-ea"/>
                <a:cs typeface="Trebuchet MS"/>
              </a:rPr>
              <a:t>Tax competition </a:t>
            </a:r>
            <a:r>
              <a:rPr lang="en-US" sz="2400" dirty="0">
                <a:latin typeface="Trebuchet MS"/>
                <a:cs typeface="Trebuchet MS"/>
              </a:rPr>
              <a:t>and, at best, insufficient tax cooperation, which may lead to both less progressive tax systems and reduced tax </a:t>
            </a:r>
            <a:r>
              <a:rPr lang="en-US" sz="2400" dirty="0" smtClean="0">
                <a:latin typeface="Trebuchet MS"/>
                <a:cs typeface="Trebuchet MS"/>
              </a:rPr>
              <a:t>collection</a:t>
            </a:r>
          </a:p>
          <a:p>
            <a:pPr marL="457200" indent="-457200">
              <a:buFont typeface="+mj-lt"/>
              <a:buAutoNum type="arabicPeriod"/>
            </a:pPr>
            <a:r>
              <a:rPr lang="en-US" sz="2400" b="1" dirty="0">
                <a:solidFill>
                  <a:schemeClr val="accent1"/>
                </a:solidFill>
                <a:latin typeface="Trebuchet MS"/>
                <a:ea typeface="+mj-ea"/>
                <a:cs typeface="Trebuchet MS"/>
              </a:rPr>
              <a:t>Investment agreements </a:t>
            </a:r>
            <a:r>
              <a:rPr lang="en-US" sz="2400" dirty="0">
                <a:latin typeface="Trebuchet MS"/>
                <a:cs typeface="Trebuchet MS"/>
              </a:rPr>
              <a:t>that can restrict the capacity of governments to introduce social and environmental regulations, as these measures may trigger lawsuits by investors and result in rulings that order governments to pay significant amounts of compensation to private investors</a:t>
            </a:r>
            <a:r>
              <a:rPr lang="es-US" sz="2400" dirty="0">
                <a:latin typeface="Trebuchet MS"/>
                <a:cs typeface="Trebuchet MS"/>
              </a:rPr>
              <a:t> </a:t>
            </a:r>
            <a:endParaRPr lang="en-US" sz="2400" dirty="0" smtClean="0">
              <a:latin typeface="Trebuchet MS"/>
              <a:cs typeface="Trebuchet MS"/>
            </a:endParaRPr>
          </a:p>
          <a:p>
            <a:pPr marL="457200" lvl="0" indent="-457200">
              <a:buFont typeface="+mj-lt"/>
              <a:buAutoNum type="arabicPeriod"/>
            </a:pPr>
            <a:endParaRPr lang="en-US" dirty="0"/>
          </a:p>
        </p:txBody>
      </p:sp>
    </p:spTree>
    <p:extLst>
      <p:ext uri="{BB962C8B-B14F-4D97-AF65-F5344CB8AC3E}">
        <p14:creationId xmlns:p14="http://schemas.microsoft.com/office/powerpoint/2010/main" val="3855109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b="1" dirty="0" smtClean="0">
                <a:latin typeface="Trebuchet MS"/>
                <a:cs typeface="Trebuchet MS"/>
              </a:rPr>
              <a:t>5 topics of research</a:t>
            </a:r>
            <a:endParaRPr lang="en-US" b="1" dirty="0">
              <a:latin typeface="Trebuchet MS"/>
              <a:cs typeface="Trebuchet MS"/>
            </a:endParaRPr>
          </a:p>
        </p:txBody>
      </p:sp>
      <p:sp>
        <p:nvSpPr>
          <p:cNvPr id="4" name="Content Placeholder 3"/>
          <p:cNvSpPr>
            <a:spLocks noGrp="1"/>
          </p:cNvSpPr>
          <p:nvPr>
            <p:ph idx="1"/>
          </p:nvPr>
        </p:nvSpPr>
        <p:spPr>
          <a:xfrm>
            <a:off x="457199" y="1952657"/>
            <a:ext cx="8205787" cy="4398219"/>
          </a:xfrm>
        </p:spPr>
        <p:txBody>
          <a:bodyPr>
            <a:normAutofit lnSpcReduction="10000"/>
          </a:bodyPr>
          <a:lstStyle/>
          <a:p>
            <a:pPr marL="457200" lvl="0" indent="-457200">
              <a:buFont typeface="+mj-lt"/>
              <a:buAutoNum type="arabicPeriod" startAt="4"/>
            </a:pPr>
            <a:r>
              <a:rPr lang="en-US" sz="2400" b="1" dirty="0">
                <a:solidFill>
                  <a:schemeClr val="accent1"/>
                </a:solidFill>
                <a:latin typeface="Trebuchet MS"/>
                <a:ea typeface="+mj-ea"/>
                <a:cs typeface="Trebuchet MS"/>
              </a:rPr>
              <a:t>Competition to attract foreign direct </a:t>
            </a:r>
            <a:r>
              <a:rPr lang="en-US" sz="2400" b="1" dirty="0" smtClean="0">
                <a:solidFill>
                  <a:schemeClr val="accent1"/>
                </a:solidFill>
                <a:latin typeface="Trebuchet MS"/>
                <a:ea typeface="+mj-ea"/>
                <a:cs typeface="Trebuchet MS"/>
              </a:rPr>
              <a:t>investment, </a:t>
            </a:r>
            <a:r>
              <a:rPr lang="en-US" sz="2400" dirty="0" smtClean="0">
                <a:latin typeface="Trebuchet MS"/>
                <a:cs typeface="Trebuchet MS"/>
              </a:rPr>
              <a:t>which mixes thee two; this may affect, in particular, </a:t>
            </a:r>
            <a:r>
              <a:rPr lang="en-US" sz="2400" dirty="0">
                <a:latin typeface="Trebuchet MS"/>
                <a:cs typeface="Trebuchet MS"/>
              </a:rPr>
              <a:t>the capacity of countries to appropriate a larger share of natural resource rents, mixed with trade rules that constrain the use of those rents, particularly to diversify their production </a:t>
            </a:r>
            <a:r>
              <a:rPr lang="en-US" sz="2400" dirty="0" smtClean="0">
                <a:latin typeface="Trebuchet MS"/>
                <a:cs typeface="Trebuchet MS"/>
              </a:rPr>
              <a:t>base</a:t>
            </a:r>
          </a:p>
          <a:p>
            <a:pPr marL="457200" indent="-457200">
              <a:buFont typeface="+mj-lt"/>
              <a:buAutoNum type="arabicPeriod" startAt="4"/>
            </a:pPr>
            <a:r>
              <a:rPr lang="en-US" sz="2400" b="1" dirty="0">
                <a:solidFill>
                  <a:schemeClr val="accent1"/>
                </a:solidFill>
                <a:latin typeface="Trebuchet MS"/>
                <a:ea typeface="+mj-ea"/>
                <a:cs typeface="Trebuchet MS"/>
              </a:rPr>
              <a:t>High protection of intellectual property rights, </a:t>
            </a:r>
            <a:r>
              <a:rPr lang="en-US" sz="2400" dirty="0">
                <a:latin typeface="Trebuchet MS"/>
                <a:cs typeface="Trebuchet MS"/>
              </a:rPr>
              <a:t>which has adverse effects on technology-importing countries and can increase the costs of life-saving medicines, agricultural technologies used by smallholders (e.g., access to improved seeds), and of managing environmental risks, among others.</a:t>
            </a:r>
            <a:endParaRPr lang="es-US" sz="2400" dirty="0">
              <a:latin typeface="Trebuchet MS"/>
              <a:cs typeface="Trebuchet MS"/>
            </a:endParaRPr>
          </a:p>
          <a:p>
            <a:pPr marL="0" lvl="0" indent="0">
              <a:buNone/>
            </a:pPr>
            <a:endParaRPr lang="en-US" sz="2400" dirty="0">
              <a:latin typeface="Trebuchet MS"/>
              <a:cs typeface="Trebuchet MS"/>
            </a:endParaRPr>
          </a:p>
        </p:txBody>
      </p:sp>
    </p:spTree>
    <p:extLst>
      <p:ext uri="{BB962C8B-B14F-4D97-AF65-F5344CB8AC3E}">
        <p14:creationId xmlns:p14="http://schemas.microsoft.com/office/powerpoint/2010/main" val="221141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b="1" dirty="0" smtClean="0">
                <a:latin typeface="Trebuchet MS"/>
                <a:cs typeface="Trebuchet MS"/>
              </a:rPr>
              <a:t>Expected outputs</a:t>
            </a:r>
            <a:endParaRPr lang="en-US" b="1" dirty="0">
              <a:latin typeface="Trebuchet MS"/>
              <a:cs typeface="Trebuchet MS"/>
            </a:endParaRPr>
          </a:p>
        </p:txBody>
      </p:sp>
      <p:sp>
        <p:nvSpPr>
          <p:cNvPr id="3" name="Content Placeholder 2"/>
          <p:cNvSpPr>
            <a:spLocks noGrp="1"/>
          </p:cNvSpPr>
          <p:nvPr>
            <p:ph idx="1"/>
          </p:nvPr>
        </p:nvSpPr>
        <p:spPr>
          <a:xfrm>
            <a:off x="457199" y="2209800"/>
            <a:ext cx="8167875" cy="3916363"/>
          </a:xfrm>
        </p:spPr>
        <p:txBody>
          <a:bodyPr>
            <a:normAutofit/>
          </a:bodyPr>
          <a:lstStyle/>
          <a:p>
            <a:pPr marL="457200" indent="-457200">
              <a:buFont typeface="+mj-lt"/>
              <a:buAutoNum type="arabicPeriod"/>
            </a:pPr>
            <a:r>
              <a:rPr lang="en-US" sz="2700" dirty="0" smtClean="0">
                <a:latin typeface="Trebuchet MS"/>
                <a:cs typeface="Trebuchet MS"/>
              </a:rPr>
              <a:t>A major </a:t>
            </a:r>
            <a:r>
              <a:rPr lang="en-US" sz="2700" dirty="0">
                <a:latin typeface="Trebuchet MS"/>
                <a:cs typeface="Trebuchet MS"/>
              </a:rPr>
              <a:t>conference involving the multilateral </a:t>
            </a:r>
            <a:r>
              <a:rPr lang="en-US" sz="2700" dirty="0" smtClean="0">
                <a:latin typeface="Trebuchet MS"/>
                <a:cs typeface="Trebuchet MS"/>
              </a:rPr>
              <a:t>institutions</a:t>
            </a:r>
          </a:p>
          <a:p>
            <a:pPr marL="457200" indent="-457200">
              <a:buFont typeface="+mj-lt"/>
              <a:buAutoNum type="arabicPeriod"/>
            </a:pPr>
            <a:r>
              <a:rPr lang="en-US" sz="2700" dirty="0" smtClean="0">
                <a:latin typeface="Trebuchet MS"/>
                <a:cs typeface="Trebuchet MS"/>
              </a:rPr>
              <a:t>A </a:t>
            </a:r>
            <a:r>
              <a:rPr lang="en-US" sz="2700" dirty="0">
                <a:latin typeface="Trebuchet MS"/>
                <a:cs typeface="Trebuchet MS"/>
              </a:rPr>
              <a:t>volume collecting the papers prepared for the </a:t>
            </a:r>
            <a:r>
              <a:rPr lang="en-US" sz="2700" dirty="0" smtClean="0">
                <a:latin typeface="Trebuchet MS"/>
                <a:cs typeface="Trebuchet MS"/>
              </a:rPr>
              <a:t>project </a:t>
            </a:r>
            <a:endParaRPr lang="en-US" sz="2700" dirty="0">
              <a:latin typeface="Trebuchet MS"/>
              <a:cs typeface="Trebuchet MS"/>
            </a:endParaRPr>
          </a:p>
          <a:p>
            <a:pPr marL="457200" indent="-457200">
              <a:buFont typeface="+mj-lt"/>
              <a:buAutoNum type="arabicPeriod"/>
            </a:pPr>
            <a:r>
              <a:rPr lang="en-US" sz="2700" dirty="0" smtClean="0">
                <a:latin typeface="Trebuchet MS"/>
                <a:cs typeface="Trebuchet MS"/>
              </a:rPr>
              <a:t>A stand</a:t>
            </a:r>
            <a:r>
              <a:rPr lang="en-US" sz="2700" dirty="0">
                <a:latin typeface="Trebuchet MS"/>
                <a:cs typeface="Trebuchet MS"/>
              </a:rPr>
              <a:t>-alone policy report that summarizes the major conclusions of the project that would be widely disseminated among policy </a:t>
            </a:r>
            <a:r>
              <a:rPr lang="en-US" sz="2700" dirty="0" smtClean="0">
                <a:latin typeface="Trebuchet MS"/>
                <a:cs typeface="Trebuchet MS"/>
              </a:rPr>
              <a:t>makers</a:t>
            </a:r>
            <a:endParaRPr lang="es-US" sz="2700" dirty="0">
              <a:latin typeface="Trebuchet MS"/>
              <a:cs typeface="Trebuchet MS"/>
            </a:endParaRPr>
          </a:p>
          <a:p>
            <a:endParaRPr lang="en-US" sz="2700" dirty="0">
              <a:latin typeface="Trebuchet MS"/>
              <a:cs typeface="Trebuchet MS"/>
            </a:endParaRPr>
          </a:p>
        </p:txBody>
      </p:sp>
    </p:spTree>
    <p:extLst>
      <p:ext uri="{BB962C8B-B14F-4D97-AF65-F5344CB8AC3E}">
        <p14:creationId xmlns:p14="http://schemas.microsoft.com/office/powerpoint/2010/main" val="1166983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b="1" dirty="0" smtClean="0">
                <a:latin typeface="Trebuchet MS"/>
                <a:cs typeface="Trebuchet MS"/>
              </a:rPr>
              <a:t>Lessons and decisions from first workshop</a:t>
            </a:r>
            <a:endParaRPr lang="en-US" b="1" dirty="0">
              <a:latin typeface="Trebuchet MS"/>
              <a:cs typeface="Trebuchet MS"/>
            </a:endParaRPr>
          </a:p>
        </p:txBody>
      </p:sp>
      <p:sp>
        <p:nvSpPr>
          <p:cNvPr id="3" name="Content Placeholder 2"/>
          <p:cNvSpPr>
            <a:spLocks noGrp="1"/>
          </p:cNvSpPr>
          <p:nvPr>
            <p:ph idx="1"/>
          </p:nvPr>
        </p:nvSpPr>
        <p:spPr>
          <a:xfrm>
            <a:off x="457199" y="2142236"/>
            <a:ext cx="8395349" cy="4715764"/>
          </a:xfrm>
        </p:spPr>
        <p:txBody>
          <a:bodyPr>
            <a:noAutofit/>
          </a:bodyPr>
          <a:lstStyle/>
          <a:p>
            <a:pPr marL="365760" indent="-365760"/>
            <a:r>
              <a:rPr lang="es-US" sz="2400" dirty="0">
                <a:latin typeface="Trebuchet MS"/>
                <a:cs typeface="Trebuchet MS"/>
              </a:rPr>
              <a:t>I</a:t>
            </a:r>
            <a:r>
              <a:rPr lang="es-US" sz="2400" dirty="0" smtClean="0">
                <a:latin typeface="Trebuchet MS"/>
                <a:cs typeface="Trebuchet MS"/>
              </a:rPr>
              <a:t>dentified </a:t>
            </a:r>
            <a:r>
              <a:rPr lang="es-US" sz="2400" dirty="0">
                <a:latin typeface="Trebuchet MS"/>
                <a:cs typeface="Trebuchet MS"/>
              </a:rPr>
              <a:t>6 channels </a:t>
            </a:r>
            <a:r>
              <a:rPr lang="en-US" sz="2400" dirty="0">
                <a:latin typeface="Trebuchet MS"/>
                <a:cs typeface="Trebuchet MS"/>
              </a:rPr>
              <a:t>that link policy </a:t>
            </a:r>
            <a:r>
              <a:rPr lang="en-US" sz="2400" dirty="0" smtClean="0">
                <a:latin typeface="Trebuchet MS"/>
                <a:cs typeface="Trebuchet MS"/>
              </a:rPr>
              <a:t>rules </a:t>
            </a:r>
            <a:r>
              <a:rPr lang="en-US" sz="2400" dirty="0">
                <a:latin typeface="Trebuchet MS"/>
                <a:cs typeface="Trebuchet MS"/>
              </a:rPr>
              <a:t>with national </a:t>
            </a:r>
            <a:r>
              <a:rPr lang="en-US" sz="2400" dirty="0" smtClean="0">
                <a:latin typeface="Trebuchet MS"/>
                <a:cs typeface="Trebuchet MS"/>
              </a:rPr>
              <a:t>inequalities. </a:t>
            </a:r>
            <a:endParaRPr lang="en-US" sz="2400" dirty="0">
              <a:latin typeface="Trebuchet MS"/>
              <a:cs typeface="Trebuchet MS"/>
            </a:endParaRPr>
          </a:p>
          <a:p>
            <a:pPr marL="365760" indent="-365760"/>
            <a:r>
              <a:rPr lang="en-US" sz="2400" dirty="0" smtClean="0">
                <a:latin typeface="Trebuchet MS"/>
                <a:cs typeface="Trebuchet MS"/>
              </a:rPr>
              <a:t>The </a:t>
            </a:r>
            <a:r>
              <a:rPr lang="en-US" sz="2400" dirty="0">
                <a:latin typeface="Trebuchet MS"/>
                <a:cs typeface="Trebuchet MS"/>
              </a:rPr>
              <a:t>project </a:t>
            </a:r>
            <a:r>
              <a:rPr lang="en-US" sz="2400" dirty="0" smtClean="0">
                <a:latin typeface="Trebuchet MS"/>
                <a:cs typeface="Trebuchet MS"/>
              </a:rPr>
              <a:t>will concentrate on the channels </a:t>
            </a:r>
            <a:r>
              <a:rPr lang="en-US" sz="2400" dirty="0">
                <a:latin typeface="Trebuchet MS"/>
                <a:cs typeface="Trebuchet MS"/>
              </a:rPr>
              <a:t>for which the causation goes from international rules to national </a:t>
            </a:r>
            <a:r>
              <a:rPr lang="en-US" sz="2400" dirty="0" smtClean="0">
                <a:latin typeface="Trebuchet MS"/>
                <a:cs typeface="Trebuchet MS"/>
              </a:rPr>
              <a:t>inequalities and no the other way around.</a:t>
            </a:r>
          </a:p>
          <a:p>
            <a:pPr marL="365760" indent="-365760"/>
            <a:r>
              <a:rPr lang="en-US" sz="2400" dirty="0">
                <a:latin typeface="Trebuchet MS"/>
                <a:cs typeface="Trebuchet MS"/>
              </a:rPr>
              <a:t>I</a:t>
            </a:r>
            <a:r>
              <a:rPr lang="en-US" sz="2400" dirty="0" smtClean="0">
                <a:latin typeface="Trebuchet MS"/>
                <a:cs typeface="Trebuchet MS"/>
              </a:rPr>
              <a:t>nequalities </a:t>
            </a:r>
            <a:r>
              <a:rPr lang="en-US" sz="2400" dirty="0">
                <a:latin typeface="Trebuchet MS"/>
                <a:cs typeface="Trebuchet MS"/>
              </a:rPr>
              <a:t>should be understood in a broad </a:t>
            </a:r>
            <a:r>
              <a:rPr lang="en-US" sz="2400" dirty="0" smtClean="0">
                <a:latin typeface="Trebuchet MS"/>
                <a:cs typeface="Trebuchet MS"/>
              </a:rPr>
              <a:t>sense including: </a:t>
            </a:r>
            <a:r>
              <a:rPr lang="en-US" sz="2400" dirty="0">
                <a:latin typeface="Trebuchet MS"/>
                <a:cs typeface="Trebuchet MS"/>
              </a:rPr>
              <a:t>(</a:t>
            </a:r>
            <a:r>
              <a:rPr lang="en-US" sz="2400" dirty="0" err="1">
                <a:latin typeface="Trebuchet MS"/>
                <a:cs typeface="Trebuchet MS"/>
              </a:rPr>
              <a:t>i</a:t>
            </a:r>
            <a:r>
              <a:rPr lang="en-US" sz="2400" dirty="0">
                <a:latin typeface="Trebuchet MS"/>
                <a:cs typeface="Trebuchet MS"/>
              </a:rPr>
              <a:t>) income and wealth inequalities; (ii) inequalities in employment opportunities,</a:t>
            </a:r>
            <a:r>
              <a:rPr lang="es-US" sz="2400" dirty="0">
                <a:latin typeface="Trebuchet MS"/>
                <a:cs typeface="Trebuchet MS"/>
              </a:rPr>
              <a:t> </a:t>
            </a:r>
            <a:r>
              <a:rPr lang="en-US" sz="2400" dirty="0">
                <a:latin typeface="Trebuchet MS"/>
                <a:cs typeface="Trebuchet MS"/>
              </a:rPr>
              <a:t>(iii) inequalities in the access and the costs of social services</a:t>
            </a:r>
            <a:r>
              <a:rPr lang="es-US" sz="2400" dirty="0">
                <a:latin typeface="Trebuchet MS"/>
                <a:cs typeface="Trebuchet MS"/>
              </a:rPr>
              <a:t> </a:t>
            </a:r>
            <a:endParaRPr lang="es-US" sz="2400" dirty="0" smtClean="0">
              <a:latin typeface="Trebuchet MS"/>
              <a:cs typeface="Trebuchet MS"/>
            </a:endParaRPr>
          </a:p>
        </p:txBody>
      </p:sp>
    </p:spTree>
    <p:extLst>
      <p:ext uri="{BB962C8B-B14F-4D97-AF65-F5344CB8AC3E}">
        <p14:creationId xmlns:p14="http://schemas.microsoft.com/office/powerpoint/2010/main" val="2147283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b="1" dirty="0" smtClean="0">
                <a:latin typeface="Trebuchet MS"/>
                <a:cs typeface="Trebuchet MS"/>
              </a:rPr>
              <a:t>6 channels</a:t>
            </a:r>
            <a:endParaRPr lang="en-US" b="1" dirty="0">
              <a:latin typeface="Trebuchet MS"/>
              <a:cs typeface="Trebuchet MS"/>
            </a:endParaRPr>
          </a:p>
        </p:txBody>
      </p:sp>
      <p:sp>
        <p:nvSpPr>
          <p:cNvPr id="3" name="Content Placeholder 2"/>
          <p:cNvSpPr>
            <a:spLocks noGrp="1"/>
          </p:cNvSpPr>
          <p:nvPr>
            <p:ph idx="1"/>
          </p:nvPr>
        </p:nvSpPr>
        <p:spPr>
          <a:xfrm>
            <a:off x="457199" y="2001264"/>
            <a:ext cx="8471174" cy="3916363"/>
          </a:xfrm>
        </p:spPr>
        <p:txBody>
          <a:bodyPr>
            <a:noAutofit/>
          </a:bodyPr>
          <a:lstStyle/>
          <a:p>
            <a:pPr marL="457200" indent="-457200">
              <a:buFont typeface="+mj-lt"/>
              <a:buAutoNum type="arabicPeriod"/>
            </a:pPr>
            <a:r>
              <a:rPr lang="en-US" sz="2400" dirty="0">
                <a:solidFill>
                  <a:schemeClr val="accent1">
                    <a:lumMod val="75000"/>
                  </a:schemeClr>
                </a:solidFill>
                <a:latin typeface="Trebuchet MS"/>
                <a:cs typeface="Trebuchet MS"/>
              </a:rPr>
              <a:t>The </a:t>
            </a:r>
            <a:r>
              <a:rPr lang="en-US" sz="2400" i="1" dirty="0">
                <a:solidFill>
                  <a:schemeClr val="accent1">
                    <a:lumMod val="75000"/>
                  </a:schemeClr>
                </a:solidFill>
                <a:latin typeface="Trebuchet MS"/>
                <a:cs typeface="Trebuchet MS"/>
              </a:rPr>
              <a:t>macroeconomic</a:t>
            </a:r>
            <a:r>
              <a:rPr lang="en-US" sz="2400" dirty="0">
                <a:solidFill>
                  <a:schemeClr val="accent1">
                    <a:lumMod val="75000"/>
                  </a:schemeClr>
                </a:solidFill>
                <a:latin typeface="Trebuchet MS"/>
                <a:cs typeface="Trebuchet MS"/>
              </a:rPr>
              <a:t> channel</a:t>
            </a:r>
            <a:r>
              <a:rPr lang="en-US" sz="2400" dirty="0">
                <a:latin typeface="Trebuchet MS"/>
                <a:cs typeface="Trebuchet MS"/>
              </a:rPr>
              <a:t>, which includes in particular the effects that international rules can have on the policy space of governments to adopt counter-cyclical macroeconomic </a:t>
            </a:r>
            <a:r>
              <a:rPr lang="en-US" sz="2400" dirty="0" smtClean="0">
                <a:latin typeface="Trebuchet MS"/>
                <a:cs typeface="Trebuchet MS"/>
              </a:rPr>
              <a:t>policies</a:t>
            </a:r>
            <a:endParaRPr lang="es-US" sz="2400" dirty="0">
              <a:latin typeface="Trebuchet MS"/>
              <a:cs typeface="Trebuchet MS"/>
            </a:endParaRPr>
          </a:p>
          <a:p>
            <a:pPr marL="457200" indent="-457200">
              <a:buFont typeface="+mj-lt"/>
              <a:buAutoNum type="arabicPeriod"/>
            </a:pPr>
            <a:r>
              <a:rPr lang="en-US" sz="2400" dirty="0" smtClean="0">
                <a:latin typeface="Trebuchet MS"/>
                <a:cs typeface="Trebuchet MS"/>
              </a:rPr>
              <a:t>The </a:t>
            </a:r>
            <a:r>
              <a:rPr lang="en-US" sz="2400" i="1" dirty="0">
                <a:solidFill>
                  <a:srgbClr val="730000"/>
                </a:solidFill>
                <a:latin typeface="Trebuchet MS"/>
                <a:cs typeface="Trebuchet MS"/>
              </a:rPr>
              <a:t>fiscal</a:t>
            </a:r>
            <a:r>
              <a:rPr lang="en-US" sz="2400" dirty="0">
                <a:solidFill>
                  <a:srgbClr val="730000"/>
                </a:solidFill>
                <a:latin typeface="Trebuchet MS"/>
                <a:cs typeface="Trebuchet MS"/>
              </a:rPr>
              <a:t> channel</a:t>
            </a:r>
            <a:r>
              <a:rPr lang="en-US" sz="2400" dirty="0">
                <a:latin typeface="Trebuchet MS"/>
                <a:cs typeface="Trebuchet MS"/>
              </a:rPr>
              <a:t>, particularly the capacity to raise </a:t>
            </a:r>
            <a:r>
              <a:rPr lang="en-US" sz="2400" dirty="0" smtClean="0">
                <a:latin typeface="Trebuchet MS"/>
                <a:cs typeface="Trebuchet MS"/>
              </a:rPr>
              <a:t>taxes</a:t>
            </a:r>
            <a:r>
              <a:rPr lang="en-US" sz="2400" dirty="0">
                <a:latin typeface="Trebuchet MS"/>
                <a:cs typeface="Trebuchet MS"/>
              </a:rPr>
              <a:t> </a:t>
            </a:r>
            <a:r>
              <a:rPr lang="en-US" sz="2400" dirty="0" smtClean="0">
                <a:latin typeface="Trebuchet MS"/>
                <a:cs typeface="Trebuchet MS"/>
              </a:rPr>
              <a:t>and </a:t>
            </a:r>
            <a:r>
              <a:rPr lang="en-US" sz="2400" dirty="0">
                <a:latin typeface="Trebuchet MS"/>
                <a:cs typeface="Trebuchet MS"/>
              </a:rPr>
              <a:t>the capacity of governments to allocate them to enhance the welfare of different social groups</a:t>
            </a:r>
            <a:r>
              <a:rPr lang="es-US" sz="2400" dirty="0">
                <a:latin typeface="Trebuchet MS"/>
                <a:cs typeface="Trebuchet MS"/>
              </a:rPr>
              <a:t> </a:t>
            </a:r>
            <a:endParaRPr lang="es-US" sz="2400" dirty="0" smtClean="0">
              <a:latin typeface="Trebuchet MS"/>
              <a:cs typeface="Trebuchet MS"/>
            </a:endParaRPr>
          </a:p>
          <a:p>
            <a:pPr marL="457200" indent="-457200">
              <a:buFont typeface="+mj-lt"/>
              <a:buAutoNum type="arabicPeriod"/>
            </a:pPr>
            <a:r>
              <a:rPr lang="en-US" sz="2400" dirty="0">
                <a:latin typeface="Trebuchet MS"/>
                <a:cs typeface="Trebuchet MS"/>
              </a:rPr>
              <a:t>The </a:t>
            </a:r>
            <a:r>
              <a:rPr lang="en-US" sz="2400" dirty="0">
                <a:solidFill>
                  <a:srgbClr val="730000"/>
                </a:solidFill>
                <a:latin typeface="Trebuchet MS"/>
                <a:cs typeface="Trebuchet MS"/>
              </a:rPr>
              <a:t>microeconomic channel</a:t>
            </a:r>
            <a:r>
              <a:rPr lang="en-US" sz="2400" dirty="0">
                <a:latin typeface="Trebuchet MS"/>
                <a:cs typeface="Trebuchet MS"/>
              </a:rPr>
              <a:t>, which refers to the effects on incentives faced by particular agents, as well as changes in relative prices and the effects that they have on welfare </a:t>
            </a:r>
          </a:p>
        </p:txBody>
      </p:sp>
    </p:spTree>
    <p:extLst>
      <p:ext uri="{BB962C8B-B14F-4D97-AF65-F5344CB8AC3E}">
        <p14:creationId xmlns:p14="http://schemas.microsoft.com/office/powerpoint/2010/main" val="2362524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lstStyle/>
          <a:p>
            <a:r>
              <a:rPr lang="en-US" b="1" dirty="0" smtClean="0">
                <a:latin typeface="Trebuchet MS"/>
                <a:cs typeface="Trebuchet MS"/>
              </a:rPr>
              <a:t>6 channels</a:t>
            </a:r>
            <a:endParaRPr lang="en-US" b="1" dirty="0">
              <a:latin typeface="Trebuchet MS"/>
              <a:cs typeface="Trebuchet MS"/>
            </a:endParaRPr>
          </a:p>
        </p:txBody>
      </p:sp>
      <p:sp>
        <p:nvSpPr>
          <p:cNvPr id="3" name="Content Placeholder 2"/>
          <p:cNvSpPr>
            <a:spLocks noGrp="1"/>
          </p:cNvSpPr>
          <p:nvPr>
            <p:ph idx="1"/>
          </p:nvPr>
        </p:nvSpPr>
        <p:spPr>
          <a:xfrm>
            <a:off x="457199" y="1944390"/>
            <a:ext cx="8471174" cy="4539193"/>
          </a:xfrm>
        </p:spPr>
        <p:txBody>
          <a:bodyPr>
            <a:noAutofit/>
          </a:bodyPr>
          <a:lstStyle/>
          <a:p>
            <a:pPr marL="457200" indent="-457200">
              <a:buFont typeface="+mj-lt"/>
              <a:buAutoNum type="arabicPeriod" startAt="4"/>
            </a:pPr>
            <a:r>
              <a:rPr lang="en-US" sz="2400" dirty="0">
                <a:latin typeface="Trebuchet MS"/>
                <a:cs typeface="Trebuchet MS"/>
              </a:rPr>
              <a:t>The </a:t>
            </a:r>
            <a:r>
              <a:rPr lang="en-US" sz="2400" i="1" dirty="0">
                <a:solidFill>
                  <a:srgbClr val="730000"/>
                </a:solidFill>
                <a:latin typeface="Trebuchet MS"/>
                <a:cs typeface="Trebuchet MS"/>
              </a:rPr>
              <a:t>regulatory-constraints </a:t>
            </a:r>
            <a:r>
              <a:rPr lang="en-US" sz="2400" dirty="0">
                <a:solidFill>
                  <a:srgbClr val="730000"/>
                </a:solidFill>
                <a:latin typeface="Trebuchet MS"/>
                <a:cs typeface="Trebuchet MS"/>
              </a:rPr>
              <a:t>channel</a:t>
            </a:r>
            <a:r>
              <a:rPr lang="en-US" sz="2400" dirty="0">
                <a:latin typeface="Trebuchet MS"/>
                <a:cs typeface="Trebuchet MS"/>
              </a:rPr>
              <a:t>, if international rules limit the willingness and capacity of governments to regulate activities that may potentially have adverse social or environmental effects </a:t>
            </a:r>
            <a:endParaRPr lang="en-US" sz="2400" dirty="0" smtClean="0">
              <a:latin typeface="Trebuchet MS"/>
              <a:cs typeface="Trebuchet MS"/>
            </a:endParaRPr>
          </a:p>
          <a:p>
            <a:pPr marL="457200" indent="-457200">
              <a:buFont typeface="+mj-lt"/>
              <a:buAutoNum type="arabicPeriod" startAt="4"/>
            </a:pPr>
            <a:r>
              <a:rPr lang="en-US" sz="2400" dirty="0">
                <a:solidFill>
                  <a:srgbClr val="730000"/>
                </a:solidFill>
                <a:latin typeface="Trebuchet MS"/>
                <a:cs typeface="Trebuchet MS"/>
              </a:rPr>
              <a:t>The </a:t>
            </a:r>
            <a:r>
              <a:rPr lang="en-US" sz="2400" i="1" dirty="0">
                <a:solidFill>
                  <a:srgbClr val="730000"/>
                </a:solidFill>
                <a:latin typeface="Trebuchet MS"/>
                <a:cs typeface="Trebuchet MS"/>
              </a:rPr>
              <a:t>political economy</a:t>
            </a:r>
            <a:r>
              <a:rPr lang="en-US" sz="2400" dirty="0">
                <a:solidFill>
                  <a:srgbClr val="730000"/>
                </a:solidFill>
                <a:latin typeface="Trebuchet MS"/>
                <a:cs typeface="Trebuchet MS"/>
              </a:rPr>
              <a:t> channel</a:t>
            </a:r>
            <a:r>
              <a:rPr lang="en-US" sz="2400" dirty="0">
                <a:latin typeface="Trebuchet MS"/>
                <a:cs typeface="Trebuchet MS"/>
              </a:rPr>
              <a:t>, referring to the capacity of different social groups to react to and counteract international rule-making </a:t>
            </a:r>
            <a:endParaRPr lang="en-US" sz="2400" dirty="0" smtClean="0">
              <a:latin typeface="Trebuchet MS"/>
              <a:cs typeface="Trebuchet MS"/>
            </a:endParaRPr>
          </a:p>
          <a:p>
            <a:pPr marL="457200" indent="-457200">
              <a:buFont typeface="+mj-lt"/>
              <a:buAutoNum type="arabicPeriod" startAt="4"/>
            </a:pPr>
            <a:r>
              <a:rPr lang="en-US" sz="2400" dirty="0">
                <a:latin typeface="Trebuchet MS"/>
                <a:cs typeface="Trebuchet MS"/>
              </a:rPr>
              <a:t>The </a:t>
            </a:r>
            <a:r>
              <a:rPr lang="en-US" sz="2400" i="1" dirty="0">
                <a:solidFill>
                  <a:srgbClr val="730000"/>
                </a:solidFill>
                <a:latin typeface="Trebuchet MS"/>
                <a:cs typeface="Trebuchet MS"/>
              </a:rPr>
              <a:t>institutional</a:t>
            </a:r>
            <a:r>
              <a:rPr lang="en-US" sz="2400" dirty="0">
                <a:solidFill>
                  <a:srgbClr val="730000"/>
                </a:solidFill>
                <a:latin typeface="Trebuchet MS"/>
                <a:cs typeface="Trebuchet MS"/>
              </a:rPr>
              <a:t> channel </a:t>
            </a:r>
            <a:r>
              <a:rPr lang="en-US" sz="2400" dirty="0">
                <a:latin typeface="Trebuchet MS"/>
                <a:cs typeface="Trebuchet MS"/>
              </a:rPr>
              <a:t>and, in particular, the effects that international dispute settlement can have on national judicial systems and the rule of </a:t>
            </a:r>
            <a:r>
              <a:rPr lang="en-US" sz="2400" dirty="0" smtClean="0">
                <a:latin typeface="Trebuchet MS"/>
                <a:cs typeface="Trebuchet MS"/>
              </a:rPr>
              <a:t>law</a:t>
            </a:r>
            <a:r>
              <a:rPr lang="es-US" sz="2400" dirty="0" smtClean="0">
                <a:latin typeface="Trebuchet MS"/>
                <a:cs typeface="Trebuchet MS"/>
              </a:rPr>
              <a:t> </a:t>
            </a:r>
            <a:endParaRPr lang="en-US" sz="2400" dirty="0">
              <a:latin typeface="Trebuchet MS"/>
              <a:cs typeface="Trebuchet MS"/>
            </a:endParaRPr>
          </a:p>
        </p:txBody>
      </p:sp>
    </p:spTree>
    <p:extLst>
      <p:ext uri="{BB962C8B-B14F-4D97-AF65-F5344CB8AC3E}">
        <p14:creationId xmlns:p14="http://schemas.microsoft.com/office/powerpoint/2010/main" val="749382456"/>
      </p:ext>
    </p:extLst>
  </p:cSld>
  <p:clrMapOvr>
    <a:masterClrMapping/>
  </p:clrMapOvr>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mbria"/>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Plaza.thmx</Template>
  <TotalTime>1354</TotalTime>
  <Words>870</Words>
  <Application>Microsoft Macintosh PowerPoint</Application>
  <PresentationFormat>On-screen Show (4:3)</PresentationFormat>
  <Paragraphs>50</Paragraphs>
  <Slides>14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Plaza</vt:lpstr>
      <vt:lpstr>Document</vt:lpstr>
      <vt:lpstr>International Policy Rules and Domestic Inequalities: Implications for Global Economic Governance </vt:lpstr>
      <vt:lpstr>Motivation</vt:lpstr>
      <vt:lpstr>Objective</vt:lpstr>
      <vt:lpstr>5 topics of research</vt:lpstr>
      <vt:lpstr>5 topics of research</vt:lpstr>
      <vt:lpstr>Expected outputs</vt:lpstr>
      <vt:lpstr>Lessons and decisions from first workshop</vt:lpstr>
      <vt:lpstr>6 channels</vt:lpstr>
      <vt:lpstr>6 channels</vt:lpstr>
      <vt:lpstr>Two types of papers</vt:lpstr>
      <vt:lpstr> Example: The distributional impact of capital account liberalization </vt:lpstr>
      <vt:lpstr>PowerPoint Presentation</vt:lpstr>
      <vt:lpstr>  Example: The distributional impact of Investment  Treaties</vt:lpstr>
      <vt:lpstr>PowerPoint Presentation</vt:lpstr>
    </vt:vector>
  </TitlesOfParts>
  <Company>pecas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Policy Rules and National Inequalities: Implications for Global Economic Governance.</dc:title>
  <dc:creator>Natalie Gomez</dc:creator>
  <cp:lastModifiedBy>Rogerio Studart</cp:lastModifiedBy>
  <cp:revision>33</cp:revision>
  <dcterms:created xsi:type="dcterms:W3CDTF">2016-01-12T14:35:26Z</dcterms:created>
  <dcterms:modified xsi:type="dcterms:W3CDTF">2016-01-19T20:17:28Z</dcterms:modified>
</cp:coreProperties>
</file>