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27"/>
  </p:notesMasterIdLst>
  <p:sldIdLst>
    <p:sldId id="256" r:id="rId2"/>
    <p:sldId id="259" r:id="rId3"/>
    <p:sldId id="262" r:id="rId4"/>
    <p:sldId id="263" r:id="rId5"/>
    <p:sldId id="265" r:id="rId6"/>
    <p:sldId id="280" r:id="rId7"/>
    <p:sldId id="281" r:id="rId8"/>
    <p:sldId id="282" r:id="rId9"/>
    <p:sldId id="266" r:id="rId10"/>
    <p:sldId id="271" r:id="rId11"/>
    <p:sldId id="272" r:id="rId12"/>
    <p:sldId id="267" r:id="rId13"/>
    <p:sldId id="268" r:id="rId14"/>
    <p:sldId id="269" r:id="rId15"/>
    <p:sldId id="270" r:id="rId16"/>
    <p:sldId id="264" r:id="rId17"/>
    <p:sldId id="273" r:id="rId18"/>
    <p:sldId id="274" r:id="rId19"/>
    <p:sldId id="276" r:id="rId20"/>
    <p:sldId id="277" r:id="rId21"/>
    <p:sldId id="278" r:id="rId22"/>
    <p:sldId id="279" r:id="rId23"/>
    <p:sldId id="275" r:id="rId24"/>
    <p:sldId id="258" r:id="rId25"/>
    <p:sldId id="26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 horzBarState="maximized">
    <p:restoredLeft sz="17990" autoAdjust="0"/>
    <p:restoredTop sz="94660"/>
  </p:normalViewPr>
  <p:slideViewPr>
    <p:cSldViewPr>
      <p:cViewPr varScale="1">
        <p:scale>
          <a:sx n="65" d="100"/>
          <a:sy n="65" d="100"/>
        </p:scale>
        <p:origin x="-6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0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66C4E-B57D-4F19-B840-4A1050AEC300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F9B34-437F-4DFC-8AA2-F7B17EC89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36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9121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9B34-437F-4DFC-8AA2-F7B17EC89E1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058025" y="6381328"/>
            <a:ext cx="2085975" cy="365125"/>
          </a:xfrm>
        </p:spPr>
        <p:txBody>
          <a:bodyPr/>
          <a:lstStyle/>
          <a:p>
            <a:r>
              <a:rPr lang="en-GB" smtClean="0"/>
              <a:t>Updated: 07 May 2015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EAAA-1227-4183-87D3-5B8D4C2C5381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EAAA-1227-4183-87D3-5B8D4C2C5381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Updated: 07 May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27984" y="6381328"/>
            <a:ext cx="561975" cy="365125"/>
          </a:xfrm>
        </p:spPr>
        <p:txBody>
          <a:bodyPr/>
          <a:lstStyle/>
          <a:p>
            <a:fld id="{55FF54C7-51FD-4F8A-ABAE-E9B208E5AA6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EAAA-1227-4183-87D3-5B8D4C2C5381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EAAA-1227-4183-87D3-5B8D4C2C5381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EAAA-1227-4183-87D3-5B8D4C2C5381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EAAA-1227-4183-87D3-5B8D4C2C5381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EAAA-1227-4183-87D3-5B8D4C2C5381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EAAA-1227-4183-87D3-5B8D4C2C5381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EAAA-1227-4183-87D3-5B8D4C2C5381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EAAEAAA-1227-4183-87D3-5B8D4C2C5381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5FF54C7-51FD-4F8A-ABAE-E9B208E5AA6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1.xlsx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Excel_Worksheet2.xlsx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Microsoft_Excel_Worksheet3.xlsx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9413"/>
            <a:ext cx="9144000" cy="10847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63006"/>
            <a:ext cx="3606566" cy="111252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-603448"/>
            <a:ext cx="3419872" cy="242071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510105" y="1029295"/>
            <a:ext cx="26087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6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708920"/>
            <a:ext cx="74888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Investor Protection and Inequality</a:t>
            </a:r>
            <a:endParaRPr lang="en-US" sz="4400" dirty="0">
              <a:solidFill>
                <a:srgbClr val="FF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4725144"/>
            <a:ext cx="6120680" cy="1636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500"/>
              </a:spcBef>
              <a:defRPr/>
            </a:pP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Manuel F Montes</a:t>
            </a:r>
          </a:p>
          <a:p>
            <a:pPr algn="ctr">
              <a:spcBef>
                <a:spcPts val="500"/>
              </a:spcBef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International Policy Rules and National Inequality: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Implications for Global Economic Governance</a:t>
            </a:r>
            <a:endParaRPr lang="en-US" dirty="0">
              <a:solidFill>
                <a:schemeClr val="bg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Bef>
                <a:spcPts val="500"/>
              </a:spcBef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Initiative for Policy Dialogue, New York, 19 January 2016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78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10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2249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ISDS: South America, Eastern Europe, SSA </a:t>
            </a:r>
            <a:endParaRPr lang="en-US" sz="40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02" y="958080"/>
            <a:ext cx="8088797" cy="4985519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1" name="TextBox 10"/>
          <p:cNvSpPr txBox="1"/>
          <p:nvPr/>
        </p:nvSpPr>
        <p:spPr>
          <a:xfrm>
            <a:off x="914400" y="6478180"/>
            <a:ext cx="1828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Berlin Sans FB" panose="020E0602020502020306" pitchFamily="34" charset="0"/>
              </a:rPr>
              <a:t>Source: South Centre forthcoming </a:t>
            </a:r>
            <a:endParaRPr lang="en-US" sz="900" dirty="0"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65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11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7942" y="0"/>
            <a:ext cx="907605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Known ISDS: Sectoral allocation, role of extractive industries</a:t>
            </a:r>
          </a:p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 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72" y="1295399"/>
            <a:ext cx="8088798" cy="4833119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1" name="TextBox 10"/>
          <p:cNvSpPr txBox="1"/>
          <p:nvPr/>
        </p:nvSpPr>
        <p:spPr>
          <a:xfrm>
            <a:off x="914400" y="6478180"/>
            <a:ext cx="1828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Berlin Sans FB" panose="020E0602020502020306" pitchFamily="34" charset="0"/>
              </a:rPr>
              <a:t>Source: South Centre forthcoming </a:t>
            </a:r>
            <a:endParaRPr lang="en-US" sz="900" dirty="0"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65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12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8864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ISDS: Beauty contest, most sued states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58080"/>
            <a:ext cx="7772400" cy="50617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51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13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8864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ISDS: Home states of claimants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58081"/>
            <a:ext cx="8077200" cy="49855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51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14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8864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ISDS: Distribution of known outcomes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02" y="958081"/>
            <a:ext cx="7643212" cy="50617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51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15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-1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Investor protection in international governance 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1446550"/>
            <a:ext cx="8283327" cy="480333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1. Severe imbalance in rights and responsibilities between investors and states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2. Vague treaty provisions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3. Conflicts of interest in dispute process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4. Chill effect on public policy </a:t>
            </a:r>
            <a:endParaRPr lang="en-US" sz="36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6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600" dirty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1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16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8864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Imbalances in rights/responsibilities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Definition and scope of investment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Deposits, trademarks, debt, portfolio positions in the local stock market</a:t>
            </a: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National treatment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‘Pre-establishment’ rights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Fair and equitable treatment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Expropriation, including ‘indirect’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Survival clause </a:t>
            </a:r>
            <a:endParaRPr lang="en-US" sz="3600" dirty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72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17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7206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Commercial rules: compensation for damage for breach of ‘contract’ </a:t>
            </a:r>
            <a:endParaRPr lang="en-US" sz="40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1512079"/>
            <a:ext cx="8283327" cy="4737808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Monetary awards have become large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Payable with compounded interest for delayed payment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2014: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Russia-Yukos $50 billion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Venezuela-Exxon $1.6 b (incl. </a:t>
            </a: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interest)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2012: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Ecuador-Occidental Petroleum $1.7 b (incl. interest)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2010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Ecuador-Chevron $0.7 b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Combined Ecuador penalties equal to 3.3% of GDP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600" dirty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7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18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-1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Litigation outcomes 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30336" y="7620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High cost of litigation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$58 million – two Philippine cases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Awards and settlement </a:t>
            </a:r>
            <a:endParaRPr lang="en-US" sz="3600" dirty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Settlement most probably payment of compensation by state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Not all host countries equal in susceptibility to dispute action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Transparency of procedure and outcome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6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7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19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8864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Restricting social policy space 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Black empowerment policies in South Africa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Minimum wage policies in Egypt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Land reform in Zimbabwe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Water provision in Bolivia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Environmental policy in Mexico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Other cases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Tobacco control in Uruguay and Australia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Debt restructuring in Argentina </a:t>
            </a:r>
          </a:p>
        </p:txBody>
      </p:sp>
    </p:spTree>
    <p:extLst>
      <p:ext uri="{BB962C8B-B14F-4D97-AF65-F5344CB8AC3E}">
        <p14:creationId xmlns:p14="http://schemas.microsoft.com/office/powerpoint/2010/main" val="276967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2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-1" y="-3258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Developing countries as FDI destination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99" y="1600200"/>
            <a:ext cx="7696200" cy="4419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143000" y="6362764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Berlin Sans FB" panose="020E0602020502020306" pitchFamily="34" charset="0"/>
              </a:rPr>
              <a:t>Source: UNCTAD 2015</a:t>
            </a:r>
            <a:endParaRPr lang="en-US" sz="900" dirty="0"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17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20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-22124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Other dimensions of inequality 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Foreign investor privileges not available to indigenous investors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Exemption from capital controls in a balance of payments crisis if all investments are protected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Plus ISDS threat to influence policy and legislation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Performance measures </a:t>
            </a: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exemptions </a:t>
            </a:r>
            <a:r>
              <a:rPr lang="en-US" sz="2800" dirty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wider than TRIMs </a:t>
            </a: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(</a:t>
            </a:r>
            <a:r>
              <a:rPr lang="en-US" sz="2800" dirty="0" err="1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eg</a:t>
            </a: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. local hiring requirements) </a:t>
            </a:r>
            <a:endParaRPr lang="en-US" sz="28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Redress beyond the domestic legal system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India 2G telecommunications case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Promotion of a business model based on litigation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Treaty shopping (thru MFN clauses)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6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600" dirty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67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21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4769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Chilling effect on regulatory and social policy 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1494240"/>
            <a:ext cx="8283327" cy="475564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Environmental regulations and clean-up requirements in extractive industries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Cancellation of contracts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Punitive awards, even when state justified to cancel contracts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Non-awarding of contracts – violation of ‘legitimate expectations’ of bidders and investors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600" dirty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67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22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8864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Reforming the system 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Withdrawal from NAFTA-style BITs, substituted by protection under domestic law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Venezuela, Ecuador Bolivia renounce ICSID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South Africa </a:t>
            </a:r>
            <a:endParaRPr lang="en-US" sz="2800" dirty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Alternative (non-US-type) model provisions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based on promotion, not protection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state-to-state dispute resolution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exhaustion of domestic remedies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recognizing regulatory rights of states in the public interest and </a:t>
            </a: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introducing investor obligations</a:t>
            </a:r>
            <a:endParaRPr lang="en-US" sz="28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Brazil, India, Indonesia  </a:t>
            </a:r>
            <a:endParaRPr lang="en-US" sz="28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67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23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8864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Reforming the system 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Restricting what is protected investment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Restricting what kind of investors are protected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Requirement of registration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Requirement of concrete business activity in ‘home’ state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u="sng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Existing</a:t>
            </a: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 treaties have undesirable features protected by 10-20 year survival clauses </a:t>
            </a:r>
            <a:endParaRPr lang="en-US" sz="36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7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24</a:t>
            </a:fld>
            <a:endParaRPr lang="en-GB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283327" cy="54116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4400" dirty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marL="0" indent="0">
              <a:buNone/>
            </a:pPr>
            <a:endParaRPr lang="en-US" sz="44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marL="0" indent="0">
              <a:buNone/>
            </a:pPr>
            <a:endParaRPr lang="en-US" sz="4400" dirty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sz="44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 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85800" y="667871"/>
            <a:ext cx="2667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3200" dirty="0">
                <a:solidFill>
                  <a:srgbClr val="71390D"/>
                </a:solidFill>
                <a:latin typeface="Berlin Sans FB"/>
              </a:rPr>
              <a:t>Thank you</a:t>
            </a:r>
            <a:endParaRPr lang="en-US" sz="3200" dirty="0">
              <a:latin typeface="Berlin Sans FB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66687" y="1646238"/>
            <a:ext cx="3567113" cy="444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buFontTx/>
              <a:buNone/>
            </a:pPr>
            <a:endParaRPr lang="fr-CH" sz="2000" dirty="0" smtClean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E28E32"/>
                </a:solidFill>
                <a:latin typeface="Calibri" pitchFamily="34" charset="0"/>
                <a:cs typeface="Calibri" pitchFamily="34" charset="0"/>
              </a:rPr>
              <a:t>montes@southcentre.int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E28E32"/>
                </a:solidFill>
                <a:latin typeface="Calibri" pitchFamily="34" charset="0"/>
                <a:cs typeface="Calibri" pitchFamily="34" charset="0"/>
              </a:rPr>
              <a:t>www.southcentre.int 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2000" dirty="0" smtClean="0">
              <a:solidFill>
                <a:srgbClr val="E28E32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Tel:  +41 22 791 80 50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Fax: +41 22 798 85 31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pPr algn="ctr">
              <a:buFontTx/>
              <a:buNone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South Centre</a:t>
            </a:r>
          </a:p>
          <a:p>
            <a:pPr algn="ctr">
              <a:buFontTx/>
              <a:buNone/>
            </a:pP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Chemin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du Champ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d'Anier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17</a:t>
            </a:r>
            <a:br>
              <a:rPr lang="en-US" sz="2000" dirty="0" smtClean="0">
                <a:latin typeface="Calibri" pitchFamily="34" charset="0"/>
                <a:cs typeface="Calibri" pitchFamily="34" charset="0"/>
              </a:rPr>
            </a:br>
            <a:r>
              <a:rPr lang="en-US" sz="2000" dirty="0" smtClean="0">
                <a:latin typeface="Calibri" pitchFamily="34" charset="0"/>
                <a:cs typeface="Calibri" pitchFamily="34" charset="0"/>
              </a:rPr>
              <a:t>C.P. 228 1211 Geneva 19 Switzerland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14133"/>
            <a:ext cx="3867149" cy="577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914400" y="6478180"/>
            <a:ext cx="1828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Berlin Sans FB" panose="020E0602020502020306" pitchFamily="34" charset="0"/>
              </a:rPr>
              <a:t>Source: South Centre forthcoming </a:t>
            </a:r>
            <a:endParaRPr lang="en-US" sz="900" dirty="0"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63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25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8864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Slide 1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International</a:t>
            </a:r>
            <a:endParaRPr lang="en-US" sz="3600" dirty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Policy 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71390D"/>
                </a:solidFill>
                <a:latin typeface="Berlin Sans FB" panose="020E0602020502020306" pitchFamily="34" charset="0"/>
                <a:cs typeface="Calibri" pitchFamily="34" charset="0"/>
              </a:rPr>
              <a:t>Space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3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3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8864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Developin</a:t>
            </a:r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g countries FDI and share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00801"/>
            <a:ext cx="7543800" cy="469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43000" y="6362764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Berlin Sans FB" panose="020E0602020502020306" pitchFamily="34" charset="0"/>
              </a:rPr>
              <a:t>Source: UNCTAD 2015</a:t>
            </a:r>
            <a:endParaRPr lang="en-US" sz="900" dirty="0"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72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8864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Top FDI Hosts, 2013 and 2014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50" y="958082"/>
            <a:ext cx="8164998" cy="498551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1143000" y="6362764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Berlin Sans FB" panose="020E0602020502020306" pitchFamily="34" charset="0"/>
              </a:rPr>
              <a:t>Source: UNCTAD 2015</a:t>
            </a:r>
            <a:endParaRPr lang="en-US" sz="900" dirty="0"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72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-1" y="-3258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Investment treaties, new and cumulative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01" y="1447800"/>
            <a:ext cx="8164998" cy="464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914400" y="6478180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Berlin Sans FB" panose="020E0602020502020306" pitchFamily="34" charset="0"/>
              </a:rPr>
              <a:t>Source: UNCTAD 2015</a:t>
            </a:r>
            <a:endParaRPr lang="en-US" sz="900" dirty="0"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1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6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-17248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                               BITs in force – Europe 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0" y="1828800"/>
            <a:ext cx="289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UK – 94 </a:t>
            </a:r>
          </a:p>
          <a:p>
            <a:r>
              <a:rPr lang="en-US" dirty="0" smtClean="0"/>
              <a:t>Netherlands – 91 </a:t>
            </a:r>
          </a:p>
          <a:p>
            <a:r>
              <a:rPr lang="en-US" dirty="0" smtClean="0"/>
              <a:t>France – 96</a:t>
            </a:r>
          </a:p>
          <a:p>
            <a:r>
              <a:rPr lang="en-US" dirty="0" smtClean="0"/>
              <a:t>Switzerland – 115</a:t>
            </a:r>
          </a:p>
          <a:p>
            <a:r>
              <a:rPr lang="en-US" dirty="0" smtClean="0"/>
              <a:t>Czech Rep. – 77</a:t>
            </a:r>
          </a:p>
          <a:p>
            <a:r>
              <a:rPr lang="en-US" dirty="0" smtClean="0"/>
              <a:t>Russia - 57</a:t>
            </a:r>
          </a:p>
          <a:p>
            <a:r>
              <a:rPr lang="en-US" dirty="0" smtClean="0"/>
              <a:t>Hungary - 56 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0" y="1219200"/>
            <a:ext cx="1941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BITs in force</a:t>
            </a:r>
            <a:endParaRPr 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7742611"/>
              </p:ext>
            </p:extLst>
          </p:nvPr>
        </p:nvGraphicFramePr>
        <p:xfrm>
          <a:off x="838200" y="1"/>
          <a:ext cx="2514600" cy="6698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Worksheet" r:id="rId6" imgW="3286137" imgH="8753387" progId="Excel.Sheet.12">
                  <p:embed/>
                </p:oleObj>
              </mc:Choice>
              <mc:Fallback>
                <p:oleObj name="Worksheet" r:id="rId6" imgW="3286137" imgH="875338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38200" y="1"/>
                        <a:ext cx="2514600" cy="66986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64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7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-1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BITs in force - Africa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501666"/>
              </p:ext>
            </p:extLst>
          </p:nvPr>
        </p:nvGraphicFramePr>
        <p:xfrm>
          <a:off x="1143000" y="680170"/>
          <a:ext cx="3076575" cy="589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Worksheet" r:id="rId6" imgW="3076644" imgH="5895770" progId="Excel.Sheet.12">
                  <p:embed/>
                </p:oleObj>
              </mc:Choice>
              <mc:Fallback>
                <p:oleObj name="Worksheet" r:id="rId6" imgW="3076644" imgH="58957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43000" y="680170"/>
                        <a:ext cx="3076575" cy="5895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953000" y="2209800"/>
            <a:ext cx="32120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Egypt  –  72 </a:t>
            </a:r>
          </a:p>
          <a:p>
            <a:r>
              <a:rPr lang="en-US" dirty="0" smtClean="0"/>
              <a:t>South Africa –  17</a:t>
            </a:r>
          </a:p>
          <a:p>
            <a:r>
              <a:rPr lang="en-US" dirty="0" smtClean="0"/>
              <a:t>Morocco – 46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57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-9833" y="1229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BITs in force – Latin America 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593626"/>
              </p:ext>
            </p:extLst>
          </p:nvPr>
        </p:nvGraphicFramePr>
        <p:xfrm>
          <a:off x="838200" y="838200"/>
          <a:ext cx="3269657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Worksheet" r:id="rId6" imgW="2600351" imgH="4181387" progId="Excel.Sheet.12">
                  <p:embed/>
                </p:oleObj>
              </mc:Choice>
              <mc:Fallback>
                <p:oleObj name="Worksheet" r:id="rId6" imgW="2600351" imgH="418138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38200" y="838200"/>
                        <a:ext cx="3269657" cy="525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953000" y="2209800"/>
            <a:ext cx="32120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Argentina   –  55</a:t>
            </a:r>
          </a:p>
          <a:p>
            <a:r>
              <a:rPr lang="en-US" dirty="0" smtClean="0"/>
              <a:t>Chile </a:t>
            </a:r>
            <a:r>
              <a:rPr lang="en-US" dirty="0"/>
              <a:t>–</a:t>
            </a:r>
            <a:r>
              <a:rPr lang="en-US" dirty="0" smtClean="0"/>
              <a:t>  37</a:t>
            </a:r>
          </a:p>
          <a:p>
            <a:r>
              <a:rPr lang="en-US" dirty="0" smtClean="0"/>
              <a:t>Venezuela – 27 </a:t>
            </a:r>
          </a:p>
          <a:p>
            <a:r>
              <a:rPr lang="en-US" dirty="0" smtClean="0"/>
              <a:t>Mexico  – 29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64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62765"/>
            <a:ext cx="521803" cy="521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53" y="5560167"/>
            <a:ext cx="2267744" cy="16051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9032" y="6576145"/>
            <a:ext cx="20119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F79646">
                    <a:lumMod val="75000"/>
                  </a:srgbClr>
                </a:solidFill>
                <a:latin typeface="Calibri"/>
              </a:rPr>
              <a:t>South Unity, South Progress.</a:t>
            </a:r>
            <a:endParaRPr lang="fr-CH" sz="1200" dirty="0">
              <a:solidFill>
                <a:srgbClr val="F79646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F54C7-51FD-4F8A-ABAE-E9B208E5AA68}" type="slidenum">
              <a:rPr lang="en-GB" smtClean="0"/>
              <a:t>9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8864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6600"/>
                </a:solidFill>
                <a:latin typeface="Calibri" panose="020F0502020204030204" pitchFamily="34" charset="0"/>
              </a:rPr>
              <a:t>Known ISDS cases, new and cumulative</a:t>
            </a:r>
            <a:endParaRPr lang="en-US" sz="4400" dirty="0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83327" cy="541168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3200" dirty="0" smtClean="0">
              <a:solidFill>
                <a:srgbClr val="71390D"/>
              </a:solidFill>
              <a:latin typeface="Berlin Sans FB" panose="020E0602020502020306" pitchFamily="34" charset="0"/>
              <a:cs typeface="Calibri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71390D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02" y="958080"/>
            <a:ext cx="8241198" cy="506171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914400" y="6478180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Berlin Sans FB" panose="020E0602020502020306" pitchFamily="34" charset="0"/>
              </a:rPr>
              <a:t>Source: UNCTAD 2015</a:t>
            </a:r>
            <a:endParaRPr lang="en-US" sz="900" dirty="0"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1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C ppt template 1128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C ppt template 1128" id="{F204BB0A-DF42-40A5-87C2-9209E6C551F0}" vid="{103D1115-26D0-4783-8B6B-EFF94CA76F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 ppt template 1128</Template>
  <TotalTime>295</TotalTime>
  <Words>848</Words>
  <Application>Microsoft Office PowerPoint</Application>
  <PresentationFormat>On-screen Show (4:3)</PresentationFormat>
  <Paragraphs>210</Paragraphs>
  <Slides>25</Slides>
  <Notes>24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SC ppt template 1128</vt:lpstr>
      <vt:lpstr>Microsoft Excel 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F Montes</dc:creator>
  <cp:keywords>del cnt shvpu</cp:keywords>
  <cp:lastModifiedBy>Manuel F Montes</cp:lastModifiedBy>
  <cp:revision>19</cp:revision>
  <dcterms:created xsi:type="dcterms:W3CDTF">2016-01-17T14:26:40Z</dcterms:created>
  <dcterms:modified xsi:type="dcterms:W3CDTF">2016-01-17T19:22:10Z</dcterms:modified>
  <cp:category>1hga shvpu mrmnsk pet</cp:category>
</cp:coreProperties>
</file>