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370" r:id="rId2"/>
    <p:sldId id="385" r:id="rId3"/>
    <p:sldId id="361" r:id="rId4"/>
    <p:sldId id="362" r:id="rId5"/>
    <p:sldId id="277" r:id="rId6"/>
    <p:sldId id="373" r:id="rId7"/>
    <p:sldId id="280" r:id="rId8"/>
    <p:sldId id="363" r:id="rId9"/>
    <p:sldId id="380" r:id="rId10"/>
    <p:sldId id="386" r:id="rId11"/>
    <p:sldId id="356" r:id="rId12"/>
    <p:sldId id="282" r:id="rId13"/>
    <p:sldId id="258" r:id="rId14"/>
    <p:sldId id="365" r:id="rId15"/>
    <p:sldId id="366" r:id="rId16"/>
    <p:sldId id="383" r:id="rId17"/>
    <p:sldId id="384" r:id="rId18"/>
    <p:sldId id="364" r:id="rId19"/>
    <p:sldId id="367" r:id="rId20"/>
    <p:sldId id="382" r:id="rId21"/>
    <p:sldId id="371" r:id="rId22"/>
    <p:sldId id="372" r:id="rId23"/>
    <p:sldId id="328" r:id="rId24"/>
    <p:sldId id="329" r:id="rId25"/>
    <p:sldId id="330" r:id="rId26"/>
    <p:sldId id="357" r:id="rId27"/>
    <p:sldId id="355" r:id="rId28"/>
    <p:sldId id="387"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p:restoredLeft sz="20873" autoAdjust="0"/>
    <p:restoredTop sz="94627" autoAdjust="0"/>
  </p:normalViewPr>
  <p:slideViewPr>
    <p:cSldViewPr>
      <p:cViewPr varScale="1">
        <p:scale>
          <a:sx n="100" d="100"/>
          <a:sy n="100" d="100"/>
        </p:scale>
        <p:origin x="-96" y="-1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2007_Workbook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2007_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77199254202815"/>
          <c:y val="4.6770924467774859E-2"/>
          <c:w val="0.87217632042570026"/>
          <c:h val="0.8326195683872849"/>
        </c:manualLayout>
      </c:layout>
      <c:lineChart>
        <c:grouping val="standard"/>
        <c:varyColors val="0"/>
        <c:ser>
          <c:idx val="0"/>
          <c:order val="0"/>
          <c:tx>
            <c:strRef>
              <c:f>Sheet1!$B$1</c:f>
              <c:strCache>
                <c:ptCount val="1"/>
                <c:pt idx="0">
                  <c:v>Europe </c:v>
                </c:pt>
              </c:strCache>
            </c:strRef>
          </c:tx>
          <c:marker>
            <c:symbol val="none"/>
          </c:marker>
          <c:cat>
            <c:numRef>
              <c:f>Sheet1!$A$2:$A$12</c:f>
              <c:numCache>
                <c:formatCode>General</c:formatCode>
                <c:ptCount val="11"/>
                <c:pt idx="0">
                  <c:v>1</c:v>
                </c:pt>
                <c:pt idx="1">
                  <c:v>1000</c:v>
                </c:pt>
                <c:pt idx="2">
                  <c:v>1500</c:v>
                </c:pt>
                <c:pt idx="3">
                  <c:v>1600</c:v>
                </c:pt>
                <c:pt idx="4">
                  <c:v>1700</c:v>
                </c:pt>
                <c:pt idx="5">
                  <c:v>1820</c:v>
                </c:pt>
                <c:pt idx="6">
                  <c:v>1870</c:v>
                </c:pt>
                <c:pt idx="7">
                  <c:v>1900</c:v>
                </c:pt>
                <c:pt idx="8">
                  <c:v>1950</c:v>
                </c:pt>
                <c:pt idx="9">
                  <c:v>1980</c:v>
                </c:pt>
                <c:pt idx="10">
                  <c:v>2008</c:v>
                </c:pt>
              </c:numCache>
            </c:numRef>
          </c:cat>
          <c:val>
            <c:numRef>
              <c:f>Sheet1!$B$2:$B$12</c:f>
              <c:numCache>
                <c:formatCode>#,##0</c:formatCode>
                <c:ptCount val="11"/>
                <c:pt idx="0">
                  <c:v>576.16766467065872</c:v>
                </c:pt>
                <c:pt idx="1">
                  <c:v>427.42566510172139</c:v>
                </c:pt>
                <c:pt idx="2">
                  <c:v>771.09380456799613</c:v>
                </c:pt>
                <c:pt idx="3">
                  <c:v>887.90696413565013</c:v>
                </c:pt>
                <c:pt idx="4">
                  <c:v>993.45691136754238</c:v>
                </c:pt>
                <c:pt idx="5">
                  <c:v>1194.1846829238957</c:v>
                </c:pt>
                <c:pt idx="6">
                  <c:v>1953.0681498416338</c:v>
                </c:pt>
                <c:pt idx="7">
                  <c:v>2884.6615248731691</c:v>
                </c:pt>
                <c:pt idx="8">
                  <c:v>4568.5665072751544</c:v>
                </c:pt>
                <c:pt idx="9">
                  <c:v>13154.033928308407</c:v>
                </c:pt>
                <c:pt idx="10">
                  <c:v>21671.774225215479</c:v>
                </c:pt>
              </c:numCache>
            </c:numRef>
          </c:val>
          <c:smooth val="0"/>
        </c:ser>
        <c:ser>
          <c:idx val="1"/>
          <c:order val="1"/>
          <c:tx>
            <c:strRef>
              <c:f>Sheet1!$C$1</c:f>
              <c:strCache>
                <c:ptCount val="1"/>
                <c:pt idx="0">
                  <c:v>W. Offshoots </c:v>
                </c:pt>
              </c:strCache>
            </c:strRef>
          </c:tx>
          <c:marker>
            <c:symbol val="none"/>
          </c:marker>
          <c:cat>
            <c:numRef>
              <c:f>Sheet1!$A$2:$A$12</c:f>
              <c:numCache>
                <c:formatCode>General</c:formatCode>
                <c:ptCount val="11"/>
                <c:pt idx="0">
                  <c:v>1</c:v>
                </c:pt>
                <c:pt idx="1">
                  <c:v>1000</c:v>
                </c:pt>
                <c:pt idx="2">
                  <c:v>1500</c:v>
                </c:pt>
                <c:pt idx="3">
                  <c:v>1600</c:v>
                </c:pt>
                <c:pt idx="4">
                  <c:v>1700</c:v>
                </c:pt>
                <c:pt idx="5">
                  <c:v>1820</c:v>
                </c:pt>
                <c:pt idx="6">
                  <c:v>1870</c:v>
                </c:pt>
                <c:pt idx="7">
                  <c:v>1900</c:v>
                </c:pt>
                <c:pt idx="8">
                  <c:v>1950</c:v>
                </c:pt>
                <c:pt idx="9">
                  <c:v>1980</c:v>
                </c:pt>
                <c:pt idx="10">
                  <c:v>2008</c:v>
                </c:pt>
              </c:numCache>
            </c:numRef>
          </c:cat>
          <c:val>
            <c:numRef>
              <c:f>Sheet1!$C$2:$C$12</c:f>
              <c:numCache>
                <c:formatCode>#,##0</c:formatCode>
                <c:ptCount val="11"/>
                <c:pt idx="0">
                  <c:v>400</c:v>
                </c:pt>
                <c:pt idx="1">
                  <c:v>400</c:v>
                </c:pt>
                <c:pt idx="2">
                  <c:v>400</c:v>
                </c:pt>
                <c:pt idx="3">
                  <c:v>400</c:v>
                </c:pt>
                <c:pt idx="4">
                  <c:v>476</c:v>
                </c:pt>
                <c:pt idx="5">
                  <c:v>1201.9934766632418</c:v>
                </c:pt>
                <c:pt idx="6">
                  <c:v>2419.1524105183148</c:v>
                </c:pt>
                <c:pt idx="7">
                  <c:v>4014.870040279643</c:v>
                </c:pt>
                <c:pt idx="8">
                  <c:v>9268.4341910145249</c:v>
                </c:pt>
                <c:pt idx="9">
                  <c:v>18060.162962875591</c:v>
                </c:pt>
                <c:pt idx="10">
                  <c:v>30151.805879968342</c:v>
                </c:pt>
              </c:numCache>
            </c:numRef>
          </c:val>
          <c:smooth val="0"/>
        </c:ser>
        <c:ser>
          <c:idx val="2"/>
          <c:order val="2"/>
          <c:tx>
            <c:strRef>
              <c:f>Sheet1!$D$1</c:f>
              <c:strCache>
                <c:ptCount val="1"/>
                <c:pt idx="0">
                  <c:v>E. Europe</c:v>
                </c:pt>
              </c:strCache>
            </c:strRef>
          </c:tx>
          <c:marker>
            <c:symbol val="none"/>
          </c:marker>
          <c:cat>
            <c:numRef>
              <c:f>Sheet1!$A$2:$A$12</c:f>
              <c:numCache>
                <c:formatCode>General</c:formatCode>
                <c:ptCount val="11"/>
                <c:pt idx="0">
                  <c:v>1</c:v>
                </c:pt>
                <c:pt idx="1">
                  <c:v>1000</c:v>
                </c:pt>
                <c:pt idx="2">
                  <c:v>1500</c:v>
                </c:pt>
                <c:pt idx="3">
                  <c:v>1600</c:v>
                </c:pt>
                <c:pt idx="4">
                  <c:v>1700</c:v>
                </c:pt>
                <c:pt idx="5">
                  <c:v>1820</c:v>
                </c:pt>
                <c:pt idx="6">
                  <c:v>1870</c:v>
                </c:pt>
                <c:pt idx="7">
                  <c:v>1900</c:v>
                </c:pt>
                <c:pt idx="8">
                  <c:v>1950</c:v>
                </c:pt>
                <c:pt idx="9">
                  <c:v>1980</c:v>
                </c:pt>
                <c:pt idx="10">
                  <c:v>2008</c:v>
                </c:pt>
              </c:numCache>
            </c:numRef>
          </c:cat>
          <c:val>
            <c:numRef>
              <c:f>Sheet1!$D$2:$D$12</c:f>
              <c:numCache>
                <c:formatCode>#,##0</c:formatCode>
                <c:ptCount val="11"/>
                <c:pt idx="0">
                  <c:v>411.78947368421052</c:v>
                </c:pt>
                <c:pt idx="1">
                  <c:v>400</c:v>
                </c:pt>
                <c:pt idx="2">
                  <c:v>496</c:v>
                </c:pt>
                <c:pt idx="3">
                  <c:v>548.02359882005908</c:v>
                </c:pt>
                <c:pt idx="4">
                  <c:v>606.01063829787233</c:v>
                </c:pt>
                <c:pt idx="5">
                  <c:v>683.16098417313538</c:v>
                </c:pt>
                <c:pt idx="6">
                  <c:v>936.62826521276395</c:v>
                </c:pt>
                <c:pt idx="7">
                  <c:v>1437.9445860859521</c:v>
                </c:pt>
                <c:pt idx="8">
                  <c:v>2111.2488704083121</c:v>
                </c:pt>
                <c:pt idx="9">
                  <c:v>5785.9334334316763</c:v>
                </c:pt>
                <c:pt idx="10">
                  <c:v>8568.9675811988236</c:v>
                </c:pt>
              </c:numCache>
            </c:numRef>
          </c:val>
          <c:smooth val="0"/>
        </c:ser>
        <c:ser>
          <c:idx val="3"/>
          <c:order val="3"/>
          <c:tx>
            <c:strRef>
              <c:f>Sheet1!$E$1</c:f>
              <c:strCache>
                <c:ptCount val="1"/>
                <c:pt idx="0">
                  <c:v>F. USSR </c:v>
                </c:pt>
              </c:strCache>
            </c:strRef>
          </c:tx>
          <c:marker>
            <c:symbol val="none"/>
          </c:marker>
          <c:cat>
            <c:numRef>
              <c:f>Sheet1!$A$2:$A$12</c:f>
              <c:numCache>
                <c:formatCode>General</c:formatCode>
                <c:ptCount val="11"/>
                <c:pt idx="0">
                  <c:v>1</c:v>
                </c:pt>
                <c:pt idx="1">
                  <c:v>1000</c:v>
                </c:pt>
                <c:pt idx="2">
                  <c:v>1500</c:v>
                </c:pt>
                <c:pt idx="3">
                  <c:v>1600</c:v>
                </c:pt>
                <c:pt idx="4">
                  <c:v>1700</c:v>
                </c:pt>
                <c:pt idx="5">
                  <c:v>1820</c:v>
                </c:pt>
                <c:pt idx="6">
                  <c:v>1870</c:v>
                </c:pt>
                <c:pt idx="7">
                  <c:v>1900</c:v>
                </c:pt>
                <c:pt idx="8">
                  <c:v>1950</c:v>
                </c:pt>
                <c:pt idx="9">
                  <c:v>1980</c:v>
                </c:pt>
                <c:pt idx="10">
                  <c:v>2008</c:v>
                </c:pt>
              </c:numCache>
            </c:numRef>
          </c:cat>
          <c:val>
            <c:numRef>
              <c:f>Sheet1!$E$2:$E$12</c:f>
              <c:numCache>
                <c:formatCode>#,##0</c:formatCode>
                <c:ptCount val="11"/>
                <c:pt idx="0">
                  <c:v>400</c:v>
                </c:pt>
                <c:pt idx="1">
                  <c:v>400</c:v>
                </c:pt>
                <c:pt idx="2">
                  <c:v>498.99705014749264</c:v>
                </c:pt>
                <c:pt idx="3">
                  <c:v>551.98067632850245</c:v>
                </c:pt>
                <c:pt idx="4">
                  <c:v>610.01883239171377</c:v>
                </c:pt>
                <c:pt idx="5">
                  <c:v>687.99415685200404</c:v>
                </c:pt>
                <c:pt idx="6">
                  <c:v>943.3191988451822</c:v>
                </c:pt>
                <c:pt idx="7">
                  <c:v>1237.3413654618475</c:v>
                </c:pt>
                <c:pt idx="8">
                  <c:v>2841.45804811279</c:v>
                </c:pt>
                <c:pt idx="9">
                  <c:v>6427.2436607242771</c:v>
                </c:pt>
                <c:pt idx="10">
                  <c:v>7903.856425122588</c:v>
                </c:pt>
              </c:numCache>
            </c:numRef>
          </c:val>
          <c:smooth val="0"/>
        </c:ser>
        <c:ser>
          <c:idx val="4"/>
          <c:order val="4"/>
          <c:tx>
            <c:strRef>
              <c:f>Sheet1!$F$1</c:f>
              <c:strCache>
                <c:ptCount val="1"/>
                <c:pt idx="0">
                  <c:v>L. America</c:v>
                </c:pt>
              </c:strCache>
            </c:strRef>
          </c:tx>
          <c:marker>
            <c:symbol val="none"/>
          </c:marker>
          <c:cat>
            <c:numRef>
              <c:f>Sheet1!$A$2:$A$12</c:f>
              <c:numCache>
                <c:formatCode>General</c:formatCode>
                <c:ptCount val="11"/>
                <c:pt idx="0">
                  <c:v>1</c:v>
                </c:pt>
                <c:pt idx="1">
                  <c:v>1000</c:v>
                </c:pt>
                <c:pt idx="2">
                  <c:v>1500</c:v>
                </c:pt>
                <c:pt idx="3">
                  <c:v>1600</c:v>
                </c:pt>
                <c:pt idx="4">
                  <c:v>1700</c:v>
                </c:pt>
                <c:pt idx="5">
                  <c:v>1820</c:v>
                </c:pt>
                <c:pt idx="6">
                  <c:v>1870</c:v>
                </c:pt>
                <c:pt idx="7">
                  <c:v>1900</c:v>
                </c:pt>
                <c:pt idx="8">
                  <c:v>1950</c:v>
                </c:pt>
                <c:pt idx="9">
                  <c:v>1980</c:v>
                </c:pt>
                <c:pt idx="10">
                  <c:v>2008</c:v>
                </c:pt>
              </c:numCache>
            </c:numRef>
          </c:cat>
          <c:val>
            <c:numRef>
              <c:f>Sheet1!$F$2:$F$12</c:f>
              <c:numCache>
                <c:formatCode>#,##0</c:formatCode>
                <c:ptCount val="11"/>
                <c:pt idx="0">
                  <c:v>400</c:v>
                </c:pt>
                <c:pt idx="1">
                  <c:v>400</c:v>
                </c:pt>
                <c:pt idx="2">
                  <c:v>416.45714285714286</c:v>
                </c:pt>
                <c:pt idx="3">
                  <c:v>437.55813953488371</c:v>
                </c:pt>
                <c:pt idx="4">
                  <c:v>526.63900414937757</c:v>
                </c:pt>
                <c:pt idx="5">
                  <c:v>691.06067786934329</c:v>
                </c:pt>
                <c:pt idx="6">
                  <c:v>676.00533051898344</c:v>
                </c:pt>
                <c:pt idx="7">
                  <c:v>1113.0711491058262</c:v>
                </c:pt>
                <c:pt idx="8">
                  <c:v>2509.7223599009067</c:v>
                </c:pt>
                <c:pt idx="9">
                  <c:v>5437.9243650984245</c:v>
                </c:pt>
                <c:pt idx="10">
                  <c:v>6973.134655934944</c:v>
                </c:pt>
              </c:numCache>
            </c:numRef>
          </c:val>
          <c:smooth val="0"/>
        </c:ser>
        <c:ser>
          <c:idx val="5"/>
          <c:order val="5"/>
          <c:tx>
            <c:strRef>
              <c:f>Sheet1!$G$1</c:f>
              <c:strCache>
                <c:ptCount val="1"/>
                <c:pt idx="0">
                  <c:v>Asia </c:v>
                </c:pt>
              </c:strCache>
            </c:strRef>
          </c:tx>
          <c:marker>
            <c:symbol val="none"/>
          </c:marker>
          <c:cat>
            <c:numRef>
              <c:f>Sheet1!$A$2:$A$12</c:f>
              <c:numCache>
                <c:formatCode>General</c:formatCode>
                <c:ptCount val="11"/>
                <c:pt idx="0">
                  <c:v>1</c:v>
                </c:pt>
                <c:pt idx="1">
                  <c:v>1000</c:v>
                </c:pt>
                <c:pt idx="2">
                  <c:v>1500</c:v>
                </c:pt>
                <c:pt idx="3">
                  <c:v>1600</c:v>
                </c:pt>
                <c:pt idx="4">
                  <c:v>1700</c:v>
                </c:pt>
                <c:pt idx="5">
                  <c:v>1820</c:v>
                </c:pt>
                <c:pt idx="6">
                  <c:v>1870</c:v>
                </c:pt>
                <c:pt idx="7">
                  <c:v>1900</c:v>
                </c:pt>
                <c:pt idx="8">
                  <c:v>1950</c:v>
                </c:pt>
                <c:pt idx="9">
                  <c:v>1980</c:v>
                </c:pt>
                <c:pt idx="10">
                  <c:v>2008</c:v>
                </c:pt>
              </c:numCache>
            </c:numRef>
          </c:cat>
          <c:val>
            <c:numRef>
              <c:f>Sheet1!$G$2:$G$12</c:f>
              <c:numCache>
                <c:formatCode>#,##0</c:formatCode>
                <c:ptCount val="11"/>
                <c:pt idx="0">
                  <c:v>455.67102137767222</c:v>
                </c:pt>
                <c:pt idx="1">
                  <c:v>469.96166484118288</c:v>
                </c:pt>
                <c:pt idx="2">
                  <c:v>568.41789992952783</c:v>
                </c:pt>
                <c:pt idx="3">
                  <c:v>573.55085865257593</c:v>
                </c:pt>
                <c:pt idx="4">
                  <c:v>571.60527625684426</c:v>
                </c:pt>
                <c:pt idx="5">
                  <c:v>580.62611528369735</c:v>
                </c:pt>
                <c:pt idx="6">
                  <c:v>553.45994720554495</c:v>
                </c:pt>
                <c:pt idx="7">
                  <c:v>637.61559283839676</c:v>
                </c:pt>
                <c:pt idx="8">
                  <c:v>715.28723355017814</c:v>
                </c:pt>
                <c:pt idx="9">
                  <c:v>2028.6547054775826</c:v>
                </c:pt>
                <c:pt idx="10">
                  <c:v>5611.1985640943212</c:v>
                </c:pt>
              </c:numCache>
            </c:numRef>
          </c:val>
          <c:smooth val="0"/>
        </c:ser>
        <c:ser>
          <c:idx val="6"/>
          <c:order val="6"/>
          <c:tx>
            <c:strRef>
              <c:f>Sheet1!$H$1</c:f>
              <c:strCache>
                <c:ptCount val="1"/>
                <c:pt idx="0">
                  <c:v> Africa </c:v>
                </c:pt>
              </c:strCache>
            </c:strRef>
          </c:tx>
          <c:marker>
            <c:symbol val="none"/>
          </c:marker>
          <c:cat>
            <c:numRef>
              <c:f>Sheet1!$A$2:$A$12</c:f>
              <c:numCache>
                <c:formatCode>General</c:formatCode>
                <c:ptCount val="11"/>
                <c:pt idx="0">
                  <c:v>1</c:v>
                </c:pt>
                <c:pt idx="1">
                  <c:v>1000</c:v>
                </c:pt>
                <c:pt idx="2">
                  <c:v>1500</c:v>
                </c:pt>
                <c:pt idx="3">
                  <c:v>1600</c:v>
                </c:pt>
                <c:pt idx="4">
                  <c:v>1700</c:v>
                </c:pt>
                <c:pt idx="5">
                  <c:v>1820</c:v>
                </c:pt>
                <c:pt idx="6">
                  <c:v>1870</c:v>
                </c:pt>
                <c:pt idx="7">
                  <c:v>1900</c:v>
                </c:pt>
                <c:pt idx="8">
                  <c:v>1950</c:v>
                </c:pt>
                <c:pt idx="9">
                  <c:v>1980</c:v>
                </c:pt>
                <c:pt idx="10">
                  <c:v>2008</c:v>
                </c:pt>
              </c:numCache>
            </c:numRef>
          </c:cat>
          <c:val>
            <c:numRef>
              <c:f>Sheet1!$H$2:$H$12</c:f>
              <c:numCache>
                <c:formatCode>#,##0</c:formatCode>
                <c:ptCount val="11"/>
                <c:pt idx="0">
                  <c:v>472.35294117647061</c:v>
                </c:pt>
                <c:pt idx="1">
                  <c:v>424.76780185758514</c:v>
                </c:pt>
                <c:pt idx="2">
                  <c:v>413.70950439819779</c:v>
                </c:pt>
                <c:pt idx="3">
                  <c:v>422.07158351409981</c:v>
                </c:pt>
                <c:pt idx="4">
                  <c:v>420.62868369351668</c:v>
                </c:pt>
                <c:pt idx="5">
                  <c:v>419.75591357292956</c:v>
                </c:pt>
                <c:pt idx="6">
                  <c:v>500.01105387659447</c:v>
                </c:pt>
                <c:pt idx="7">
                  <c:v>601.23636363636365</c:v>
                </c:pt>
                <c:pt idx="8">
                  <c:v>889.03473991180999</c:v>
                </c:pt>
                <c:pt idx="9">
                  <c:v>1514.5581189156005</c:v>
                </c:pt>
                <c:pt idx="10">
                  <c:v>1780.2654740369667</c:v>
                </c:pt>
              </c:numCache>
            </c:numRef>
          </c:val>
          <c:smooth val="0"/>
        </c:ser>
        <c:dLbls>
          <c:showLegendKey val="0"/>
          <c:showVal val="0"/>
          <c:showCatName val="0"/>
          <c:showSerName val="0"/>
          <c:showPercent val="0"/>
          <c:showBubbleSize val="0"/>
        </c:dLbls>
        <c:marker val="1"/>
        <c:smooth val="0"/>
        <c:axId val="135988352"/>
        <c:axId val="135989888"/>
      </c:lineChart>
      <c:catAx>
        <c:axId val="135988352"/>
        <c:scaling>
          <c:orientation val="minMax"/>
        </c:scaling>
        <c:delete val="0"/>
        <c:axPos val="b"/>
        <c:numFmt formatCode="General" sourceLinked="1"/>
        <c:majorTickMark val="out"/>
        <c:minorTickMark val="none"/>
        <c:tickLblPos val="nextTo"/>
        <c:crossAx val="135989888"/>
        <c:crosses val="autoZero"/>
        <c:auto val="1"/>
        <c:lblAlgn val="ctr"/>
        <c:lblOffset val="100"/>
        <c:noMultiLvlLbl val="0"/>
      </c:catAx>
      <c:valAx>
        <c:axId val="135989888"/>
        <c:scaling>
          <c:orientation val="minMax"/>
        </c:scaling>
        <c:delete val="0"/>
        <c:axPos val="l"/>
        <c:majorGridlines/>
        <c:numFmt formatCode="#,##0" sourceLinked="1"/>
        <c:majorTickMark val="out"/>
        <c:minorTickMark val="none"/>
        <c:tickLblPos val="nextTo"/>
        <c:crossAx val="135988352"/>
        <c:crosses val="autoZero"/>
        <c:crossBetween val="between"/>
      </c:valAx>
    </c:plotArea>
    <c:legend>
      <c:legendPos val="r"/>
      <c:layout>
        <c:manualLayout>
          <c:xMode val="edge"/>
          <c:yMode val="edge"/>
          <c:x val="0.24624556798821201"/>
          <c:y val="0.17656647085780944"/>
          <c:w val="0.30824008841000139"/>
          <c:h val="0.58602034120734903"/>
        </c:manualLayout>
      </c:layout>
      <c:overlay val="0"/>
      <c:txPr>
        <a:bodyPr/>
        <a:lstStyle/>
        <a:p>
          <a:pPr>
            <a:defRPr sz="1400"/>
          </a:pPr>
          <a:endParaRPr lang="en-US"/>
        </a:p>
      </c:txPr>
    </c:legend>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77199254202815"/>
          <c:y val="4.6770924467774859E-2"/>
          <c:w val="0.87217632042570026"/>
          <c:h val="0.8326195683872849"/>
        </c:manualLayout>
      </c:layout>
      <c:lineChart>
        <c:grouping val="standard"/>
        <c:varyColors val="0"/>
        <c:ser>
          <c:idx val="0"/>
          <c:order val="0"/>
          <c:tx>
            <c:strRef>
              <c:f>Sheet1!$B$1</c:f>
              <c:strCache>
                <c:ptCount val="1"/>
                <c:pt idx="0">
                  <c:v>Europe </c:v>
                </c:pt>
              </c:strCache>
            </c:strRef>
          </c:tx>
          <c:marker>
            <c:symbol val="none"/>
          </c:marker>
          <c:cat>
            <c:numRef>
              <c:f>Sheet1!$A$2:$A$12</c:f>
              <c:numCache>
                <c:formatCode>General</c:formatCode>
                <c:ptCount val="11"/>
                <c:pt idx="0">
                  <c:v>1</c:v>
                </c:pt>
                <c:pt idx="1">
                  <c:v>1000</c:v>
                </c:pt>
                <c:pt idx="2">
                  <c:v>1500</c:v>
                </c:pt>
                <c:pt idx="3">
                  <c:v>1600</c:v>
                </c:pt>
                <c:pt idx="4">
                  <c:v>1700</c:v>
                </c:pt>
                <c:pt idx="5">
                  <c:v>1820</c:v>
                </c:pt>
                <c:pt idx="6">
                  <c:v>1870</c:v>
                </c:pt>
                <c:pt idx="7">
                  <c:v>1900</c:v>
                </c:pt>
                <c:pt idx="8">
                  <c:v>1950</c:v>
                </c:pt>
                <c:pt idx="9">
                  <c:v>1980</c:v>
                </c:pt>
                <c:pt idx="10">
                  <c:v>2008</c:v>
                </c:pt>
              </c:numCache>
            </c:numRef>
          </c:cat>
          <c:val>
            <c:numRef>
              <c:f>Sheet1!$B$2:$B$12</c:f>
              <c:numCache>
                <c:formatCode>#,##0</c:formatCode>
                <c:ptCount val="11"/>
                <c:pt idx="0">
                  <c:v>576.16766467065872</c:v>
                </c:pt>
                <c:pt idx="1">
                  <c:v>427.42566510172139</c:v>
                </c:pt>
                <c:pt idx="2">
                  <c:v>771.09380456799613</c:v>
                </c:pt>
                <c:pt idx="3">
                  <c:v>887.90696413565013</c:v>
                </c:pt>
                <c:pt idx="4">
                  <c:v>993.45691136754238</c:v>
                </c:pt>
                <c:pt idx="5">
                  <c:v>1194.1846829238957</c:v>
                </c:pt>
                <c:pt idx="6">
                  <c:v>1953.0681498416338</c:v>
                </c:pt>
                <c:pt idx="7">
                  <c:v>2884.6615248731691</c:v>
                </c:pt>
                <c:pt idx="8">
                  <c:v>4568.5665072751544</c:v>
                </c:pt>
                <c:pt idx="9">
                  <c:v>13154.033928308407</c:v>
                </c:pt>
                <c:pt idx="10">
                  <c:v>21671.774225215479</c:v>
                </c:pt>
              </c:numCache>
            </c:numRef>
          </c:val>
          <c:smooth val="0"/>
        </c:ser>
        <c:ser>
          <c:idx val="1"/>
          <c:order val="1"/>
          <c:tx>
            <c:strRef>
              <c:f>Sheet1!$C$1</c:f>
              <c:strCache>
                <c:ptCount val="1"/>
                <c:pt idx="0">
                  <c:v>W. Offshoots </c:v>
                </c:pt>
              </c:strCache>
            </c:strRef>
          </c:tx>
          <c:marker>
            <c:symbol val="none"/>
          </c:marker>
          <c:cat>
            <c:numRef>
              <c:f>Sheet1!$A$2:$A$12</c:f>
              <c:numCache>
                <c:formatCode>General</c:formatCode>
                <c:ptCount val="11"/>
                <c:pt idx="0">
                  <c:v>1</c:v>
                </c:pt>
                <c:pt idx="1">
                  <c:v>1000</c:v>
                </c:pt>
                <c:pt idx="2">
                  <c:v>1500</c:v>
                </c:pt>
                <c:pt idx="3">
                  <c:v>1600</c:v>
                </c:pt>
                <c:pt idx="4">
                  <c:v>1700</c:v>
                </c:pt>
                <c:pt idx="5">
                  <c:v>1820</c:v>
                </c:pt>
                <c:pt idx="6">
                  <c:v>1870</c:v>
                </c:pt>
                <c:pt idx="7">
                  <c:v>1900</c:v>
                </c:pt>
                <c:pt idx="8">
                  <c:v>1950</c:v>
                </c:pt>
                <c:pt idx="9">
                  <c:v>1980</c:v>
                </c:pt>
                <c:pt idx="10">
                  <c:v>2008</c:v>
                </c:pt>
              </c:numCache>
            </c:numRef>
          </c:cat>
          <c:val>
            <c:numRef>
              <c:f>Sheet1!$C$2:$C$12</c:f>
              <c:numCache>
                <c:formatCode>#,##0</c:formatCode>
                <c:ptCount val="11"/>
                <c:pt idx="0">
                  <c:v>400</c:v>
                </c:pt>
                <c:pt idx="1">
                  <c:v>400</c:v>
                </c:pt>
                <c:pt idx="2">
                  <c:v>400</c:v>
                </c:pt>
                <c:pt idx="3">
                  <c:v>400</c:v>
                </c:pt>
                <c:pt idx="4">
                  <c:v>476</c:v>
                </c:pt>
                <c:pt idx="5">
                  <c:v>1201.9934766632418</c:v>
                </c:pt>
                <c:pt idx="6">
                  <c:v>2419.1524105183148</c:v>
                </c:pt>
                <c:pt idx="7">
                  <c:v>4014.870040279643</c:v>
                </c:pt>
                <c:pt idx="8">
                  <c:v>9268.4341910145249</c:v>
                </c:pt>
                <c:pt idx="9">
                  <c:v>18060.162962875591</c:v>
                </c:pt>
                <c:pt idx="10">
                  <c:v>30151.805879968342</c:v>
                </c:pt>
              </c:numCache>
            </c:numRef>
          </c:val>
          <c:smooth val="0"/>
        </c:ser>
        <c:ser>
          <c:idx val="2"/>
          <c:order val="2"/>
          <c:tx>
            <c:strRef>
              <c:f>Sheet1!$D$1</c:f>
              <c:strCache>
                <c:ptCount val="1"/>
                <c:pt idx="0">
                  <c:v>E. Europe</c:v>
                </c:pt>
              </c:strCache>
            </c:strRef>
          </c:tx>
          <c:marker>
            <c:symbol val="none"/>
          </c:marker>
          <c:cat>
            <c:numRef>
              <c:f>Sheet1!$A$2:$A$12</c:f>
              <c:numCache>
                <c:formatCode>General</c:formatCode>
                <c:ptCount val="11"/>
                <c:pt idx="0">
                  <c:v>1</c:v>
                </c:pt>
                <c:pt idx="1">
                  <c:v>1000</c:v>
                </c:pt>
                <c:pt idx="2">
                  <c:v>1500</c:v>
                </c:pt>
                <c:pt idx="3">
                  <c:v>1600</c:v>
                </c:pt>
                <c:pt idx="4">
                  <c:v>1700</c:v>
                </c:pt>
                <c:pt idx="5">
                  <c:v>1820</c:v>
                </c:pt>
                <c:pt idx="6">
                  <c:v>1870</c:v>
                </c:pt>
                <c:pt idx="7">
                  <c:v>1900</c:v>
                </c:pt>
                <c:pt idx="8">
                  <c:v>1950</c:v>
                </c:pt>
                <c:pt idx="9">
                  <c:v>1980</c:v>
                </c:pt>
                <c:pt idx="10">
                  <c:v>2008</c:v>
                </c:pt>
              </c:numCache>
            </c:numRef>
          </c:cat>
          <c:val>
            <c:numRef>
              <c:f>Sheet1!$D$2:$D$12</c:f>
              <c:numCache>
                <c:formatCode>#,##0</c:formatCode>
                <c:ptCount val="11"/>
                <c:pt idx="0">
                  <c:v>411.78947368421052</c:v>
                </c:pt>
                <c:pt idx="1">
                  <c:v>400</c:v>
                </c:pt>
                <c:pt idx="2">
                  <c:v>496</c:v>
                </c:pt>
                <c:pt idx="3">
                  <c:v>548.02359882005908</c:v>
                </c:pt>
                <c:pt idx="4">
                  <c:v>606.01063829787233</c:v>
                </c:pt>
                <c:pt idx="5">
                  <c:v>683.16098417313538</c:v>
                </c:pt>
                <c:pt idx="6">
                  <c:v>936.62826521276395</c:v>
                </c:pt>
                <c:pt idx="7">
                  <c:v>1437.9445860859521</c:v>
                </c:pt>
                <c:pt idx="8">
                  <c:v>2111.2488704083121</c:v>
                </c:pt>
                <c:pt idx="9">
                  <c:v>5785.9334334316763</c:v>
                </c:pt>
                <c:pt idx="10">
                  <c:v>8568.9675811988236</c:v>
                </c:pt>
              </c:numCache>
            </c:numRef>
          </c:val>
          <c:smooth val="0"/>
        </c:ser>
        <c:ser>
          <c:idx val="3"/>
          <c:order val="3"/>
          <c:tx>
            <c:strRef>
              <c:f>Sheet1!$E$1</c:f>
              <c:strCache>
                <c:ptCount val="1"/>
                <c:pt idx="0">
                  <c:v>F. USSR </c:v>
                </c:pt>
              </c:strCache>
            </c:strRef>
          </c:tx>
          <c:marker>
            <c:symbol val="none"/>
          </c:marker>
          <c:cat>
            <c:numRef>
              <c:f>Sheet1!$A$2:$A$12</c:f>
              <c:numCache>
                <c:formatCode>General</c:formatCode>
                <c:ptCount val="11"/>
                <c:pt idx="0">
                  <c:v>1</c:v>
                </c:pt>
                <c:pt idx="1">
                  <c:v>1000</c:v>
                </c:pt>
                <c:pt idx="2">
                  <c:v>1500</c:v>
                </c:pt>
                <c:pt idx="3">
                  <c:v>1600</c:v>
                </c:pt>
                <c:pt idx="4">
                  <c:v>1700</c:v>
                </c:pt>
                <c:pt idx="5">
                  <c:v>1820</c:v>
                </c:pt>
                <c:pt idx="6">
                  <c:v>1870</c:v>
                </c:pt>
                <c:pt idx="7">
                  <c:v>1900</c:v>
                </c:pt>
                <c:pt idx="8">
                  <c:v>1950</c:v>
                </c:pt>
                <c:pt idx="9">
                  <c:v>1980</c:v>
                </c:pt>
                <c:pt idx="10">
                  <c:v>2008</c:v>
                </c:pt>
              </c:numCache>
            </c:numRef>
          </c:cat>
          <c:val>
            <c:numRef>
              <c:f>Sheet1!$E$2:$E$12</c:f>
              <c:numCache>
                <c:formatCode>#,##0</c:formatCode>
                <c:ptCount val="11"/>
                <c:pt idx="0">
                  <c:v>400</c:v>
                </c:pt>
                <c:pt idx="1">
                  <c:v>400</c:v>
                </c:pt>
                <c:pt idx="2">
                  <c:v>498.99705014749264</c:v>
                </c:pt>
                <c:pt idx="3">
                  <c:v>551.98067632850245</c:v>
                </c:pt>
                <c:pt idx="4">
                  <c:v>610.01883239171377</c:v>
                </c:pt>
                <c:pt idx="5">
                  <c:v>687.99415685200404</c:v>
                </c:pt>
                <c:pt idx="6">
                  <c:v>943.3191988451822</c:v>
                </c:pt>
                <c:pt idx="7">
                  <c:v>1237.3413654618475</c:v>
                </c:pt>
                <c:pt idx="8">
                  <c:v>2841.45804811279</c:v>
                </c:pt>
                <c:pt idx="9">
                  <c:v>6427.2436607242771</c:v>
                </c:pt>
                <c:pt idx="10">
                  <c:v>7903.856425122588</c:v>
                </c:pt>
              </c:numCache>
            </c:numRef>
          </c:val>
          <c:smooth val="0"/>
        </c:ser>
        <c:ser>
          <c:idx val="4"/>
          <c:order val="4"/>
          <c:tx>
            <c:strRef>
              <c:f>Sheet1!$F$1</c:f>
              <c:strCache>
                <c:ptCount val="1"/>
                <c:pt idx="0">
                  <c:v>L. America</c:v>
                </c:pt>
              </c:strCache>
            </c:strRef>
          </c:tx>
          <c:marker>
            <c:symbol val="none"/>
          </c:marker>
          <c:cat>
            <c:numRef>
              <c:f>Sheet1!$A$2:$A$12</c:f>
              <c:numCache>
                <c:formatCode>General</c:formatCode>
                <c:ptCount val="11"/>
                <c:pt idx="0">
                  <c:v>1</c:v>
                </c:pt>
                <c:pt idx="1">
                  <c:v>1000</c:v>
                </c:pt>
                <c:pt idx="2">
                  <c:v>1500</c:v>
                </c:pt>
                <c:pt idx="3">
                  <c:v>1600</c:v>
                </c:pt>
                <c:pt idx="4">
                  <c:v>1700</c:v>
                </c:pt>
                <c:pt idx="5">
                  <c:v>1820</c:v>
                </c:pt>
                <c:pt idx="6">
                  <c:v>1870</c:v>
                </c:pt>
                <c:pt idx="7">
                  <c:v>1900</c:v>
                </c:pt>
                <c:pt idx="8">
                  <c:v>1950</c:v>
                </c:pt>
                <c:pt idx="9">
                  <c:v>1980</c:v>
                </c:pt>
                <c:pt idx="10">
                  <c:v>2008</c:v>
                </c:pt>
              </c:numCache>
            </c:numRef>
          </c:cat>
          <c:val>
            <c:numRef>
              <c:f>Sheet1!$F$2:$F$12</c:f>
              <c:numCache>
                <c:formatCode>#,##0</c:formatCode>
                <c:ptCount val="11"/>
                <c:pt idx="0">
                  <c:v>400</c:v>
                </c:pt>
                <c:pt idx="1">
                  <c:v>400</c:v>
                </c:pt>
                <c:pt idx="2">
                  <c:v>416.45714285714286</c:v>
                </c:pt>
                <c:pt idx="3">
                  <c:v>437.55813953488371</c:v>
                </c:pt>
                <c:pt idx="4">
                  <c:v>526.63900414937757</c:v>
                </c:pt>
                <c:pt idx="5">
                  <c:v>691.06067786934329</c:v>
                </c:pt>
                <c:pt idx="6">
                  <c:v>676.00533051898344</c:v>
                </c:pt>
                <c:pt idx="7">
                  <c:v>1113.0711491058262</c:v>
                </c:pt>
                <c:pt idx="8">
                  <c:v>2509.7223599009067</c:v>
                </c:pt>
                <c:pt idx="9">
                  <c:v>5437.9243650984245</c:v>
                </c:pt>
                <c:pt idx="10">
                  <c:v>6973.134655934944</c:v>
                </c:pt>
              </c:numCache>
            </c:numRef>
          </c:val>
          <c:smooth val="0"/>
        </c:ser>
        <c:ser>
          <c:idx val="5"/>
          <c:order val="5"/>
          <c:tx>
            <c:strRef>
              <c:f>Sheet1!$G$1</c:f>
              <c:strCache>
                <c:ptCount val="1"/>
                <c:pt idx="0">
                  <c:v>Asia </c:v>
                </c:pt>
              </c:strCache>
            </c:strRef>
          </c:tx>
          <c:marker>
            <c:symbol val="none"/>
          </c:marker>
          <c:cat>
            <c:numRef>
              <c:f>Sheet1!$A$2:$A$12</c:f>
              <c:numCache>
                <c:formatCode>General</c:formatCode>
                <c:ptCount val="11"/>
                <c:pt idx="0">
                  <c:v>1</c:v>
                </c:pt>
                <c:pt idx="1">
                  <c:v>1000</c:v>
                </c:pt>
                <c:pt idx="2">
                  <c:v>1500</c:v>
                </c:pt>
                <c:pt idx="3">
                  <c:v>1600</c:v>
                </c:pt>
                <c:pt idx="4">
                  <c:v>1700</c:v>
                </c:pt>
                <c:pt idx="5">
                  <c:v>1820</c:v>
                </c:pt>
                <c:pt idx="6">
                  <c:v>1870</c:v>
                </c:pt>
                <c:pt idx="7">
                  <c:v>1900</c:v>
                </c:pt>
                <c:pt idx="8">
                  <c:v>1950</c:v>
                </c:pt>
                <c:pt idx="9">
                  <c:v>1980</c:v>
                </c:pt>
                <c:pt idx="10">
                  <c:v>2008</c:v>
                </c:pt>
              </c:numCache>
            </c:numRef>
          </c:cat>
          <c:val>
            <c:numRef>
              <c:f>Sheet1!$G$2:$G$12</c:f>
              <c:numCache>
                <c:formatCode>#,##0</c:formatCode>
                <c:ptCount val="11"/>
                <c:pt idx="0">
                  <c:v>455.67102137767222</c:v>
                </c:pt>
                <c:pt idx="1">
                  <c:v>469.96166484118288</c:v>
                </c:pt>
                <c:pt idx="2">
                  <c:v>568.41789992952783</c:v>
                </c:pt>
                <c:pt idx="3">
                  <c:v>573.55085865257593</c:v>
                </c:pt>
                <c:pt idx="4">
                  <c:v>571.60527625684426</c:v>
                </c:pt>
                <c:pt idx="5">
                  <c:v>580.62611528369735</c:v>
                </c:pt>
                <c:pt idx="6">
                  <c:v>553.45994720554495</c:v>
                </c:pt>
                <c:pt idx="7">
                  <c:v>637.61559283839676</c:v>
                </c:pt>
                <c:pt idx="8">
                  <c:v>715.28723355017814</c:v>
                </c:pt>
                <c:pt idx="9">
                  <c:v>2028.6547054775826</c:v>
                </c:pt>
                <c:pt idx="10">
                  <c:v>5611.1985640943212</c:v>
                </c:pt>
              </c:numCache>
            </c:numRef>
          </c:val>
          <c:smooth val="0"/>
        </c:ser>
        <c:ser>
          <c:idx val="6"/>
          <c:order val="6"/>
          <c:tx>
            <c:strRef>
              <c:f>Sheet1!$H$1</c:f>
              <c:strCache>
                <c:ptCount val="1"/>
                <c:pt idx="0">
                  <c:v> Africa </c:v>
                </c:pt>
              </c:strCache>
            </c:strRef>
          </c:tx>
          <c:marker>
            <c:symbol val="none"/>
          </c:marker>
          <c:cat>
            <c:numRef>
              <c:f>Sheet1!$A$2:$A$12</c:f>
              <c:numCache>
                <c:formatCode>General</c:formatCode>
                <c:ptCount val="11"/>
                <c:pt idx="0">
                  <c:v>1</c:v>
                </c:pt>
                <c:pt idx="1">
                  <c:v>1000</c:v>
                </c:pt>
                <c:pt idx="2">
                  <c:v>1500</c:v>
                </c:pt>
                <c:pt idx="3">
                  <c:v>1600</c:v>
                </c:pt>
                <c:pt idx="4">
                  <c:v>1700</c:v>
                </c:pt>
                <c:pt idx="5">
                  <c:v>1820</c:v>
                </c:pt>
                <c:pt idx="6">
                  <c:v>1870</c:v>
                </c:pt>
                <c:pt idx="7">
                  <c:v>1900</c:v>
                </c:pt>
                <c:pt idx="8">
                  <c:v>1950</c:v>
                </c:pt>
                <c:pt idx="9">
                  <c:v>1980</c:v>
                </c:pt>
                <c:pt idx="10">
                  <c:v>2008</c:v>
                </c:pt>
              </c:numCache>
            </c:numRef>
          </c:cat>
          <c:val>
            <c:numRef>
              <c:f>Sheet1!$H$2:$H$12</c:f>
              <c:numCache>
                <c:formatCode>#,##0</c:formatCode>
                <c:ptCount val="11"/>
                <c:pt idx="0">
                  <c:v>472.35294117647061</c:v>
                </c:pt>
                <c:pt idx="1">
                  <c:v>424.76780185758514</c:v>
                </c:pt>
                <c:pt idx="2">
                  <c:v>413.70950439819779</c:v>
                </c:pt>
                <c:pt idx="3">
                  <c:v>422.07158351409981</c:v>
                </c:pt>
                <c:pt idx="4">
                  <c:v>420.62868369351668</c:v>
                </c:pt>
                <c:pt idx="5">
                  <c:v>419.75591357292956</c:v>
                </c:pt>
                <c:pt idx="6">
                  <c:v>500.01105387659447</c:v>
                </c:pt>
                <c:pt idx="7">
                  <c:v>601.23636363636365</c:v>
                </c:pt>
                <c:pt idx="8">
                  <c:v>889.03473991180999</c:v>
                </c:pt>
                <c:pt idx="9">
                  <c:v>1514.5581189156005</c:v>
                </c:pt>
                <c:pt idx="10">
                  <c:v>1780.2654740369667</c:v>
                </c:pt>
              </c:numCache>
            </c:numRef>
          </c:val>
          <c:smooth val="0"/>
        </c:ser>
        <c:dLbls>
          <c:showLegendKey val="0"/>
          <c:showVal val="0"/>
          <c:showCatName val="0"/>
          <c:showSerName val="0"/>
          <c:showPercent val="0"/>
          <c:showBubbleSize val="0"/>
        </c:dLbls>
        <c:marker val="1"/>
        <c:smooth val="0"/>
        <c:axId val="135465600"/>
        <c:axId val="135483776"/>
      </c:lineChart>
      <c:catAx>
        <c:axId val="135465600"/>
        <c:scaling>
          <c:orientation val="minMax"/>
        </c:scaling>
        <c:delete val="0"/>
        <c:axPos val="b"/>
        <c:numFmt formatCode="General" sourceLinked="1"/>
        <c:majorTickMark val="out"/>
        <c:minorTickMark val="none"/>
        <c:tickLblPos val="nextTo"/>
        <c:crossAx val="135483776"/>
        <c:crosses val="autoZero"/>
        <c:auto val="1"/>
        <c:lblAlgn val="ctr"/>
        <c:lblOffset val="100"/>
        <c:noMultiLvlLbl val="0"/>
      </c:catAx>
      <c:valAx>
        <c:axId val="135483776"/>
        <c:scaling>
          <c:orientation val="minMax"/>
        </c:scaling>
        <c:delete val="0"/>
        <c:axPos val="l"/>
        <c:majorGridlines/>
        <c:numFmt formatCode="#,##0" sourceLinked="1"/>
        <c:majorTickMark val="out"/>
        <c:minorTickMark val="none"/>
        <c:tickLblPos val="nextTo"/>
        <c:crossAx val="135465600"/>
        <c:crosses val="autoZero"/>
        <c:crossBetween val="between"/>
      </c:valAx>
    </c:plotArea>
    <c:legend>
      <c:legendPos val="r"/>
      <c:layout>
        <c:manualLayout>
          <c:xMode val="edge"/>
          <c:yMode val="edge"/>
          <c:x val="0.24624556798821201"/>
          <c:y val="0.17656647085780944"/>
          <c:w val="0.30824008841000139"/>
          <c:h val="0.58602034120734903"/>
        </c:manualLayout>
      </c:layout>
      <c:overlay val="0"/>
      <c:txPr>
        <a:bodyPr/>
        <a:lstStyle/>
        <a:p>
          <a:pPr>
            <a:defRPr sz="1400"/>
          </a:pPr>
          <a:endParaRPr lang="en-US"/>
        </a:p>
      </c:txPr>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0.18395</cdr:x>
      <cdr:y>0.05382</cdr:y>
    </cdr:from>
    <cdr:to>
      <cdr:x>0.90411</cdr:x>
      <cdr:y>0.2066</cdr:y>
    </cdr:to>
    <cdr:sp macro="" textlink="">
      <cdr:nvSpPr>
        <cdr:cNvPr id="2" name="TextBox 1"/>
        <cdr:cNvSpPr txBox="1"/>
      </cdr:nvSpPr>
      <cdr:spPr>
        <a:xfrm xmlns:a="http://schemas.openxmlformats.org/drawingml/2006/main">
          <a:off x="895350" y="147638"/>
          <a:ext cx="3505200" cy="4191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altLang="zh-CN" sz="1400" b="1" dirty="0"/>
            <a:t>Per Capita GDP in 1990 international  dollar</a:t>
          </a:r>
          <a:r>
            <a:rPr lang="en-US" altLang="zh-CN" sz="1100" dirty="0"/>
            <a:t> </a:t>
          </a:r>
          <a:endParaRPr lang="zh-CN" alt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0.18395</cdr:x>
      <cdr:y>0.05382</cdr:y>
    </cdr:from>
    <cdr:to>
      <cdr:x>0.90411</cdr:x>
      <cdr:y>0.2066</cdr:y>
    </cdr:to>
    <cdr:sp macro="" textlink="">
      <cdr:nvSpPr>
        <cdr:cNvPr id="2" name="TextBox 1"/>
        <cdr:cNvSpPr txBox="1"/>
      </cdr:nvSpPr>
      <cdr:spPr>
        <a:xfrm xmlns:a="http://schemas.openxmlformats.org/drawingml/2006/main">
          <a:off x="895350" y="147638"/>
          <a:ext cx="3505200" cy="4191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altLang="zh-CN" sz="1400" b="1"/>
            <a:t>Per Capita GDP in 1990 international  dollar</a:t>
          </a:r>
          <a:r>
            <a:rPr lang="en-US" altLang="zh-CN" sz="1100"/>
            <a:t> </a:t>
          </a:r>
          <a:endParaRPr lang="zh-CN" alt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BC851C8-02D6-4C51-85E5-643D0CB0A77D}" type="datetimeFigureOut">
              <a:rPr lang="en-US" smtClean="0"/>
              <a:pPr/>
              <a:t>10/1/2012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315DAA0-EB90-4AED-B945-2B50FA0F455D}" type="slidenum">
              <a:rPr lang="en-US" smtClean="0"/>
              <a:pPr/>
              <a:t>‹#›</a:t>
            </a:fld>
            <a:endParaRPr lang="en-US"/>
          </a:p>
        </p:txBody>
      </p:sp>
    </p:spTree>
    <p:extLst>
      <p:ext uri="{BB962C8B-B14F-4D97-AF65-F5344CB8AC3E}">
        <p14:creationId xmlns:p14="http://schemas.microsoft.com/office/powerpoint/2010/main" val="1155961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B5F1685-FE17-45CA-84B4-A03551BD07BB}" type="datetimeFigureOut">
              <a:rPr lang="en-US" smtClean="0"/>
              <a:pPr/>
              <a:t>10/1/2012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4B1A31E-D940-4EEF-827E-347F883CAD8C}" type="slidenum">
              <a:rPr lang="en-US" smtClean="0"/>
              <a:pPr/>
              <a:t>‹#›</a:t>
            </a:fld>
            <a:endParaRPr lang="en-US"/>
          </a:p>
        </p:txBody>
      </p:sp>
    </p:spTree>
    <p:extLst>
      <p:ext uri="{BB962C8B-B14F-4D97-AF65-F5344CB8AC3E}">
        <p14:creationId xmlns:p14="http://schemas.microsoft.com/office/powerpoint/2010/main" val="1259717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4B1A31E-D940-4EEF-827E-347F883CAD8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4B1A31E-D940-4EEF-827E-347F883CAD8C}"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20000"/>
          </a:bodyPr>
          <a:lstStyle/>
          <a:p>
            <a:pPr fontAlgn="auto">
              <a:spcBef>
                <a:spcPts val="0"/>
              </a:spcBef>
              <a:spcAft>
                <a:spcPts val="0"/>
              </a:spcAft>
              <a:defRPr/>
            </a:pPr>
            <a:endParaRPr lang="en-US" dirty="0"/>
          </a:p>
        </p:txBody>
      </p:sp>
      <p:sp>
        <p:nvSpPr>
          <p:cNvPr id="24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70EECA4-3A31-4D58-A75A-E9CE5CAB5D1B}" type="slidenum">
              <a:rPr lang="en-US"/>
              <a:pPr fontAlgn="base">
                <a:spcBef>
                  <a:spcPct val="0"/>
                </a:spcBef>
                <a:spcAft>
                  <a:spcPct val="0"/>
                </a:spcAft>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endParaRPr lang="en-US" dirty="0"/>
          </a:p>
        </p:txBody>
      </p:sp>
      <p:sp>
        <p:nvSpPr>
          <p:cNvPr id="4" name="Slide Number Placeholder 3"/>
          <p:cNvSpPr>
            <a:spLocks noGrp="1"/>
          </p:cNvSpPr>
          <p:nvPr>
            <p:ph type="sldNum" sz="quarter" idx="10"/>
          </p:nvPr>
        </p:nvSpPr>
        <p:spPr/>
        <p:txBody>
          <a:bodyPr/>
          <a:lstStyle/>
          <a:p>
            <a:fld id="{14B1A31E-D940-4EEF-827E-347F883CAD8C}"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6628" name="Slide Number Placeholder 3"/>
          <p:cNvSpPr>
            <a:spLocks noGrp="1"/>
          </p:cNvSpPr>
          <p:nvPr>
            <p:ph type="sldNum" sz="quarter" idx="5"/>
          </p:nvPr>
        </p:nvSpPr>
        <p:spPr bwMode="auto">
          <a:ln>
            <a:miter lim="800000"/>
            <a:headEnd/>
            <a:tailEnd/>
          </a:ln>
        </p:spPr>
        <p:txBody>
          <a:bodyPr/>
          <a:lstStyle/>
          <a:p>
            <a:fld id="{F1970518-B384-4271-B3D5-4A845505CFDD}" type="slidenum">
              <a:rPr lang="en-US"/>
              <a:pPr/>
              <a:t>23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2" name="Slide Number Placeholder 3"/>
          <p:cNvSpPr>
            <a:spLocks noGrp="1"/>
          </p:cNvSpPr>
          <p:nvPr>
            <p:ph type="sldNum" sz="quarter" idx="5"/>
          </p:nvPr>
        </p:nvSpPr>
        <p:spPr bwMode="auto">
          <a:ln>
            <a:miter lim="800000"/>
            <a:headEnd/>
            <a:tailEnd/>
          </a:ln>
        </p:spPr>
        <p:txBody>
          <a:bodyPr/>
          <a:lstStyle/>
          <a:p>
            <a:fld id="{96A4278F-AF57-4645-9023-2D443BA55E10}" type="slidenum">
              <a:rPr lang="en-US"/>
              <a:pPr/>
              <a:t>24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8676" name="Slide Number Placeholder 3"/>
          <p:cNvSpPr>
            <a:spLocks noGrp="1"/>
          </p:cNvSpPr>
          <p:nvPr>
            <p:ph type="sldNum" sz="quarter" idx="5"/>
          </p:nvPr>
        </p:nvSpPr>
        <p:spPr bwMode="auto">
          <a:ln>
            <a:miter lim="800000"/>
            <a:headEnd/>
            <a:tailEnd/>
          </a:ln>
        </p:spPr>
        <p:txBody>
          <a:bodyPr/>
          <a:lstStyle/>
          <a:p>
            <a:fld id="{BB65B959-614D-4E97-8D05-E3DA74B7EA0A}" type="slidenum">
              <a:rPr lang="en-US"/>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F9D82F-B58E-4232-B0EF-3A7522D59B1E}" type="datetime1">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410CBB-897B-49D5-BEA5-C5FD5E78542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9121AC-3FFB-45E0-AB98-B7F54F8B9D2C}" type="datetime1">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410CBB-897B-49D5-BEA5-C5FD5E78542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429465-DF00-49F5-984C-5F36824C314E}" type="datetime1">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410CBB-897B-49D5-BEA5-C5FD5E78542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6C3435-3A88-4EE2-A4A3-CB134ACA2C95}" type="datetime1">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410CBB-897B-49D5-BEA5-C5FD5E78542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C22B59-D265-400F-B4B6-4920C767E532}" type="datetime1">
              <a:rPr lang="en-US" smtClean="0"/>
              <a:pPr/>
              <a:t>10/1/2012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410CBB-897B-49D5-BEA5-C5FD5E78542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9205FD-B879-4143-811C-64A891FEA51C}" type="datetime1">
              <a:rPr lang="en-US" smtClean="0"/>
              <a:pPr/>
              <a:t>10/1/2012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410CBB-897B-49D5-BEA5-C5FD5E78542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4D8FD2-6FB6-4500-AC86-1949E5097347}" type="datetime1">
              <a:rPr lang="en-US" smtClean="0"/>
              <a:pPr/>
              <a:t>10/1/2012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410CBB-897B-49D5-BEA5-C5FD5E78542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19E6AC-0641-48E9-B74A-9DC79CC88B5E}" type="datetime1">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410CBB-897B-49D5-BEA5-C5FD5E78542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EEFA74-FBB2-4423-8A95-92412AB82BE8}" type="datetime1">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410CBB-897B-49D5-BEA5-C5FD5E78542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0DD030-8EBD-4323-BB4B-05B93B2B396E}" type="datetime1">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410CBB-897B-49D5-BEA5-C5FD5E78542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191857-2865-45AA-8644-FBF3819C29B8}" type="datetime1">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410CBB-897B-49D5-BEA5-C5FD5E78542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371600"/>
            <a:ext cx="8839200" cy="4876800"/>
          </a:xfrm>
          <a:ln>
            <a:noFill/>
          </a:ln>
        </p:spPr>
        <p:style>
          <a:lnRef idx="2">
            <a:schemeClr val="accent2"/>
          </a:lnRef>
          <a:fillRef idx="1">
            <a:schemeClr val="lt1"/>
          </a:fillRef>
          <a:effectRef idx="0">
            <a:schemeClr val="accent2"/>
          </a:effectRef>
          <a:fontRef idx="none"/>
        </p:style>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152400" y="152400"/>
            <a:ext cx="8839200" cy="1066800"/>
          </a:xfrm>
        </p:spPr>
        <p:txBody>
          <a:bodyPr/>
          <a:lstStyle/>
          <a:p>
            <a:r>
              <a:rPr lang="en-US" dirty="0" smtClean="0"/>
              <a:t>Click to edit Master title style</a:t>
            </a:r>
            <a:endParaRPr lang="en-US" dirty="0"/>
          </a:p>
        </p:txBody>
      </p:sp>
      <p:sp>
        <p:nvSpPr>
          <p:cNvPr id="11" name="Text Placeholder 21"/>
          <p:cNvSpPr>
            <a:spLocks noGrp="1"/>
          </p:cNvSpPr>
          <p:nvPr>
            <p:ph type="body" sz="quarter" idx="10" hasCustomPrompt="1"/>
          </p:nvPr>
        </p:nvSpPr>
        <p:spPr>
          <a:xfrm>
            <a:off x="152400" y="6400800"/>
            <a:ext cx="8839200" cy="304800"/>
          </a:xfr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lin ang="0" scaled="1"/>
            <a:tileRect/>
          </a:gradFill>
          <a:ln>
            <a:noFill/>
          </a:ln>
        </p:spPr>
        <p:txBody>
          <a:bodyPr tIns="91440" bIns="91440" anchor="ctr" anchorCtr="0">
            <a:noAutofit/>
          </a:bodyPr>
          <a:lstStyle>
            <a:lvl1pPr algn="ctr">
              <a:buNone/>
              <a:defRPr sz="2000">
                <a:solidFill>
                  <a:schemeClr val="bg1"/>
                </a:solidFill>
              </a:defRPr>
            </a:lvl1pPr>
            <a:lvl2pPr>
              <a:buNone/>
              <a:defRPr/>
            </a:lvl2pPr>
          </a:lstStyle>
          <a:p>
            <a:pPr lvl="0"/>
            <a:r>
              <a:rPr lang="en-US" dirty="0" smtClean="0"/>
              <a:t>Click to add footer</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066800"/>
          </a:xfrm>
        </p:spPr>
        <p:txBody>
          <a:bodyPr/>
          <a:lstStyle/>
          <a:p>
            <a:r>
              <a:rPr lang="en-US" dirty="0" smtClean="0"/>
              <a:t>Click to edit Master title style</a:t>
            </a:r>
            <a:endParaRPr lang="en-US" dirty="0"/>
          </a:p>
        </p:txBody>
      </p:sp>
      <p:sp>
        <p:nvSpPr>
          <p:cNvPr id="6" name="Rectangle 5"/>
          <p:cNvSpPr/>
          <p:nvPr userDrawn="1"/>
        </p:nvSpPr>
        <p:spPr>
          <a:xfrm>
            <a:off x="152400" y="1371600"/>
            <a:ext cx="8839200" cy="487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1"/>
          <p:cNvSpPr>
            <a:spLocks noGrp="1"/>
          </p:cNvSpPr>
          <p:nvPr>
            <p:ph type="body" sz="quarter" idx="10" hasCustomPrompt="1"/>
          </p:nvPr>
        </p:nvSpPr>
        <p:spPr>
          <a:xfrm>
            <a:off x="152400" y="6400800"/>
            <a:ext cx="8839200" cy="304800"/>
          </a:xfr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lin ang="0" scaled="1"/>
            <a:tileRect/>
          </a:gradFill>
          <a:ln>
            <a:noFill/>
          </a:ln>
        </p:spPr>
        <p:txBody>
          <a:bodyPr tIns="91440" bIns="91440" anchor="ctr" anchorCtr="0">
            <a:noAutofit/>
          </a:bodyPr>
          <a:lstStyle>
            <a:lvl1pPr algn="ctr">
              <a:buNone/>
              <a:defRPr sz="2000">
                <a:solidFill>
                  <a:schemeClr val="bg1"/>
                </a:solidFill>
              </a:defRPr>
            </a:lvl1pPr>
            <a:lvl2pPr>
              <a:buNone/>
              <a:defRPr/>
            </a:lvl2pPr>
          </a:lstStyle>
          <a:p>
            <a:pPr lvl="0"/>
            <a:r>
              <a:rPr lang="en-US" dirty="0" smtClean="0"/>
              <a:t>Click to add footer</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FC58A6-FA09-4B14-989C-FE5C7E1E31E9}" type="datetime1">
              <a:rPr lang="en-US" smtClean="0"/>
              <a:pPr/>
              <a:t>10/1/2012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410CBB-897B-49D5-BEA5-C5FD5E78542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505178" y="762000"/>
            <a:ext cx="8610600" cy="4953000"/>
          </a:xfrm>
          <a:prstGeom prst="rect">
            <a:avLst/>
          </a:prstGeom>
          <a:solidFill>
            <a:schemeClr val="lt1"/>
          </a:solidFill>
          <a:ln w="25400" cap="flat" cmpd="sng" algn="ctr">
            <a:noFill/>
            <a:prstDash val="solid"/>
          </a:ln>
          <a:effectLst/>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lang="en-US" altLang="zh-CN" sz="5200" b="1" dirty="0" smtClean="0">
                <a:latin typeface="+mj-lt"/>
                <a:cs typeface="Times New Roman" pitchFamily="18" charset="0"/>
              </a:rPr>
              <a:t>The Quest for Prosperity</a:t>
            </a:r>
          </a:p>
          <a:p>
            <a:pPr marL="342900" marR="0" lvl="0" indent="-342900" algn="ctr" defTabSz="914400" rtl="0" eaLnBrk="1" fontAlgn="auto" latinLnBrk="0" hangingPunct="1">
              <a:lnSpc>
                <a:spcPct val="100000"/>
              </a:lnSpc>
              <a:spcBef>
                <a:spcPct val="20000"/>
              </a:spcBef>
              <a:spcAft>
                <a:spcPts val="0"/>
              </a:spcAft>
              <a:buClrTx/>
              <a:buSzTx/>
              <a:tabLst/>
              <a:defRPr/>
            </a:pPr>
            <a:r>
              <a:rPr lang="en-US" sz="3900" b="1" dirty="0" smtClean="0">
                <a:latin typeface="+mj-lt"/>
                <a:cs typeface="Times New Roman" pitchFamily="18" charset="0"/>
              </a:rPr>
              <a:t>How Developing Economies Can Take Off</a:t>
            </a:r>
          </a:p>
          <a:p>
            <a:pPr marL="342900" marR="0" lvl="0" indent="-342900" algn="ctr" defTabSz="914400" rtl="0" eaLnBrk="1" fontAlgn="auto" latinLnBrk="0" hangingPunct="1">
              <a:lnSpc>
                <a:spcPct val="100000"/>
              </a:lnSpc>
              <a:spcBef>
                <a:spcPct val="20000"/>
              </a:spcBef>
              <a:spcAft>
                <a:spcPts val="0"/>
              </a:spcAft>
              <a:buClrTx/>
              <a:buSzTx/>
              <a:tabLst/>
              <a:defRPr/>
            </a:pPr>
            <a:endParaRPr lang="en-US" sz="2800" b="1" dirty="0">
              <a:latin typeface="+mj-lt"/>
              <a:cs typeface="Times New Roman" pitchFamily="18" charset="0"/>
            </a:endParaRPr>
          </a:p>
          <a:p>
            <a:pPr marL="342900" marR="0" lvl="0" indent="-342900" algn="ctr" defTabSz="914400" rtl="0" eaLnBrk="1" fontAlgn="auto" latinLnBrk="0" hangingPunct="1">
              <a:lnSpc>
                <a:spcPct val="100000"/>
              </a:lnSpc>
              <a:spcBef>
                <a:spcPct val="20000"/>
              </a:spcBef>
              <a:spcAft>
                <a:spcPts val="0"/>
              </a:spcAft>
              <a:buClrTx/>
              <a:buSzTx/>
              <a:tabLst/>
              <a:defRPr/>
            </a:pPr>
            <a:endParaRPr lang="en-US" sz="2800" b="1" dirty="0" smtClean="0">
              <a:latin typeface="+mj-lt"/>
              <a:cs typeface="Times New Roman" pitchFamily="18" charset="0"/>
            </a:endParaRPr>
          </a:p>
          <a:p>
            <a:pPr marL="342900" marR="0" lvl="0" indent="-342900" algn="ctr" defTabSz="914400" rtl="0" eaLnBrk="1" fontAlgn="auto" latinLnBrk="0" hangingPunct="1">
              <a:lnSpc>
                <a:spcPct val="100000"/>
              </a:lnSpc>
              <a:spcBef>
                <a:spcPct val="20000"/>
              </a:spcBef>
              <a:spcAft>
                <a:spcPts val="0"/>
              </a:spcAft>
              <a:buClrTx/>
              <a:buSzTx/>
              <a:tabLst/>
              <a:defRPr/>
            </a:pPr>
            <a:r>
              <a:rPr lang="en-US" sz="3900" b="1" dirty="0" smtClean="0">
                <a:latin typeface="+mj-lt"/>
                <a:cs typeface="Times New Roman" pitchFamily="18" charset="0"/>
              </a:rPr>
              <a:t>Justin </a:t>
            </a:r>
            <a:r>
              <a:rPr lang="en-US" sz="3900" b="1" dirty="0" err="1" smtClean="0">
                <a:latin typeface="+mj-lt"/>
                <a:cs typeface="Times New Roman" pitchFamily="18" charset="0"/>
              </a:rPr>
              <a:t>Yifu</a:t>
            </a:r>
            <a:r>
              <a:rPr lang="en-US" sz="3900" b="1" dirty="0" smtClean="0">
                <a:latin typeface="+mj-lt"/>
                <a:cs typeface="Times New Roman" pitchFamily="18" charset="0"/>
              </a:rPr>
              <a:t> Lin</a:t>
            </a:r>
          </a:p>
          <a:p>
            <a:pPr marL="342900" marR="0" lvl="0" indent="-342900" algn="ctr" defTabSz="914400" rtl="0" eaLnBrk="1" fontAlgn="auto" latinLnBrk="0" hangingPunct="1">
              <a:lnSpc>
                <a:spcPct val="100000"/>
              </a:lnSpc>
              <a:spcBef>
                <a:spcPct val="20000"/>
              </a:spcBef>
              <a:spcAft>
                <a:spcPts val="0"/>
              </a:spcAft>
              <a:buClrTx/>
              <a:buSzTx/>
              <a:tabLst/>
              <a:defRPr/>
            </a:pPr>
            <a:endParaRPr lang="en-US" sz="2800" b="1" dirty="0">
              <a:latin typeface="+mj-lt"/>
              <a:cs typeface="Times New Roman" pitchFamily="18" charset="0"/>
            </a:endParaRPr>
          </a:p>
          <a:p>
            <a:pPr marL="342900" marR="0" lvl="0" indent="-342900" algn="ctr" defTabSz="914400" rtl="0" eaLnBrk="1" fontAlgn="auto" latinLnBrk="0" hangingPunct="1">
              <a:lnSpc>
                <a:spcPct val="100000"/>
              </a:lnSpc>
              <a:spcBef>
                <a:spcPct val="20000"/>
              </a:spcBef>
              <a:spcAft>
                <a:spcPts val="0"/>
              </a:spcAft>
              <a:buClrTx/>
              <a:buSzTx/>
              <a:tabLst/>
              <a:defRPr/>
            </a:pPr>
            <a:r>
              <a:rPr lang="en-US" sz="2800" b="1" dirty="0" smtClean="0">
                <a:latin typeface="+mj-lt"/>
                <a:cs typeface="Times New Roman" pitchFamily="18" charset="0"/>
              </a:rPr>
              <a:t>National School of Development</a:t>
            </a:r>
          </a:p>
          <a:p>
            <a:pPr marL="342900" marR="0" lvl="0" indent="-342900" algn="ctr" defTabSz="914400" rtl="0" eaLnBrk="1" fontAlgn="auto" latinLnBrk="0" hangingPunct="1">
              <a:lnSpc>
                <a:spcPct val="100000"/>
              </a:lnSpc>
              <a:spcBef>
                <a:spcPct val="20000"/>
              </a:spcBef>
              <a:spcAft>
                <a:spcPts val="0"/>
              </a:spcAft>
              <a:buClrTx/>
              <a:buSzTx/>
              <a:tabLst/>
              <a:defRPr/>
            </a:pPr>
            <a:r>
              <a:rPr lang="en-US" sz="2800" b="1" dirty="0" smtClean="0">
                <a:latin typeface="+mj-lt"/>
                <a:cs typeface="Times New Roman" pitchFamily="18" charset="0"/>
              </a:rPr>
              <a:t>Peking University</a:t>
            </a:r>
          </a:p>
          <a:p>
            <a:pPr marL="342900" marR="0" lvl="0" indent="-342900" algn="ctr" defTabSz="914400" rtl="0" eaLnBrk="1" fontAlgn="auto" latinLnBrk="0" hangingPunct="1">
              <a:lnSpc>
                <a:spcPct val="100000"/>
              </a:lnSpc>
              <a:spcBef>
                <a:spcPct val="20000"/>
              </a:spcBef>
              <a:spcAft>
                <a:spcPts val="0"/>
              </a:spcAft>
              <a:buClrTx/>
              <a:buSzTx/>
              <a:tabLst/>
              <a:defRPr/>
            </a:pPr>
            <a:endParaRPr lang="en-US" sz="2800" b="1" dirty="0" smtClean="0">
              <a:latin typeface="+mj-lt"/>
              <a:cs typeface="Times New Roman" pitchFamily="18" charset="0"/>
            </a:endParaRPr>
          </a:p>
          <a:p>
            <a:pPr marL="342900" marR="0" lvl="0" indent="-342900" algn="ctr" defTabSz="914400" rtl="0" eaLnBrk="1" fontAlgn="auto" latinLnBrk="0" hangingPunct="1">
              <a:lnSpc>
                <a:spcPct val="100000"/>
              </a:lnSpc>
              <a:spcBef>
                <a:spcPct val="20000"/>
              </a:spcBef>
              <a:spcAft>
                <a:spcPts val="0"/>
              </a:spcAft>
              <a:buClrTx/>
              <a:buSzTx/>
              <a:tabLst/>
              <a:defRPr/>
            </a:pPr>
            <a:endParaRPr lang="en-US" sz="2800" b="1" dirty="0" smtClean="0">
              <a:latin typeface="+mj-lt"/>
              <a:cs typeface="Times New Roman" pitchFamily="18" charset="0"/>
            </a:endParaRPr>
          </a:p>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US" sz="2800" b="0" i="1" u="none" strike="noStrike" kern="1200" cap="none" spc="0" normalizeH="0" baseline="0" noProof="0" dirty="0">
              <a:ln>
                <a:noFill/>
              </a:ln>
              <a:solidFill>
                <a:schemeClr val="tx1"/>
              </a:solidFill>
              <a:effectLst/>
              <a:uLnTx/>
              <a:uFillTx/>
              <a:latin typeface="+mj-lt"/>
              <a:cs typeface="Times New Roman" pitchFamily="18" charset="0"/>
            </a:endParaRPr>
          </a:p>
        </p:txBody>
      </p:sp>
    </p:spTree>
    <p:extLst>
      <p:ext uri="{BB962C8B-B14F-4D97-AF65-F5344CB8AC3E}">
        <p14:creationId xmlns:p14="http://schemas.microsoft.com/office/powerpoint/2010/main" val="42343796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52400"/>
            <a:ext cx="8229600" cy="1143000"/>
          </a:xfrm>
        </p:spPr>
        <p:txBody>
          <a:bodyPr/>
          <a:lstStyle/>
          <a:p>
            <a:r>
              <a:rPr lang="en-US" altLang="zh-CN" dirty="0" smtClean="0"/>
              <a:t>Introduction</a:t>
            </a:r>
            <a:endParaRPr lang="zh-CN" altLang="en-US" dirty="0"/>
          </a:p>
        </p:txBody>
      </p:sp>
      <p:sp>
        <p:nvSpPr>
          <p:cNvPr id="3" name="内容占位符 2"/>
          <p:cNvSpPr>
            <a:spLocks noGrp="1"/>
          </p:cNvSpPr>
          <p:nvPr>
            <p:ph idx="1"/>
          </p:nvPr>
        </p:nvSpPr>
        <p:spPr>
          <a:xfrm>
            <a:off x="4495800" y="1219200"/>
            <a:ext cx="4572000" cy="5257800"/>
          </a:xfrm>
        </p:spPr>
        <p:txBody>
          <a:bodyPr>
            <a:noAutofit/>
          </a:bodyPr>
          <a:lstStyle/>
          <a:p>
            <a:r>
              <a:rPr lang="en-US" altLang="zh-CN" sz="1800" dirty="0" smtClean="0"/>
              <a:t>The world was quite flat in terms of income disparity among countries before the industrial revolution in the 18</a:t>
            </a:r>
            <a:r>
              <a:rPr lang="en-US" altLang="zh-CN" sz="1800" baseline="30000" dirty="0" smtClean="0"/>
              <a:t>th</a:t>
            </a:r>
            <a:r>
              <a:rPr lang="en-US" altLang="zh-CN" sz="1800" dirty="0" smtClean="0"/>
              <a:t> century. There was a great divergence afterwards.</a:t>
            </a:r>
          </a:p>
          <a:p>
            <a:r>
              <a:rPr lang="en-US" altLang="zh-CN" sz="1800" dirty="0"/>
              <a:t>M</a:t>
            </a:r>
            <a:r>
              <a:rPr lang="en-US" altLang="zh-CN" sz="1800" dirty="0" smtClean="0"/>
              <a:t>ost developing countries started their independent quest for prosperity after WWII</a:t>
            </a:r>
            <a:r>
              <a:rPr lang="en-US" altLang="zh-CN" sz="1800" dirty="0"/>
              <a:t>.</a:t>
            </a:r>
            <a:endParaRPr lang="en-US" altLang="zh-CN" sz="1800" dirty="0" smtClean="0"/>
          </a:p>
          <a:p>
            <a:r>
              <a:rPr lang="en-US" altLang="zh-CN" sz="1800" dirty="0" smtClean="0"/>
              <a:t>Most countries failed in their attempts. In 1950-2008, only 28 economies in the world were able to narrow their income gap with the United States for 10 percentage point or more. Among them only 12 were non-European economies or non-oil/diamond exporters. </a:t>
            </a:r>
          </a:p>
          <a:p>
            <a:r>
              <a:rPr lang="en-US" altLang="zh-CN" sz="1800" dirty="0" smtClean="0"/>
              <a:t>Most countries continue their quest for prosperity in spite of repeated failures.</a:t>
            </a:r>
          </a:p>
          <a:p>
            <a:r>
              <a:rPr lang="en-US" altLang="zh-CN" sz="1800" dirty="0" smtClean="0"/>
              <a:t>Hope this book will provide a new hope to achieve this old  pursue.</a:t>
            </a:r>
            <a:endParaRPr lang="zh-CN" altLang="en-US" sz="1800" dirty="0"/>
          </a:p>
        </p:txBody>
      </p:sp>
      <p:sp>
        <p:nvSpPr>
          <p:cNvPr id="4" name="灯片编号占位符 3"/>
          <p:cNvSpPr>
            <a:spLocks noGrp="1"/>
          </p:cNvSpPr>
          <p:nvPr>
            <p:ph type="sldNum" sz="quarter" idx="12"/>
          </p:nvPr>
        </p:nvSpPr>
        <p:spPr/>
        <p:txBody>
          <a:bodyPr/>
          <a:lstStyle/>
          <a:p>
            <a:fld id="{11410CBB-897B-49D5-BEA5-C5FD5E78542D}" type="slidenum">
              <a:rPr lang="en-US" smtClean="0"/>
              <a:pPr/>
              <a:t>2</a:t>
            </a:fld>
            <a:endParaRPr lang="en-US"/>
          </a:p>
        </p:txBody>
      </p:sp>
      <p:graphicFrame>
        <p:nvGraphicFramePr>
          <p:cNvPr id="5" name="图表 4"/>
          <p:cNvGraphicFramePr>
            <a:graphicFrameLocks/>
          </p:cNvGraphicFramePr>
          <p:nvPr>
            <p:extLst>
              <p:ext uri="{D42A27DB-BD31-4B8C-83A1-F6EECF244321}">
                <p14:modId xmlns:p14="http://schemas.microsoft.com/office/powerpoint/2010/main" val="3757115708"/>
              </p:ext>
            </p:extLst>
          </p:nvPr>
        </p:nvGraphicFramePr>
        <p:xfrm>
          <a:off x="152400" y="1524000"/>
          <a:ext cx="4343400" cy="4800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65007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10" fill="hold"/>
                                        <p:tgtEl>
                                          <p:spTgt spid="3">
                                            <p:txEl>
                                              <p:pRg st="0" end="0"/>
                                            </p:txEl>
                                          </p:spTgt>
                                        </p:tgtEl>
                                        <p:attrNameLst>
                                          <p:attrName>style.color</p:attrName>
                                        </p:attrNameLst>
                                      </p:cBhvr>
                                      <p:to>
                                        <a:srgbClr val="0070C0"/>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0" nodeType="clickEffect">
                                  <p:stCondLst>
                                    <p:cond delay="0"/>
                                  </p:stCondLst>
                                  <p:childTnLst>
                                    <p:animClr clrSpc="rgb" dir="cw">
                                      <p:cBhvr override="childStyle">
                                        <p:cTn id="10" dur="10" fill="hold"/>
                                        <p:tgtEl>
                                          <p:spTgt spid="3">
                                            <p:txEl>
                                              <p:pRg st="1" end="1"/>
                                            </p:txEl>
                                          </p:spTgt>
                                        </p:tgtEl>
                                        <p:attrNameLst>
                                          <p:attrName>style.color</p:attrName>
                                        </p:attrNameLst>
                                      </p:cBhvr>
                                      <p:to>
                                        <a:srgbClr val="0070C0"/>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grpId="0" nodeType="clickEffect">
                                  <p:stCondLst>
                                    <p:cond delay="0"/>
                                  </p:stCondLst>
                                  <p:childTnLst>
                                    <p:animClr clrSpc="rgb" dir="cw">
                                      <p:cBhvr override="childStyle">
                                        <p:cTn id="14" dur="10" fill="hold"/>
                                        <p:tgtEl>
                                          <p:spTgt spid="3">
                                            <p:txEl>
                                              <p:pRg st="2" end="2"/>
                                            </p:txEl>
                                          </p:spTgt>
                                        </p:tgtEl>
                                        <p:attrNameLst>
                                          <p:attrName>style.color</p:attrName>
                                        </p:attrNameLst>
                                      </p:cBhvr>
                                      <p:to>
                                        <a:srgbClr val="0070C0"/>
                                      </p:to>
                                    </p:animClr>
                                  </p:childTnLst>
                                </p:cTn>
                              </p:par>
                            </p:childTnLst>
                          </p:cTn>
                        </p:par>
                      </p:childTnLst>
                    </p:cTn>
                  </p:par>
                  <p:par>
                    <p:cTn id="15" fill="hold">
                      <p:stCondLst>
                        <p:cond delay="indefinite"/>
                      </p:stCondLst>
                      <p:childTnLst>
                        <p:par>
                          <p:cTn id="16" fill="hold">
                            <p:stCondLst>
                              <p:cond delay="0"/>
                            </p:stCondLst>
                            <p:childTnLst>
                              <p:par>
                                <p:cTn id="17" presetID="3" presetClass="emph" presetSubtype="2" fill="hold" grpId="0" nodeType="clickEffect">
                                  <p:stCondLst>
                                    <p:cond delay="0"/>
                                  </p:stCondLst>
                                  <p:childTnLst>
                                    <p:animClr clrSpc="rgb" dir="cw">
                                      <p:cBhvr override="childStyle">
                                        <p:cTn id="18" dur="10" fill="hold"/>
                                        <p:tgtEl>
                                          <p:spTgt spid="3">
                                            <p:txEl>
                                              <p:pRg st="3" end="3"/>
                                            </p:txEl>
                                          </p:spTgt>
                                        </p:tgtEl>
                                        <p:attrNameLst>
                                          <p:attrName>style.color</p:attrName>
                                        </p:attrNameLst>
                                      </p:cBhvr>
                                      <p:to>
                                        <a:srgbClr val="0070C0"/>
                                      </p:to>
                                    </p:animClr>
                                  </p:childTnLst>
                                </p:cTn>
                              </p:par>
                            </p:childTnLst>
                          </p:cTn>
                        </p:par>
                      </p:childTnLst>
                    </p:cTn>
                  </p:par>
                  <p:par>
                    <p:cTn id="19" fill="hold">
                      <p:stCondLst>
                        <p:cond delay="indefinite"/>
                      </p:stCondLst>
                      <p:childTnLst>
                        <p:par>
                          <p:cTn id="20" fill="hold">
                            <p:stCondLst>
                              <p:cond delay="0"/>
                            </p:stCondLst>
                            <p:childTnLst>
                              <p:par>
                                <p:cTn id="21" presetID="3" presetClass="emph" presetSubtype="2" fill="hold" grpId="0" nodeType="clickEffect">
                                  <p:stCondLst>
                                    <p:cond delay="0"/>
                                  </p:stCondLst>
                                  <p:childTnLst>
                                    <p:animClr clrSpc="rgb" dir="cw">
                                      <p:cBhvr override="childStyle">
                                        <p:cTn id="22" dur="10" fill="hold"/>
                                        <p:tgtEl>
                                          <p:spTgt spid="3">
                                            <p:txEl>
                                              <p:pRg st="4" end="4"/>
                                            </p:txEl>
                                          </p:spTgt>
                                        </p:tgtEl>
                                        <p:attrNameLst>
                                          <p:attrName>style.color</p:attrName>
                                        </p:attrNameLst>
                                      </p:cBhvr>
                                      <p:to>
                                        <a:srgbClr val="0070C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Overview of Presentation</a:t>
            </a:r>
            <a:endParaRPr lang="en-US" i="1" dirty="0"/>
          </a:p>
        </p:txBody>
      </p:sp>
      <p:sp>
        <p:nvSpPr>
          <p:cNvPr id="3" name="Content Placeholder 2"/>
          <p:cNvSpPr>
            <a:spLocks noGrp="1"/>
          </p:cNvSpPr>
          <p:nvPr>
            <p:ph idx="1"/>
          </p:nvPr>
        </p:nvSpPr>
        <p:spPr>
          <a:xfrm>
            <a:off x="533400" y="1828800"/>
            <a:ext cx="8229600" cy="4525963"/>
          </a:xfrm>
        </p:spPr>
        <p:txBody>
          <a:bodyPr>
            <a:normAutofit/>
          </a:bodyPr>
          <a:lstStyle/>
          <a:p>
            <a:r>
              <a:rPr lang="en-US" dirty="0" smtClean="0"/>
              <a:t>The needs for rethinking development economics</a:t>
            </a:r>
          </a:p>
          <a:p>
            <a:r>
              <a:rPr lang="en-US" dirty="0" smtClean="0"/>
              <a:t>The new </a:t>
            </a:r>
            <a:r>
              <a:rPr lang="en-US" dirty="0"/>
              <a:t>s</a:t>
            </a:r>
            <a:r>
              <a:rPr lang="en-US" dirty="0" smtClean="0"/>
              <a:t>tructural economics as the third wave of development thinking </a:t>
            </a:r>
          </a:p>
          <a:p>
            <a:r>
              <a:rPr lang="en-US" dirty="0" smtClean="0"/>
              <a:t>The Growth Identification and Facilitation: A new approach to Industrial Policy </a:t>
            </a:r>
          </a:p>
          <a:p>
            <a:r>
              <a:rPr lang="en-US" dirty="0" smtClean="0"/>
              <a:t>Concluding remarks</a:t>
            </a:r>
            <a:endParaRPr lang="en-US" dirty="0"/>
          </a:p>
        </p:txBody>
      </p:sp>
      <p:sp>
        <p:nvSpPr>
          <p:cNvPr id="4" name="Slide Number Placeholder 3"/>
          <p:cNvSpPr>
            <a:spLocks noGrp="1"/>
          </p:cNvSpPr>
          <p:nvPr>
            <p:ph type="sldNum" sz="quarter" idx="12"/>
          </p:nvPr>
        </p:nvSpPr>
        <p:spPr/>
        <p:txBody>
          <a:bodyPr/>
          <a:lstStyle/>
          <a:p>
            <a:fld id="{11410CBB-897B-49D5-BEA5-C5FD5E78542D}" type="slidenum">
              <a:rPr lang="en-US" smtClean="0"/>
              <a:pPr/>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10" fill="hold"/>
                                        <p:tgtEl>
                                          <p:spTgt spid="3">
                                            <p:txEl>
                                              <p:pRg st="0" end="0"/>
                                            </p:txEl>
                                          </p:spTgt>
                                        </p:tgtEl>
                                        <p:attrNameLst>
                                          <p:attrName>style.color</p:attrName>
                                        </p:attrNameLst>
                                      </p:cBhvr>
                                      <p:to>
                                        <a:srgbClr val="0070C0"/>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0" nodeType="clickEffect">
                                  <p:stCondLst>
                                    <p:cond delay="0"/>
                                  </p:stCondLst>
                                  <p:childTnLst>
                                    <p:animClr clrSpc="rgb" dir="cw">
                                      <p:cBhvr override="childStyle">
                                        <p:cTn id="10" dur="10" fill="hold"/>
                                        <p:tgtEl>
                                          <p:spTgt spid="3">
                                            <p:txEl>
                                              <p:pRg st="1" end="1"/>
                                            </p:txEl>
                                          </p:spTgt>
                                        </p:tgtEl>
                                        <p:attrNameLst>
                                          <p:attrName>style.color</p:attrName>
                                        </p:attrNameLst>
                                      </p:cBhvr>
                                      <p:to>
                                        <a:srgbClr val="0070C0"/>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grpId="0" nodeType="clickEffect">
                                  <p:stCondLst>
                                    <p:cond delay="0"/>
                                  </p:stCondLst>
                                  <p:childTnLst>
                                    <p:animClr clrSpc="rgb" dir="cw">
                                      <p:cBhvr override="childStyle">
                                        <p:cTn id="14" dur="10" fill="hold"/>
                                        <p:tgtEl>
                                          <p:spTgt spid="3">
                                            <p:txEl>
                                              <p:pRg st="2" end="2"/>
                                            </p:txEl>
                                          </p:spTgt>
                                        </p:tgtEl>
                                        <p:attrNameLst>
                                          <p:attrName>style.color</p:attrName>
                                        </p:attrNameLst>
                                      </p:cBhvr>
                                      <p:to>
                                        <a:srgbClr val="0070C0"/>
                                      </p:to>
                                    </p:animClr>
                                  </p:childTnLst>
                                </p:cTn>
                              </p:par>
                            </p:childTnLst>
                          </p:cTn>
                        </p:par>
                      </p:childTnLst>
                    </p:cTn>
                  </p:par>
                  <p:par>
                    <p:cTn id="15" fill="hold">
                      <p:stCondLst>
                        <p:cond delay="indefinite"/>
                      </p:stCondLst>
                      <p:childTnLst>
                        <p:par>
                          <p:cTn id="16" fill="hold">
                            <p:stCondLst>
                              <p:cond delay="0"/>
                            </p:stCondLst>
                            <p:childTnLst>
                              <p:par>
                                <p:cTn id="17" presetID="3" presetClass="emph" presetSubtype="2" fill="hold" grpId="0" nodeType="clickEffect">
                                  <p:stCondLst>
                                    <p:cond delay="0"/>
                                  </p:stCondLst>
                                  <p:childTnLst>
                                    <p:animClr clrSpc="rgb" dir="cw">
                                      <p:cBhvr override="childStyle">
                                        <p:cTn id="18" dur="10" fill="hold"/>
                                        <p:tgtEl>
                                          <p:spTgt spid="3">
                                            <p:txEl>
                                              <p:pRg st="3" end="3"/>
                                            </p:txEl>
                                          </p:spTgt>
                                        </p:tgtEl>
                                        <p:attrNameLst>
                                          <p:attrName>style.color</p:attrName>
                                        </p:attrNameLst>
                                      </p:cBhvr>
                                      <p:to>
                                        <a:srgbClr val="0070C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1"/>
            <a:ext cx="8381999" cy="1600200"/>
          </a:xfrm>
        </p:spPr>
        <p:txBody>
          <a:bodyPr>
            <a:noAutofit/>
          </a:bodyPr>
          <a:lstStyle/>
          <a:p>
            <a:pPr algn="ctr"/>
            <a:r>
              <a:rPr lang="en-US" sz="4800" dirty="0" smtClean="0"/>
              <a:t>Why do we need to rethink development Economics</a:t>
            </a:r>
            <a:br>
              <a:rPr lang="en-US" sz="4800" dirty="0" smtClean="0"/>
            </a:br>
            <a:endParaRPr lang="en-US" sz="4800" dirty="0"/>
          </a:p>
        </p:txBody>
      </p:sp>
      <p:sp>
        <p:nvSpPr>
          <p:cNvPr id="4" name="Slide Number Placeholder 3"/>
          <p:cNvSpPr>
            <a:spLocks noGrp="1"/>
          </p:cNvSpPr>
          <p:nvPr>
            <p:ph type="sldNum" sz="quarter" idx="12"/>
          </p:nvPr>
        </p:nvSpPr>
        <p:spPr/>
        <p:txBody>
          <a:bodyPr/>
          <a:lstStyle/>
          <a:p>
            <a:fld id="{11410CBB-897B-49D5-BEA5-C5FD5E78542D}"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i="1" dirty="0" smtClean="0"/>
              <a:t>Why Do We Need Rethinking?</a:t>
            </a:r>
            <a:endParaRPr lang="en-US" i="1" dirty="0"/>
          </a:p>
        </p:txBody>
      </p:sp>
      <p:grpSp>
        <p:nvGrpSpPr>
          <p:cNvPr id="3" name="Group 17"/>
          <p:cNvGrpSpPr/>
          <p:nvPr/>
        </p:nvGrpSpPr>
        <p:grpSpPr>
          <a:xfrm>
            <a:off x="1143000" y="2209800"/>
            <a:ext cx="4572000" cy="3831772"/>
            <a:chOff x="1143000" y="2209800"/>
            <a:chExt cx="4572000" cy="3831772"/>
          </a:xfrm>
        </p:grpSpPr>
        <p:sp>
          <p:nvSpPr>
            <p:cNvPr id="4" name="Oval 3"/>
            <p:cNvSpPr/>
            <p:nvPr/>
          </p:nvSpPr>
          <p:spPr>
            <a:xfrm>
              <a:off x="3124200" y="2209800"/>
              <a:ext cx="2514600" cy="1219200"/>
            </a:xfrm>
            <a:prstGeom prst="ellipse">
              <a:avLst/>
            </a:prstGeom>
            <a:solidFill>
              <a:schemeClr val="accent1">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200400" y="2514600"/>
              <a:ext cx="2514600" cy="457201"/>
            </a:xfrm>
            <a:prstGeom prst="rect">
              <a:avLst/>
            </a:prstGeom>
            <a:noFill/>
          </p:spPr>
          <p:txBody>
            <a:bodyPr wrap="square" rtlCol="0">
              <a:spAutoFit/>
            </a:bodyPr>
            <a:lstStyle/>
            <a:p>
              <a:r>
                <a:rPr lang="en-US" sz="2400" b="1" dirty="0" smtClean="0"/>
                <a:t>Economic Theory</a:t>
              </a:r>
              <a:endParaRPr lang="en-US" sz="2400" b="1" dirty="0"/>
            </a:p>
          </p:txBody>
        </p:sp>
        <p:sp>
          <p:nvSpPr>
            <p:cNvPr id="6" name="Down Arrow 5"/>
            <p:cNvSpPr/>
            <p:nvPr/>
          </p:nvSpPr>
          <p:spPr>
            <a:xfrm rot="2087116">
              <a:off x="2590800" y="3124200"/>
              <a:ext cx="685800" cy="1752600"/>
            </a:xfrm>
            <a:prstGeom prst="downArrow">
              <a:avLst/>
            </a:prstGeom>
            <a:solidFill>
              <a:schemeClr val="accent1">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4746172"/>
              <a:ext cx="2667000" cy="1295400"/>
            </a:xfrm>
            <a:prstGeom prst="rect">
              <a:avLst/>
            </a:prstGeom>
            <a:solidFill>
              <a:schemeClr val="accent1">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219200" y="4800600"/>
              <a:ext cx="2590800" cy="1200329"/>
            </a:xfrm>
            <a:prstGeom prst="rect">
              <a:avLst/>
            </a:prstGeom>
            <a:noFill/>
          </p:spPr>
          <p:txBody>
            <a:bodyPr wrap="square" rtlCol="0">
              <a:spAutoFit/>
            </a:bodyPr>
            <a:lstStyle/>
            <a:p>
              <a:pPr algn="ctr"/>
              <a:r>
                <a:rPr lang="en-US" sz="2400" dirty="0" smtClean="0"/>
                <a:t>Explain Observed Economic Phenomena</a:t>
              </a:r>
              <a:endParaRPr lang="en-US" sz="2400" dirty="0"/>
            </a:p>
          </p:txBody>
        </p:sp>
      </p:grpSp>
      <p:grpSp>
        <p:nvGrpSpPr>
          <p:cNvPr id="7" name="Group 18"/>
          <p:cNvGrpSpPr/>
          <p:nvPr/>
        </p:nvGrpSpPr>
        <p:grpSpPr>
          <a:xfrm>
            <a:off x="4038600" y="3091653"/>
            <a:ext cx="3886200" cy="2939031"/>
            <a:chOff x="4038600" y="3091653"/>
            <a:chExt cx="3886200" cy="2939031"/>
          </a:xfrm>
        </p:grpSpPr>
        <p:sp>
          <p:nvSpPr>
            <p:cNvPr id="8" name="Down Arrow 7"/>
            <p:cNvSpPr/>
            <p:nvPr/>
          </p:nvSpPr>
          <p:spPr>
            <a:xfrm rot="19541555">
              <a:off x="5615280" y="3091653"/>
              <a:ext cx="685800" cy="1752600"/>
            </a:xfrm>
            <a:prstGeom prst="downArrow">
              <a:avLst/>
            </a:prstGeom>
            <a:solidFill>
              <a:schemeClr val="accent1">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029200" y="4735284"/>
              <a:ext cx="2895600" cy="1295400"/>
            </a:xfrm>
            <a:prstGeom prst="rect">
              <a:avLst/>
            </a:prstGeom>
            <a:solidFill>
              <a:schemeClr val="accent1">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57800" y="4800600"/>
              <a:ext cx="2438400" cy="1200329"/>
            </a:xfrm>
            <a:prstGeom prst="rect">
              <a:avLst/>
            </a:prstGeom>
            <a:noFill/>
          </p:spPr>
          <p:txBody>
            <a:bodyPr wrap="square" rtlCol="0">
              <a:spAutoFit/>
            </a:bodyPr>
            <a:lstStyle/>
            <a:p>
              <a:pPr algn="ctr"/>
              <a:r>
                <a:rPr lang="en-US" sz="2400" dirty="0" smtClean="0"/>
                <a:t>Guide Economic Policies or Choices</a:t>
              </a:r>
              <a:endParaRPr lang="en-US" sz="2400" dirty="0"/>
            </a:p>
          </p:txBody>
        </p:sp>
        <p:sp>
          <p:nvSpPr>
            <p:cNvPr id="13" name="Down Arrow 12"/>
            <p:cNvSpPr/>
            <p:nvPr/>
          </p:nvSpPr>
          <p:spPr>
            <a:xfrm rot="16200000">
              <a:off x="4038600" y="4953000"/>
              <a:ext cx="914400" cy="914400"/>
            </a:xfrm>
            <a:prstGeom prst="downArrow">
              <a:avLst/>
            </a:prstGeom>
            <a:solidFill>
              <a:schemeClr val="accent1">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23"/>
          <p:cNvGrpSpPr/>
          <p:nvPr/>
        </p:nvGrpSpPr>
        <p:grpSpPr>
          <a:xfrm>
            <a:off x="685800" y="1371600"/>
            <a:ext cx="7696200" cy="3341132"/>
            <a:chOff x="685800" y="1371600"/>
            <a:chExt cx="7696200" cy="3341132"/>
          </a:xfrm>
        </p:grpSpPr>
        <p:sp>
          <p:nvSpPr>
            <p:cNvPr id="16" name="Bent Arrow 15"/>
            <p:cNvSpPr/>
            <p:nvPr/>
          </p:nvSpPr>
          <p:spPr>
            <a:xfrm>
              <a:off x="990600" y="1447800"/>
              <a:ext cx="1676400" cy="2895600"/>
            </a:xfrm>
            <a:prstGeom prst="bentArrow">
              <a:avLst/>
            </a:prstGeom>
            <a:solidFill>
              <a:srgbClr val="C00000">
                <a:alpha val="60000"/>
              </a:srgb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Bent Arrow 16"/>
            <p:cNvSpPr/>
            <p:nvPr/>
          </p:nvSpPr>
          <p:spPr>
            <a:xfrm flipH="1">
              <a:off x="6172208" y="1371600"/>
              <a:ext cx="1676392" cy="2960918"/>
            </a:xfrm>
            <a:prstGeom prst="bentArrow">
              <a:avLst/>
            </a:prstGeom>
            <a:solidFill>
              <a:srgbClr val="C00000">
                <a:alpha val="65000"/>
              </a:srgb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Oval 19"/>
            <p:cNvSpPr/>
            <p:nvPr/>
          </p:nvSpPr>
          <p:spPr>
            <a:xfrm>
              <a:off x="2971800" y="1447800"/>
              <a:ext cx="2895600" cy="838200"/>
            </a:xfrm>
            <a:prstGeom prst="ellipse">
              <a:avLst/>
            </a:prstGeom>
            <a:solidFill>
              <a:srgbClr val="C00000">
                <a:alpha val="65000"/>
              </a:srgb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3276600" y="1600200"/>
              <a:ext cx="2286000" cy="461665"/>
            </a:xfrm>
            <a:prstGeom prst="rect">
              <a:avLst/>
            </a:prstGeom>
            <a:noFill/>
          </p:spPr>
          <p:txBody>
            <a:bodyPr wrap="square" rtlCol="0">
              <a:spAutoFit/>
            </a:bodyPr>
            <a:lstStyle/>
            <a:p>
              <a:pPr algn="ctr"/>
              <a:r>
                <a:rPr lang="en-US" sz="2400" b="1" i="1" dirty="0" smtClean="0"/>
                <a:t>Rethinking</a:t>
              </a:r>
            </a:p>
          </p:txBody>
        </p:sp>
        <p:sp>
          <p:nvSpPr>
            <p:cNvPr id="22" name="TextBox 21"/>
            <p:cNvSpPr txBox="1"/>
            <p:nvPr/>
          </p:nvSpPr>
          <p:spPr>
            <a:xfrm>
              <a:off x="685800" y="4343400"/>
              <a:ext cx="1143000" cy="369332"/>
            </a:xfrm>
            <a:prstGeom prst="rect">
              <a:avLst/>
            </a:prstGeom>
            <a:noFill/>
          </p:spPr>
          <p:txBody>
            <a:bodyPr wrap="square" rtlCol="0">
              <a:spAutoFit/>
            </a:bodyPr>
            <a:lstStyle/>
            <a:p>
              <a:r>
                <a:rPr lang="en-US" i="1" dirty="0" smtClean="0">
                  <a:solidFill>
                    <a:srgbClr val="FF0000"/>
                  </a:solidFill>
                </a:rPr>
                <a:t>Failure to:</a:t>
              </a:r>
              <a:endParaRPr lang="en-US" i="1" dirty="0">
                <a:solidFill>
                  <a:srgbClr val="FF0000"/>
                </a:solidFill>
              </a:endParaRPr>
            </a:p>
          </p:txBody>
        </p:sp>
        <p:sp>
          <p:nvSpPr>
            <p:cNvPr id="23" name="TextBox 22"/>
            <p:cNvSpPr txBox="1"/>
            <p:nvPr/>
          </p:nvSpPr>
          <p:spPr>
            <a:xfrm>
              <a:off x="7010400" y="4343400"/>
              <a:ext cx="1371600" cy="369332"/>
            </a:xfrm>
            <a:prstGeom prst="rect">
              <a:avLst/>
            </a:prstGeom>
            <a:noFill/>
          </p:spPr>
          <p:txBody>
            <a:bodyPr wrap="square" rtlCol="0">
              <a:spAutoFit/>
            </a:bodyPr>
            <a:lstStyle/>
            <a:p>
              <a:r>
                <a:rPr lang="en-US" i="1" dirty="0" smtClean="0">
                  <a:solidFill>
                    <a:srgbClr val="FF0000"/>
                  </a:solidFill>
                </a:rPr>
                <a:t>Failure to:</a:t>
              </a:r>
              <a:r>
                <a:rPr lang="en-US" dirty="0" smtClean="0"/>
                <a:t> </a:t>
              </a:r>
              <a:endParaRPr lang="en-US" dirty="0"/>
            </a:p>
          </p:txBody>
        </p:sp>
      </p:grpSp>
      <p:sp>
        <p:nvSpPr>
          <p:cNvPr id="24" name="Slide Number Placeholder 23"/>
          <p:cNvSpPr>
            <a:spLocks noGrp="1"/>
          </p:cNvSpPr>
          <p:nvPr>
            <p:ph type="sldNum" sz="quarter" idx="12"/>
          </p:nvPr>
        </p:nvSpPr>
        <p:spPr/>
        <p:txBody>
          <a:bodyPr/>
          <a:lstStyle/>
          <a:p>
            <a:fld id="{11410CBB-897B-49D5-BEA5-C5FD5E78542D}" type="slidenum">
              <a:rPr lang="en-US" smtClean="0"/>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04800" y="274638"/>
            <a:ext cx="8610600" cy="1143000"/>
          </a:xfrm>
        </p:spPr>
        <p:txBody>
          <a:bodyPr>
            <a:normAutofit fontScale="90000"/>
          </a:bodyPr>
          <a:lstStyle/>
          <a:p>
            <a:r>
              <a:rPr lang="en-US" sz="4000" i="1" dirty="0" smtClean="0"/>
              <a:t>Development theory is in need of rethinking</a:t>
            </a:r>
          </a:p>
        </p:txBody>
      </p:sp>
      <p:grpSp>
        <p:nvGrpSpPr>
          <p:cNvPr id="2" name="Group 13"/>
          <p:cNvGrpSpPr>
            <a:grpSpLocks/>
          </p:cNvGrpSpPr>
          <p:nvPr/>
        </p:nvGrpSpPr>
        <p:grpSpPr bwMode="auto">
          <a:xfrm>
            <a:off x="990600" y="5715000"/>
            <a:ext cx="7315200" cy="457200"/>
            <a:chOff x="990600" y="5410200"/>
            <a:chExt cx="7315200" cy="457200"/>
          </a:xfrm>
        </p:grpSpPr>
        <p:cxnSp>
          <p:nvCxnSpPr>
            <p:cNvPr id="6" name="Straight Arrow Connector 5"/>
            <p:cNvCxnSpPr/>
            <p:nvPr/>
          </p:nvCxnSpPr>
          <p:spPr>
            <a:xfrm>
              <a:off x="990600" y="5410200"/>
              <a:ext cx="73152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5140" name="TextBox 6"/>
            <p:cNvSpPr txBox="1">
              <a:spLocks noChangeArrowheads="1"/>
            </p:cNvSpPr>
            <p:nvPr/>
          </p:nvSpPr>
          <p:spPr bwMode="auto">
            <a:xfrm>
              <a:off x="990600" y="5486400"/>
              <a:ext cx="762000" cy="381000"/>
            </a:xfrm>
            <a:prstGeom prst="rect">
              <a:avLst/>
            </a:prstGeom>
            <a:noFill/>
            <a:ln w="9525">
              <a:noFill/>
              <a:miter lim="800000"/>
              <a:headEnd/>
              <a:tailEnd/>
            </a:ln>
          </p:spPr>
          <p:txBody>
            <a:bodyPr>
              <a:spAutoFit/>
            </a:bodyPr>
            <a:lstStyle/>
            <a:p>
              <a:r>
                <a:rPr lang="en-US">
                  <a:latin typeface="Calibri" pitchFamily="34" charset="0"/>
                </a:rPr>
                <a:t>1950</a:t>
              </a:r>
            </a:p>
          </p:txBody>
        </p:sp>
        <p:sp>
          <p:nvSpPr>
            <p:cNvPr id="5141" name="TextBox 7"/>
            <p:cNvSpPr txBox="1">
              <a:spLocks noChangeArrowheads="1"/>
            </p:cNvSpPr>
            <p:nvPr/>
          </p:nvSpPr>
          <p:spPr bwMode="auto">
            <a:xfrm>
              <a:off x="2057400" y="5486400"/>
              <a:ext cx="762000" cy="381000"/>
            </a:xfrm>
            <a:prstGeom prst="rect">
              <a:avLst/>
            </a:prstGeom>
            <a:noFill/>
            <a:ln w="9525">
              <a:noFill/>
              <a:miter lim="800000"/>
              <a:headEnd/>
              <a:tailEnd/>
            </a:ln>
          </p:spPr>
          <p:txBody>
            <a:bodyPr>
              <a:spAutoFit/>
            </a:bodyPr>
            <a:lstStyle/>
            <a:p>
              <a:r>
                <a:rPr lang="en-US">
                  <a:latin typeface="Calibri" pitchFamily="34" charset="0"/>
                </a:rPr>
                <a:t>1960</a:t>
              </a:r>
            </a:p>
          </p:txBody>
        </p:sp>
        <p:sp>
          <p:nvSpPr>
            <p:cNvPr id="5142" name="TextBox 8"/>
            <p:cNvSpPr txBox="1">
              <a:spLocks noChangeArrowheads="1"/>
            </p:cNvSpPr>
            <p:nvPr/>
          </p:nvSpPr>
          <p:spPr bwMode="auto">
            <a:xfrm>
              <a:off x="7315200" y="5486400"/>
              <a:ext cx="762000" cy="381000"/>
            </a:xfrm>
            <a:prstGeom prst="rect">
              <a:avLst/>
            </a:prstGeom>
            <a:noFill/>
            <a:ln w="9525">
              <a:noFill/>
              <a:miter lim="800000"/>
              <a:headEnd/>
              <a:tailEnd/>
            </a:ln>
          </p:spPr>
          <p:txBody>
            <a:bodyPr>
              <a:spAutoFit/>
            </a:bodyPr>
            <a:lstStyle/>
            <a:p>
              <a:r>
                <a:rPr lang="en-US">
                  <a:latin typeface="Calibri" pitchFamily="34" charset="0"/>
                </a:rPr>
                <a:t>2010</a:t>
              </a:r>
            </a:p>
          </p:txBody>
        </p:sp>
        <p:sp>
          <p:nvSpPr>
            <p:cNvPr id="5143" name="TextBox 9"/>
            <p:cNvSpPr txBox="1">
              <a:spLocks noChangeArrowheads="1"/>
            </p:cNvSpPr>
            <p:nvPr/>
          </p:nvSpPr>
          <p:spPr bwMode="auto">
            <a:xfrm>
              <a:off x="6248400" y="5486400"/>
              <a:ext cx="762000" cy="369332"/>
            </a:xfrm>
            <a:prstGeom prst="rect">
              <a:avLst/>
            </a:prstGeom>
            <a:noFill/>
            <a:ln w="9525">
              <a:noFill/>
              <a:miter lim="800000"/>
              <a:headEnd/>
              <a:tailEnd/>
            </a:ln>
          </p:spPr>
          <p:txBody>
            <a:bodyPr>
              <a:spAutoFit/>
            </a:bodyPr>
            <a:lstStyle/>
            <a:p>
              <a:r>
                <a:rPr lang="en-US">
                  <a:latin typeface="Calibri" pitchFamily="34" charset="0"/>
                </a:rPr>
                <a:t>2000</a:t>
              </a:r>
            </a:p>
          </p:txBody>
        </p:sp>
        <p:sp>
          <p:nvSpPr>
            <p:cNvPr id="5144" name="TextBox 10"/>
            <p:cNvSpPr txBox="1">
              <a:spLocks noChangeArrowheads="1"/>
            </p:cNvSpPr>
            <p:nvPr/>
          </p:nvSpPr>
          <p:spPr bwMode="auto">
            <a:xfrm>
              <a:off x="3145974" y="5486400"/>
              <a:ext cx="762000" cy="381000"/>
            </a:xfrm>
            <a:prstGeom prst="rect">
              <a:avLst/>
            </a:prstGeom>
            <a:noFill/>
            <a:ln w="9525">
              <a:noFill/>
              <a:miter lim="800000"/>
              <a:headEnd/>
              <a:tailEnd/>
            </a:ln>
          </p:spPr>
          <p:txBody>
            <a:bodyPr>
              <a:spAutoFit/>
            </a:bodyPr>
            <a:lstStyle/>
            <a:p>
              <a:r>
                <a:rPr lang="en-US">
                  <a:latin typeface="Calibri" pitchFamily="34" charset="0"/>
                </a:rPr>
                <a:t>1970</a:t>
              </a:r>
            </a:p>
          </p:txBody>
        </p:sp>
        <p:sp>
          <p:nvSpPr>
            <p:cNvPr id="5145" name="TextBox 11"/>
            <p:cNvSpPr txBox="1">
              <a:spLocks noChangeArrowheads="1"/>
            </p:cNvSpPr>
            <p:nvPr/>
          </p:nvSpPr>
          <p:spPr bwMode="auto">
            <a:xfrm>
              <a:off x="4169230" y="5486400"/>
              <a:ext cx="762000" cy="381000"/>
            </a:xfrm>
            <a:prstGeom prst="rect">
              <a:avLst/>
            </a:prstGeom>
            <a:noFill/>
            <a:ln w="9525">
              <a:noFill/>
              <a:miter lim="800000"/>
              <a:headEnd/>
              <a:tailEnd/>
            </a:ln>
          </p:spPr>
          <p:txBody>
            <a:bodyPr>
              <a:spAutoFit/>
            </a:bodyPr>
            <a:lstStyle/>
            <a:p>
              <a:r>
                <a:rPr lang="en-US">
                  <a:latin typeface="Calibri" pitchFamily="34" charset="0"/>
                </a:rPr>
                <a:t>1980</a:t>
              </a:r>
            </a:p>
          </p:txBody>
        </p:sp>
        <p:sp>
          <p:nvSpPr>
            <p:cNvPr id="5146" name="TextBox 12"/>
            <p:cNvSpPr txBox="1">
              <a:spLocks noChangeArrowheads="1"/>
            </p:cNvSpPr>
            <p:nvPr/>
          </p:nvSpPr>
          <p:spPr bwMode="auto">
            <a:xfrm>
              <a:off x="5181600" y="5486400"/>
              <a:ext cx="762000" cy="381000"/>
            </a:xfrm>
            <a:prstGeom prst="rect">
              <a:avLst/>
            </a:prstGeom>
            <a:noFill/>
            <a:ln w="9525">
              <a:noFill/>
              <a:miter lim="800000"/>
              <a:headEnd/>
              <a:tailEnd/>
            </a:ln>
          </p:spPr>
          <p:txBody>
            <a:bodyPr>
              <a:spAutoFit/>
            </a:bodyPr>
            <a:lstStyle/>
            <a:p>
              <a:r>
                <a:rPr lang="en-US">
                  <a:latin typeface="Calibri" pitchFamily="34" charset="0"/>
                </a:rPr>
                <a:t>1990</a:t>
              </a:r>
            </a:p>
          </p:txBody>
        </p:sp>
      </p:grpSp>
      <p:grpSp>
        <p:nvGrpSpPr>
          <p:cNvPr id="3" name="Group 20"/>
          <p:cNvGrpSpPr>
            <a:grpSpLocks/>
          </p:cNvGrpSpPr>
          <p:nvPr/>
        </p:nvGrpSpPr>
        <p:grpSpPr bwMode="auto">
          <a:xfrm>
            <a:off x="990600" y="4191000"/>
            <a:ext cx="3505200" cy="1477328"/>
            <a:chOff x="1012370" y="3810000"/>
            <a:chExt cx="3505200" cy="1477328"/>
          </a:xfrm>
        </p:grpSpPr>
        <p:sp>
          <p:nvSpPr>
            <p:cNvPr id="16" name="Rectangle 15"/>
            <p:cNvSpPr/>
            <p:nvPr/>
          </p:nvSpPr>
          <p:spPr>
            <a:xfrm>
              <a:off x="1088570" y="3886200"/>
              <a:ext cx="3406775"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38" name="TextBox 16"/>
            <p:cNvSpPr txBox="1">
              <a:spLocks noChangeArrowheads="1"/>
            </p:cNvSpPr>
            <p:nvPr/>
          </p:nvSpPr>
          <p:spPr bwMode="auto">
            <a:xfrm>
              <a:off x="1012370" y="3810000"/>
              <a:ext cx="3505200" cy="1477328"/>
            </a:xfrm>
            <a:prstGeom prst="rect">
              <a:avLst/>
            </a:prstGeom>
            <a:noFill/>
            <a:ln w="9525">
              <a:noFill/>
              <a:miter lim="800000"/>
              <a:headEnd/>
              <a:tailEnd/>
            </a:ln>
          </p:spPr>
          <p:txBody>
            <a:bodyPr>
              <a:spAutoFit/>
            </a:bodyPr>
            <a:lstStyle/>
            <a:p>
              <a:pPr algn="ctr"/>
              <a:r>
                <a:rPr lang="en-US" dirty="0" smtClean="0">
                  <a:solidFill>
                    <a:srgbClr val="FF0000"/>
                  </a:solidFill>
                  <a:latin typeface="Calibri" pitchFamily="34" charset="0"/>
                </a:rPr>
                <a:t>Development Economics 1.0</a:t>
              </a:r>
            </a:p>
            <a:p>
              <a:pPr algn="ctr"/>
              <a:r>
                <a:rPr lang="en-US" dirty="0" smtClean="0">
                  <a:solidFill>
                    <a:srgbClr val="FF0000"/>
                  </a:solidFill>
                  <a:latin typeface="Calibri" pitchFamily="34" charset="0"/>
                </a:rPr>
                <a:t>Structuralism </a:t>
              </a:r>
              <a:endParaRPr lang="en-US" dirty="0">
                <a:solidFill>
                  <a:srgbClr val="FF0000"/>
                </a:solidFill>
                <a:latin typeface="Calibri" pitchFamily="34" charset="0"/>
              </a:endParaRPr>
            </a:p>
            <a:p>
              <a:pPr algn="ctr"/>
              <a:r>
                <a:rPr lang="en-US" i="1" dirty="0">
                  <a:latin typeface="Calibri" pitchFamily="34" charset="0"/>
                </a:rPr>
                <a:t>Focus on Market Failures:</a:t>
              </a:r>
            </a:p>
            <a:p>
              <a:pPr algn="ctr"/>
              <a:r>
                <a:rPr lang="en-US" i="1" dirty="0">
                  <a:latin typeface="Calibri" pitchFamily="34" charset="0"/>
                </a:rPr>
                <a:t>Import Substitution Strategy</a:t>
              </a:r>
            </a:p>
            <a:p>
              <a:pPr algn="ctr"/>
              <a:r>
                <a:rPr lang="en-US" i="1" dirty="0" smtClean="0">
                  <a:solidFill>
                    <a:srgbClr val="FFFF00"/>
                  </a:solidFill>
                  <a:latin typeface="Calibri" pitchFamily="34" charset="0"/>
                </a:rPr>
                <a:t>Disappointing results</a:t>
              </a:r>
              <a:endParaRPr lang="en-US" i="1" dirty="0">
                <a:solidFill>
                  <a:srgbClr val="FFFF00"/>
                </a:solidFill>
                <a:latin typeface="Calibri" pitchFamily="34" charset="0"/>
              </a:endParaRPr>
            </a:p>
          </p:txBody>
        </p:sp>
      </p:grpSp>
      <p:grpSp>
        <p:nvGrpSpPr>
          <p:cNvPr id="4" name="Group 21"/>
          <p:cNvGrpSpPr>
            <a:grpSpLocks/>
          </p:cNvGrpSpPr>
          <p:nvPr/>
        </p:nvGrpSpPr>
        <p:grpSpPr bwMode="auto">
          <a:xfrm>
            <a:off x="4549775" y="4190999"/>
            <a:ext cx="3298825" cy="1553527"/>
            <a:chOff x="4572000" y="3809990"/>
            <a:chExt cx="3298372" cy="1553538"/>
          </a:xfrm>
        </p:grpSpPr>
        <p:sp>
          <p:nvSpPr>
            <p:cNvPr id="18" name="Rectangle 17"/>
            <p:cNvSpPr/>
            <p:nvPr/>
          </p:nvSpPr>
          <p:spPr>
            <a:xfrm>
              <a:off x="4572000" y="3809990"/>
              <a:ext cx="3298372" cy="144781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36" name="TextBox 19"/>
            <p:cNvSpPr txBox="1">
              <a:spLocks noChangeArrowheads="1"/>
            </p:cNvSpPr>
            <p:nvPr/>
          </p:nvSpPr>
          <p:spPr bwMode="auto">
            <a:xfrm>
              <a:off x="4593772" y="3886190"/>
              <a:ext cx="3200400" cy="1477338"/>
            </a:xfrm>
            <a:prstGeom prst="rect">
              <a:avLst/>
            </a:prstGeom>
            <a:noFill/>
            <a:ln w="9525">
              <a:noFill/>
              <a:miter lim="800000"/>
              <a:headEnd/>
              <a:tailEnd/>
            </a:ln>
          </p:spPr>
          <p:txBody>
            <a:bodyPr>
              <a:spAutoFit/>
            </a:bodyPr>
            <a:lstStyle/>
            <a:p>
              <a:pPr algn="ctr"/>
              <a:r>
                <a:rPr lang="en-US" dirty="0" smtClean="0">
                  <a:solidFill>
                    <a:srgbClr val="FF0000"/>
                  </a:solidFill>
                  <a:latin typeface="Calibri" pitchFamily="34" charset="0"/>
                </a:rPr>
                <a:t>Development Economics 2.0</a:t>
              </a:r>
            </a:p>
            <a:p>
              <a:pPr algn="ctr"/>
              <a:r>
                <a:rPr lang="en-US" dirty="0" smtClean="0">
                  <a:solidFill>
                    <a:srgbClr val="FF0000"/>
                  </a:solidFill>
                  <a:latin typeface="Calibri" pitchFamily="34" charset="0"/>
                </a:rPr>
                <a:t>Washington Consensus</a:t>
              </a:r>
            </a:p>
            <a:p>
              <a:pPr algn="ctr"/>
              <a:r>
                <a:rPr lang="en-US" i="1" dirty="0" smtClean="0">
                  <a:latin typeface="Calibri" pitchFamily="34" charset="0"/>
                </a:rPr>
                <a:t>Focus </a:t>
              </a:r>
              <a:r>
                <a:rPr lang="en-US" i="1" dirty="0">
                  <a:latin typeface="Calibri" pitchFamily="34" charset="0"/>
                </a:rPr>
                <a:t>on Government Failures:</a:t>
              </a:r>
            </a:p>
            <a:p>
              <a:pPr algn="ctr"/>
              <a:r>
                <a:rPr lang="en-US" i="1" dirty="0">
                  <a:latin typeface="Calibri" pitchFamily="34" charset="0"/>
                </a:rPr>
                <a:t>Privatization and  </a:t>
              </a:r>
              <a:r>
                <a:rPr lang="en-US" i="1" dirty="0" err="1">
                  <a:latin typeface="Calibri" pitchFamily="34" charset="0"/>
                </a:rPr>
                <a:t>Marketization</a:t>
              </a:r>
              <a:r>
                <a:rPr lang="en-US" i="1" dirty="0">
                  <a:latin typeface="Calibri" pitchFamily="34" charset="0"/>
                </a:rPr>
                <a:t> </a:t>
              </a:r>
            </a:p>
            <a:p>
              <a:pPr algn="ctr"/>
              <a:r>
                <a:rPr lang="en-US" i="1" dirty="0" smtClean="0">
                  <a:solidFill>
                    <a:srgbClr val="FFFF00"/>
                  </a:solidFill>
                  <a:latin typeface="Calibri" pitchFamily="34" charset="0"/>
                </a:rPr>
                <a:t>Lost decades</a:t>
              </a:r>
              <a:endParaRPr lang="en-US" i="1" dirty="0">
                <a:solidFill>
                  <a:srgbClr val="FFFF00"/>
                </a:solidFill>
                <a:latin typeface="Calibri" pitchFamily="34" charset="0"/>
              </a:endParaRPr>
            </a:p>
          </p:txBody>
        </p:sp>
      </p:grpSp>
      <p:grpSp>
        <p:nvGrpSpPr>
          <p:cNvPr id="5" name="Group 28"/>
          <p:cNvGrpSpPr>
            <a:grpSpLocks/>
          </p:cNvGrpSpPr>
          <p:nvPr/>
        </p:nvGrpSpPr>
        <p:grpSpPr bwMode="auto">
          <a:xfrm>
            <a:off x="838200" y="1752600"/>
            <a:ext cx="6400800" cy="2362200"/>
            <a:chOff x="304800" y="1752600"/>
            <a:chExt cx="6934200" cy="2667000"/>
          </a:xfrm>
        </p:grpSpPr>
        <p:sp>
          <p:nvSpPr>
            <p:cNvPr id="24" name="Right Arrow 23"/>
            <p:cNvSpPr/>
            <p:nvPr/>
          </p:nvSpPr>
          <p:spPr>
            <a:xfrm>
              <a:off x="304800" y="1752600"/>
              <a:ext cx="6934200" cy="2667000"/>
            </a:xfrm>
            <a:prstGeom prst="rightArrow">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TextBox 24"/>
            <p:cNvSpPr txBox="1"/>
            <p:nvPr/>
          </p:nvSpPr>
          <p:spPr>
            <a:xfrm>
              <a:off x="635001" y="3301181"/>
              <a:ext cx="5861049" cy="381769"/>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ctr" fontAlgn="auto">
                <a:spcBef>
                  <a:spcPts val="0"/>
                </a:spcBef>
                <a:spcAft>
                  <a:spcPts val="0"/>
                </a:spcAft>
                <a:defRPr/>
              </a:pPr>
              <a:r>
                <a:rPr lang="en-US" sz="1600" b="1" i="1" dirty="0"/>
                <a:t>Market based economies with proactive role for government</a:t>
              </a:r>
            </a:p>
          </p:txBody>
        </p:sp>
      </p:grpSp>
      <p:sp>
        <p:nvSpPr>
          <p:cNvPr id="22" name="TextBox 21"/>
          <p:cNvSpPr txBox="1"/>
          <p:nvPr/>
        </p:nvSpPr>
        <p:spPr>
          <a:xfrm>
            <a:off x="1143000" y="2438400"/>
            <a:ext cx="2667000" cy="646113"/>
          </a:xfrm>
          <a:prstGeom prst="rect">
            <a:avLst/>
          </a:prstGeom>
        </p:spPr>
        <p:style>
          <a:lnRef idx="1">
            <a:schemeClr val="accent3"/>
          </a:lnRef>
          <a:fillRef idx="3">
            <a:schemeClr val="accent3"/>
          </a:fillRef>
          <a:effectRef idx="2">
            <a:schemeClr val="accent3"/>
          </a:effectRef>
          <a:fontRef idx="minor">
            <a:schemeClr val="lt1"/>
          </a:fontRef>
        </p:style>
        <p:txBody>
          <a:bodyPr>
            <a:spAutoFit/>
          </a:bodyPr>
          <a:lstStyle/>
          <a:p>
            <a:pPr fontAlgn="auto">
              <a:spcBef>
                <a:spcPts val="0"/>
              </a:spcBef>
              <a:spcAft>
                <a:spcPts val="0"/>
              </a:spcAft>
              <a:defRPr/>
            </a:pPr>
            <a:r>
              <a:rPr lang="en-US" b="1" i="1" dirty="0"/>
              <a:t>Successful East Asian Tigers:  Export Promotion</a:t>
            </a:r>
            <a:endParaRPr lang="en-US" dirty="0"/>
          </a:p>
        </p:txBody>
      </p:sp>
      <p:sp>
        <p:nvSpPr>
          <p:cNvPr id="23" name="TextBox 22"/>
          <p:cNvSpPr txBox="1"/>
          <p:nvPr/>
        </p:nvSpPr>
        <p:spPr>
          <a:xfrm>
            <a:off x="4419600" y="2438400"/>
            <a:ext cx="2133600" cy="64611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spAutoFit/>
          </a:bodyPr>
          <a:lstStyle/>
          <a:p>
            <a:pPr fontAlgn="auto">
              <a:spcBef>
                <a:spcPts val="0"/>
              </a:spcBef>
              <a:spcAft>
                <a:spcPts val="0"/>
              </a:spcAft>
              <a:defRPr/>
            </a:pPr>
            <a:r>
              <a:rPr lang="en-US" sz="1200" b="1" i="1" dirty="0"/>
              <a:t>China, Vietnam and Mauritius: Dual-track approach to transition </a:t>
            </a:r>
            <a:endParaRPr lang="en-US" sz="1200" dirty="0"/>
          </a:p>
        </p:txBody>
      </p:sp>
      <p:grpSp>
        <p:nvGrpSpPr>
          <p:cNvPr id="7" name="Group 27"/>
          <p:cNvGrpSpPr>
            <a:grpSpLocks/>
          </p:cNvGrpSpPr>
          <p:nvPr/>
        </p:nvGrpSpPr>
        <p:grpSpPr bwMode="auto">
          <a:xfrm>
            <a:off x="7239000" y="2286000"/>
            <a:ext cx="1600200" cy="1295400"/>
            <a:chOff x="7391400" y="2286000"/>
            <a:chExt cx="1600200" cy="1295400"/>
          </a:xfrm>
        </p:grpSpPr>
        <p:sp>
          <p:nvSpPr>
            <p:cNvPr id="27" name="Oval 26"/>
            <p:cNvSpPr/>
            <p:nvPr/>
          </p:nvSpPr>
          <p:spPr>
            <a:xfrm>
              <a:off x="7467600" y="2286000"/>
              <a:ext cx="14478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32" name="TextBox 25"/>
            <p:cNvSpPr txBox="1">
              <a:spLocks noChangeArrowheads="1"/>
            </p:cNvSpPr>
            <p:nvPr/>
          </p:nvSpPr>
          <p:spPr bwMode="auto">
            <a:xfrm>
              <a:off x="7391400" y="2590800"/>
              <a:ext cx="1600200" cy="646331"/>
            </a:xfrm>
            <a:prstGeom prst="rect">
              <a:avLst/>
            </a:prstGeom>
            <a:noFill/>
            <a:ln w="9525">
              <a:noFill/>
              <a:miter lim="800000"/>
              <a:headEnd/>
              <a:tailEnd/>
            </a:ln>
          </p:spPr>
          <p:txBody>
            <a:bodyPr>
              <a:spAutoFit/>
            </a:bodyPr>
            <a:lstStyle/>
            <a:p>
              <a:pPr algn="ctr"/>
              <a:r>
                <a:rPr lang="en-US" b="1" i="1">
                  <a:latin typeface="Calibri" pitchFamily="34" charset="0"/>
                </a:rPr>
                <a:t>Rethink</a:t>
              </a:r>
            </a:p>
            <a:p>
              <a:pPr algn="ctr"/>
              <a:r>
                <a:rPr lang="en-US" b="1" i="1">
                  <a:latin typeface="Calibri" pitchFamily="34" charset="0"/>
                </a:rPr>
                <a:t>Development</a:t>
              </a:r>
            </a:p>
          </p:txBody>
        </p:sp>
      </p:grpSp>
      <p:sp>
        <p:nvSpPr>
          <p:cNvPr id="30" name="Slide Number Placeholder 29"/>
          <p:cNvSpPr>
            <a:spLocks noGrp="1"/>
          </p:cNvSpPr>
          <p:nvPr>
            <p:ph type="sldNum" sz="quarter" idx="12"/>
          </p:nvPr>
        </p:nvSpPr>
        <p:spPr/>
        <p:txBody>
          <a:bodyPr/>
          <a:lstStyle/>
          <a:p>
            <a:pPr>
              <a:defRPr/>
            </a:pPr>
            <a:fld id="{1C0243E1-792C-47F8-B3E3-F649E49802DC}" type="slidenum">
              <a:rPr lang="en-US"/>
              <a:pPr>
                <a:defRPr/>
              </a:pPr>
              <a:t>6</a:t>
            </a:fld>
            <a:endParaRPr lang="en-US"/>
          </a:p>
        </p:txBody>
      </p:sp>
    </p:spTree>
    <p:extLst>
      <p:ext uri="{BB962C8B-B14F-4D97-AF65-F5344CB8AC3E}">
        <p14:creationId xmlns:p14="http://schemas.microsoft.com/office/powerpoint/2010/main" val="1060912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World Bank has been in the Process of Rethinking Economic Development</a:t>
            </a:r>
            <a:endParaRPr lang="en-US" i="1" dirty="0"/>
          </a:p>
        </p:txBody>
      </p:sp>
      <p:sp>
        <p:nvSpPr>
          <p:cNvPr id="6" name="TextBox 5"/>
          <p:cNvSpPr txBox="1"/>
          <p:nvPr/>
        </p:nvSpPr>
        <p:spPr>
          <a:xfrm>
            <a:off x="457200" y="4438471"/>
            <a:ext cx="1752600" cy="1200329"/>
          </a:xfrm>
          <a:prstGeom prst="rect">
            <a:avLst/>
          </a:prstGeom>
          <a:noFill/>
        </p:spPr>
        <p:txBody>
          <a:bodyPr wrap="square" rtlCol="0">
            <a:spAutoFit/>
          </a:bodyPr>
          <a:lstStyle/>
          <a:p>
            <a:pPr algn="ctr"/>
            <a:r>
              <a:rPr lang="en-US" dirty="0" smtClean="0"/>
              <a:t>Export Orientation and Market-Friendly Government</a:t>
            </a:r>
            <a:endParaRPr lang="en-US" dirty="0"/>
          </a:p>
        </p:txBody>
      </p:sp>
      <p:grpSp>
        <p:nvGrpSpPr>
          <p:cNvPr id="4" name="Group 11"/>
          <p:cNvGrpSpPr/>
          <p:nvPr/>
        </p:nvGrpSpPr>
        <p:grpSpPr>
          <a:xfrm>
            <a:off x="5867400" y="1981200"/>
            <a:ext cx="3048000" cy="4545925"/>
            <a:chOff x="6248400" y="1600200"/>
            <a:chExt cx="3048000" cy="4545925"/>
          </a:xfrm>
        </p:grpSpPr>
        <p:pic>
          <p:nvPicPr>
            <p:cNvPr id="2051" name="Picture 3"/>
            <p:cNvPicPr>
              <a:picLocks noChangeAspect="1" noChangeArrowheads="1"/>
            </p:cNvPicPr>
            <p:nvPr/>
          </p:nvPicPr>
          <p:blipFill>
            <a:blip r:embed="rId3" cstate="print"/>
            <a:srcRect/>
            <a:stretch>
              <a:fillRect/>
            </a:stretch>
          </p:blipFill>
          <p:spPr bwMode="auto">
            <a:xfrm>
              <a:off x="6705600" y="1600200"/>
              <a:ext cx="1752600" cy="2266696"/>
            </a:xfrm>
            <a:prstGeom prst="rect">
              <a:avLst/>
            </a:prstGeom>
            <a:noFill/>
            <a:ln w="9525">
              <a:noFill/>
              <a:miter lim="800000"/>
              <a:headEnd/>
              <a:tailEnd/>
            </a:ln>
            <a:effectLst/>
          </p:spPr>
        </p:pic>
        <p:sp>
          <p:nvSpPr>
            <p:cNvPr id="7" name="TextBox 6"/>
            <p:cNvSpPr txBox="1"/>
            <p:nvPr/>
          </p:nvSpPr>
          <p:spPr>
            <a:xfrm>
              <a:off x="6248400" y="4114800"/>
              <a:ext cx="3048000" cy="2031325"/>
            </a:xfrm>
            <a:prstGeom prst="rect">
              <a:avLst/>
            </a:prstGeom>
            <a:noFill/>
          </p:spPr>
          <p:txBody>
            <a:bodyPr wrap="square" rtlCol="0">
              <a:spAutoFit/>
            </a:bodyPr>
            <a:lstStyle/>
            <a:p>
              <a:pPr marL="400050" indent="-400050">
                <a:buAutoNum type="romanLcParenBoth"/>
              </a:pPr>
              <a:r>
                <a:rPr lang="en-US" dirty="0" smtClean="0"/>
                <a:t>Openness; </a:t>
              </a:r>
            </a:p>
            <a:p>
              <a:pPr marL="400050" indent="-400050">
                <a:buAutoNum type="romanLcParenBoth"/>
              </a:pPr>
              <a:r>
                <a:rPr lang="en-US" dirty="0" smtClean="0"/>
                <a:t>Macro stability; </a:t>
              </a:r>
            </a:p>
            <a:p>
              <a:pPr marL="400050" indent="-400050">
                <a:buAutoNum type="romanLcParenBoth"/>
              </a:pPr>
              <a:r>
                <a:rPr lang="en-US" dirty="0" smtClean="0"/>
                <a:t>High rates of saving &amp; investment; </a:t>
              </a:r>
            </a:p>
            <a:p>
              <a:pPr marL="400050" indent="-400050">
                <a:buAutoNum type="romanLcParenBoth"/>
              </a:pPr>
              <a:r>
                <a:rPr lang="en-US" dirty="0" smtClean="0"/>
                <a:t>Market mechanism; </a:t>
              </a:r>
            </a:p>
            <a:p>
              <a:pPr marL="400050" indent="-400050">
                <a:buAutoNum type="romanLcParenBoth"/>
              </a:pPr>
              <a:r>
                <a:rPr lang="en-US" dirty="0" smtClean="0"/>
                <a:t>Committed, credible &amp; capable government</a:t>
              </a:r>
              <a:endParaRPr lang="en-US" dirty="0"/>
            </a:p>
          </p:txBody>
        </p:sp>
      </p:grpSp>
      <p:grpSp>
        <p:nvGrpSpPr>
          <p:cNvPr id="5" name="Group 10"/>
          <p:cNvGrpSpPr/>
          <p:nvPr/>
        </p:nvGrpSpPr>
        <p:grpSpPr>
          <a:xfrm>
            <a:off x="3276600" y="2438400"/>
            <a:ext cx="2362200" cy="2350532"/>
            <a:chOff x="3352800" y="1828800"/>
            <a:chExt cx="2362200" cy="2350532"/>
          </a:xfrm>
        </p:grpSpPr>
        <p:pic>
          <p:nvPicPr>
            <p:cNvPr id="2052" name="Picture 4"/>
            <p:cNvPicPr>
              <a:picLocks noChangeAspect="1" noChangeArrowheads="1"/>
            </p:cNvPicPr>
            <p:nvPr/>
          </p:nvPicPr>
          <p:blipFill>
            <a:blip r:embed="rId4" cstate="print"/>
            <a:srcRect/>
            <a:stretch>
              <a:fillRect/>
            </a:stretch>
          </p:blipFill>
          <p:spPr bwMode="auto">
            <a:xfrm>
              <a:off x="3505200" y="1828800"/>
              <a:ext cx="1524000" cy="1767417"/>
            </a:xfrm>
            <a:prstGeom prst="rect">
              <a:avLst/>
            </a:prstGeom>
            <a:noFill/>
            <a:ln w="9525">
              <a:noFill/>
              <a:miter lim="800000"/>
              <a:headEnd/>
              <a:tailEnd/>
            </a:ln>
            <a:effectLst/>
          </p:spPr>
        </p:pic>
        <p:sp>
          <p:nvSpPr>
            <p:cNvPr id="9" name="TextBox 8"/>
            <p:cNvSpPr txBox="1"/>
            <p:nvPr/>
          </p:nvSpPr>
          <p:spPr>
            <a:xfrm>
              <a:off x="3352800" y="3810000"/>
              <a:ext cx="2362200" cy="369332"/>
            </a:xfrm>
            <a:prstGeom prst="rect">
              <a:avLst/>
            </a:prstGeom>
            <a:noFill/>
          </p:spPr>
          <p:txBody>
            <a:bodyPr wrap="square" rtlCol="0">
              <a:spAutoFit/>
            </a:bodyPr>
            <a:lstStyle/>
            <a:p>
              <a:r>
                <a:rPr lang="en-US" dirty="0" smtClean="0"/>
                <a:t>No one-size fits all</a:t>
              </a:r>
              <a:endParaRPr lang="en-US" dirty="0"/>
            </a:p>
          </p:txBody>
        </p:sp>
      </p:grpSp>
      <p:sp>
        <p:nvSpPr>
          <p:cNvPr id="12" name="Slide Number Placeholder 11"/>
          <p:cNvSpPr>
            <a:spLocks noGrp="1"/>
          </p:cNvSpPr>
          <p:nvPr>
            <p:ph type="sldNum" sz="quarter" idx="12"/>
          </p:nvPr>
        </p:nvSpPr>
        <p:spPr/>
        <p:txBody>
          <a:bodyPr/>
          <a:lstStyle/>
          <a:p>
            <a:fld id="{11410CBB-897B-49D5-BEA5-C5FD5E78542D}" type="slidenum">
              <a:rPr lang="en-US" smtClean="0"/>
              <a:pPr/>
              <a:t>7</a:t>
            </a:fld>
            <a:endParaRPr lang="en-US"/>
          </a:p>
        </p:txBody>
      </p:sp>
      <p:pic>
        <p:nvPicPr>
          <p:cNvPr id="1026" name="Picture 2"/>
          <p:cNvPicPr>
            <a:picLocks noChangeAspect="1" noChangeArrowheads="1"/>
          </p:cNvPicPr>
          <p:nvPr/>
        </p:nvPicPr>
        <p:blipFill>
          <a:blip r:embed="rId5"/>
          <a:srcRect/>
          <a:stretch>
            <a:fillRect/>
          </a:stretch>
        </p:blipFill>
        <p:spPr bwMode="auto">
          <a:xfrm>
            <a:off x="685800" y="2438400"/>
            <a:ext cx="1428750" cy="17811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1"/>
            <a:ext cx="8381999" cy="1600200"/>
          </a:xfrm>
        </p:spPr>
        <p:txBody>
          <a:bodyPr>
            <a:noAutofit/>
          </a:bodyPr>
          <a:lstStyle/>
          <a:p>
            <a:pPr algn="ctr"/>
            <a:r>
              <a:rPr lang="en-US" sz="4800" dirty="0" smtClean="0"/>
              <a:t>The New Structural Economics</a:t>
            </a:r>
            <a:br>
              <a:rPr lang="en-US" sz="4800" dirty="0" smtClean="0"/>
            </a:br>
            <a:endParaRPr lang="en-US" sz="4800" dirty="0"/>
          </a:p>
        </p:txBody>
      </p:sp>
      <p:sp>
        <p:nvSpPr>
          <p:cNvPr id="4" name="Slide Number Placeholder 3"/>
          <p:cNvSpPr>
            <a:spLocks noGrp="1"/>
          </p:cNvSpPr>
          <p:nvPr>
            <p:ph type="sldNum" sz="quarter" idx="12"/>
          </p:nvPr>
        </p:nvSpPr>
        <p:spPr/>
        <p:txBody>
          <a:bodyPr/>
          <a:lstStyle/>
          <a:p>
            <a:fld id="{11410CBB-897B-49D5-BEA5-C5FD5E78542D}"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smtClean="0"/>
              <a:t>Let’s go back to Adam Smith</a:t>
            </a:r>
            <a:endParaRPr lang="zh-CN" altLang="en-US" dirty="0"/>
          </a:p>
        </p:txBody>
      </p:sp>
      <p:sp>
        <p:nvSpPr>
          <p:cNvPr id="6" name="内容占位符 5"/>
          <p:cNvSpPr>
            <a:spLocks noGrp="1"/>
          </p:cNvSpPr>
          <p:nvPr>
            <p:ph idx="1"/>
          </p:nvPr>
        </p:nvSpPr>
        <p:spPr/>
        <p:txBody>
          <a:bodyPr/>
          <a:lstStyle/>
          <a:p>
            <a:r>
              <a:rPr lang="en-US" altLang="zh-CN" dirty="0" smtClean="0"/>
              <a:t>But not to </a:t>
            </a:r>
            <a:r>
              <a:rPr lang="en-US" altLang="zh-CN" b="1" i="1" dirty="0" smtClean="0"/>
              <a:t>The Wealth of Nations</a:t>
            </a:r>
            <a:r>
              <a:rPr lang="en-US" altLang="zh-CN" dirty="0" smtClean="0"/>
              <a:t>, which reflects findings of Adam Smith’s research</a:t>
            </a:r>
          </a:p>
          <a:p>
            <a:r>
              <a:rPr lang="en-US" altLang="zh-CN" dirty="0" smtClean="0"/>
              <a:t>Let’s go back to Adam Smith’s methodology, that is, </a:t>
            </a:r>
            <a:r>
              <a:rPr lang="en-US" altLang="zh-CN" b="1" i="1" dirty="0" smtClean="0"/>
              <a:t>An Inquiry into the Nature and Causes</a:t>
            </a:r>
            <a:r>
              <a:rPr lang="en-US" altLang="zh-CN" i="1" dirty="0" smtClean="0"/>
              <a:t> of the Wealth of Nations</a:t>
            </a:r>
            <a:endParaRPr lang="zh-CN" altLang="en-US" dirty="0"/>
          </a:p>
        </p:txBody>
      </p:sp>
      <p:sp>
        <p:nvSpPr>
          <p:cNvPr id="4" name="灯片编号占位符 3"/>
          <p:cNvSpPr>
            <a:spLocks noGrp="1"/>
          </p:cNvSpPr>
          <p:nvPr>
            <p:ph type="sldNum" sz="quarter" idx="12"/>
          </p:nvPr>
        </p:nvSpPr>
        <p:spPr/>
        <p:txBody>
          <a:bodyPr/>
          <a:lstStyle/>
          <a:p>
            <a:fld id="{11410CBB-897B-49D5-BEA5-C5FD5E78542D}" type="slidenum">
              <a:rPr lang="en-US" smtClean="0"/>
              <a:pPr/>
              <a:t>9</a:t>
            </a:fld>
            <a:endParaRPr lang="en-US"/>
          </a:p>
        </p:txBody>
      </p:sp>
    </p:spTree>
    <p:extLst>
      <p:ext uri="{BB962C8B-B14F-4D97-AF65-F5344CB8AC3E}">
        <p14:creationId xmlns:p14="http://schemas.microsoft.com/office/powerpoint/2010/main" val="177002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6">
                                            <p:txEl>
                                              <p:pRg st="0" end="0"/>
                                            </p:txEl>
                                          </p:spTgt>
                                        </p:tgtEl>
                                        <p:attrNameLst>
                                          <p:attrName>style.color</p:attrName>
                                        </p:attrNameLst>
                                      </p:cBhvr>
                                      <p:to>
                                        <a:srgbClr val="0070C0"/>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0" nodeType="clickEffect">
                                  <p:stCondLst>
                                    <p:cond delay="0"/>
                                  </p:stCondLst>
                                  <p:childTnLst>
                                    <p:animClr clrSpc="rgb" dir="cw">
                                      <p:cBhvr override="childStyle">
                                        <p:cTn id="10" dur="2000" fill="hold"/>
                                        <p:tgtEl>
                                          <p:spTgt spid="6">
                                            <p:txEl>
                                              <p:pRg st="1" end="1"/>
                                            </p:txEl>
                                          </p:spTgt>
                                        </p:tgtEl>
                                        <p:attrNameLst>
                                          <p:attrName>style.color</p:attrName>
                                        </p:attrNameLst>
                                      </p:cBhvr>
                                      <p:to>
                                        <a:srgbClr val="0070C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52400"/>
            <a:ext cx="8229600" cy="1143000"/>
          </a:xfrm>
        </p:spPr>
        <p:txBody>
          <a:bodyPr>
            <a:normAutofit/>
          </a:bodyPr>
          <a:lstStyle/>
          <a:p>
            <a:r>
              <a:rPr lang="en-US" altLang="zh-CN" sz="3600" dirty="0" smtClean="0"/>
              <a:t>The Nature of Modern Economic Growth</a:t>
            </a:r>
            <a:endParaRPr lang="zh-CN" altLang="en-US" sz="3600" dirty="0"/>
          </a:p>
        </p:txBody>
      </p:sp>
      <p:sp>
        <p:nvSpPr>
          <p:cNvPr id="3" name="内容占位符 2"/>
          <p:cNvSpPr>
            <a:spLocks noGrp="1"/>
          </p:cNvSpPr>
          <p:nvPr>
            <p:ph idx="1"/>
          </p:nvPr>
        </p:nvSpPr>
        <p:spPr>
          <a:xfrm>
            <a:off x="4495800" y="1219200"/>
            <a:ext cx="4572000" cy="5257800"/>
          </a:xfrm>
        </p:spPr>
        <p:txBody>
          <a:bodyPr>
            <a:noAutofit/>
          </a:bodyPr>
          <a:lstStyle/>
          <a:p>
            <a:r>
              <a:rPr lang="en-US" altLang="zh-CN" sz="2400" dirty="0"/>
              <a:t>Sustainable income growth </a:t>
            </a:r>
            <a:r>
              <a:rPr lang="en-US" altLang="zh-CN" sz="2400" dirty="0" smtClean="0"/>
              <a:t>in the West is </a:t>
            </a:r>
            <a:r>
              <a:rPr lang="en-US" altLang="zh-CN" sz="2400" dirty="0"/>
              <a:t>a modern phenomenon</a:t>
            </a:r>
          </a:p>
          <a:p>
            <a:r>
              <a:rPr lang="en-US" altLang="zh-CN" sz="2400" dirty="0" smtClean="0"/>
              <a:t>The </a:t>
            </a:r>
            <a:r>
              <a:rPr lang="en-US" altLang="zh-CN" sz="2400" dirty="0"/>
              <a:t>nature of modern income growth is a process of continuous changes in the structure of technologies, industries, and soft and hard infrastructure of the </a:t>
            </a:r>
            <a:r>
              <a:rPr lang="en-US" altLang="zh-CN" sz="2400" dirty="0" smtClean="0"/>
              <a:t>economy</a:t>
            </a:r>
          </a:p>
          <a:p>
            <a:r>
              <a:rPr lang="en-US" altLang="zh-CN" sz="2400" dirty="0" smtClean="0"/>
              <a:t>The research on economic development should focus on the causes of structural transformation</a:t>
            </a:r>
            <a:endParaRPr lang="en-US" altLang="zh-CN" sz="2400" dirty="0"/>
          </a:p>
          <a:p>
            <a:endParaRPr lang="zh-CN" altLang="en-US" sz="1800" dirty="0"/>
          </a:p>
        </p:txBody>
      </p:sp>
      <p:sp>
        <p:nvSpPr>
          <p:cNvPr id="4" name="灯片编号占位符 3"/>
          <p:cNvSpPr>
            <a:spLocks noGrp="1"/>
          </p:cNvSpPr>
          <p:nvPr>
            <p:ph type="sldNum" sz="quarter" idx="12"/>
          </p:nvPr>
        </p:nvSpPr>
        <p:spPr/>
        <p:txBody>
          <a:bodyPr/>
          <a:lstStyle/>
          <a:p>
            <a:fld id="{11410CBB-897B-49D5-BEA5-C5FD5E78542D}" type="slidenum">
              <a:rPr lang="en-US" smtClean="0"/>
              <a:pPr/>
              <a:t>10</a:t>
            </a:fld>
            <a:endParaRPr lang="en-US"/>
          </a:p>
        </p:txBody>
      </p:sp>
      <p:graphicFrame>
        <p:nvGraphicFramePr>
          <p:cNvPr id="5" name="图表 4"/>
          <p:cNvGraphicFramePr>
            <a:graphicFrameLocks/>
          </p:cNvGraphicFramePr>
          <p:nvPr>
            <p:extLst>
              <p:ext uri="{D42A27DB-BD31-4B8C-83A1-F6EECF244321}">
                <p14:modId xmlns:p14="http://schemas.microsoft.com/office/powerpoint/2010/main" val="3032732795"/>
              </p:ext>
            </p:extLst>
          </p:nvPr>
        </p:nvGraphicFramePr>
        <p:xfrm>
          <a:off x="152400" y="1524000"/>
          <a:ext cx="4343400" cy="4800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5717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10" fill="hold"/>
                                        <p:tgtEl>
                                          <p:spTgt spid="3">
                                            <p:txEl>
                                              <p:pRg st="0" end="0"/>
                                            </p:txEl>
                                          </p:spTgt>
                                        </p:tgtEl>
                                        <p:attrNameLst>
                                          <p:attrName>style.color</p:attrName>
                                        </p:attrNameLst>
                                      </p:cBhvr>
                                      <p:to>
                                        <a:srgbClr val="0070C0"/>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0" nodeType="clickEffect">
                                  <p:stCondLst>
                                    <p:cond delay="0"/>
                                  </p:stCondLst>
                                  <p:childTnLst>
                                    <p:animClr clrSpc="rgb" dir="cw">
                                      <p:cBhvr override="childStyle">
                                        <p:cTn id="10" dur="10" fill="hold"/>
                                        <p:tgtEl>
                                          <p:spTgt spid="3">
                                            <p:txEl>
                                              <p:pRg st="1" end="1"/>
                                            </p:txEl>
                                          </p:spTgt>
                                        </p:tgtEl>
                                        <p:attrNameLst>
                                          <p:attrName>style.color</p:attrName>
                                        </p:attrNameLst>
                                      </p:cBhvr>
                                      <p:to>
                                        <a:srgbClr val="0070C0"/>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grpId="0" nodeType="clickEffect">
                                  <p:stCondLst>
                                    <p:cond delay="0"/>
                                  </p:stCondLst>
                                  <p:childTnLst>
                                    <p:animClr clrSpc="rgb" dir="cw">
                                      <p:cBhvr override="childStyle">
                                        <p:cTn id="14" dur="10" fill="hold"/>
                                        <p:tgtEl>
                                          <p:spTgt spid="3">
                                            <p:txEl>
                                              <p:pRg st="2" end="2"/>
                                            </p:txEl>
                                          </p:spTgt>
                                        </p:tgtEl>
                                        <p:attrNameLst>
                                          <p:attrName>style.color</p:attrName>
                                        </p:attrNameLst>
                                      </p:cBhvr>
                                      <p:to>
                                        <a:srgbClr val="0070C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New Structural Economics</a:t>
            </a:r>
            <a:endParaRPr lang="en-US" i="1" dirty="0"/>
          </a:p>
        </p:txBody>
      </p:sp>
      <p:sp>
        <p:nvSpPr>
          <p:cNvPr id="3" name="Content Placeholder 2"/>
          <p:cNvSpPr>
            <a:spLocks noGrp="1"/>
          </p:cNvSpPr>
          <p:nvPr>
            <p:ph idx="1"/>
          </p:nvPr>
        </p:nvSpPr>
        <p:spPr>
          <a:xfrm>
            <a:off x="457200" y="1600200"/>
            <a:ext cx="8229600" cy="4800600"/>
          </a:xfrm>
        </p:spPr>
        <p:txBody>
          <a:bodyPr>
            <a:normAutofit lnSpcReduction="10000"/>
          </a:bodyPr>
          <a:lstStyle/>
          <a:p>
            <a:pPr>
              <a:spcBef>
                <a:spcPts val="1200"/>
              </a:spcBef>
            </a:pPr>
            <a:r>
              <a:rPr lang="en-US" dirty="0" smtClean="0"/>
              <a:t>An application of neoclassical economic approach to study the determinates of </a:t>
            </a:r>
            <a:r>
              <a:rPr lang="en-US" b="1" dirty="0" smtClean="0"/>
              <a:t>economic structure and its evolution </a:t>
            </a:r>
            <a:r>
              <a:rPr lang="en-US" dirty="0" smtClean="0"/>
              <a:t>in development, which is the nature of modern economic growth</a:t>
            </a:r>
          </a:p>
          <a:p>
            <a:pPr>
              <a:spcBef>
                <a:spcPts val="1200"/>
              </a:spcBef>
            </a:pPr>
            <a:r>
              <a:rPr lang="en-US" b="1" dirty="0" smtClean="0"/>
              <a:t> Why do I call this approach New Structural Economics?</a:t>
            </a:r>
          </a:p>
          <a:p>
            <a:pPr lvl="1">
              <a:spcBef>
                <a:spcPts val="1200"/>
              </a:spcBef>
            </a:pPr>
            <a:r>
              <a:rPr lang="en-US" dirty="0" smtClean="0"/>
              <a:t>By convention, it should be called structural economics</a:t>
            </a:r>
          </a:p>
          <a:p>
            <a:pPr lvl="1">
              <a:spcBef>
                <a:spcPts val="1200"/>
              </a:spcBef>
            </a:pPr>
            <a:r>
              <a:rPr lang="en-US" dirty="0" smtClean="0"/>
              <a:t>Add “new” to distinguish it from structuralism</a:t>
            </a:r>
            <a:endParaRPr lang="en-US" dirty="0"/>
          </a:p>
        </p:txBody>
      </p:sp>
      <p:sp>
        <p:nvSpPr>
          <p:cNvPr id="4" name="Slide Number Placeholder 3"/>
          <p:cNvSpPr>
            <a:spLocks noGrp="1"/>
          </p:cNvSpPr>
          <p:nvPr>
            <p:ph type="sldNum" sz="quarter" idx="12"/>
          </p:nvPr>
        </p:nvSpPr>
        <p:spPr/>
        <p:txBody>
          <a:bodyPr/>
          <a:lstStyle/>
          <a:p>
            <a:fld id="{11410CBB-897B-49D5-BEA5-C5FD5E78542D}" type="slidenum">
              <a:rPr lang="en-US" smtClean="0"/>
              <a:pPr/>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
                                            <p:txEl>
                                              <p:pRg st="0" end="0"/>
                                            </p:txEl>
                                          </p:spTgt>
                                        </p:tgtEl>
                                        <p:attrNameLst>
                                          <p:attrName>style.color</p:attrName>
                                        </p:attrNameLst>
                                      </p:cBhvr>
                                      <p:to>
                                        <a:schemeClr val="hlink"/>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0" nodeType="clickEffect">
                                  <p:stCondLst>
                                    <p:cond delay="0"/>
                                  </p:stCondLst>
                                  <p:childTnLst>
                                    <p:animClr clrSpc="rgb" dir="cw">
                                      <p:cBhvr override="childStyle">
                                        <p:cTn id="10" dur="500" fill="hold"/>
                                        <p:tgtEl>
                                          <p:spTgt spid="3">
                                            <p:txEl>
                                              <p:pRg st="1" end="1"/>
                                            </p:txEl>
                                          </p:spTgt>
                                        </p:tgtEl>
                                        <p:attrNameLst>
                                          <p:attrName>style.color</p:attrName>
                                        </p:attrNameLst>
                                      </p:cBhvr>
                                      <p:to>
                                        <a:schemeClr val="hlink"/>
                                      </p:to>
                                    </p:animClr>
                                  </p:childTnLst>
                                </p:cTn>
                              </p:par>
                              <p:par>
                                <p:cTn id="11" presetID="3" presetClass="emph" presetSubtype="2" fill="hold" grpId="0" nodeType="withEffect">
                                  <p:stCondLst>
                                    <p:cond delay="0"/>
                                  </p:stCondLst>
                                  <p:childTnLst>
                                    <p:animClr clrSpc="rgb" dir="cw">
                                      <p:cBhvr override="childStyle">
                                        <p:cTn id="12" dur="500" fill="hold"/>
                                        <p:tgtEl>
                                          <p:spTgt spid="3">
                                            <p:txEl>
                                              <p:pRg st="2" end="2"/>
                                            </p:txEl>
                                          </p:spTgt>
                                        </p:tgtEl>
                                        <p:attrNameLst>
                                          <p:attrName>style.color</p:attrName>
                                        </p:attrNameLst>
                                      </p:cBhvr>
                                      <p:to>
                                        <a:schemeClr val="hlink"/>
                                      </p:to>
                                    </p:animClr>
                                  </p:childTnLst>
                                </p:cTn>
                              </p:par>
                              <p:par>
                                <p:cTn id="13" presetID="3" presetClass="emph" presetSubtype="2" fill="hold" grpId="0" nodeType="withEffect">
                                  <p:stCondLst>
                                    <p:cond delay="0"/>
                                  </p:stCondLst>
                                  <p:childTnLst>
                                    <p:animClr clrSpc="rgb" dir="cw">
                                      <p:cBhvr override="childStyle">
                                        <p:cTn id="14" dur="500" fill="hold"/>
                                        <p:tgtEl>
                                          <p:spTgt spid="3">
                                            <p:txEl>
                                              <p:pRg st="3" end="3"/>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1143000"/>
          </a:xfrm>
        </p:spPr>
        <p:txBody>
          <a:bodyPr>
            <a:normAutofit/>
          </a:bodyPr>
          <a:lstStyle/>
          <a:p>
            <a:r>
              <a:rPr lang="en-US" sz="3600" i="1" dirty="0" smtClean="0"/>
              <a:t>What Determines Structure and its Change?</a:t>
            </a:r>
            <a:endParaRPr lang="en-US" sz="3600" i="1" dirty="0"/>
          </a:p>
        </p:txBody>
      </p:sp>
      <p:sp>
        <p:nvSpPr>
          <p:cNvPr id="3" name="Content Placeholder 2"/>
          <p:cNvSpPr>
            <a:spLocks noGrp="1"/>
          </p:cNvSpPr>
          <p:nvPr>
            <p:ph idx="1"/>
          </p:nvPr>
        </p:nvSpPr>
        <p:spPr>
          <a:xfrm>
            <a:off x="381000" y="1219200"/>
            <a:ext cx="8458200" cy="5410200"/>
          </a:xfrm>
        </p:spPr>
        <p:txBody>
          <a:bodyPr>
            <a:normAutofit fontScale="70000" lnSpcReduction="20000"/>
          </a:bodyPr>
          <a:lstStyle/>
          <a:p>
            <a:pPr>
              <a:spcAft>
                <a:spcPts val="600"/>
              </a:spcAft>
            </a:pPr>
            <a:r>
              <a:rPr lang="en-US" b="1" dirty="0" smtClean="0"/>
              <a:t>The main hypothesis</a:t>
            </a:r>
            <a:r>
              <a:rPr lang="en-US" dirty="0" smtClean="0"/>
              <a:t>. Industrial structure is endogenous to endowment structure, which is given at any specific time and changeable over time</a:t>
            </a:r>
          </a:p>
          <a:p>
            <a:r>
              <a:rPr lang="en-US" b="1" dirty="0" smtClean="0"/>
              <a:t>Initial endowments.</a:t>
            </a:r>
            <a:r>
              <a:rPr lang="en-US" dirty="0" smtClean="0"/>
              <a:t> Determine the economy’s total budgets and relative factor prices at time t.</a:t>
            </a:r>
          </a:p>
          <a:p>
            <a:pPr lvl="1"/>
            <a:r>
              <a:rPr lang="en-US" dirty="0" smtClean="0"/>
              <a:t>Comparative advantage</a:t>
            </a:r>
          </a:p>
          <a:p>
            <a:pPr lvl="1">
              <a:spcAft>
                <a:spcPts val="600"/>
              </a:spcAft>
            </a:pPr>
            <a:r>
              <a:rPr lang="en-US" dirty="0" smtClean="0"/>
              <a:t>Optimal industrial structure (endogenous)</a:t>
            </a:r>
          </a:p>
          <a:p>
            <a:r>
              <a:rPr lang="en-US" b="1" dirty="0" smtClean="0"/>
              <a:t>Dynamics</a:t>
            </a:r>
            <a:r>
              <a:rPr lang="en-US" dirty="0" smtClean="0"/>
              <a:t>. Income growth depends on:</a:t>
            </a:r>
          </a:p>
          <a:p>
            <a:pPr lvl="1"/>
            <a:r>
              <a:rPr lang="en-US" dirty="0" smtClean="0"/>
              <a:t>Upgrading industrial structure</a:t>
            </a:r>
          </a:p>
          <a:p>
            <a:pPr lvl="1"/>
            <a:r>
              <a:rPr lang="en-US" dirty="0" smtClean="0"/>
              <a:t>Upgrading of endowments</a:t>
            </a:r>
          </a:p>
          <a:p>
            <a:pPr lvl="1">
              <a:spcAft>
                <a:spcPts val="600"/>
              </a:spcAft>
            </a:pPr>
            <a:r>
              <a:rPr lang="en-US" dirty="0" smtClean="0"/>
              <a:t>Improvements in “hard” and “soft” infrastructure</a:t>
            </a:r>
          </a:p>
          <a:p>
            <a:pPr>
              <a:spcAft>
                <a:spcPts val="600"/>
              </a:spcAft>
            </a:pPr>
            <a:r>
              <a:rPr lang="en-US" dirty="0" smtClean="0">
                <a:solidFill>
                  <a:srgbClr val="FF0000"/>
                </a:solidFill>
              </a:rPr>
              <a:t>The low-income trap and the middle-income trap are both the result of a country’s inability to have a dynamic structural change</a:t>
            </a:r>
          </a:p>
          <a:p>
            <a:r>
              <a:rPr lang="en-US" i="1" dirty="0" smtClean="0"/>
              <a:t>Following comparative advantage (determined by the endowment structure) to develop industries is the best way to upgrade the endowment structure and to sustain industrial upgrading, income growth, and poverty reduction.</a:t>
            </a:r>
            <a:endParaRPr lang="en-US" i="1" dirty="0"/>
          </a:p>
        </p:txBody>
      </p:sp>
      <p:sp>
        <p:nvSpPr>
          <p:cNvPr id="8" name="Slide Number Placeholder 7"/>
          <p:cNvSpPr>
            <a:spLocks noGrp="1"/>
          </p:cNvSpPr>
          <p:nvPr>
            <p:ph type="sldNum" sz="quarter" idx="12"/>
          </p:nvPr>
        </p:nvSpPr>
        <p:spPr/>
        <p:txBody>
          <a:bodyPr/>
          <a:lstStyle/>
          <a:p>
            <a:fld id="{11410CBB-897B-49D5-BEA5-C5FD5E78542D}" type="slidenum">
              <a:rPr lang="en-US" smtClean="0"/>
              <a:pPr/>
              <a:t>12</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
                                            <p:txEl>
                                              <p:pRg st="0" end="0"/>
                                            </p:txEl>
                                          </p:spTgt>
                                        </p:tgtEl>
                                        <p:attrNameLst>
                                          <p:attrName>style.color</p:attrName>
                                        </p:attrNameLst>
                                      </p:cBhvr>
                                      <p:to>
                                        <a:schemeClr val="hlink"/>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0" nodeType="clickEffect">
                                  <p:stCondLst>
                                    <p:cond delay="0"/>
                                  </p:stCondLst>
                                  <p:childTnLst>
                                    <p:animClr clrSpc="rgb" dir="cw">
                                      <p:cBhvr override="childStyle">
                                        <p:cTn id="10" dur="500" fill="hold"/>
                                        <p:tgtEl>
                                          <p:spTgt spid="3">
                                            <p:txEl>
                                              <p:pRg st="1" end="1"/>
                                            </p:txEl>
                                          </p:spTgt>
                                        </p:tgtEl>
                                        <p:attrNameLst>
                                          <p:attrName>style.color</p:attrName>
                                        </p:attrNameLst>
                                      </p:cBhvr>
                                      <p:to>
                                        <a:schemeClr val="hlink"/>
                                      </p:to>
                                    </p:animClr>
                                  </p:childTnLst>
                                </p:cTn>
                              </p:par>
                              <p:par>
                                <p:cTn id="11" presetID="3" presetClass="emph" presetSubtype="2" fill="hold" grpId="0" nodeType="withEffect">
                                  <p:stCondLst>
                                    <p:cond delay="0"/>
                                  </p:stCondLst>
                                  <p:childTnLst>
                                    <p:animClr clrSpc="rgb" dir="cw">
                                      <p:cBhvr override="childStyle">
                                        <p:cTn id="12" dur="500" fill="hold"/>
                                        <p:tgtEl>
                                          <p:spTgt spid="3">
                                            <p:txEl>
                                              <p:pRg st="2" end="2"/>
                                            </p:txEl>
                                          </p:spTgt>
                                        </p:tgtEl>
                                        <p:attrNameLst>
                                          <p:attrName>style.color</p:attrName>
                                        </p:attrNameLst>
                                      </p:cBhvr>
                                      <p:to>
                                        <a:schemeClr val="hlink"/>
                                      </p:to>
                                    </p:animClr>
                                  </p:childTnLst>
                                </p:cTn>
                              </p:par>
                              <p:par>
                                <p:cTn id="13" presetID="3" presetClass="emph" presetSubtype="2" fill="hold" grpId="0" nodeType="withEffect">
                                  <p:stCondLst>
                                    <p:cond delay="0"/>
                                  </p:stCondLst>
                                  <p:childTnLst>
                                    <p:animClr clrSpc="rgb" dir="cw">
                                      <p:cBhvr override="childStyle">
                                        <p:cTn id="14" dur="500" fill="hold"/>
                                        <p:tgtEl>
                                          <p:spTgt spid="3">
                                            <p:txEl>
                                              <p:pRg st="3" end="3"/>
                                            </p:txEl>
                                          </p:spTgt>
                                        </p:tgtEl>
                                        <p:attrNameLst>
                                          <p:attrName>style.color</p:attrName>
                                        </p:attrNameLst>
                                      </p:cBhvr>
                                      <p:to>
                                        <a:schemeClr val="hlink"/>
                                      </p:to>
                                    </p:animClr>
                                  </p:childTnLst>
                                </p:cTn>
                              </p:par>
                            </p:childTnLst>
                          </p:cTn>
                        </p:par>
                      </p:childTnLst>
                    </p:cTn>
                  </p:par>
                  <p:par>
                    <p:cTn id="15" fill="hold">
                      <p:stCondLst>
                        <p:cond delay="indefinite"/>
                      </p:stCondLst>
                      <p:childTnLst>
                        <p:par>
                          <p:cTn id="16" fill="hold">
                            <p:stCondLst>
                              <p:cond delay="0"/>
                            </p:stCondLst>
                            <p:childTnLst>
                              <p:par>
                                <p:cTn id="17" presetID="3" presetClass="emph" presetSubtype="2" fill="hold" grpId="0" nodeType="clickEffect">
                                  <p:stCondLst>
                                    <p:cond delay="0"/>
                                  </p:stCondLst>
                                  <p:childTnLst>
                                    <p:animClr clrSpc="rgb" dir="cw">
                                      <p:cBhvr override="childStyle">
                                        <p:cTn id="18" dur="500" fill="hold"/>
                                        <p:tgtEl>
                                          <p:spTgt spid="3">
                                            <p:txEl>
                                              <p:pRg st="4" end="4"/>
                                            </p:txEl>
                                          </p:spTgt>
                                        </p:tgtEl>
                                        <p:attrNameLst>
                                          <p:attrName>style.color</p:attrName>
                                        </p:attrNameLst>
                                      </p:cBhvr>
                                      <p:to>
                                        <a:schemeClr val="hlink"/>
                                      </p:to>
                                    </p:animClr>
                                  </p:childTnLst>
                                </p:cTn>
                              </p:par>
                              <p:par>
                                <p:cTn id="19" presetID="3" presetClass="emph" presetSubtype="2" fill="hold" grpId="0" nodeType="withEffect">
                                  <p:stCondLst>
                                    <p:cond delay="0"/>
                                  </p:stCondLst>
                                  <p:childTnLst>
                                    <p:animClr clrSpc="rgb" dir="cw">
                                      <p:cBhvr override="childStyle">
                                        <p:cTn id="20" dur="500" fill="hold"/>
                                        <p:tgtEl>
                                          <p:spTgt spid="3">
                                            <p:txEl>
                                              <p:pRg st="5" end="5"/>
                                            </p:txEl>
                                          </p:spTgt>
                                        </p:tgtEl>
                                        <p:attrNameLst>
                                          <p:attrName>style.color</p:attrName>
                                        </p:attrNameLst>
                                      </p:cBhvr>
                                      <p:to>
                                        <a:schemeClr val="hlink"/>
                                      </p:to>
                                    </p:animClr>
                                  </p:childTnLst>
                                </p:cTn>
                              </p:par>
                              <p:par>
                                <p:cTn id="21" presetID="3" presetClass="emph" presetSubtype="2" fill="hold" grpId="0" nodeType="withEffect">
                                  <p:stCondLst>
                                    <p:cond delay="0"/>
                                  </p:stCondLst>
                                  <p:childTnLst>
                                    <p:animClr clrSpc="rgb" dir="cw">
                                      <p:cBhvr override="childStyle">
                                        <p:cTn id="22" dur="500" fill="hold"/>
                                        <p:tgtEl>
                                          <p:spTgt spid="3">
                                            <p:txEl>
                                              <p:pRg st="6" end="6"/>
                                            </p:txEl>
                                          </p:spTgt>
                                        </p:tgtEl>
                                        <p:attrNameLst>
                                          <p:attrName>style.color</p:attrName>
                                        </p:attrNameLst>
                                      </p:cBhvr>
                                      <p:to>
                                        <a:schemeClr val="hlink"/>
                                      </p:to>
                                    </p:animClr>
                                  </p:childTnLst>
                                </p:cTn>
                              </p:par>
                              <p:par>
                                <p:cTn id="23" presetID="3" presetClass="emph" presetSubtype="2" fill="hold" grpId="0" nodeType="withEffect">
                                  <p:stCondLst>
                                    <p:cond delay="0"/>
                                  </p:stCondLst>
                                  <p:childTnLst>
                                    <p:animClr clrSpc="rgb" dir="cw">
                                      <p:cBhvr override="childStyle">
                                        <p:cTn id="24" dur="500" fill="hold"/>
                                        <p:tgtEl>
                                          <p:spTgt spid="3">
                                            <p:txEl>
                                              <p:pRg st="7" end="7"/>
                                            </p:txEl>
                                          </p:spTgt>
                                        </p:tgtEl>
                                        <p:attrNameLst>
                                          <p:attrName>style.color</p:attrName>
                                        </p:attrNameLst>
                                      </p:cBhvr>
                                      <p:to>
                                        <a:schemeClr val="hlink"/>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0" nodeType="clickEffect">
                                  <p:stCondLst>
                                    <p:cond delay="0"/>
                                  </p:stCondLst>
                                  <p:childTnLst>
                                    <p:animClr clrSpc="rgb" dir="cw">
                                      <p:cBhvr override="childStyle">
                                        <p:cTn id="28" dur="500" fill="hold"/>
                                        <p:tgtEl>
                                          <p:spTgt spid="3">
                                            <p:txEl>
                                              <p:pRg st="8" end="8"/>
                                            </p:txEl>
                                          </p:spTgt>
                                        </p:tgtEl>
                                        <p:attrNameLst>
                                          <p:attrName>style.color</p:attrName>
                                        </p:attrNameLst>
                                      </p:cBhvr>
                                      <p:to>
                                        <a:schemeClr val="hlink"/>
                                      </p:to>
                                    </p:animClr>
                                  </p:childTnLst>
                                </p:cTn>
                              </p:par>
                            </p:childTnLst>
                          </p:cTn>
                        </p:par>
                      </p:childTnLst>
                    </p:cTn>
                  </p:par>
                  <p:par>
                    <p:cTn id="29" fill="hold">
                      <p:stCondLst>
                        <p:cond delay="indefinite"/>
                      </p:stCondLst>
                      <p:childTnLst>
                        <p:par>
                          <p:cTn id="30" fill="hold">
                            <p:stCondLst>
                              <p:cond delay="0"/>
                            </p:stCondLst>
                            <p:childTnLst>
                              <p:par>
                                <p:cTn id="31" presetID="3" presetClass="emph" presetSubtype="2" fill="hold" grpId="0" nodeType="clickEffect">
                                  <p:stCondLst>
                                    <p:cond delay="0"/>
                                  </p:stCondLst>
                                  <p:childTnLst>
                                    <p:animClr clrSpc="rgb" dir="cw">
                                      <p:cBhvr override="childStyle">
                                        <p:cTn id="32" dur="500" fill="hold"/>
                                        <p:tgtEl>
                                          <p:spTgt spid="3">
                                            <p:txEl>
                                              <p:pRg st="9" end="9"/>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smtClean="0"/>
              <a:t>The Market and the State</a:t>
            </a:r>
            <a:endParaRPr lang="en-US" i="1" dirty="0"/>
          </a:p>
        </p:txBody>
      </p:sp>
      <p:sp>
        <p:nvSpPr>
          <p:cNvPr id="3" name="Content Placeholder 2"/>
          <p:cNvSpPr>
            <a:spLocks noGrp="1"/>
          </p:cNvSpPr>
          <p:nvPr>
            <p:ph idx="1"/>
          </p:nvPr>
        </p:nvSpPr>
        <p:spPr>
          <a:xfrm>
            <a:off x="457200" y="1524000"/>
            <a:ext cx="8534400" cy="5105400"/>
          </a:xfrm>
        </p:spPr>
        <p:txBody>
          <a:bodyPr>
            <a:normAutofit/>
          </a:bodyPr>
          <a:lstStyle/>
          <a:p>
            <a:pPr>
              <a:spcAft>
                <a:spcPts val="1200"/>
              </a:spcAft>
            </a:pPr>
            <a:r>
              <a:rPr lang="en-US" dirty="0" smtClean="0"/>
              <a:t>Firms maximize profits…choice of technology and industries based on relative factor prices…</a:t>
            </a:r>
          </a:p>
          <a:p>
            <a:pPr marL="738188" lvl="2" indent="0">
              <a:buNone/>
            </a:pPr>
            <a:r>
              <a:rPr lang="en-US" sz="3800" b="1" i="1" dirty="0" smtClean="0"/>
              <a:t>Need for a competitive market system</a:t>
            </a:r>
            <a:endParaRPr lang="en-US" sz="3800" b="1" dirty="0" smtClean="0"/>
          </a:p>
          <a:p>
            <a:r>
              <a:rPr lang="en-US" dirty="0" smtClean="0"/>
              <a:t>Industrial upgrading and diversification needs to:</a:t>
            </a:r>
          </a:p>
          <a:p>
            <a:pPr lvl="1"/>
            <a:r>
              <a:rPr lang="en-US" sz="3200" dirty="0" smtClean="0"/>
              <a:t>Address externalities</a:t>
            </a:r>
          </a:p>
          <a:p>
            <a:pPr lvl="1"/>
            <a:r>
              <a:rPr lang="en-US" altLang="zh-CN" sz="3200" dirty="0" smtClean="0"/>
              <a:t>Solve </a:t>
            </a:r>
            <a:r>
              <a:rPr lang="en-US" altLang="zh-CN" sz="3200" dirty="0"/>
              <a:t>coordination </a:t>
            </a:r>
            <a:r>
              <a:rPr lang="en-US" altLang="zh-CN" sz="3200" dirty="0" smtClean="0"/>
              <a:t>problems</a:t>
            </a:r>
            <a:endParaRPr lang="en-US" sz="3200" dirty="0" smtClean="0"/>
          </a:p>
          <a:p>
            <a:pPr marL="738188" lvl="1" indent="0">
              <a:buNone/>
            </a:pPr>
            <a:r>
              <a:rPr lang="en-US" sz="4000" b="1" i="1" dirty="0" smtClean="0"/>
              <a:t>Need for a facilitating state</a:t>
            </a:r>
            <a:endParaRPr lang="en-US" sz="4000" b="1" i="1" dirty="0"/>
          </a:p>
        </p:txBody>
      </p:sp>
      <p:sp>
        <p:nvSpPr>
          <p:cNvPr id="4" name="Right Arrow 3"/>
          <p:cNvSpPr/>
          <p:nvPr/>
        </p:nvSpPr>
        <p:spPr>
          <a:xfrm>
            <a:off x="228600" y="2895600"/>
            <a:ext cx="914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228600" y="5943600"/>
            <a:ext cx="914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11410CBB-897B-49D5-BEA5-C5FD5E78542D}" type="slidenum">
              <a:rPr lang="en-US" smtClean="0"/>
              <a:pPr/>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10" fill="hold"/>
                                        <p:tgtEl>
                                          <p:spTgt spid="3">
                                            <p:txEl>
                                              <p:pRg st="0" end="0"/>
                                            </p:txEl>
                                          </p:spTgt>
                                        </p:tgtEl>
                                        <p:attrNameLst>
                                          <p:attrName>style.color</p:attrName>
                                        </p:attrNameLst>
                                      </p:cBhvr>
                                      <p:to>
                                        <a:schemeClr val="hlink"/>
                                      </p:to>
                                    </p:animClr>
                                  </p:childTnLst>
                                </p:cTn>
                              </p:par>
                              <p:par>
                                <p:cTn id="7" presetID="3" presetClass="emph" presetSubtype="2" fill="hold" grpId="0" nodeType="withEffect">
                                  <p:stCondLst>
                                    <p:cond delay="0"/>
                                  </p:stCondLst>
                                  <p:childTnLst>
                                    <p:animClr clrSpc="rgb" dir="cw">
                                      <p:cBhvr override="childStyle">
                                        <p:cTn id="8" dur="10" fill="hold"/>
                                        <p:tgtEl>
                                          <p:spTgt spid="3">
                                            <p:txEl>
                                              <p:pRg st="1" end="1"/>
                                            </p:txEl>
                                          </p:spTgt>
                                        </p:tgtEl>
                                        <p:attrNameLst>
                                          <p:attrName>style.color</p:attrName>
                                        </p:attrNameLst>
                                      </p:cBhvr>
                                      <p:to>
                                        <a:schemeClr val="hlink"/>
                                      </p:to>
                                    </p:animClr>
                                  </p:childTnLst>
                                </p:cTn>
                              </p:par>
                            </p:childTnLst>
                          </p:cTn>
                        </p:par>
                      </p:childTnLst>
                    </p:cTn>
                  </p:par>
                  <p:par>
                    <p:cTn id="9" fill="hold">
                      <p:stCondLst>
                        <p:cond delay="indefinite"/>
                      </p:stCondLst>
                      <p:childTnLst>
                        <p:par>
                          <p:cTn id="10" fill="hold">
                            <p:stCondLst>
                              <p:cond delay="0"/>
                            </p:stCondLst>
                            <p:childTnLst>
                              <p:par>
                                <p:cTn id="11" presetID="3" presetClass="emph" presetSubtype="2" fill="hold" grpId="0" nodeType="clickEffect">
                                  <p:stCondLst>
                                    <p:cond delay="0"/>
                                  </p:stCondLst>
                                  <p:childTnLst>
                                    <p:animClr clrSpc="rgb" dir="cw">
                                      <p:cBhvr override="childStyle">
                                        <p:cTn id="12" dur="10" fill="hold"/>
                                        <p:tgtEl>
                                          <p:spTgt spid="3">
                                            <p:txEl>
                                              <p:pRg st="2" end="2"/>
                                            </p:txEl>
                                          </p:spTgt>
                                        </p:tgtEl>
                                        <p:attrNameLst>
                                          <p:attrName>style.color</p:attrName>
                                        </p:attrNameLst>
                                      </p:cBhvr>
                                      <p:to>
                                        <a:schemeClr val="hlink"/>
                                      </p:to>
                                    </p:animClr>
                                  </p:childTnLst>
                                </p:cTn>
                              </p:par>
                              <p:par>
                                <p:cTn id="13" presetID="3" presetClass="emph" presetSubtype="2" fill="hold" grpId="0" nodeType="withEffect">
                                  <p:stCondLst>
                                    <p:cond delay="0"/>
                                  </p:stCondLst>
                                  <p:childTnLst>
                                    <p:animClr clrSpc="rgb" dir="cw">
                                      <p:cBhvr override="childStyle">
                                        <p:cTn id="14" dur="10" fill="hold"/>
                                        <p:tgtEl>
                                          <p:spTgt spid="3">
                                            <p:txEl>
                                              <p:pRg st="3" end="3"/>
                                            </p:txEl>
                                          </p:spTgt>
                                        </p:tgtEl>
                                        <p:attrNameLst>
                                          <p:attrName>style.color</p:attrName>
                                        </p:attrNameLst>
                                      </p:cBhvr>
                                      <p:to>
                                        <a:schemeClr val="hlink"/>
                                      </p:to>
                                    </p:animClr>
                                  </p:childTnLst>
                                </p:cTn>
                              </p:par>
                              <p:par>
                                <p:cTn id="15" presetID="3" presetClass="emph" presetSubtype="2" fill="hold" grpId="0" nodeType="withEffect">
                                  <p:stCondLst>
                                    <p:cond delay="0"/>
                                  </p:stCondLst>
                                  <p:childTnLst>
                                    <p:animClr clrSpc="rgb" dir="cw">
                                      <p:cBhvr override="childStyle">
                                        <p:cTn id="16" dur="10" fill="hold"/>
                                        <p:tgtEl>
                                          <p:spTgt spid="3">
                                            <p:txEl>
                                              <p:pRg st="4" end="4"/>
                                            </p:txEl>
                                          </p:spTgt>
                                        </p:tgtEl>
                                        <p:attrNameLst>
                                          <p:attrName>style.color</p:attrName>
                                        </p:attrNameLst>
                                      </p:cBhvr>
                                      <p:to>
                                        <a:schemeClr val="hlink"/>
                                      </p:to>
                                    </p:animClr>
                                  </p:childTnLst>
                                </p:cTn>
                              </p:par>
                              <p:par>
                                <p:cTn id="17" presetID="3" presetClass="emph" presetSubtype="2" fill="hold" grpId="0" nodeType="withEffect">
                                  <p:stCondLst>
                                    <p:cond delay="0"/>
                                  </p:stCondLst>
                                  <p:childTnLst>
                                    <p:animClr clrSpc="rgb" dir="cw">
                                      <p:cBhvr override="childStyle">
                                        <p:cTn id="18" dur="10" fill="hold"/>
                                        <p:tgtEl>
                                          <p:spTgt spid="3">
                                            <p:txEl>
                                              <p:pRg st="5" end="5"/>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NSE and The Growth Commission’s Stylized Facts</a:t>
            </a:r>
            <a:endParaRPr lang="en-US" i="1" dirty="0"/>
          </a:p>
        </p:txBody>
      </p:sp>
      <p:sp>
        <p:nvSpPr>
          <p:cNvPr id="3" name="Content Placeholder 2"/>
          <p:cNvSpPr>
            <a:spLocks noGrp="1"/>
          </p:cNvSpPr>
          <p:nvPr>
            <p:ph idx="1"/>
          </p:nvPr>
        </p:nvSpPr>
        <p:spPr>
          <a:xfrm>
            <a:off x="457200" y="1676400"/>
            <a:ext cx="7391400" cy="4876800"/>
          </a:xfrm>
        </p:spPr>
        <p:txBody>
          <a:bodyPr>
            <a:normAutofit fontScale="85000" lnSpcReduction="20000"/>
          </a:bodyPr>
          <a:lstStyle/>
          <a:p>
            <a:r>
              <a:rPr lang="en-US" dirty="0" smtClean="0"/>
              <a:t>Policy Recommendation from NSE</a:t>
            </a:r>
          </a:p>
          <a:p>
            <a:pPr lvl="1"/>
            <a:r>
              <a:rPr lang="en-US" dirty="0" smtClean="0"/>
              <a:t>Following comparative advantage : Conditions</a:t>
            </a:r>
          </a:p>
          <a:p>
            <a:pPr lvl="2"/>
            <a:r>
              <a:rPr lang="en-US" sz="3000" dirty="0" smtClean="0"/>
              <a:t>Market economy </a:t>
            </a:r>
          </a:p>
          <a:p>
            <a:pPr lvl="2"/>
            <a:r>
              <a:rPr lang="en-US" sz="3000" dirty="0" smtClean="0"/>
              <a:t>Facilitating State</a:t>
            </a:r>
          </a:p>
          <a:p>
            <a:r>
              <a:rPr lang="en-US" dirty="0" smtClean="0"/>
              <a:t>The results:</a:t>
            </a:r>
          </a:p>
          <a:p>
            <a:pPr lvl="1"/>
            <a:r>
              <a:rPr lang="en-US" dirty="0" smtClean="0"/>
              <a:t>Openness and advantage of backwardness</a:t>
            </a:r>
          </a:p>
          <a:p>
            <a:pPr lvl="1"/>
            <a:r>
              <a:rPr lang="en-US" dirty="0" smtClean="0"/>
              <a:t>Competitiveness and strong external as well as fiscal accounts: fewer home-grown crises and larger scope for countercyclical fiscal policies.</a:t>
            </a:r>
          </a:p>
          <a:p>
            <a:pPr lvl="1"/>
            <a:r>
              <a:rPr lang="en-US" dirty="0" smtClean="0"/>
              <a:t>Large economic surplus and high returns to investment:  high rate of savings and investment.</a:t>
            </a:r>
          </a:p>
          <a:p>
            <a:r>
              <a:rPr lang="en-US" dirty="0" smtClean="0">
                <a:solidFill>
                  <a:srgbClr val="FF0000"/>
                </a:solidFill>
              </a:rPr>
              <a:t>The NSE’s recommendations are consistent with the </a:t>
            </a:r>
            <a:r>
              <a:rPr lang="en-US" i="1" dirty="0" smtClean="0">
                <a:solidFill>
                  <a:srgbClr val="FF0000"/>
                </a:solidFill>
              </a:rPr>
              <a:t>East Asian Miracle’s </a:t>
            </a:r>
            <a:r>
              <a:rPr lang="en-US" dirty="0" smtClean="0">
                <a:solidFill>
                  <a:srgbClr val="FF0000"/>
                </a:solidFill>
              </a:rPr>
              <a:t>findings.</a:t>
            </a:r>
            <a:endParaRPr lang="en-US" dirty="0">
              <a:solidFill>
                <a:srgbClr val="FF0000"/>
              </a:solidFill>
            </a:endParaRPr>
          </a:p>
        </p:txBody>
      </p:sp>
      <p:sp>
        <p:nvSpPr>
          <p:cNvPr id="4" name="TextBox 3"/>
          <p:cNvSpPr txBox="1"/>
          <p:nvPr/>
        </p:nvSpPr>
        <p:spPr>
          <a:xfrm>
            <a:off x="6172200" y="1219201"/>
            <a:ext cx="2819400" cy="2062103"/>
          </a:xfrm>
          <a:prstGeom prst="rect">
            <a:avLst/>
          </a:prstGeom>
          <a:noFill/>
        </p:spPr>
        <p:txBody>
          <a:bodyPr wrap="square" rtlCol="0">
            <a:spAutoFit/>
          </a:bodyPr>
          <a:lstStyle/>
          <a:p>
            <a:pPr algn="r"/>
            <a:r>
              <a:rPr lang="en-US" sz="2400" i="1" dirty="0" smtClean="0">
                <a:solidFill>
                  <a:srgbClr val="FF0000"/>
                </a:solidFill>
              </a:rPr>
              <a:t>Growth Report Stylized Facts</a:t>
            </a:r>
            <a:r>
              <a:rPr lang="en-US" sz="2400" dirty="0" smtClean="0">
                <a:solidFill>
                  <a:srgbClr val="FF0000"/>
                </a:solidFill>
              </a:rPr>
              <a:t>:</a:t>
            </a:r>
            <a:r>
              <a:rPr lang="en-US" sz="3200" dirty="0" smtClean="0">
                <a:solidFill>
                  <a:srgbClr val="FF0000"/>
                </a:solidFill>
              </a:rPr>
              <a:t> </a:t>
            </a:r>
          </a:p>
          <a:p>
            <a:pPr algn="r"/>
            <a:endParaRPr lang="en-US" sz="2400" dirty="0" smtClean="0">
              <a:solidFill>
                <a:srgbClr val="FF0000"/>
              </a:solidFill>
            </a:endParaRPr>
          </a:p>
          <a:p>
            <a:pPr algn="r"/>
            <a:r>
              <a:rPr lang="en-US" sz="2400" dirty="0" smtClean="0">
                <a:solidFill>
                  <a:srgbClr val="FF0000"/>
                </a:solidFill>
              </a:rPr>
              <a:t>#4                                      		#5             </a:t>
            </a:r>
            <a:endParaRPr lang="en-US" sz="2400" dirty="0">
              <a:solidFill>
                <a:srgbClr val="FF0000"/>
              </a:solidFill>
            </a:endParaRPr>
          </a:p>
        </p:txBody>
      </p:sp>
      <p:sp>
        <p:nvSpPr>
          <p:cNvPr id="5" name="Slide Number Placeholder 4"/>
          <p:cNvSpPr>
            <a:spLocks noGrp="1"/>
          </p:cNvSpPr>
          <p:nvPr>
            <p:ph type="sldNum" sz="quarter" idx="12"/>
          </p:nvPr>
        </p:nvSpPr>
        <p:spPr/>
        <p:txBody>
          <a:bodyPr/>
          <a:lstStyle/>
          <a:p>
            <a:fld id="{11410CBB-897B-49D5-BEA5-C5FD5E78542D}" type="slidenum">
              <a:rPr lang="en-US" smtClean="0"/>
              <a:pPr/>
              <a:t>14</a:t>
            </a:fld>
            <a:endParaRPr lang="en-US"/>
          </a:p>
        </p:txBody>
      </p:sp>
      <p:sp>
        <p:nvSpPr>
          <p:cNvPr id="6" name="TextBox 5"/>
          <p:cNvSpPr txBox="1"/>
          <p:nvPr/>
        </p:nvSpPr>
        <p:spPr>
          <a:xfrm>
            <a:off x="8458200" y="3429000"/>
            <a:ext cx="533400" cy="461665"/>
          </a:xfrm>
          <a:prstGeom prst="rect">
            <a:avLst/>
          </a:prstGeom>
          <a:noFill/>
        </p:spPr>
        <p:txBody>
          <a:bodyPr wrap="square" rtlCol="0">
            <a:spAutoFit/>
          </a:bodyPr>
          <a:lstStyle/>
          <a:p>
            <a:pPr algn="r"/>
            <a:r>
              <a:rPr lang="en-US" sz="2400" dirty="0" smtClean="0">
                <a:solidFill>
                  <a:srgbClr val="FF0000"/>
                </a:solidFill>
              </a:rPr>
              <a:t>#1                                                  </a:t>
            </a:r>
            <a:endParaRPr lang="en-US" sz="2400" dirty="0">
              <a:solidFill>
                <a:srgbClr val="FF0000"/>
              </a:solidFill>
            </a:endParaRPr>
          </a:p>
        </p:txBody>
      </p:sp>
      <p:sp>
        <p:nvSpPr>
          <p:cNvPr id="7" name="TextBox 6"/>
          <p:cNvSpPr txBox="1"/>
          <p:nvPr/>
        </p:nvSpPr>
        <p:spPr>
          <a:xfrm>
            <a:off x="8458200" y="4343400"/>
            <a:ext cx="533400" cy="461665"/>
          </a:xfrm>
          <a:prstGeom prst="rect">
            <a:avLst/>
          </a:prstGeom>
          <a:noFill/>
        </p:spPr>
        <p:txBody>
          <a:bodyPr wrap="square" rtlCol="0">
            <a:spAutoFit/>
          </a:bodyPr>
          <a:lstStyle/>
          <a:p>
            <a:pPr algn="r"/>
            <a:r>
              <a:rPr lang="en-US" sz="2400" dirty="0" smtClean="0">
                <a:solidFill>
                  <a:srgbClr val="FF0000"/>
                </a:solidFill>
              </a:rPr>
              <a:t>#2                                                  </a:t>
            </a:r>
            <a:endParaRPr lang="en-US" sz="2400" dirty="0">
              <a:solidFill>
                <a:srgbClr val="FF0000"/>
              </a:solidFill>
            </a:endParaRPr>
          </a:p>
        </p:txBody>
      </p:sp>
      <p:sp>
        <p:nvSpPr>
          <p:cNvPr id="8" name="TextBox 7"/>
          <p:cNvSpPr txBox="1"/>
          <p:nvPr/>
        </p:nvSpPr>
        <p:spPr>
          <a:xfrm>
            <a:off x="8458200" y="5181600"/>
            <a:ext cx="533400" cy="461665"/>
          </a:xfrm>
          <a:prstGeom prst="rect">
            <a:avLst/>
          </a:prstGeom>
          <a:noFill/>
        </p:spPr>
        <p:txBody>
          <a:bodyPr wrap="square" rtlCol="0">
            <a:spAutoFit/>
          </a:bodyPr>
          <a:lstStyle/>
          <a:p>
            <a:pPr algn="r"/>
            <a:r>
              <a:rPr lang="en-US" sz="2400" dirty="0" smtClean="0">
                <a:solidFill>
                  <a:srgbClr val="FF0000"/>
                </a:solidFill>
              </a:rPr>
              <a:t>#3                                                  </a:t>
            </a:r>
            <a:endParaRPr lang="en-US" sz="2400" dirty="0">
              <a:solidFill>
                <a:srgbClr val="FF0000"/>
              </a:solidFill>
            </a:endParaRPr>
          </a:p>
        </p:txBody>
      </p:sp>
    </p:spTree>
    <p:extLst>
      <p:ext uri="{BB962C8B-B14F-4D97-AF65-F5344CB8AC3E}">
        <p14:creationId xmlns:p14="http://schemas.microsoft.com/office/powerpoint/2010/main" val="237578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ppt_x"/>
                                          </p:val>
                                        </p:tav>
                                        <p:tav tm="100000">
                                          <p:val>
                                            <p:strVal val="#ppt_x"/>
                                          </p:val>
                                        </p:tav>
                                      </p:tavLst>
                                    </p:anim>
                                    <p:anim calcmode="lin" valueType="num">
                                      <p:cBhvr additive="base">
                                        <p:cTn id="4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additive="base">
                                        <p:cTn id="4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500" fill="hold"/>
                                        <p:tgtEl>
                                          <p:spTgt spid="7"/>
                                        </p:tgtEl>
                                        <p:attrNameLst>
                                          <p:attrName>ppt_x</p:attrName>
                                        </p:attrNameLst>
                                      </p:cBhvr>
                                      <p:tavLst>
                                        <p:tav tm="0">
                                          <p:val>
                                            <p:strVal val="#ppt_x"/>
                                          </p:val>
                                        </p:tav>
                                        <p:tav tm="100000">
                                          <p:val>
                                            <p:strVal val="#ppt_x"/>
                                          </p:val>
                                        </p:tav>
                                      </p:tavLst>
                                    </p:anim>
                                    <p:anim calcmode="lin" valueType="num">
                                      <p:cBhvr additive="base">
                                        <p:cTn id="5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3">
                                            <p:txEl>
                                              <p:pRg st="7" end="7"/>
                                            </p:txEl>
                                          </p:spTgt>
                                        </p:tgtEl>
                                        <p:attrNameLst>
                                          <p:attrName>style.visibility</p:attrName>
                                        </p:attrNameLst>
                                      </p:cBhvr>
                                      <p:to>
                                        <p:strVal val="visible"/>
                                      </p:to>
                                    </p:set>
                                    <p:anim calcmode="lin" valueType="num">
                                      <p:cBhvr additive="base">
                                        <p:cTn id="5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additive="base">
                                        <p:cTn id="65" dur="500" fill="hold"/>
                                        <p:tgtEl>
                                          <p:spTgt spid="8"/>
                                        </p:tgtEl>
                                        <p:attrNameLst>
                                          <p:attrName>ppt_x</p:attrName>
                                        </p:attrNameLst>
                                      </p:cBhvr>
                                      <p:tavLst>
                                        <p:tav tm="0">
                                          <p:val>
                                            <p:strVal val="#ppt_x"/>
                                          </p:val>
                                        </p:tav>
                                        <p:tav tm="100000">
                                          <p:val>
                                            <p:strVal val="#ppt_x"/>
                                          </p:val>
                                        </p:tav>
                                      </p:tavLst>
                                    </p:anim>
                                    <p:anim calcmode="lin" valueType="num">
                                      <p:cBhvr additive="base">
                                        <p:cTn id="6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 calcmode="lin" valueType="num">
                                      <p:cBhvr additive="base">
                                        <p:cTn id="7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normAutofit fontScale="90000"/>
          </a:bodyPr>
          <a:lstStyle/>
          <a:p>
            <a:r>
              <a:rPr lang="en-US" sz="4000" i="1" dirty="0" smtClean="0">
                <a:solidFill>
                  <a:srgbClr val="FF0000"/>
                </a:solidFill>
              </a:rPr>
              <a:t>“No one size fits all” then “What size fits what?”</a:t>
            </a:r>
            <a:r>
              <a:rPr lang="en-US" i="1" dirty="0" smtClean="0">
                <a:solidFill>
                  <a:srgbClr val="FF0000"/>
                </a:solidFill>
              </a:rPr>
              <a:t/>
            </a:r>
            <a:br>
              <a:rPr lang="en-US" i="1" dirty="0" smtClean="0">
                <a:solidFill>
                  <a:srgbClr val="FF0000"/>
                </a:solidFill>
              </a:rPr>
            </a:br>
            <a:r>
              <a:rPr lang="en-US" sz="3100" i="1" dirty="0" smtClean="0"/>
              <a:t>New theoretical insights and Areas for Further Research:  </a:t>
            </a:r>
            <a:endParaRPr lang="en-US" sz="3100" i="1" dirty="0">
              <a:solidFill>
                <a:srgbClr val="FF0000"/>
              </a:solidFill>
            </a:endParaRPr>
          </a:p>
        </p:txBody>
      </p:sp>
      <p:sp>
        <p:nvSpPr>
          <p:cNvPr id="3" name="Content Placeholder 2"/>
          <p:cNvSpPr>
            <a:spLocks noGrp="1"/>
          </p:cNvSpPr>
          <p:nvPr>
            <p:ph idx="1"/>
          </p:nvPr>
        </p:nvSpPr>
        <p:spPr>
          <a:xfrm>
            <a:off x="457200" y="1447800"/>
            <a:ext cx="8229600" cy="4830763"/>
          </a:xfrm>
        </p:spPr>
        <p:txBody>
          <a:bodyPr>
            <a:normAutofit fontScale="47500" lnSpcReduction="20000"/>
          </a:bodyPr>
          <a:lstStyle/>
          <a:p>
            <a:r>
              <a:rPr lang="en-US" dirty="0" smtClean="0"/>
              <a:t>Optimal Financial Structure</a:t>
            </a:r>
          </a:p>
          <a:p>
            <a:pPr lvl="1"/>
            <a:r>
              <a:rPr lang="en-US" dirty="0" smtClean="0"/>
              <a:t>will vary across stages of development, due to different optimal industrial structures, firm sizes, capital requirements and nature of risks.</a:t>
            </a:r>
          </a:p>
          <a:p>
            <a:r>
              <a:rPr lang="en-US" dirty="0" smtClean="0"/>
              <a:t>Human capital Investment</a:t>
            </a:r>
          </a:p>
          <a:p>
            <a:pPr lvl="1"/>
            <a:r>
              <a:rPr lang="en-US" dirty="0" smtClean="0"/>
              <a:t>Due to the same arguments as in optimal financial structure, the human capital requirement will differ across stages of development</a:t>
            </a:r>
          </a:p>
          <a:p>
            <a:pPr lvl="1"/>
            <a:r>
              <a:rPr lang="en-US" dirty="0" smtClean="0"/>
              <a:t>Without dynamic growth, the return to human capital investment will be low.</a:t>
            </a:r>
          </a:p>
          <a:p>
            <a:pPr lvl="1"/>
            <a:r>
              <a:rPr lang="en-US" altLang="zh-CN" dirty="0" smtClean="0"/>
              <a:t>Human </a:t>
            </a:r>
            <a:r>
              <a:rPr lang="en-US" altLang="zh-CN" dirty="0"/>
              <a:t>capital investment takes a long gestation and has a lower costs at young. In a dynamic growing economy, the human capital investment should precede the industrial upgrading</a:t>
            </a:r>
            <a:r>
              <a:rPr lang="en-US" altLang="zh-CN" dirty="0" smtClean="0"/>
              <a:t>.</a:t>
            </a:r>
          </a:p>
          <a:p>
            <a:r>
              <a:rPr lang="en-US" altLang="zh-CN" dirty="0" smtClean="0"/>
              <a:t>Openness: good or bad?</a:t>
            </a:r>
          </a:p>
          <a:p>
            <a:pPr lvl="1"/>
            <a:r>
              <a:rPr lang="en-US" altLang="zh-CN" dirty="0" smtClean="0"/>
              <a:t>Openness is a precondition for following the comparative advantages in development</a:t>
            </a:r>
          </a:p>
          <a:p>
            <a:pPr lvl="1"/>
            <a:r>
              <a:rPr lang="en-US" altLang="zh-CN" dirty="0" smtClean="0"/>
              <a:t>In the transition from  an import-substitution regime to a comparative-advantage following regime,  some protections to old priority sectors would be desirable</a:t>
            </a:r>
          </a:p>
          <a:p>
            <a:r>
              <a:rPr lang="en-US" altLang="zh-CN" dirty="0" smtClean="0"/>
              <a:t>International Capital Flow</a:t>
            </a:r>
          </a:p>
          <a:p>
            <a:pPr lvl="1"/>
            <a:r>
              <a:rPr lang="en-US" altLang="zh-CN" dirty="0" smtClean="0"/>
              <a:t>Foreign direct investments are more likely to be beneficial to developing countries</a:t>
            </a:r>
          </a:p>
          <a:p>
            <a:pPr lvl="1"/>
            <a:r>
              <a:rPr lang="en-US" altLang="zh-CN" dirty="0" smtClean="0"/>
              <a:t>Portfolio flows are more likely to be harmful to developing countries</a:t>
            </a:r>
            <a:endParaRPr lang="en-US" altLang="zh-CN" dirty="0"/>
          </a:p>
          <a:p>
            <a:r>
              <a:rPr lang="en-US" dirty="0" smtClean="0"/>
              <a:t>Beyond Keynesianism</a:t>
            </a:r>
          </a:p>
          <a:p>
            <a:pPr lvl="1"/>
            <a:r>
              <a:rPr lang="en-US" dirty="0" err="1" smtClean="0"/>
              <a:t>Ricardian</a:t>
            </a:r>
            <a:r>
              <a:rPr lang="en-US" dirty="0" smtClean="0"/>
              <a:t> equivalence holds unless fiscal stimulus finances productivity enhancing investment</a:t>
            </a:r>
          </a:p>
          <a:p>
            <a:pPr lvl="1"/>
            <a:r>
              <a:rPr lang="en-US" dirty="0" smtClean="0"/>
              <a:t>In HICs, these investment opportunities are scarce, but they are more abundant in LICs/MICs</a:t>
            </a:r>
          </a:p>
          <a:p>
            <a:r>
              <a:rPr lang="en-US" dirty="0" smtClean="0"/>
              <a:t>Liquidity trap</a:t>
            </a:r>
          </a:p>
          <a:p>
            <a:pPr lvl="1"/>
            <a:r>
              <a:rPr lang="en-US" dirty="0" smtClean="0"/>
              <a:t>Likely to happen in developed countries during the recession</a:t>
            </a:r>
          </a:p>
          <a:p>
            <a:pPr lvl="1"/>
            <a:r>
              <a:rPr lang="en-US" dirty="0" smtClean="0"/>
              <a:t>Unlikely to happen in developing countries due to the possibility for industrial upgrading</a:t>
            </a:r>
            <a:endParaRPr lang="en-US" dirty="0"/>
          </a:p>
        </p:txBody>
      </p:sp>
      <p:sp>
        <p:nvSpPr>
          <p:cNvPr id="4" name="Slide Number Placeholder 3"/>
          <p:cNvSpPr>
            <a:spLocks noGrp="1"/>
          </p:cNvSpPr>
          <p:nvPr>
            <p:ph type="sldNum" sz="quarter" idx="12"/>
          </p:nvPr>
        </p:nvSpPr>
        <p:spPr/>
        <p:txBody>
          <a:bodyPr/>
          <a:lstStyle/>
          <a:p>
            <a:fld id="{11410CBB-897B-49D5-BEA5-C5FD5E78542D}" type="slidenum">
              <a:rPr lang="en-US" smtClean="0"/>
              <a:pPr/>
              <a:t>15</a:t>
            </a:fld>
            <a:endParaRPr lang="en-US"/>
          </a:p>
        </p:txBody>
      </p:sp>
    </p:spTree>
    <p:extLst>
      <p:ext uri="{BB962C8B-B14F-4D97-AF65-F5344CB8AC3E}">
        <p14:creationId xmlns:p14="http://schemas.microsoft.com/office/powerpoint/2010/main" val="2014349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10" fill="hold"/>
                                        <p:tgtEl>
                                          <p:spTgt spid="3">
                                            <p:txEl>
                                              <p:pRg st="0" end="0"/>
                                            </p:txEl>
                                          </p:spTgt>
                                        </p:tgtEl>
                                        <p:attrNameLst>
                                          <p:attrName>style.color</p:attrName>
                                        </p:attrNameLst>
                                      </p:cBhvr>
                                      <p:to>
                                        <a:schemeClr val="hlink"/>
                                      </p:to>
                                    </p:animClr>
                                  </p:childTnLst>
                                </p:cTn>
                              </p:par>
                              <p:par>
                                <p:cTn id="7" presetID="3" presetClass="emph" presetSubtype="2" fill="hold" grpId="0" nodeType="withEffect">
                                  <p:stCondLst>
                                    <p:cond delay="0"/>
                                  </p:stCondLst>
                                  <p:childTnLst>
                                    <p:animClr clrSpc="rgb" dir="cw">
                                      <p:cBhvr override="childStyle">
                                        <p:cTn id="8" dur="10" fill="hold"/>
                                        <p:tgtEl>
                                          <p:spTgt spid="3">
                                            <p:txEl>
                                              <p:pRg st="1" end="1"/>
                                            </p:txEl>
                                          </p:spTgt>
                                        </p:tgtEl>
                                        <p:attrNameLst>
                                          <p:attrName>style.color</p:attrName>
                                        </p:attrNameLst>
                                      </p:cBhvr>
                                      <p:to>
                                        <a:schemeClr val="hlink"/>
                                      </p:to>
                                    </p:animClr>
                                  </p:childTnLst>
                                </p:cTn>
                              </p:par>
                            </p:childTnLst>
                          </p:cTn>
                        </p:par>
                      </p:childTnLst>
                    </p:cTn>
                  </p:par>
                  <p:par>
                    <p:cTn id="9" fill="hold">
                      <p:stCondLst>
                        <p:cond delay="indefinite"/>
                      </p:stCondLst>
                      <p:childTnLst>
                        <p:par>
                          <p:cTn id="10" fill="hold">
                            <p:stCondLst>
                              <p:cond delay="0"/>
                            </p:stCondLst>
                            <p:childTnLst>
                              <p:par>
                                <p:cTn id="11" presetID="3" presetClass="emph" presetSubtype="2" fill="hold" grpId="0" nodeType="clickEffect">
                                  <p:stCondLst>
                                    <p:cond delay="0"/>
                                  </p:stCondLst>
                                  <p:childTnLst>
                                    <p:animClr clrSpc="rgb" dir="cw">
                                      <p:cBhvr override="childStyle">
                                        <p:cTn id="12" dur="10" fill="hold"/>
                                        <p:tgtEl>
                                          <p:spTgt spid="3">
                                            <p:txEl>
                                              <p:pRg st="2" end="2"/>
                                            </p:txEl>
                                          </p:spTgt>
                                        </p:tgtEl>
                                        <p:attrNameLst>
                                          <p:attrName>style.color</p:attrName>
                                        </p:attrNameLst>
                                      </p:cBhvr>
                                      <p:to>
                                        <a:schemeClr val="hlink"/>
                                      </p:to>
                                    </p:animClr>
                                  </p:childTnLst>
                                </p:cTn>
                              </p:par>
                              <p:par>
                                <p:cTn id="13" presetID="3" presetClass="emph" presetSubtype="2" fill="hold" grpId="0" nodeType="withEffect">
                                  <p:stCondLst>
                                    <p:cond delay="0"/>
                                  </p:stCondLst>
                                  <p:childTnLst>
                                    <p:animClr clrSpc="rgb" dir="cw">
                                      <p:cBhvr override="childStyle">
                                        <p:cTn id="14" dur="10" fill="hold"/>
                                        <p:tgtEl>
                                          <p:spTgt spid="3">
                                            <p:txEl>
                                              <p:pRg st="3" end="3"/>
                                            </p:txEl>
                                          </p:spTgt>
                                        </p:tgtEl>
                                        <p:attrNameLst>
                                          <p:attrName>style.color</p:attrName>
                                        </p:attrNameLst>
                                      </p:cBhvr>
                                      <p:to>
                                        <a:schemeClr val="hlink"/>
                                      </p:to>
                                    </p:animClr>
                                  </p:childTnLst>
                                </p:cTn>
                              </p:par>
                              <p:par>
                                <p:cTn id="15" presetID="3" presetClass="emph" presetSubtype="2" fill="hold" grpId="0" nodeType="withEffect">
                                  <p:stCondLst>
                                    <p:cond delay="0"/>
                                  </p:stCondLst>
                                  <p:childTnLst>
                                    <p:animClr clrSpc="rgb" dir="cw">
                                      <p:cBhvr override="childStyle">
                                        <p:cTn id="16" dur="10" fill="hold"/>
                                        <p:tgtEl>
                                          <p:spTgt spid="3">
                                            <p:txEl>
                                              <p:pRg st="4" end="4"/>
                                            </p:txEl>
                                          </p:spTgt>
                                        </p:tgtEl>
                                        <p:attrNameLst>
                                          <p:attrName>style.color</p:attrName>
                                        </p:attrNameLst>
                                      </p:cBhvr>
                                      <p:to>
                                        <a:schemeClr val="hlink"/>
                                      </p:to>
                                    </p:animClr>
                                  </p:childTnLst>
                                </p:cTn>
                              </p:par>
                              <p:par>
                                <p:cTn id="17" presetID="3" presetClass="emph" presetSubtype="2" fill="hold" grpId="0" nodeType="withEffect">
                                  <p:stCondLst>
                                    <p:cond delay="0"/>
                                  </p:stCondLst>
                                  <p:childTnLst>
                                    <p:animClr clrSpc="rgb" dir="cw">
                                      <p:cBhvr override="childStyle">
                                        <p:cTn id="18" dur="10" fill="hold"/>
                                        <p:tgtEl>
                                          <p:spTgt spid="3">
                                            <p:txEl>
                                              <p:pRg st="5" end="5"/>
                                            </p:txEl>
                                          </p:spTgt>
                                        </p:tgtEl>
                                        <p:attrNameLst>
                                          <p:attrName>style.color</p:attrName>
                                        </p:attrNameLst>
                                      </p:cBhvr>
                                      <p:to>
                                        <a:schemeClr val="hlink"/>
                                      </p:to>
                                    </p:animClr>
                                  </p:childTnLst>
                                </p:cTn>
                              </p:par>
                            </p:childTnLst>
                          </p:cTn>
                        </p:par>
                      </p:childTnLst>
                    </p:cTn>
                  </p:par>
                  <p:par>
                    <p:cTn id="19" fill="hold">
                      <p:stCondLst>
                        <p:cond delay="indefinite"/>
                      </p:stCondLst>
                      <p:childTnLst>
                        <p:par>
                          <p:cTn id="20" fill="hold">
                            <p:stCondLst>
                              <p:cond delay="0"/>
                            </p:stCondLst>
                            <p:childTnLst>
                              <p:par>
                                <p:cTn id="21" presetID="3" presetClass="emph" presetSubtype="2" fill="hold" grpId="0" nodeType="clickEffect">
                                  <p:stCondLst>
                                    <p:cond delay="0"/>
                                  </p:stCondLst>
                                  <p:childTnLst>
                                    <p:animClr clrSpc="rgb" dir="cw">
                                      <p:cBhvr override="childStyle">
                                        <p:cTn id="22" dur="10" fill="hold"/>
                                        <p:tgtEl>
                                          <p:spTgt spid="3">
                                            <p:txEl>
                                              <p:pRg st="6" end="6"/>
                                            </p:txEl>
                                          </p:spTgt>
                                        </p:tgtEl>
                                        <p:attrNameLst>
                                          <p:attrName>style.color</p:attrName>
                                        </p:attrNameLst>
                                      </p:cBhvr>
                                      <p:to>
                                        <a:schemeClr val="hlink"/>
                                      </p:to>
                                    </p:animClr>
                                  </p:childTnLst>
                                </p:cTn>
                              </p:par>
                              <p:par>
                                <p:cTn id="23" presetID="3" presetClass="emph" presetSubtype="2" fill="hold" grpId="0" nodeType="withEffect">
                                  <p:stCondLst>
                                    <p:cond delay="0"/>
                                  </p:stCondLst>
                                  <p:childTnLst>
                                    <p:animClr clrSpc="rgb" dir="cw">
                                      <p:cBhvr override="childStyle">
                                        <p:cTn id="24" dur="10" fill="hold"/>
                                        <p:tgtEl>
                                          <p:spTgt spid="3">
                                            <p:txEl>
                                              <p:pRg st="7" end="7"/>
                                            </p:txEl>
                                          </p:spTgt>
                                        </p:tgtEl>
                                        <p:attrNameLst>
                                          <p:attrName>style.color</p:attrName>
                                        </p:attrNameLst>
                                      </p:cBhvr>
                                      <p:to>
                                        <a:schemeClr val="hlink"/>
                                      </p:to>
                                    </p:animClr>
                                  </p:childTnLst>
                                </p:cTn>
                              </p:par>
                              <p:par>
                                <p:cTn id="25" presetID="3" presetClass="emph" presetSubtype="2" fill="hold" grpId="0" nodeType="withEffect">
                                  <p:stCondLst>
                                    <p:cond delay="0"/>
                                  </p:stCondLst>
                                  <p:childTnLst>
                                    <p:animClr clrSpc="rgb" dir="cw">
                                      <p:cBhvr override="childStyle">
                                        <p:cTn id="26" dur="10" fill="hold"/>
                                        <p:tgtEl>
                                          <p:spTgt spid="3">
                                            <p:txEl>
                                              <p:pRg st="8" end="8"/>
                                            </p:txEl>
                                          </p:spTgt>
                                        </p:tgtEl>
                                        <p:attrNameLst>
                                          <p:attrName>style.color</p:attrName>
                                        </p:attrNameLst>
                                      </p:cBhvr>
                                      <p:to>
                                        <a:schemeClr val="hlink"/>
                                      </p:to>
                                    </p:animClr>
                                  </p:childTnLst>
                                </p:cTn>
                              </p:par>
                            </p:childTnLst>
                          </p:cTn>
                        </p:par>
                      </p:childTnLst>
                    </p:cTn>
                  </p:par>
                  <p:par>
                    <p:cTn id="27" fill="hold">
                      <p:stCondLst>
                        <p:cond delay="indefinite"/>
                      </p:stCondLst>
                      <p:childTnLst>
                        <p:par>
                          <p:cTn id="28" fill="hold">
                            <p:stCondLst>
                              <p:cond delay="0"/>
                            </p:stCondLst>
                            <p:childTnLst>
                              <p:par>
                                <p:cTn id="29" presetID="3" presetClass="emph" presetSubtype="2" fill="hold" grpId="0" nodeType="clickEffect">
                                  <p:stCondLst>
                                    <p:cond delay="0"/>
                                  </p:stCondLst>
                                  <p:childTnLst>
                                    <p:animClr clrSpc="rgb" dir="cw">
                                      <p:cBhvr override="childStyle">
                                        <p:cTn id="30" dur="10" fill="hold"/>
                                        <p:tgtEl>
                                          <p:spTgt spid="3">
                                            <p:txEl>
                                              <p:pRg st="9" end="9"/>
                                            </p:txEl>
                                          </p:spTgt>
                                        </p:tgtEl>
                                        <p:attrNameLst>
                                          <p:attrName>style.color</p:attrName>
                                        </p:attrNameLst>
                                      </p:cBhvr>
                                      <p:to>
                                        <a:schemeClr val="hlink"/>
                                      </p:to>
                                    </p:animClr>
                                  </p:childTnLst>
                                </p:cTn>
                              </p:par>
                              <p:par>
                                <p:cTn id="31" presetID="3" presetClass="emph" presetSubtype="2" fill="hold" grpId="0" nodeType="withEffect">
                                  <p:stCondLst>
                                    <p:cond delay="0"/>
                                  </p:stCondLst>
                                  <p:childTnLst>
                                    <p:animClr clrSpc="rgb" dir="cw">
                                      <p:cBhvr override="childStyle">
                                        <p:cTn id="32" dur="10" fill="hold"/>
                                        <p:tgtEl>
                                          <p:spTgt spid="3">
                                            <p:txEl>
                                              <p:pRg st="10" end="10"/>
                                            </p:txEl>
                                          </p:spTgt>
                                        </p:tgtEl>
                                        <p:attrNameLst>
                                          <p:attrName>style.color</p:attrName>
                                        </p:attrNameLst>
                                      </p:cBhvr>
                                      <p:to>
                                        <a:schemeClr val="hlink"/>
                                      </p:to>
                                    </p:animClr>
                                  </p:childTnLst>
                                </p:cTn>
                              </p:par>
                              <p:par>
                                <p:cTn id="33" presetID="3" presetClass="emph" presetSubtype="2" fill="hold" grpId="0" nodeType="withEffect">
                                  <p:stCondLst>
                                    <p:cond delay="0"/>
                                  </p:stCondLst>
                                  <p:childTnLst>
                                    <p:animClr clrSpc="rgb" dir="cw">
                                      <p:cBhvr override="childStyle">
                                        <p:cTn id="34" dur="10" fill="hold"/>
                                        <p:tgtEl>
                                          <p:spTgt spid="3">
                                            <p:txEl>
                                              <p:pRg st="11" end="11"/>
                                            </p:txEl>
                                          </p:spTgt>
                                        </p:tgtEl>
                                        <p:attrNameLst>
                                          <p:attrName>style.color</p:attrName>
                                        </p:attrNameLst>
                                      </p:cBhvr>
                                      <p:to>
                                        <a:schemeClr val="hlink"/>
                                      </p:to>
                                    </p:animClr>
                                  </p:childTnLst>
                                </p:cTn>
                              </p:par>
                            </p:childTnLst>
                          </p:cTn>
                        </p:par>
                      </p:childTnLst>
                    </p:cTn>
                  </p:par>
                  <p:par>
                    <p:cTn id="35" fill="hold">
                      <p:stCondLst>
                        <p:cond delay="indefinite"/>
                      </p:stCondLst>
                      <p:childTnLst>
                        <p:par>
                          <p:cTn id="36" fill="hold">
                            <p:stCondLst>
                              <p:cond delay="0"/>
                            </p:stCondLst>
                            <p:childTnLst>
                              <p:par>
                                <p:cTn id="37" presetID="3" presetClass="emph" presetSubtype="2" fill="hold" grpId="0" nodeType="clickEffect">
                                  <p:stCondLst>
                                    <p:cond delay="0"/>
                                  </p:stCondLst>
                                  <p:childTnLst>
                                    <p:animClr clrSpc="rgb" dir="cw">
                                      <p:cBhvr override="childStyle">
                                        <p:cTn id="38" dur="10" fill="hold"/>
                                        <p:tgtEl>
                                          <p:spTgt spid="3">
                                            <p:txEl>
                                              <p:pRg st="12" end="12"/>
                                            </p:txEl>
                                          </p:spTgt>
                                        </p:tgtEl>
                                        <p:attrNameLst>
                                          <p:attrName>style.color</p:attrName>
                                        </p:attrNameLst>
                                      </p:cBhvr>
                                      <p:to>
                                        <a:schemeClr val="hlink"/>
                                      </p:to>
                                    </p:animClr>
                                  </p:childTnLst>
                                </p:cTn>
                              </p:par>
                              <p:par>
                                <p:cTn id="39" presetID="3" presetClass="emph" presetSubtype="2" fill="hold" grpId="0" nodeType="withEffect">
                                  <p:stCondLst>
                                    <p:cond delay="0"/>
                                  </p:stCondLst>
                                  <p:childTnLst>
                                    <p:animClr clrSpc="rgb" dir="cw">
                                      <p:cBhvr override="childStyle">
                                        <p:cTn id="40" dur="10" fill="hold"/>
                                        <p:tgtEl>
                                          <p:spTgt spid="3">
                                            <p:txEl>
                                              <p:pRg st="13" end="13"/>
                                            </p:txEl>
                                          </p:spTgt>
                                        </p:tgtEl>
                                        <p:attrNameLst>
                                          <p:attrName>style.color</p:attrName>
                                        </p:attrNameLst>
                                      </p:cBhvr>
                                      <p:to>
                                        <a:schemeClr val="hlink"/>
                                      </p:to>
                                    </p:animClr>
                                  </p:childTnLst>
                                </p:cTn>
                              </p:par>
                              <p:par>
                                <p:cTn id="41" presetID="3" presetClass="emph" presetSubtype="2" fill="hold" grpId="0" nodeType="withEffect">
                                  <p:stCondLst>
                                    <p:cond delay="0"/>
                                  </p:stCondLst>
                                  <p:childTnLst>
                                    <p:animClr clrSpc="rgb" dir="cw">
                                      <p:cBhvr override="childStyle">
                                        <p:cTn id="42" dur="10" fill="hold"/>
                                        <p:tgtEl>
                                          <p:spTgt spid="3">
                                            <p:txEl>
                                              <p:pRg st="14" end="14"/>
                                            </p:txEl>
                                          </p:spTgt>
                                        </p:tgtEl>
                                        <p:attrNameLst>
                                          <p:attrName>style.color</p:attrName>
                                        </p:attrNameLst>
                                      </p:cBhvr>
                                      <p:to>
                                        <a:schemeClr val="hlink"/>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0" nodeType="clickEffect">
                                  <p:stCondLst>
                                    <p:cond delay="0"/>
                                  </p:stCondLst>
                                  <p:childTnLst>
                                    <p:animClr clrSpc="rgb" dir="cw">
                                      <p:cBhvr override="childStyle">
                                        <p:cTn id="46" dur="10" fill="hold"/>
                                        <p:tgtEl>
                                          <p:spTgt spid="3">
                                            <p:txEl>
                                              <p:pRg st="15" end="15"/>
                                            </p:txEl>
                                          </p:spTgt>
                                        </p:tgtEl>
                                        <p:attrNameLst>
                                          <p:attrName>style.color</p:attrName>
                                        </p:attrNameLst>
                                      </p:cBhvr>
                                      <p:to>
                                        <a:schemeClr val="hlink"/>
                                      </p:to>
                                    </p:animClr>
                                  </p:childTnLst>
                                </p:cTn>
                              </p:par>
                              <p:par>
                                <p:cTn id="47" presetID="3" presetClass="emph" presetSubtype="2" fill="hold" grpId="0" nodeType="withEffect">
                                  <p:stCondLst>
                                    <p:cond delay="0"/>
                                  </p:stCondLst>
                                  <p:childTnLst>
                                    <p:animClr clrSpc="rgb" dir="cw">
                                      <p:cBhvr override="childStyle">
                                        <p:cTn id="48" dur="10" fill="hold"/>
                                        <p:tgtEl>
                                          <p:spTgt spid="3">
                                            <p:txEl>
                                              <p:pRg st="16" end="16"/>
                                            </p:txEl>
                                          </p:spTgt>
                                        </p:tgtEl>
                                        <p:attrNameLst>
                                          <p:attrName>style.color</p:attrName>
                                        </p:attrNameLst>
                                      </p:cBhvr>
                                      <p:to>
                                        <a:schemeClr val="hlink"/>
                                      </p:to>
                                    </p:animClr>
                                  </p:childTnLst>
                                </p:cTn>
                              </p:par>
                              <p:par>
                                <p:cTn id="49" presetID="3" presetClass="emph" presetSubtype="2" fill="hold" grpId="0" nodeType="withEffect">
                                  <p:stCondLst>
                                    <p:cond delay="0"/>
                                  </p:stCondLst>
                                  <p:childTnLst>
                                    <p:animClr clrSpc="rgb" dir="cw">
                                      <p:cBhvr override="childStyle">
                                        <p:cTn id="50" dur="10" fill="hold"/>
                                        <p:tgtEl>
                                          <p:spTgt spid="3">
                                            <p:txEl>
                                              <p:pRg st="17" end="17"/>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i="1" dirty="0" smtClean="0"/>
              <a:t>NSE and the Failure of Structuralism</a:t>
            </a:r>
            <a:endParaRPr lang="en-US" i="1" dirty="0"/>
          </a:p>
        </p:txBody>
      </p:sp>
      <p:sp>
        <p:nvSpPr>
          <p:cNvPr id="3" name="Content Placeholder 2"/>
          <p:cNvSpPr>
            <a:spLocks noGrp="1"/>
          </p:cNvSpPr>
          <p:nvPr>
            <p:ph idx="1"/>
          </p:nvPr>
        </p:nvSpPr>
        <p:spPr>
          <a:xfrm>
            <a:off x="457200" y="1143000"/>
            <a:ext cx="8229600" cy="2667001"/>
          </a:xfrm>
        </p:spPr>
        <p:txBody>
          <a:bodyPr>
            <a:noAutofit/>
          </a:bodyPr>
          <a:lstStyle/>
          <a:p>
            <a:pPr>
              <a:spcAft>
                <a:spcPts val="600"/>
              </a:spcAft>
            </a:pPr>
            <a:r>
              <a:rPr lang="en-US" sz="2200" dirty="0" smtClean="0"/>
              <a:t>Structuralism advised governments to develop industries that were </a:t>
            </a:r>
            <a:r>
              <a:rPr lang="en-US" sz="2200" b="1" dirty="0" smtClean="0"/>
              <a:t>too far advanced </a:t>
            </a:r>
            <a:r>
              <a:rPr lang="en-US" sz="2200" dirty="0" smtClean="0"/>
              <a:t>compared to their countries’ level of development and went </a:t>
            </a:r>
            <a:r>
              <a:rPr lang="en-US" sz="2200" b="1" dirty="0" smtClean="0"/>
              <a:t>against their comparative advantages</a:t>
            </a:r>
            <a:r>
              <a:rPr lang="en-US" sz="2200" dirty="0" smtClean="0"/>
              <a:t>.</a:t>
            </a:r>
          </a:p>
          <a:p>
            <a:pPr>
              <a:spcAft>
                <a:spcPts val="600"/>
              </a:spcAft>
            </a:pPr>
            <a:r>
              <a:rPr lang="en-US" sz="2200" dirty="0" smtClean="0">
                <a:cs typeface="Times New Roman" pitchFamily="18" charset="0"/>
              </a:rPr>
              <a:t>The </a:t>
            </a:r>
            <a:r>
              <a:rPr lang="en-US" sz="2200" b="1" dirty="0" smtClean="0">
                <a:cs typeface="Times New Roman" pitchFamily="18" charset="0"/>
              </a:rPr>
              <a:t>firms were non-viable in competitive markets </a:t>
            </a:r>
            <a:r>
              <a:rPr lang="en-US" sz="2200" dirty="0" smtClean="0">
                <a:cs typeface="Times New Roman" pitchFamily="18" charset="0"/>
              </a:rPr>
              <a:t>and required government policy support for their initial investment and continuous operation. </a:t>
            </a:r>
          </a:p>
          <a:p>
            <a:pPr>
              <a:spcAft>
                <a:spcPts val="600"/>
              </a:spcAft>
            </a:pPr>
            <a:r>
              <a:rPr lang="en-US" altLang="zh-CN" sz="2200" dirty="0" smtClean="0">
                <a:cs typeface="Times New Roman" pitchFamily="18" charset="0"/>
              </a:rPr>
              <a:t>This led to </a:t>
            </a:r>
            <a:r>
              <a:rPr lang="en-US" altLang="zh-CN" sz="2200" b="1" dirty="0" smtClean="0">
                <a:cs typeface="Times New Roman" pitchFamily="18" charset="0"/>
              </a:rPr>
              <a:t>rent-seeking, corruption, and political capture</a:t>
            </a:r>
            <a:r>
              <a:rPr lang="en-US" altLang="zh-CN" sz="2200" dirty="0" smtClean="0">
                <a:cs typeface="Times New Roman" pitchFamily="18" charset="0"/>
              </a:rPr>
              <a:t>.</a:t>
            </a:r>
            <a:r>
              <a:rPr lang="en-US" sz="2200" dirty="0" smtClean="0">
                <a:cs typeface="Times New Roman" pitchFamily="18" charset="0"/>
              </a:rPr>
              <a:t> </a:t>
            </a:r>
            <a:endParaRPr lang="en-US" sz="2200" dirty="0"/>
          </a:p>
        </p:txBody>
      </p:sp>
      <p:sp>
        <p:nvSpPr>
          <p:cNvPr id="4" name="Slide Number Placeholder 3"/>
          <p:cNvSpPr>
            <a:spLocks noGrp="1"/>
          </p:cNvSpPr>
          <p:nvPr>
            <p:ph type="sldNum" sz="quarter" idx="12"/>
          </p:nvPr>
        </p:nvSpPr>
        <p:spPr/>
        <p:txBody>
          <a:bodyPr/>
          <a:lstStyle/>
          <a:p>
            <a:fld id="{11410CBB-897B-49D5-BEA5-C5FD5E78542D}" type="slidenum">
              <a:rPr lang="en-US" smtClean="0"/>
              <a:pPr/>
              <a:t>16</a:t>
            </a:fld>
            <a:endParaRPr lang="en-US"/>
          </a:p>
        </p:txBody>
      </p:sp>
      <p:pic>
        <p:nvPicPr>
          <p:cNvPr id="6" name="Picture 5"/>
          <p:cNvPicPr/>
          <p:nvPr/>
        </p:nvPicPr>
        <p:blipFill>
          <a:blip r:embed="rId2" cstate="print"/>
          <a:srcRect/>
          <a:stretch>
            <a:fillRect/>
          </a:stretch>
        </p:blipFill>
        <p:spPr bwMode="auto">
          <a:xfrm>
            <a:off x="609600" y="3962400"/>
            <a:ext cx="8305800" cy="2514600"/>
          </a:xfrm>
          <a:prstGeom prst="rect">
            <a:avLst/>
          </a:prstGeom>
          <a:noFill/>
          <a:ln w="9525">
            <a:noFill/>
            <a:miter lim="800000"/>
            <a:headEnd/>
            <a:tailEnd/>
          </a:ln>
        </p:spPr>
      </p:pic>
    </p:spTree>
    <p:extLst>
      <p:ext uri="{BB962C8B-B14F-4D97-AF65-F5344CB8AC3E}">
        <p14:creationId xmlns:p14="http://schemas.microsoft.com/office/powerpoint/2010/main" val="9300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
                                            <p:txEl>
                                              <p:pRg st="0" end="0"/>
                                            </p:txEl>
                                          </p:spTgt>
                                        </p:tgtEl>
                                        <p:attrNameLst>
                                          <p:attrName>style.color</p:attrName>
                                        </p:attrNameLst>
                                      </p:cBhvr>
                                      <p:to>
                                        <a:schemeClr val="hlink"/>
                                      </p:to>
                                    </p:animClr>
                                  </p:childTnLst>
                                </p:cTn>
                              </p:par>
                              <p:par>
                                <p:cTn id="7" presetID="3" presetClass="emph" presetSubtype="2" fill="hold" grpId="0" nodeType="withEffect">
                                  <p:stCondLst>
                                    <p:cond delay="0"/>
                                  </p:stCondLst>
                                  <p:childTnLst>
                                    <p:animClr clrSpc="rgb" dir="cw">
                                      <p:cBhvr override="childStyle">
                                        <p:cTn id="8" dur="500" fill="hold"/>
                                        <p:tgtEl>
                                          <p:spTgt spid="3">
                                            <p:txEl>
                                              <p:pRg st="1" end="1"/>
                                            </p:txEl>
                                          </p:spTgt>
                                        </p:tgtEl>
                                        <p:attrNameLst>
                                          <p:attrName>style.color</p:attrName>
                                        </p:attrNameLst>
                                      </p:cBhvr>
                                      <p:to>
                                        <a:schemeClr val="hlink"/>
                                      </p:to>
                                    </p:animClr>
                                  </p:childTnLst>
                                </p:cTn>
                              </p:par>
                              <p:par>
                                <p:cTn id="9" presetID="3" presetClass="emph" presetSubtype="2" fill="hold" grpId="0" nodeType="withEffect">
                                  <p:stCondLst>
                                    <p:cond delay="0"/>
                                  </p:stCondLst>
                                  <p:childTnLst>
                                    <p:animClr clrSpc="rgb" dir="cw">
                                      <p:cBhvr override="childStyle">
                                        <p:cTn id="10" dur="500" fill="hold"/>
                                        <p:tgtEl>
                                          <p:spTgt spid="3">
                                            <p:txEl>
                                              <p:pRg st="2" end="2"/>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68362"/>
          </a:xfrm>
        </p:spPr>
        <p:txBody>
          <a:bodyPr>
            <a:noAutofit/>
          </a:bodyPr>
          <a:lstStyle/>
          <a:p>
            <a:r>
              <a:rPr lang="en-US" sz="3600" i="1" dirty="0" smtClean="0"/>
              <a:t>NSE and the Failure of the </a:t>
            </a:r>
            <a:br>
              <a:rPr lang="en-US" sz="3600" i="1" dirty="0" smtClean="0"/>
            </a:br>
            <a:r>
              <a:rPr lang="en-US" sz="3600" i="1" dirty="0" smtClean="0"/>
              <a:t>Washington Consensus</a:t>
            </a:r>
            <a:endParaRPr lang="en-US" sz="3600" i="1" dirty="0"/>
          </a:p>
        </p:txBody>
      </p:sp>
      <p:sp>
        <p:nvSpPr>
          <p:cNvPr id="3" name="Content Placeholder 2"/>
          <p:cNvSpPr>
            <a:spLocks noGrp="1"/>
          </p:cNvSpPr>
          <p:nvPr>
            <p:ph idx="1"/>
          </p:nvPr>
        </p:nvSpPr>
        <p:spPr>
          <a:xfrm>
            <a:off x="228600" y="1219200"/>
            <a:ext cx="8686800" cy="5486400"/>
          </a:xfrm>
        </p:spPr>
        <p:txBody>
          <a:bodyPr>
            <a:noAutofit/>
          </a:bodyPr>
          <a:lstStyle/>
          <a:p>
            <a:pPr marL="230188" indent="-230188">
              <a:lnSpc>
                <a:spcPct val="120000"/>
              </a:lnSpc>
              <a:spcAft>
                <a:spcPts val="600"/>
              </a:spcAft>
            </a:pPr>
            <a:r>
              <a:rPr lang="en-US" sz="1800" dirty="0" smtClean="0"/>
              <a:t>All transitional economies started with many nonviable firms in their old priority sectors due to their </a:t>
            </a:r>
            <a:r>
              <a:rPr lang="en-US" sz="1800" b="1" dirty="0" smtClean="0"/>
              <a:t>comparative advantage-defying development strategy</a:t>
            </a:r>
            <a:r>
              <a:rPr lang="en-US" sz="1800" dirty="0" smtClean="0"/>
              <a:t>.</a:t>
            </a:r>
          </a:p>
          <a:p>
            <a:pPr marL="230188" indent="-230188">
              <a:lnSpc>
                <a:spcPct val="120000"/>
              </a:lnSpc>
              <a:spcAft>
                <a:spcPts val="600"/>
              </a:spcAft>
            </a:pPr>
            <a:r>
              <a:rPr lang="en-US" sz="1800" dirty="0" smtClean="0"/>
              <a:t>The Washington Consensus </a:t>
            </a:r>
            <a:r>
              <a:rPr lang="en-US" sz="1800" b="1" dirty="0" smtClean="0"/>
              <a:t>failed to recognize that the distortions were endogenous </a:t>
            </a:r>
            <a:r>
              <a:rPr lang="en-US" sz="1800" dirty="0" smtClean="0"/>
              <a:t>when advocating for the protection of nonviable firms in the priority sectors and advised the government to eliminate all distortions immediately, which caused </a:t>
            </a:r>
            <a:r>
              <a:rPr lang="en-US" sz="1800" b="1" dirty="0" smtClean="0"/>
              <a:t>the collapse of old priority sectors</a:t>
            </a:r>
            <a:r>
              <a:rPr lang="en-US" sz="1800" dirty="0" smtClean="0"/>
              <a:t>. </a:t>
            </a:r>
          </a:p>
          <a:p>
            <a:pPr marL="230188" indent="-230188">
              <a:lnSpc>
                <a:spcPct val="120000"/>
              </a:lnSpc>
              <a:spcAft>
                <a:spcPts val="600"/>
              </a:spcAft>
            </a:pPr>
            <a:r>
              <a:rPr lang="en-US" sz="1800" dirty="0" smtClean="0"/>
              <a:t>The Washington Consensus also </a:t>
            </a:r>
            <a:r>
              <a:rPr lang="en-US" sz="1800" b="1" dirty="0" smtClean="0"/>
              <a:t>opposed that government play a proactive role in facilitating firm entry</a:t>
            </a:r>
            <a:r>
              <a:rPr lang="en-US" sz="1800" dirty="0" smtClean="0"/>
              <a:t> into sectors consistent with the country’s comparative advantages.</a:t>
            </a:r>
          </a:p>
          <a:p>
            <a:pPr marL="230188" indent="-230188">
              <a:lnSpc>
                <a:spcPct val="120000"/>
              </a:lnSpc>
              <a:spcAft>
                <a:spcPts val="600"/>
              </a:spcAft>
            </a:pPr>
            <a:r>
              <a:rPr lang="en-US" sz="1800" dirty="0" smtClean="0"/>
              <a:t>The dynamically growing transitional economies adopted </a:t>
            </a:r>
            <a:r>
              <a:rPr lang="en-US" sz="1800" b="1" dirty="0" smtClean="0"/>
              <a:t>a dual-track approach</a:t>
            </a:r>
            <a:r>
              <a:rPr lang="en-US" sz="1800" dirty="0" smtClean="0"/>
              <a:t>:</a:t>
            </a:r>
          </a:p>
          <a:p>
            <a:pPr lvl="1">
              <a:lnSpc>
                <a:spcPct val="120000"/>
              </a:lnSpc>
              <a:spcAft>
                <a:spcPts val="600"/>
              </a:spcAft>
            </a:pPr>
            <a:r>
              <a:rPr lang="en-US" sz="1800" dirty="0" smtClean="0"/>
              <a:t>The government continued to provide transitional support to nonviable firms in the old priority sectors and removed distortions only when firms in those sectors became viable or the sectors become very small.</a:t>
            </a:r>
          </a:p>
          <a:p>
            <a:pPr lvl="1">
              <a:lnSpc>
                <a:spcPct val="120000"/>
              </a:lnSpc>
              <a:spcAft>
                <a:spcPts val="600"/>
              </a:spcAft>
            </a:pPr>
            <a:r>
              <a:rPr lang="en-US" sz="1800" dirty="0" smtClean="0"/>
              <a:t>The government facilitated private firms’ entry to sectors that were consistent with the country’s comparative advantage, which were repressed before the transition.</a:t>
            </a:r>
            <a:endParaRPr lang="en-US" sz="1800" dirty="0"/>
          </a:p>
        </p:txBody>
      </p:sp>
      <p:sp>
        <p:nvSpPr>
          <p:cNvPr id="4" name="Slide Number Placeholder 3"/>
          <p:cNvSpPr>
            <a:spLocks noGrp="1"/>
          </p:cNvSpPr>
          <p:nvPr>
            <p:ph type="sldNum" sz="quarter" idx="12"/>
          </p:nvPr>
        </p:nvSpPr>
        <p:spPr/>
        <p:txBody>
          <a:bodyPr/>
          <a:lstStyle/>
          <a:p>
            <a:fld id="{11410CBB-897B-49D5-BEA5-C5FD5E78542D}" type="slidenum">
              <a:rPr lang="en-US" smtClean="0"/>
              <a:pPr/>
              <a:t>17</a:t>
            </a:fld>
            <a:endParaRPr lang="en-US"/>
          </a:p>
        </p:txBody>
      </p:sp>
    </p:spTree>
    <p:extLst>
      <p:ext uri="{BB962C8B-B14F-4D97-AF65-F5344CB8AC3E}">
        <p14:creationId xmlns:p14="http://schemas.microsoft.com/office/powerpoint/2010/main" val="3960572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
                                            <p:txEl>
                                              <p:pRg st="0" end="0"/>
                                            </p:txEl>
                                          </p:spTgt>
                                        </p:tgtEl>
                                        <p:attrNameLst>
                                          <p:attrName>style.color</p:attrName>
                                        </p:attrNameLst>
                                      </p:cBhvr>
                                      <p:to>
                                        <a:schemeClr val="hlink"/>
                                      </p:to>
                                    </p:animClr>
                                  </p:childTnLst>
                                </p:cTn>
                              </p:par>
                              <p:par>
                                <p:cTn id="7" presetID="3" presetClass="emph" presetSubtype="2" fill="hold" grpId="0" nodeType="withEffect">
                                  <p:stCondLst>
                                    <p:cond delay="0"/>
                                  </p:stCondLst>
                                  <p:childTnLst>
                                    <p:animClr clrSpc="rgb" dir="cw">
                                      <p:cBhvr override="childStyle">
                                        <p:cTn id="8" dur="500" fill="hold"/>
                                        <p:tgtEl>
                                          <p:spTgt spid="3">
                                            <p:txEl>
                                              <p:pRg st="1" end="1"/>
                                            </p:txEl>
                                          </p:spTgt>
                                        </p:tgtEl>
                                        <p:attrNameLst>
                                          <p:attrName>style.color</p:attrName>
                                        </p:attrNameLst>
                                      </p:cBhvr>
                                      <p:to>
                                        <a:schemeClr val="hlink"/>
                                      </p:to>
                                    </p:animClr>
                                  </p:childTnLst>
                                </p:cTn>
                              </p:par>
                              <p:par>
                                <p:cTn id="9" presetID="3" presetClass="emph" presetSubtype="2" fill="hold" grpId="0" nodeType="withEffect">
                                  <p:stCondLst>
                                    <p:cond delay="0"/>
                                  </p:stCondLst>
                                  <p:childTnLst>
                                    <p:animClr clrSpc="rgb" dir="cw">
                                      <p:cBhvr override="childStyle">
                                        <p:cTn id="10" dur="500" fill="hold"/>
                                        <p:tgtEl>
                                          <p:spTgt spid="3">
                                            <p:txEl>
                                              <p:pRg st="2" end="2"/>
                                            </p:txEl>
                                          </p:spTgt>
                                        </p:tgtEl>
                                        <p:attrNameLst>
                                          <p:attrName>style.color</p:attrName>
                                        </p:attrNameLst>
                                      </p:cBhvr>
                                      <p:to>
                                        <a:schemeClr val="hlink"/>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grpId="0" nodeType="clickEffect">
                                  <p:stCondLst>
                                    <p:cond delay="0"/>
                                  </p:stCondLst>
                                  <p:childTnLst>
                                    <p:animClr clrSpc="rgb" dir="cw">
                                      <p:cBhvr override="childStyle">
                                        <p:cTn id="14" dur="500" fill="hold"/>
                                        <p:tgtEl>
                                          <p:spTgt spid="3">
                                            <p:txEl>
                                              <p:pRg st="3" end="3"/>
                                            </p:txEl>
                                          </p:spTgt>
                                        </p:tgtEl>
                                        <p:attrNameLst>
                                          <p:attrName>style.color</p:attrName>
                                        </p:attrNameLst>
                                      </p:cBhvr>
                                      <p:to>
                                        <a:schemeClr val="hlink"/>
                                      </p:to>
                                    </p:animClr>
                                  </p:childTnLst>
                                </p:cTn>
                              </p:par>
                              <p:par>
                                <p:cTn id="15" presetID="3" presetClass="emph" presetSubtype="2" fill="hold" grpId="0" nodeType="withEffect">
                                  <p:stCondLst>
                                    <p:cond delay="0"/>
                                  </p:stCondLst>
                                  <p:childTnLst>
                                    <p:animClr clrSpc="rgb" dir="cw">
                                      <p:cBhvr override="childStyle">
                                        <p:cTn id="16" dur="500" fill="hold"/>
                                        <p:tgtEl>
                                          <p:spTgt spid="3">
                                            <p:txEl>
                                              <p:pRg st="4" end="4"/>
                                            </p:txEl>
                                          </p:spTgt>
                                        </p:tgtEl>
                                        <p:attrNameLst>
                                          <p:attrName>style.color</p:attrName>
                                        </p:attrNameLst>
                                      </p:cBhvr>
                                      <p:to>
                                        <a:schemeClr val="hlink"/>
                                      </p:to>
                                    </p:animClr>
                                  </p:childTnLst>
                                </p:cTn>
                              </p:par>
                              <p:par>
                                <p:cTn id="17" presetID="3" presetClass="emph" presetSubtype="2" fill="hold" grpId="0" nodeType="withEffect">
                                  <p:stCondLst>
                                    <p:cond delay="0"/>
                                  </p:stCondLst>
                                  <p:childTnLst>
                                    <p:animClr clrSpc="rgb" dir="cw">
                                      <p:cBhvr override="childStyle">
                                        <p:cTn id="18" dur="500" fill="hold"/>
                                        <p:tgtEl>
                                          <p:spTgt spid="3">
                                            <p:txEl>
                                              <p:pRg st="5" end="5"/>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400"/>
            <a:ext cx="8381999" cy="3962399"/>
          </a:xfrm>
        </p:spPr>
        <p:txBody>
          <a:bodyPr>
            <a:noAutofit/>
          </a:bodyPr>
          <a:lstStyle/>
          <a:p>
            <a:pPr algn="ctr"/>
            <a:r>
              <a:rPr lang="en-US" sz="4800" dirty="0" smtClean="0"/>
              <a:t>The </a:t>
            </a:r>
            <a:br>
              <a:rPr lang="en-US" sz="4800" dirty="0" smtClean="0"/>
            </a:br>
            <a:r>
              <a:rPr lang="en-US" sz="4800" dirty="0" smtClean="0"/>
              <a:t>Growth Identification and Facilitation: </a:t>
            </a:r>
            <a:br>
              <a:rPr lang="en-US" sz="4800" dirty="0" smtClean="0"/>
            </a:br>
            <a:r>
              <a:rPr lang="en-US" sz="4800" dirty="0" smtClean="0"/>
              <a:t>An New approach to industrial policy</a:t>
            </a:r>
            <a:br>
              <a:rPr lang="en-US" sz="4800" dirty="0" smtClean="0"/>
            </a:br>
            <a:endParaRPr lang="en-US" sz="4800" dirty="0"/>
          </a:p>
        </p:txBody>
      </p:sp>
      <p:sp>
        <p:nvSpPr>
          <p:cNvPr id="4" name="Slide Number Placeholder 3"/>
          <p:cNvSpPr>
            <a:spLocks noGrp="1"/>
          </p:cNvSpPr>
          <p:nvPr>
            <p:ph type="sldNum" sz="quarter" idx="12"/>
          </p:nvPr>
        </p:nvSpPr>
        <p:spPr/>
        <p:txBody>
          <a:bodyPr/>
          <a:lstStyle/>
          <a:p>
            <a:fld id="{11410CBB-897B-49D5-BEA5-C5FD5E78542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Conditions for dynamic growth</a:t>
            </a:r>
            <a:endParaRPr lang="en-US" dirty="0"/>
          </a:p>
        </p:txBody>
      </p:sp>
      <p:sp>
        <p:nvSpPr>
          <p:cNvPr id="3" name="Content Placeholder 2"/>
          <p:cNvSpPr>
            <a:spLocks noGrp="1"/>
          </p:cNvSpPr>
          <p:nvPr>
            <p:ph idx="1"/>
          </p:nvPr>
        </p:nvSpPr>
        <p:spPr/>
        <p:txBody>
          <a:bodyPr>
            <a:normAutofit/>
          </a:bodyPr>
          <a:lstStyle/>
          <a:p>
            <a:r>
              <a:rPr lang="en-US" dirty="0" smtClean="0"/>
              <a:t>Market economy</a:t>
            </a:r>
          </a:p>
          <a:p>
            <a:pPr lvl="1"/>
            <a:r>
              <a:rPr lang="en-US" dirty="0" smtClean="0"/>
              <a:t>Necessary Condition for efficient resource allocation and firms’ incentives for innovations and following comparative advantage</a:t>
            </a:r>
          </a:p>
          <a:p>
            <a:r>
              <a:rPr lang="en-US" dirty="0" smtClean="0"/>
              <a:t>Facilitating state</a:t>
            </a:r>
          </a:p>
          <a:p>
            <a:pPr lvl="1"/>
            <a:r>
              <a:rPr lang="en-US" dirty="0" smtClean="0"/>
              <a:t>Necessary condition for overcoming coordination and externality issues in the process of industrial upgrading and diversification</a:t>
            </a:r>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11410CBB-897B-49D5-BEA5-C5FD5E78542D}" type="slidenum">
              <a:rPr lang="en-US" smtClean="0"/>
              <a:pPr/>
              <a:t>19</a:t>
            </a:fld>
            <a:endParaRPr lang="en-US"/>
          </a:p>
        </p:txBody>
      </p:sp>
    </p:spTree>
    <p:extLst>
      <p:ext uri="{BB962C8B-B14F-4D97-AF65-F5344CB8AC3E}">
        <p14:creationId xmlns:p14="http://schemas.microsoft.com/office/powerpoint/2010/main" val="175093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1" nodeType="clickEffect">
                                  <p:stCondLst>
                                    <p:cond delay="0"/>
                                  </p:stCondLst>
                                  <p:childTnLst>
                                    <p:animClr clrSpc="rgb" dir="cw">
                                      <p:cBhvr override="childStyle">
                                        <p:cTn id="6" dur="10" fill="hold"/>
                                        <p:tgtEl>
                                          <p:spTgt spid="3">
                                            <p:txEl>
                                              <p:pRg st="0" end="0"/>
                                            </p:txEl>
                                          </p:spTgt>
                                        </p:tgtEl>
                                        <p:attrNameLst>
                                          <p:attrName>style.color</p:attrName>
                                        </p:attrNameLst>
                                      </p:cBhvr>
                                      <p:to>
                                        <a:srgbClr val="0070C0"/>
                                      </p:to>
                                    </p:animClr>
                                  </p:childTnLst>
                                </p:cTn>
                              </p:par>
                              <p:par>
                                <p:cTn id="7" presetID="3" presetClass="emph" presetSubtype="2" fill="hold" grpId="1" nodeType="withEffect">
                                  <p:stCondLst>
                                    <p:cond delay="0"/>
                                  </p:stCondLst>
                                  <p:childTnLst>
                                    <p:animClr clrSpc="rgb" dir="cw">
                                      <p:cBhvr override="childStyle">
                                        <p:cTn id="8" dur="10" fill="hold"/>
                                        <p:tgtEl>
                                          <p:spTgt spid="3">
                                            <p:txEl>
                                              <p:pRg st="1" end="1"/>
                                            </p:txEl>
                                          </p:spTgt>
                                        </p:tgtEl>
                                        <p:attrNameLst>
                                          <p:attrName>style.color</p:attrName>
                                        </p:attrNameLst>
                                      </p:cBhvr>
                                      <p:to>
                                        <a:srgbClr val="0070C0"/>
                                      </p:to>
                                    </p:animClr>
                                  </p:childTnLst>
                                </p:cTn>
                              </p:par>
                            </p:childTnLst>
                          </p:cTn>
                        </p:par>
                      </p:childTnLst>
                    </p:cTn>
                  </p:par>
                  <p:par>
                    <p:cTn id="9" fill="hold">
                      <p:stCondLst>
                        <p:cond delay="indefinite"/>
                      </p:stCondLst>
                      <p:childTnLst>
                        <p:par>
                          <p:cTn id="10" fill="hold">
                            <p:stCondLst>
                              <p:cond delay="0"/>
                            </p:stCondLst>
                            <p:childTnLst>
                              <p:par>
                                <p:cTn id="11" presetID="3" presetClass="emph" presetSubtype="2" fill="hold" grpId="1" nodeType="clickEffect">
                                  <p:stCondLst>
                                    <p:cond delay="0"/>
                                  </p:stCondLst>
                                  <p:childTnLst>
                                    <p:animClr clrSpc="rgb" dir="cw">
                                      <p:cBhvr override="childStyle">
                                        <p:cTn id="12" dur="10" fill="hold"/>
                                        <p:tgtEl>
                                          <p:spTgt spid="3">
                                            <p:txEl>
                                              <p:pRg st="2" end="2"/>
                                            </p:txEl>
                                          </p:spTgt>
                                        </p:tgtEl>
                                        <p:attrNameLst>
                                          <p:attrName>style.color</p:attrName>
                                        </p:attrNameLst>
                                      </p:cBhvr>
                                      <p:to>
                                        <a:srgbClr val="0070C0"/>
                                      </p:to>
                                    </p:animClr>
                                  </p:childTnLst>
                                </p:cTn>
                              </p:par>
                              <p:par>
                                <p:cTn id="13" presetID="3" presetClass="emph" presetSubtype="2" fill="hold" grpId="1" nodeType="withEffect">
                                  <p:stCondLst>
                                    <p:cond delay="0"/>
                                  </p:stCondLst>
                                  <p:childTnLst>
                                    <p:animClr clrSpc="rgb" dir="cw">
                                      <p:cBhvr override="childStyle">
                                        <p:cTn id="14" dur="10" fill="hold"/>
                                        <p:tgtEl>
                                          <p:spTgt spid="3">
                                            <p:txEl>
                                              <p:pRg st="3" end="3"/>
                                            </p:txEl>
                                          </p:spTgt>
                                        </p:tgtEl>
                                        <p:attrNameLst>
                                          <p:attrName>style.color</p:attrName>
                                        </p:attrNameLst>
                                      </p:cBhvr>
                                      <p:to>
                                        <a:srgbClr val="0070C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Industrial Policy and Facilitating State</a:t>
            </a:r>
            <a:endParaRPr lang="zh-CN" altLang="en-US" dirty="0"/>
          </a:p>
        </p:txBody>
      </p:sp>
      <p:sp>
        <p:nvSpPr>
          <p:cNvPr id="3" name="内容占位符 2"/>
          <p:cNvSpPr>
            <a:spLocks noGrp="1"/>
          </p:cNvSpPr>
          <p:nvPr>
            <p:ph idx="1"/>
          </p:nvPr>
        </p:nvSpPr>
        <p:spPr/>
        <p:txBody>
          <a:bodyPr>
            <a:normAutofit fontScale="70000" lnSpcReduction="20000"/>
          </a:bodyPr>
          <a:lstStyle/>
          <a:p>
            <a:r>
              <a:rPr lang="en-US" altLang="zh-CN" dirty="0"/>
              <a:t>Industrial Policy is desirable in a market economy</a:t>
            </a:r>
          </a:p>
          <a:p>
            <a:pPr lvl="1"/>
            <a:r>
              <a:rPr lang="en-US" altLang="zh-CN" dirty="0"/>
              <a:t>Contents of coordination will be different, depending on industries</a:t>
            </a:r>
          </a:p>
          <a:p>
            <a:pPr lvl="1"/>
            <a:r>
              <a:rPr lang="en-US" altLang="zh-CN" dirty="0"/>
              <a:t>The government’s resources and capacities are limited and need to be used strategically</a:t>
            </a:r>
          </a:p>
          <a:p>
            <a:r>
              <a:rPr lang="en-US" altLang="zh-CN" dirty="0">
                <a:solidFill>
                  <a:srgbClr val="FF0000"/>
                </a:solidFill>
              </a:rPr>
              <a:t>Historically, all the successful countries, their government </a:t>
            </a:r>
            <a:r>
              <a:rPr lang="en-US" altLang="zh-CN" dirty="0" smtClean="0">
                <a:solidFill>
                  <a:srgbClr val="FF0000"/>
                </a:solidFill>
              </a:rPr>
              <a:t>used industrial policies to play the facilitating </a:t>
            </a:r>
            <a:r>
              <a:rPr lang="en-US" altLang="zh-CN" dirty="0">
                <a:solidFill>
                  <a:srgbClr val="FF0000"/>
                </a:solidFill>
              </a:rPr>
              <a:t>role in the process of industrial upgrading. The governments in developed countries continue to play that role through patents, supports for basic research, procurements and mandates. </a:t>
            </a:r>
          </a:p>
          <a:p>
            <a:r>
              <a:rPr lang="en-US" altLang="zh-CN" dirty="0">
                <a:solidFill>
                  <a:srgbClr val="FF0000"/>
                </a:solidFill>
              </a:rPr>
              <a:t>Most industrial policies in developing countries </a:t>
            </a:r>
            <a:r>
              <a:rPr lang="en-US" altLang="zh-CN" dirty="0" smtClean="0">
                <a:solidFill>
                  <a:srgbClr val="FF0000"/>
                </a:solidFill>
              </a:rPr>
              <a:t>failed. The </a:t>
            </a:r>
            <a:r>
              <a:rPr lang="en-US" altLang="zh-CN" dirty="0">
                <a:solidFill>
                  <a:srgbClr val="FF0000"/>
                </a:solidFill>
              </a:rPr>
              <a:t>governments in developing countries will continue to try to play that role no matter we like it or that.</a:t>
            </a:r>
          </a:p>
          <a:p>
            <a:r>
              <a:rPr lang="en-US" altLang="zh-CN" sz="3800" b="1" dirty="0"/>
              <a:t>The key issue is how to help them </a:t>
            </a:r>
            <a:r>
              <a:rPr lang="en-US" altLang="zh-CN" sz="3800" b="1" dirty="0" smtClean="0"/>
              <a:t>have right industrial policies?</a:t>
            </a:r>
            <a:endParaRPr lang="en-US" altLang="zh-CN" sz="3800" b="1" dirty="0"/>
          </a:p>
          <a:p>
            <a:endParaRPr lang="zh-CN" altLang="en-US" dirty="0"/>
          </a:p>
        </p:txBody>
      </p:sp>
      <p:sp>
        <p:nvSpPr>
          <p:cNvPr id="4" name="灯片编号占位符 3"/>
          <p:cNvSpPr>
            <a:spLocks noGrp="1"/>
          </p:cNvSpPr>
          <p:nvPr>
            <p:ph type="sldNum" sz="quarter" idx="12"/>
          </p:nvPr>
        </p:nvSpPr>
        <p:spPr/>
        <p:txBody>
          <a:bodyPr/>
          <a:lstStyle/>
          <a:p>
            <a:fld id="{11410CBB-897B-49D5-BEA5-C5FD5E78542D}" type="slidenum">
              <a:rPr lang="en-US" smtClean="0"/>
              <a:pPr/>
              <a:t>20</a:t>
            </a:fld>
            <a:endParaRPr lang="en-US"/>
          </a:p>
        </p:txBody>
      </p:sp>
    </p:spTree>
    <p:extLst>
      <p:ext uri="{BB962C8B-B14F-4D97-AF65-F5344CB8AC3E}">
        <p14:creationId xmlns:p14="http://schemas.microsoft.com/office/powerpoint/2010/main" val="390402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10" fill="hold"/>
                                        <p:tgtEl>
                                          <p:spTgt spid="3">
                                            <p:txEl>
                                              <p:pRg st="0" end="0"/>
                                            </p:txEl>
                                          </p:spTgt>
                                        </p:tgtEl>
                                        <p:attrNameLst>
                                          <p:attrName>style.color</p:attrName>
                                        </p:attrNameLst>
                                      </p:cBhvr>
                                      <p:to>
                                        <a:srgbClr val="0070C0"/>
                                      </p:to>
                                    </p:animClr>
                                  </p:childTnLst>
                                </p:cTn>
                              </p:par>
                              <p:par>
                                <p:cTn id="7" presetID="3" presetClass="emph" presetSubtype="2" fill="hold" grpId="0" nodeType="withEffect">
                                  <p:stCondLst>
                                    <p:cond delay="0"/>
                                  </p:stCondLst>
                                  <p:childTnLst>
                                    <p:animClr clrSpc="rgb" dir="cw">
                                      <p:cBhvr override="childStyle">
                                        <p:cTn id="8" dur="10" fill="hold"/>
                                        <p:tgtEl>
                                          <p:spTgt spid="3">
                                            <p:txEl>
                                              <p:pRg st="1" end="1"/>
                                            </p:txEl>
                                          </p:spTgt>
                                        </p:tgtEl>
                                        <p:attrNameLst>
                                          <p:attrName>style.color</p:attrName>
                                        </p:attrNameLst>
                                      </p:cBhvr>
                                      <p:to>
                                        <a:srgbClr val="0070C0"/>
                                      </p:to>
                                    </p:animClr>
                                  </p:childTnLst>
                                </p:cTn>
                              </p:par>
                              <p:par>
                                <p:cTn id="9" presetID="3" presetClass="emph" presetSubtype="2" fill="hold" grpId="0" nodeType="withEffect">
                                  <p:stCondLst>
                                    <p:cond delay="0"/>
                                  </p:stCondLst>
                                  <p:childTnLst>
                                    <p:animClr clrSpc="rgb" dir="cw">
                                      <p:cBhvr override="childStyle">
                                        <p:cTn id="10" dur="10" fill="hold"/>
                                        <p:tgtEl>
                                          <p:spTgt spid="3">
                                            <p:txEl>
                                              <p:pRg st="2" end="2"/>
                                            </p:txEl>
                                          </p:spTgt>
                                        </p:tgtEl>
                                        <p:attrNameLst>
                                          <p:attrName>style.color</p:attrName>
                                        </p:attrNameLst>
                                      </p:cBhvr>
                                      <p:to>
                                        <a:srgbClr val="0070C0"/>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grpId="0" nodeType="clickEffect">
                                  <p:stCondLst>
                                    <p:cond delay="0"/>
                                  </p:stCondLst>
                                  <p:childTnLst>
                                    <p:animClr clrSpc="rgb" dir="cw">
                                      <p:cBhvr override="childStyle">
                                        <p:cTn id="14" dur="10" fill="hold"/>
                                        <p:tgtEl>
                                          <p:spTgt spid="3">
                                            <p:txEl>
                                              <p:pRg st="3" end="3"/>
                                            </p:txEl>
                                          </p:spTgt>
                                        </p:tgtEl>
                                        <p:attrNameLst>
                                          <p:attrName>style.color</p:attrName>
                                        </p:attrNameLst>
                                      </p:cBhvr>
                                      <p:to>
                                        <a:srgbClr val="0070C0"/>
                                      </p:to>
                                    </p:animClr>
                                  </p:childTnLst>
                                </p:cTn>
                              </p:par>
                            </p:childTnLst>
                          </p:cTn>
                        </p:par>
                      </p:childTnLst>
                    </p:cTn>
                  </p:par>
                  <p:par>
                    <p:cTn id="15" fill="hold">
                      <p:stCondLst>
                        <p:cond delay="indefinite"/>
                      </p:stCondLst>
                      <p:childTnLst>
                        <p:par>
                          <p:cTn id="16" fill="hold">
                            <p:stCondLst>
                              <p:cond delay="0"/>
                            </p:stCondLst>
                            <p:childTnLst>
                              <p:par>
                                <p:cTn id="17" presetID="3" presetClass="emph" presetSubtype="2" fill="hold" grpId="0" nodeType="clickEffect">
                                  <p:stCondLst>
                                    <p:cond delay="0"/>
                                  </p:stCondLst>
                                  <p:childTnLst>
                                    <p:animClr clrSpc="rgb" dir="cw">
                                      <p:cBhvr override="childStyle">
                                        <p:cTn id="18" dur="10" fill="hold"/>
                                        <p:tgtEl>
                                          <p:spTgt spid="3">
                                            <p:txEl>
                                              <p:pRg st="4" end="4"/>
                                            </p:txEl>
                                          </p:spTgt>
                                        </p:tgtEl>
                                        <p:attrNameLst>
                                          <p:attrName>style.color</p:attrName>
                                        </p:attrNameLst>
                                      </p:cBhvr>
                                      <p:to>
                                        <a:srgbClr val="0070C0"/>
                                      </p:to>
                                    </p:animClr>
                                  </p:childTnLst>
                                </p:cTn>
                              </p:par>
                            </p:childTnLst>
                          </p:cTn>
                        </p:par>
                      </p:childTnLst>
                    </p:cTn>
                  </p:par>
                  <p:par>
                    <p:cTn id="19" fill="hold">
                      <p:stCondLst>
                        <p:cond delay="indefinite"/>
                      </p:stCondLst>
                      <p:childTnLst>
                        <p:par>
                          <p:cTn id="20" fill="hold">
                            <p:stCondLst>
                              <p:cond delay="0"/>
                            </p:stCondLst>
                            <p:childTnLst>
                              <p:par>
                                <p:cTn id="21" presetID="3" presetClass="emph" presetSubtype="2" fill="hold" grpId="0" nodeType="clickEffect">
                                  <p:stCondLst>
                                    <p:cond delay="0"/>
                                  </p:stCondLst>
                                  <p:childTnLst>
                                    <p:animClr clrSpc="rgb" dir="cw">
                                      <p:cBhvr override="childStyle">
                                        <p:cTn id="22" dur="10" fill="hold"/>
                                        <p:tgtEl>
                                          <p:spTgt spid="3">
                                            <p:txEl>
                                              <p:pRg st="5" end="5"/>
                                            </p:txEl>
                                          </p:spTgt>
                                        </p:tgtEl>
                                        <p:attrNameLst>
                                          <p:attrName>style.color</p:attrName>
                                        </p:attrNameLst>
                                      </p:cBhvr>
                                      <p:to>
                                        <a:srgbClr val="0070C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600" i="1" dirty="0" smtClean="0"/>
              <a:t>Latent Comparative Advantage </a:t>
            </a:r>
            <a:br>
              <a:rPr lang="en-US" sz="3600" i="1" dirty="0" smtClean="0"/>
            </a:br>
            <a:r>
              <a:rPr lang="en-US" sz="3600" i="1" dirty="0" smtClean="0"/>
              <a:t>and Picking Winners</a:t>
            </a:r>
            <a:endParaRPr lang="en-US" sz="3600" i="1" dirty="0"/>
          </a:p>
        </p:txBody>
      </p:sp>
      <p:sp>
        <p:nvSpPr>
          <p:cNvPr id="3" name="Content Placeholder 2"/>
          <p:cNvSpPr>
            <a:spLocks noGrp="1"/>
          </p:cNvSpPr>
          <p:nvPr>
            <p:ph idx="1"/>
          </p:nvPr>
        </p:nvSpPr>
        <p:spPr>
          <a:xfrm>
            <a:off x="457200" y="1600200"/>
            <a:ext cx="8305800" cy="4800600"/>
          </a:xfrm>
        </p:spPr>
        <p:txBody>
          <a:bodyPr>
            <a:normAutofit/>
          </a:bodyPr>
          <a:lstStyle/>
          <a:p>
            <a:r>
              <a:rPr lang="en-US" dirty="0" smtClean="0"/>
              <a:t>For an industrial policy to be successful, it should target sectors that conform to the economy’s latent comparative advantage:</a:t>
            </a:r>
          </a:p>
          <a:p>
            <a:pPr lvl="1">
              <a:spcAft>
                <a:spcPts val="1200"/>
              </a:spcAft>
            </a:pPr>
            <a:r>
              <a:rPr lang="en-US" dirty="0" smtClean="0"/>
              <a:t>Firms will be viable and the sectors will be competitive once the government helps the firms overcome coordination and externality issues.</a:t>
            </a:r>
          </a:p>
          <a:p>
            <a:r>
              <a:rPr lang="en-US" dirty="0" smtClean="0">
                <a:solidFill>
                  <a:srgbClr val="FF0000"/>
                </a:solidFill>
              </a:rPr>
              <a:t>But how can the government pick the sectors that are in line with economy’s latent comparative advantages?</a:t>
            </a:r>
          </a:p>
        </p:txBody>
      </p:sp>
      <p:sp>
        <p:nvSpPr>
          <p:cNvPr id="4" name="Slide Number Placeholder 3"/>
          <p:cNvSpPr>
            <a:spLocks noGrp="1"/>
          </p:cNvSpPr>
          <p:nvPr>
            <p:ph type="sldNum" sz="quarter" idx="12"/>
          </p:nvPr>
        </p:nvSpPr>
        <p:spPr/>
        <p:txBody>
          <a:bodyPr/>
          <a:lstStyle/>
          <a:p>
            <a:fld id="{11410CBB-897B-49D5-BEA5-C5FD5E78542D}" type="slidenum">
              <a:rPr lang="en-US" smtClean="0"/>
              <a:pPr/>
              <a:t>21</a:t>
            </a:fld>
            <a:endParaRPr lang="en-US"/>
          </a:p>
        </p:txBody>
      </p:sp>
    </p:spTree>
    <p:extLst>
      <p:ext uri="{BB962C8B-B14F-4D97-AF65-F5344CB8AC3E}">
        <p14:creationId xmlns:p14="http://schemas.microsoft.com/office/powerpoint/2010/main" val="1391752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10" fill="hold"/>
                                        <p:tgtEl>
                                          <p:spTgt spid="3">
                                            <p:txEl>
                                              <p:pRg st="0" end="0"/>
                                            </p:txEl>
                                          </p:spTgt>
                                        </p:tgtEl>
                                        <p:attrNameLst>
                                          <p:attrName>style.color</p:attrName>
                                        </p:attrNameLst>
                                      </p:cBhvr>
                                      <p:to>
                                        <a:srgbClr val="0070C0"/>
                                      </p:to>
                                    </p:animClr>
                                  </p:childTnLst>
                                </p:cTn>
                              </p:par>
                              <p:par>
                                <p:cTn id="7" presetID="3" presetClass="emph" presetSubtype="2" fill="hold" grpId="0" nodeType="withEffect">
                                  <p:stCondLst>
                                    <p:cond delay="0"/>
                                  </p:stCondLst>
                                  <p:childTnLst>
                                    <p:animClr clrSpc="rgb" dir="cw">
                                      <p:cBhvr override="childStyle">
                                        <p:cTn id="8" dur="10" fill="hold"/>
                                        <p:tgtEl>
                                          <p:spTgt spid="3">
                                            <p:txEl>
                                              <p:pRg st="1" end="1"/>
                                            </p:txEl>
                                          </p:spTgt>
                                        </p:tgtEl>
                                        <p:attrNameLst>
                                          <p:attrName>style.color</p:attrName>
                                        </p:attrNameLst>
                                      </p:cBhvr>
                                      <p:to>
                                        <a:srgbClr val="0070C0"/>
                                      </p:to>
                                    </p:animClr>
                                  </p:childTnLst>
                                </p:cTn>
                              </p:par>
                            </p:childTnLst>
                          </p:cTn>
                        </p:par>
                      </p:childTnLst>
                    </p:cTn>
                  </p:par>
                  <p:par>
                    <p:cTn id="9" fill="hold">
                      <p:stCondLst>
                        <p:cond delay="indefinite"/>
                      </p:stCondLst>
                      <p:childTnLst>
                        <p:par>
                          <p:cTn id="10" fill="hold">
                            <p:stCondLst>
                              <p:cond delay="0"/>
                            </p:stCondLst>
                            <p:childTnLst>
                              <p:par>
                                <p:cTn id="11" presetID="3" presetClass="emph" presetSubtype="2" fill="hold" grpId="0" nodeType="clickEffect">
                                  <p:stCondLst>
                                    <p:cond delay="0"/>
                                  </p:stCondLst>
                                  <p:childTnLst>
                                    <p:animClr clrSpc="rgb" dir="cw">
                                      <p:cBhvr override="childStyle">
                                        <p:cTn id="12" dur="10" fill="hold"/>
                                        <p:tgtEl>
                                          <p:spTgt spid="3">
                                            <p:txEl>
                                              <p:pRg st="2" end="2"/>
                                            </p:txEl>
                                          </p:spTgt>
                                        </p:tgtEl>
                                        <p:attrNameLst>
                                          <p:attrName>style.color</p:attrName>
                                        </p:attrNameLst>
                                      </p:cBhvr>
                                      <p:to>
                                        <a:srgbClr val="0070C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i="1" dirty="0" smtClean="0"/>
              <a:t>What Can Be Learned From History?</a:t>
            </a:r>
            <a:endParaRPr lang="en-US" sz="3600" i="1" dirty="0"/>
          </a:p>
        </p:txBody>
      </p:sp>
      <p:sp>
        <p:nvSpPr>
          <p:cNvPr id="3" name="Content Placeholder 2"/>
          <p:cNvSpPr>
            <a:spLocks noGrp="1"/>
          </p:cNvSpPr>
          <p:nvPr>
            <p:ph idx="1"/>
          </p:nvPr>
        </p:nvSpPr>
        <p:spPr>
          <a:xfrm>
            <a:off x="304800" y="1143000"/>
            <a:ext cx="8534400" cy="5257800"/>
          </a:xfrm>
        </p:spPr>
        <p:txBody>
          <a:bodyPr>
            <a:normAutofit fontScale="47500" lnSpcReduction="20000"/>
          </a:bodyPr>
          <a:lstStyle/>
          <a:p>
            <a:pPr>
              <a:spcAft>
                <a:spcPts val="600"/>
              </a:spcAft>
            </a:pPr>
            <a:r>
              <a:rPr lang="en-US" sz="3600" dirty="0" smtClean="0"/>
              <a:t>Historical experience shows that successful countries’ industrial policies, in general, targeted industries in countries with a similar endowment structure and somewhat higher per capita income:</a:t>
            </a:r>
          </a:p>
          <a:p>
            <a:pPr lvl="1">
              <a:spcAft>
                <a:spcPts val="400"/>
              </a:spcAft>
            </a:pPr>
            <a:r>
              <a:rPr lang="en-US" sz="2900" dirty="0" smtClean="0"/>
              <a:t>Britain targeted the Netherlands’ industries in the 16</a:t>
            </a:r>
            <a:r>
              <a:rPr lang="en-US" sz="2900" baseline="30000" dirty="0" smtClean="0"/>
              <a:t>th</a:t>
            </a:r>
            <a:r>
              <a:rPr lang="en-US" sz="2900" dirty="0" smtClean="0"/>
              <a:t> and 17</a:t>
            </a:r>
            <a:r>
              <a:rPr lang="en-US" sz="2900" baseline="30000" dirty="0" smtClean="0"/>
              <a:t>th</a:t>
            </a:r>
            <a:r>
              <a:rPr lang="en-US" sz="2900" dirty="0" smtClean="0"/>
              <a:t> centuries; its per capita GDP was about 70% of the Netherlands’.</a:t>
            </a:r>
          </a:p>
          <a:p>
            <a:pPr lvl="1">
              <a:spcAft>
                <a:spcPts val="400"/>
              </a:spcAft>
            </a:pPr>
            <a:r>
              <a:rPr lang="en-US" sz="2900" dirty="0" smtClean="0"/>
              <a:t>Germany, France, and the USA targeted Britain’s  industries in the late 19</a:t>
            </a:r>
            <a:r>
              <a:rPr lang="en-US" sz="2900" baseline="30000" dirty="0" smtClean="0"/>
              <a:t>th</a:t>
            </a:r>
            <a:r>
              <a:rPr lang="en-US" sz="2900" dirty="0" smtClean="0"/>
              <a:t> century; their per capita incomes were about 60% to 75% of Britain’s.</a:t>
            </a:r>
          </a:p>
          <a:p>
            <a:pPr lvl="1">
              <a:spcAft>
                <a:spcPts val="400"/>
              </a:spcAft>
            </a:pPr>
            <a:r>
              <a:rPr lang="en-US" sz="2900" dirty="0" smtClean="0"/>
              <a:t>In Meiji restoration, Japan targeted Prussia’s industries; its per capita GDP was about 40% of Prussia’s. In the 1960s, Japan targeted the USA’s industries; its per capita GDP was about 40% of the USA’s.</a:t>
            </a:r>
          </a:p>
          <a:p>
            <a:pPr lvl="1">
              <a:spcAft>
                <a:spcPts val="400"/>
              </a:spcAft>
            </a:pPr>
            <a:r>
              <a:rPr lang="en-US" sz="2900" dirty="0" smtClean="0"/>
              <a:t>In the 1960s-80s, Korea, Taiwan,  Hong Kong, and Singapore targeted Japan’s industries; their per capita incomes were about 30% of Japan’s.</a:t>
            </a:r>
          </a:p>
          <a:p>
            <a:pPr lvl="1">
              <a:spcAft>
                <a:spcPts val="400"/>
              </a:spcAft>
            </a:pPr>
            <a:r>
              <a:rPr lang="en-US" sz="2900" dirty="0" smtClean="0"/>
              <a:t>In the 1970s, Mauritius targeted Hong Kong’s textile and garment industries; its per capita income was about 50% of Hong Kong’s.</a:t>
            </a:r>
          </a:p>
          <a:p>
            <a:pPr lvl="1">
              <a:spcAft>
                <a:spcPts val="400"/>
              </a:spcAft>
            </a:pPr>
            <a:r>
              <a:rPr lang="en-US" sz="2900" dirty="0" smtClean="0"/>
              <a:t>In the late 1980s, Ireland targeted US’s chemical, pharmaceutical, electronic and information industries and its per capita income was about 45% of the US’s.</a:t>
            </a:r>
          </a:p>
          <a:p>
            <a:pPr lvl="1">
              <a:spcAft>
                <a:spcPts val="1200"/>
              </a:spcAft>
            </a:pPr>
            <a:r>
              <a:rPr lang="en-US" sz="2900" dirty="0" smtClean="0"/>
              <a:t>In the 1990s, Costa Rica targeted the memory chip packaging and testing industry; its per capita GDP was about 40% of Taiwan’s, which was the main economy in this sector. </a:t>
            </a:r>
          </a:p>
          <a:p>
            <a:r>
              <a:rPr lang="en-US" sz="3600" dirty="0" smtClean="0">
                <a:solidFill>
                  <a:srgbClr val="FF0000"/>
                </a:solidFill>
              </a:rPr>
              <a:t>Unsuccessful industrial policies, in general, targeted industries target industries in countries where their per capita GDPs were less than 20% of the targeted countries</a:t>
            </a:r>
            <a:endParaRPr lang="en-US" sz="3600" dirty="0">
              <a:solidFill>
                <a:srgbClr val="FF0000"/>
              </a:solidFill>
            </a:endParaRPr>
          </a:p>
        </p:txBody>
      </p:sp>
      <p:sp>
        <p:nvSpPr>
          <p:cNvPr id="4" name="Slide Number Placeholder 3"/>
          <p:cNvSpPr>
            <a:spLocks noGrp="1"/>
          </p:cNvSpPr>
          <p:nvPr>
            <p:ph type="sldNum" sz="quarter" idx="12"/>
          </p:nvPr>
        </p:nvSpPr>
        <p:spPr/>
        <p:txBody>
          <a:bodyPr/>
          <a:lstStyle/>
          <a:p>
            <a:fld id="{11410CBB-897B-49D5-BEA5-C5FD5E78542D}" type="slidenum">
              <a:rPr lang="en-US" smtClean="0"/>
              <a:pPr/>
              <a:t>22</a:t>
            </a:fld>
            <a:endParaRPr lang="en-US"/>
          </a:p>
        </p:txBody>
      </p:sp>
    </p:spTree>
    <p:extLst>
      <p:ext uri="{BB962C8B-B14F-4D97-AF65-F5344CB8AC3E}">
        <p14:creationId xmlns:p14="http://schemas.microsoft.com/office/powerpoint/2010/main" val="250010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grpId="0" nodeType="clickEffect">
                                  <p:stCondLst>
                                    <p:cond delay="0"/>
                                  </p:stCondLst>
                                  <p:endCondLst>
                                    <p:cond evt="onNext" delay="0">
                                      <p:tgtEl>
                                        <p:sldTgt/>
                                      </p:tgtEl>
                                    </p:cond>
                                  </p:endCondLst>
                                  <p:childTnLst>
                                    <p:set>
                                      <p:cBhvr override="childStyle">
                                        <p:cTn id="6" dur="indefinite"/>
                                        <p:tgtEl>
                                          <p:spTgt spid="3">
                                            <p:txEl>
                                              <p:pRg st="0" end="0"/>
                                            </p:txEl>
                                          </p:spTgt>
                                        </p:tgtEl>
                                        <p:attrNameLst>
                                          <p:attrName>style.fontStyle</p:attrName>
                                        </p:attrNameLst>
                                      </p:cBhvr>
                                      <p:to>
                                        <p:strVal val="normal"/>
                                      </p:to>
                                    </p:set>
                                    <p:set>
                                      <p:cBhvr override="childStyle">
                                        <p:cTn id="7" dur="indefinite"/>
                                        <p:tgtEl>
                                          <p:spTgt spid="3">
                                            <p:txEl>
                                              <p:pRg st="0" end="0"/>
                                            </p:txEl>
                                          </p:spTgt>
                                        </p:tgtEl>
                                        <p:attrNameLst>
                                          <p:attrName>style.fontWeight</p:attrName>
                                        </p:attrNameLst>
                                      </p:cBhvr>
                                      <p:to>
                                        <p:strVal val="bold"/>
                                      </p:to>
                                    </p:set>
                                    <p:set>
                                      <p:cBhvr override="childStyle">
                                        <p:cTn id="8" dur="indefinite"/>
                                        <p:tgtEl>
                                          <p:spTgt spid="3">
                                            <p:txEl>
                                              <p:pRg st="0" end="0"/>
                                            </p:txEl>
                                          </p:spTgt>
                                        </p:tgtEl>
                                        <p:attrNameLst>
                                          <p:attrName>style.textDecorationUnderline</p:attrName>
                                        </p:attrNameLst>
                                      </p:cBhvr>
                                      <p:to>
                                        <p:strVal val="false"/>
                                      </p:to>
                                    </p:set>
                                  </p:childTnLst>
                                </p:cTn>
                              </p:par>
                              <p:par>
                                <p:cTn id="9" presetID="5" presetClass="emph" presetSubtype="1" grpId="0" nodeType="withEffect">
                                  <p:stCondLst>
                                    <p:cond delay="0"/>
                                  </p:stCondLst>
                                  <p:endCondLst>
                                    <p:cond evt="onNext" delay="0">
                                      <p:tgtEl>
                                        <p:sldTgt/>
                                      </p:tgtEl>
                                    </p:cond>
                                  </p:endCondLst>
                                  <p:childTnLst>
                                    <p:set>
                                      <p:cBhvr override="childStyle">
                                        <p:cTn id="10" dur="indefinite"/>
                                        <p:tgtEl>
                                          <p:spTgt spid="3">
                                            <p:txEl>
                                              <p:pRg st="1" end="1"/>
                                            </p:txEl>
                                          </p:spTgt>
                                        </p:tgtEl>
                                        <p:attrNameLst>
                                          <p:attrName>style.fontStyle</p:attrName>
                                        </p:attrNameLst>
                                      </p:cBhvr>
                                      <p:to>
                                        <p:strVal val="normal"/>
                                      </p:to>
                                    </p:set>
                                    <p:set>
                                      <p:cBhvr override="childStyle">
                                        <p:cTn id="11" dur="indefinite"/>
                                        <p:tgtEl>
                                          <p:spTgt spid="3">
                                            <p:txEl>
                                              <p:pRg st="1" end="1"/>
                                            </p:txEl>
                                          </p:spTgt>
                                        </p:tgtEl>
                                        <p:attrNameLst>
                                          <p:attrName>style.fontWeight</p:attrName>
                                        </p:attrNameLst>
                                      </p:cBhvr>
                                      <p:to>
                                        <p:strVal val="bold"/>
                                      </p:to>
                                    </p:set>
                                    <p:set>
                                      <p:cBhvr override="childStyle">
                                        <p:cTn id="12" dur="indefinite"/>
                                        <p:tgtEl>
                                          <p:spTgt spid="3">
                                            <p:txEl>
                                              <p:pRg st="1" end="1"/>
                                            </p:txEl>
                                          </p:spTgt>
                                        </p:tgtEl>
                                        <p:attrNameLst>
                                          <p:attrName>style.textDecorationUnderline</p:attrName>
                                        </p:attrNameLst>
                                      </p:cBhvr>
                                      <p:to>
                                        <p:strVal val="false"/>
                                      </p:to>
                                    </p:set>
                                  </p:childTnLst>
                                </p:cTn>
                              </p:par>
                              <p:par>
                                <p:cTn id="13" presetID="5" presetClass="emph" presetSubtype="1" grpId="0" nodeType="withEffect">
                                  <p:stCondLst>
                                    <p:cond delay="0"/>
                                  </p:stCondLst>
                                  <p:endCondLst>
                                    <p:cond evt="onNext" delay="0">
                                      <p:tgtEl>
                                        <p:sldTgt/>
                                      </p:tgtEl>
                                    </p:cond>
                                  </p:endCondLst>
                                  <p:childTnLst>
                                    <p:set>
                                      <p:cBhvr override="childStyle">
                                        <p:cTn id="14" dur="indefinite"/>
                                        <p:tgtEl>
                                          <p:spTgt spid="3">
                                            <p:txEl>
                                              <p:pRg st="2" end="2"/>
                                            </p:txEl>
                                          </p:spTgt>
                                        </p:tgtEl>
                                        <p:attrNameLst>
                                          <p:attrName>style.fontStyle</p:attrName>
                                        </p:attrNameLst>
                                      </p:cBhvr>
                                      <p:to>
                                        <p:strVal val="normal"/>
                                      </p:to>
                                    </p:set>
                                    <p:set>
                                      <p:cBhvr override="childStyle">
                                        <p:cTn id="15" dur="indefinite"/>
                                        <p:tgtEl>
                                          <p:spTgt spid="3">
                                            <p:txEl>
                                              <p:pRg st="2" end="2"/>
                                            </p:txEl>
                                          </p:spTgt>
                                        </p:tgtEl>
                                        <p:attrNameLst>
                                          <p:attrName>style.fontWeight</p:attrName>
                                        </p:attrNameLst>
                                      </p:cBhvr>
                                      <p:to>
                                        <p:strVal val="bold"/>
                                      </p:to>
                                    </p:set>
                                    <p:set>
                                      <p:cBhvr override="childStyle">
                                        <p:cTn id="16" dur="indefinite"/>
                                        <p:tgtEl>
                                          <p:spTgt spid="3">
                                            <p:txEl>
                                              <p:pRg st="2" end="2"/>
                                            </p:txEl>
                                          </p:spTgt>
                                        </p:tgtEl>
                                        <p:attrNameLst>
                                          <p:attrName>style.textDecorationUnderline</p:attrName>
                                        </p:attrNameLst>
                                      </p:cBhvr>
                                      <p:to>
                                        <p:strVal val="false"/>
                                      </p:to>
                                    </p:set>
                                  </p:childTnLst>
                                </p:cTn>
                              </p:par>
                              <p:par>
                                <p:cTn id="17" presetID="5" presetClass="emph" presetSubtype="1" grpId="0" nodeType="withEffect">
                                  <p:stCondLst>
                                    <p:cond delay="0"/>
                                  </p:stCondLst>
                                  <p:endCondLst>
                                    <p:cond evt="onNext" delay="0">
                                      <p:tgtEl>
                                        <p:sldTgt/>
                                      </p:tgtEl>
                                    </p:cond>
                                  </p:endCondLst>
                                  <p:childTnLst>
                                    <p:set>
                                      <p:cBhvr override="childStyle">
                                        <p:cTn id="18" dur="indefinite"/>
                                        <p:tgtEl>
                                          <p:spTgt spid="3">
                                            <p:txEl>
                                              <p:pRg st="3" end="3"/>
                                            </p:txEl>
                                          </p:spTgt>
                                        </p:tgtEl>
                                        <p:attrNameLst>
                                          <p:attrName>style.fontStyle</p:attrName>
                                        </p:attrNameLst>
                                      </p:cBhvr>
                                      <p:to>
                                        <p:strVal val="normal"/>
                                      </p:to>
                                    </p:set>
                                    <p:set>
                                      <p:cBhvr override="childStyle">
                                        <p:cTn id="19" dur="indefinite"/>
                                        <p:tgtEl>
                                          <p:spTgt spid="3">
                                            <p:txEl>
                                              <p:pRg st="3" end="3"/>
                                            </p:txEl>
                                          </p:spTgt>
                                        </p:tgtEl>
                                        <p:attrNameLst>
                                          <p:attrName>style.fontWeight</p:attrName>
                                        </p:attrNameLst>
                                      </p:cBhvr>
                                      <p:to>
                                        <p:strVal val="bold"/>
                                      </p:to>
                                    </p:set>
                                    <p:set>
                                      <p:cBhvr override="childStyle">
                                        <p:cTn id="20" dur="indefinite"/>
                                        <p:tgtEl>
                                          <p:spTgt spid="3">
                                            <p:txEl>
                                              <p:pRg st="3" end="3"/>
                                            </p:txEl>
                                          </p:spTgt>
                                        </p:tgtEl>
                                        <p:attrNameLst>
                                          <p:attrName>style.textDecorationUnderline</p:attrName>
                                        </p:attrNameLst>
                                      </p:cBhvr>
                                      <p:to>
                                        <p:strVal val="false"/>
                                      </p:to>
                                    </p:set>
                                  </p:childTnLst>
                                </p:cTn>
                              </p:par>
                              <p:par>
                                <p:cTn id="21" presetID="5" presetClass="emph" presetSubtype="1" grpId="0" nodeType="withEffect">
                                  <p:stCondLst>
                                    <p:cond delay="0"/>
                                  </p:stCondLst>
                                  <p:endCondLst>
                                    <p:cond evt="onNext" delay="0">
                                      <p:tgtEl>
                                        <p:sldTgt/>
                                      </p:tgtEl>
                                    </p:cond>
                                  </p:endCondLst>
                                  <p:childTnLst>
                                    <p:set>
                                      <p:cBhvr override="childStyle">
                                        <p:cTn id="22" dur="indefinite"/>
                                        <p:tgtEl>
                                          <p:spTgt spid="3">
                                            <p:txEl>
                                              <p:pRg st="4" end="4"/>
                                            </p:txEl>
                                          </p:spTgt>
                                        </p:tgtEl>
                                        <p:attrNameLst>
                                          <p:attrName>style.fontStyle</p:attrName>
                                        </p:attrNameLst>
                                      </p:cBhvr>
                                      <p:to>
                                        <p:strVal val="normal"/>
                                      </p:to>
                                    </p:set>
                                    <p:set>
                                      <p:cBhvr override="childStyle">
                                        <p:cTn id="23" dur="indefinite"/>
                                        <p:tgtEl>
                                          <p:spTgt spid="3">
                                            <p:txEl>
                                              <p:pRg st="4" end="4"/>
                                            </p:txEl>
                                          </p:spTgt>
                                        </p:tgtEl>
                                        <p:attrNameLst>
                                          <p:attrName>style.fontWeight</p:attrName>
                                        </p:attrNameLst>
                                      </p:cBhvr>
                                      <p:to>
                                        <p:strVal val="bold"/>
                                      </p:to>
                                    </p:set>
                                    <p:set>
                                      <p:cBhvr override="childStyle">
                                        <p:cTn id="24" dur="indefinite"/>
                                        <p:tgtEl>
                                          <p:spTgt spid="3">
                                            <p:txEl>
                                              <p:pRg st="4" end="4"/>
                                            </p:txEl>
                                          </p:spTgt>
                                        </p:tgtEl>
                                        <p:attrNameLst>
                                          <p:attrName>style.textDecorationUnderline</p:attrName>
                                        </p:attrNameLst>
                                      </p:cBhvr>
                                      <p:to>
                                        <p:strVal val="false"/>
                                      </p:to>
                                    </p:set>
                                  </p:childTnLst>
                                </p:cTn>
                              </p:par>
                              <p:par>
                                <p:cTn id="25" presetID="5" presetClass="emph" presetSubtype="1" grpId="0" nodeType="withEffect">
                                  <p:stCondLst>
                                    <p:cond delay="0"/>
                                  </p:stCondLst>
                                  <p:endCondLst>
                                    <p:cond evt="onNext" delay="0">
                                      <p:tgtEl>
                                        <p:sldTgt/>
                                      </p:tgtEl>
                                    </p:cond>
                                  </p:endCondLst>
                                  <p:childTnLst>
                                    <p:set>
                                      <p:cBhvr override="childStyle">
                                        <p:cTn id="26" dur="indefinite"/>
                                        <p:tgtEl>
                                          <p:spTgt spid="3">
                                            <p:txEl>
                                              <p:pRg st="5" end="5"/>
                                            </p:txEl>
                                          </p:spTgt>
                                        </p:tgtEl>
                                        <p:attrNameLst>
                                          <p:attrName>style.fontStyle</p:attrName>
                                        </p:attrNameLst>
                                      </p:cBhvr>
                                      <p:to>
                                        <p:strVal val="normal"/>
                                      </p:to>
                                    </p:set>
                                    <p:set>
                                      <p:cBhvr override="childStyle">
                                        <p:cTn id="27" dur="indefinite"/>
                                        <p:tgtEl>
                                          <p:spTgt spid="3">
                                            <p:txEl>
                                              <p:pRg st="5" end="5"/>
                                            </p:txEl>
                                          </p:spTgt>
                                        </p:tgtEl>
                                        <p:attrNameLst>
                                          <p:attrName>style.fontWeight</p:attrName>
                                        </p:attrNameLst>
                                      </p:cBhvr>
                                      <p:to>
                                        <p:strVal val="bold"/>
                                      </p:to>
                                    </p:set>
                                    <p:set>
                                      <p:cBhvr override="childStyle">
                                        <p:cTn id="28" dur="indefinite"/>
                                        <p:tgtEl>
                                          <p:spTgt spid="3">
                                            <p:txEl>
                                              <p:pRg st="5" end="5"/>
                                            </p:txEl>
                                          </p:spTgt>
                                        </p:tgtEl>
                                        <p:attrNameLst>
                                          <p:attrName>style.textDecorationUnderline</p:attrName>
                                        </p:attrNameLst>
                                      </p:cBhvr>
                                      <p:to>
                                        <p:strVal val="false"/>
                                      </p:to>
                                    </p:set>
                                  </p:childTnLst>
                                </p:cTn>
                              </p:par>
                              <p:par>
                                <p:cTn id="29" presetID="5" presetClass="emph" presetSubtype="1" grpId="0" nodeType="withEffect">
                                  <p:stCondLst>
                                    <p:cond delay="0"/>
                                  </p:stCondLst>
                                  <p:endCondLst>
                                    <p:cond evt="onNext" delay="0">
                                      <p:tgtEl>
                                        <p:sldTgt/>
                                      </p:tgtEl>
                                    </p:cond>
                                  </p:endCondLst>
                                  <p:childTnLst>
                                    <p:set>
                                      <p:cBhvr override="childStyle">
                                        <p:cTn id="30" dur="indefinite"/>
                                        <p:tgtEl>
                                          <p:spTgt spid="3">
                                            <p:txEl>
                                              <p:pRg st="6" end="6"/>
                                            </p:txEl>
                                          </p:spTgt>
                                        </p:tgtEl>
                                        <p:attrNameLst>
                                          <p:attrName>style.fontStyle</p:attrName>
                                        </p:attrNameLst>
                                      </p:cBhvr>
                                      <p:to>
                                        <p:strVal val="normal"/>
                                      </p:to>
                                    </p:set>
                                    <p:set>
                                      <p:cBhvr override="childStyle">
                                        <p:cTn id="31" dur="indefinite"/>
                                        <p:tgtEl>
                                          <p:spTgt spid="3">
                                            <p:txEl>
                                              <p:pRg st="6" end="6"/>
                                            </p:txEl>
                                          </p:spTgt>
                                        </p:tgtEl>
                                        <p:attrNameLst>
                                          <p:attrName>style.fontWeight</p:attrName>
                                        </p:attrNameLst>
                                      </p:cBhvr>
                                      <p:to>
                                        <p:strVal val="bold"/>
                                      </p:to>
                                    </p:set>
                                    <p:set>
                                      <p:cBhvr override="childStyle">
                                        <p:cTn id="32" dur="indefinite"/>
                                        <p:tgtEl>
                                          <p:spTgt spid="3">
                                            <p:txEl>
                                              <p:pRg st="6" end="6"/>
                                            </p:txEl>
                                          </p:spTgt>
                                        </p:tgtEl>
                                        <p:attrNameLst>
                                          <p:attrName>style.textDecorationUnderline</p:attrName>
                                        </p:attrNameLst>
                                      </p:cBhvr>
                                      <p:to>
                                        <p:strVal val="false"/>
                                      </p:to>
                                    </p:set>
                                  </p:childTnLst>
                                </p:cTn>
                              </p:par>
                              <p:par>
                                <p:cTn id="33" presetID="5" presetClass="emph" presetSubtype="1" grpId="0" nodeType="withEffect">
                                  <p:stCondLst>
                                    <p:cond delay="0"/>
                                  </p:stCondLst>
                                  <p:endCondLst>
                                    <p:cond evt="onNext" delay="0">
                                      <p:tgtEl>
                                        <p:sldTgt/>
                                      </p:tgtEl>
                                    </p:cond>
                                  </p:endCondLst>
                                  <p:childTnLst>
                                    <p:set>
                                      <p:cBhvr override="childStyle">
                                        <p:cTn id="34" dur="indefinite"/>
                                        <p:tgtEl>
                                          <p:spTgt spid="3">
                                            <p:txEl>
                                              <p:pRg st="7" end="7"/>
                                            </p:txEl>
                                          </p:spTgt>
                                        </p:tgtEl>
                                        <p:attrNameLst>
                                          <p:attrName>style.fontStyle</p:attrName>
                                        </p:attrNameLst>
                                      </p:cBhvr>
                                      <p:to>
                                        <p:strVal val="normal"/>
                                      </p:to>
                                    </p:set>
                                    <p:set>
                                      <p:cBhvr override="childStyle">
                                        <p:cTn id="35" dur="indefinite"/>
                                        <p:tgtEl>
                                          <p:spTgt spid="3">
                                            <p:txEl>
                                              <p:pRg st="7" end="7"/>
                                            </p:txEl>
                                          </p:spTgt>
                                        </p:tgtEl>
                                        <p:attrNameLst>
                                          <p:attrName>style.fontWeight</p:attrName>
                                        </p:attrNameLst>
                                      </p:cBhvr>
                                      <p:to>
                                        <p:strVal val="bold"/>
                                      </p:to>
                                    </p:set>
                                    <p:set>
                                      <p:cBhvr override="childStyle">
                                        <p:cTn id="36" dur="indefinite"/>
                                        <p:tgtEl>
                                          <p:spTgt spid="3">
                                            <p:txEl>
                                              <p:pRg st="7" end="7"/>
                                            </p:txEl>
                                          </p:spTgt>
                                        </p:tgtEl>
                                        <p:attrNameLst>
                                          <p:attrName>style.textDecorationUnderline</p:attrName>
                                        </p:attrNameLst>
                                      </p:cBhvr>
                                      <p:to>
                                        <p:strVal val="false"/>
                                      </p:to>
                                    </p:set>
                                  </p:childTnLst>
                                </p:cTn>
                              </p:par>
                            </p:childTnLst>
                          </p:cTn>
                        </p:par>
                      </p:childTnLst>
                    </p:cTn>
                  </p:par>
                  <p:par>
                    <p:cTn id="37" fill="hold">
                      <p:stCondLst>
                        <p:cond delay="indefinite"/>
                      </p:stCondLst>
                      <p:childTnLst>
                        <p:par>
                          <p:cTn id="38" fill="hold">
                            <p:stCondLst>
                              <p:cond delay="0"/>
                            </p:stCondLst>
                            <p:childTnLst>
                              <p:par>
                                <p:cTn id="39" presetID="5" presetClass="emph" presetSubtype="1" grpId="0" nodeType="clickEffect">
                                  <p:stCondLst>
                                    <p:cond delay="0"/>
                                  </p:stCondLst>
                                  <p:endCondLst>
                                    <p:cond evt="onNext" delay="0">
                                      <p:tgtEl>
                                        <p:sldTgt/>
                                      </p:tgtEl>
                                    </p:cond>
                                  </p:endCondLst>
                                  <p:childTnLst>
                                    <p:set>
                                      <p:cBhvr override="childStyle">
                                        <p:cTn id="40" dur="indefinite"/>
                                        <p:tgtEl>
                                          <p:spTgt spid="3">
                                            <p:txEl>
                                              <p:pRg st="8" end="8"/>
                                            </p:txEl>
                                          </p:spTgt>
                                        </p:tgtEl>
                                        <p:attrNameLst>
                                          <p:attrName>style.fontStyle</p:attrName>
                                        </p:attrNameLst>
                                      </p:cBhvr>
                                      <p:to>
                                        <p:strVal val="normal"/>
                                      </p:to>
                                    </p:set>
                                    <p:set>
                                      <p:cBhvr override="childStyle">
                                        <p:cTn id="41" dur="indefinite"/>
                                        <p:tgtEl>
                                          <p:spTgt spid="3">
                                            <p:txEl>
                                              <p:pRg st="8" end="8"/>
                                            </p:txEl>
                                          </p:spTgt>
                                        </p:tgtEl>
                                        <p:attrNameLst>
                                          <p:attrName>style.fontWeight</p:attrName>
                                        </p:attrNameLst>
                                      </p:cBhvr>
                                      <p:to>
                                        <p:strVal val="bold"/>
                                      </p:to>
                                    </p:set>
                                    <p:set>
                                      <p:cBhvr override="childStyle">
                                        <p:cTn id="42" dur="indefinite"/>
                                        <p:tgtEl>
                                          <p:spTgt spid="3">
                                            <p:txEl>
                                              <p:pRg st="8" end="8"/>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i="1" dirty="0" smtClean="0"/>
              <a:t>Growth Identification and Facilitation</a:t>
            </a:r>
            <a:endParaRPr lang="en-US" i="1" dirty="0"/>
          </a:p>
        </p:txBody>
      </p:sp>
      <p:grpSp>
        <p:nvGrpSpPr>
          <p:cNvPr id="2" name="Group 8"/>
          <p:cNvGrpSpPr>
            <a:grpSpLocks/>
          </p:cNvGrpSpPr>
          <p:nvPr/>
        </p:nvGrpSpPr>
        <p:grpSpPr bwMode="auto">
          <a:xfrm>
            <a:off x="228600" y="1524000"/>
            <a:ext cx="4495800" cy="3048000"/>
            <a:chOff x="228600" y="1524000"/>
            <a:chExt cx="4495800" cy="3047333"/>
          </a:xfrm>
        </p:grpSpPr>
        <p:sp>
          <p:nvSpPr>
            <p:cNvPr id="5" name="Oval 4"/>
            <p:cNvSpPr/>
            <p:nvPr/>
          </p:nvSpPr>
          <p:spPr>
            <a:xfrm>
              <a:off x="228600" y="1524000"/>
              <a:ext cx="4495800" cy="3047333"/>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cs typeface="Arial" charset="0"/>
              </a:endParaRPr>
            </a:p>
          </p:txBody>
        </p:sp>
        <p:sp>
          <p:nvSpPr>
            <p:cNvPr id="18442" name="TextBox 5"/>
            <p:cNvSpPr txBox="1">
              <a:spLocks noChangeArrowheads="1"/>
            </p:cNvSpPr>
            <p:nvPr/>
          </p:nvSpPr>
          <p:spPr bwMode="auto">
            <a:xfrm>
              <a:off x="533400" y="1752600"/>
              <a:ext cx="3962400" cy="2261663"/>
            </a:xfrm>
            <a:prstGeom prst="rect">
              <a:avLst/>
            </a:prstGeom>
            <a:noFill/>
            <a:ln w="9525">
              <a:noFill/>
              <a:miter lim="800000"/>
              <a:headEnd/>
              <a:tailEnd/>
            </a:ln>
          </p:spPr>
          <p:txBody>
            <a:bodyPr wrap="square">
              <a:spAutoFit/>
            </a:bodyPr>
            <a:lstStyle/>
            <a:p>
              <a:pPr algn="ctr">
                <a:spcAft>
                  <a:spcPts val="600"/>
                </a:spcAft>
              </a:pPr>
              <a:r>
                <a:rPr lang="en-US" sz="2800" b="1" dirty="0">
                  <a:solidFill>
                    <a:srgbClr val="FF0000"/>
                  </a:solidFill>
                  <a:latin typeface="Calibri" pitchFamily="34" charset="0"/>
                </a:rPr>
                <a:t>Step </a:t>
              </a:r>
              <a:r>
                <a:rPr lang="en-US" sz="2800" b="1" dirty="0" smtClean="0">
                  <a:solidFill>
                    <a:srgbClr val="FF0000"/>
                  </a:solidFill>
                  <a:latin typeface="Calibri" pitchFamily="34" charset="0"/>
                </a:rPr>
                <a:t>1</a:t>
              </a:r>
              <a:endParaRPr lang="en-US" sz="2800" b="1" dirty="0">
                <a:solidFill>
                  <a:srgbClr val="FF0000"/>
                </a:solidFill>
                <a:latin typeface="Calibri" pitchFamily="34" charset="0"/>
              </a:endParaRPr>
            </a:p>
            <a:p>
              <a:pPr algn="ctr"/>
              <a:r>
                <a:rPr lang="en-US" dirty="0">
                  <a:latin typeface="Calibri" pitchFamily="34" charset="0"/>
                </a:rPr>
                <a:t>Find </a:t>
              </a:r>
              <a:r>
                <a:rPr lang="en-US" dirty="0" smtClean="0">
                  <a:latin typeface="Calibri" pitchFamily="34" charset="0"/>
                </a:rPr>
                <a:t>fast</a:t>
              </a:r>
              <a:r>
                <a:rPr lang="en-US" i="1" dirty="0" smtClean="0">
                  <a:latin typeface="Calibri" pitchFamily="34" charset="0"/>
                </a:rPr>
                <a:t> </a:t>
              </a:r>
              <a:r>
                <a:rPr lang="en-US" b="1" dirty="0">
                  <a:latin typeface="Calibri" pitchFamily="34" charset="0"/>
                </a:rPr>
                <a:t>growing countries </a:t>
              </a:r>
              <a:r>
                <a:rPr lang="en-US" dirty="0" smtClean="0">
                  <a:latin typeface="Calibri" pitchFamily="34" charset="0"/>
                </a:rPr>
                <a:t>with </a:t>
              </a:r>
              <a:r>
                <a:rPr lang="en-US" dirty="0">
                  <a:latin typeface="Calibri" pitchFamily="34" charset="0"/>
                </a:rPr>
                <a:t>similar endowment </a:t>
              </a:r>
              <a:r>
                <a:rPr lang="en-US" dirty="0" smtClean="0">
                  <a:latin typeface="Calibri" pitchFamily="34" charset="0"/>
                </a:rPr>
                <a:t>structures </a:t>
              </a:r>
              <a:r>
                <a:rPr lang="en-US" dirty="0">
                  <a:latin typeface="Calibri" pitchFamily="34" charset="0"/>
                </a:rPr>
                <a:t>and with about 100% higher per capita income. </a:t>
              </a:r>
              <a:r>
                <a:rPr lang="en-US" b="1" dirty="0">
                  <a:latin typeface="Calibri" pitchFamily="34" charset="0"/>
                </a:rPr>
                <a:t>Identify </a:t>
              </a:r>
              <a:r>
                <a:rPr lang="en-US" b="1" dirty="0" smtClean="0">
                  <a:latin typeface="Calibri" pitchFamily="34" charset="0"/>
                </a:rPr>
                <a:t>dynamically growing, tradable </a:t>
              </a:r>
              <a:r>
                <a:rPr lang="en-US" b="1" dirty="0">
                  <a:latin typeface="Calibri" pitchFamily="34" charset="0"/>
                </a:rPr>
                <a:t>industries </a:t>
              </a:r>
              <a:r>
                <a:rPr lang="en-US" dirty="0">
                  <a:latin typeface="Calibri" pitchFamily="34" charset="0"/>
                </a:rPr>
                <a:t>that have </a:t>
              </a:r>
              <a:r>
                <a:rPr lang="en-US" dirty="0" smtClean="0">
                  <a:latin typeface="Calibri" pitchFamily="34" charset="0"/>
                </a:rPr>
                <a:t>performed well </a:t>
              </a:r>
              <a:r>
                <a:rPr lang="en-US" dirty="0">
                  <a:latin typeface="Calibri" pitchFamily="34" charset="0"/>
                </a:rPr>
                <a:t>in those countries </a:t>
              </a:r>
              <a:r>
                <a:rPr lang="en-US" dirty="0" smtClean="0">
                  <a:latin typeface="Calibri" pitchFamily="34" charset="0"/>
                </a:rPr>
                <a:t>over the </a:t>
              </a:r>
              <a:r>
                <a:rPr lang="en-US" dirty="0">
                  <a:latin typeface="Calibri" pitchFamily="34" charset="0"/>
                </a:rPr>
                <a:t>last 20 years. </a:t>
              </a:r>
            </a:p>
          </p:txBody>
        </p:sp>
      </p:grpSp>
      <p:grpSp>
        <p:nvGrpSpPr>
          <p:cNvPr id="3" name="Group 10"/>
          <p:cNvGrpSpPr>
            <a:grpSpLocks/>
          </p:cNvGrpSpPr>
          <p:nvPr/>
        </p:nvGrpSpPr>
        <p:grpSpPr bwMode="auto">
          <a:xfrm>
            <a:off x="2362200" y="3657600"/>
            <a:ext cx="6553200" cy="3048000"/>
            <a:chOff x="2362200" y="3657600"/>
            <a:chExt cx="6553200" cy="3048000"/>
          </a:xfrm>
        </p:grpSpPr>
        <p:sp>
          <p:nvSpPr>
            <p:cNvPr id="7" name="Bent-Up Arrow 6"/>
            <p:cNvSpPr/>
            <p:nvPr/>
          </p:nvSpPr>
          <p:spPr>
            <a:xfrm rot="5400000">
              <a:off x="2857500" y="4076700"/>
              <a:ext cx="914400" cy="190500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a:off x="4267200" y="3657600"/>
              <a:ext cx="4648200" cy="3048000"/>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cs typeface="Arial" charset="0"/>
              </a:endParaRPr>
            </a:p>
          </p:txBody>
        </p:sp>
        <p:sp>
          <p:nvSpPr>
            <p:cNvPr id="18440" name="TextBox 9"/>
            <p:cNvSpPr txBox="1">
              <a:spLocks noChangeArrowheads="1"/>
            </p:cNvSpPr>
            <p:nvPr/>
          </p:nvSpPr>
          <p:spPr bwMode="auto">
            <a:xfrm>
              <a:off x="4572000" y="3986242"/>
              <a:ext cx="4038600" cy="2262158"/>
            </a:xfrm>
            <a:prstGeom prst="rect">
              <a:avLst/>
            </a:prstGeom>
            <a:noFill/>
            <a:ln w="9525">
              <a:noFill/>
              <a:miter lim="800000"/>
              <a:headEnd/>
              <a:tailEnd/>
            </a:ln>
          </p:spPr>
          <p:txBody>
            <a:bodyPr wrap="square">
              <a:spAutoFit/>
            </a:bodyPr>
            <a:lstStyle/>
            <a:p>
              <a:pPr algn="ctr">
                <a:spcAft>
                  <a:spcPts val="600"/>
                </a:spcAft>
              </a:pPr>
              <a:r>
                <a:rPr lang="en-US" sz="2800" b="1" dirty="0">
                  <a:solidFill>
                    <a:srgbClr val="FF0000"/>
                  </a:solidFill>
                  <a:latin typeface="Calibri" pitchFamily="34" charset="0"/>
                </a:rPr>
                <a:t>Step </a:t>
              </a:r>
              <a:r>
                <a:rPr lang="en-US" sz="2800" b="1" dirty="0" smtClean="0">
                  <a:solidFill>
                    <a:srgbClr val="FF0000"/>
                  </a:solidFill>
                  <a:latin typeface="Calibri" pitchFamily="34" charset="0"/>
                </a:rPr>
                <a:t>2</a:t>
              </a:r>
              <a:endParaRPr lang="en-US" dirty="0">
                <a:latin typeface="Calibri" pitchFamily="34" charset="0"/>
              </a:endParaRPr>
            </a:p>
            <a:p>
              <a:pPr algn="ctr"/>
              <a:r>
                <a:rPr lang="en-US" dirty="0">
                  <a:latin typeface="Calibri" pitchFamily="34" charset="0"/>
                </a:rPr>
                <a:t>See if some </a:t>
              </a:r>
              <a:r>
                <a:rPr lang="en-US" b="1" dirty="0">
                  <a:latin typeface="Calibri" pitchFamily="34" charset="0"/>
                </a:rPr>
                <a:t>private domestic firms </a:t>
              </a:r>
              <a:r>
                <a:rPr lang="en-US" dirty="0">
                  <a:latin typeface="Calibri" pitchFamily="34" charset="0"/>
                </a:rPr>
                <a:t>are already in those industries </a:t>
              </a:r>
              <a:r>
                <a:rPr lang="en-US" dirty="0" smtClean="0">
                  <a:latin typeface="Calibri" pitchFamily="34" charset="0"/>
                </a:rPr>
                <a:t>(existing </a:t>
              </a:r>
              <a:r>
                <a:rPr lang="en-US" dirty="0">
                  <a:latin typeface="Calibri" pitchFamily="34" charset="0"/>
                </a:rPr>
                <a:t>or nascent).  Identify constraints to quality upgrading or further firm entry. Take action to remove constraints</a:t>
              </a:r>
            </a:p>
            <a:p>
              <a:pPr algn="ctr"/>
              <a:endParaRPr lang="en-US" dirty="0">
                <a:latin typeface="Calibri" pitchFamily="34" charset="0"/>
              </a:endParaRPr>
            </a:p>
          </p:txBody>
        </p:sp>
      </p:grpSp>
      <p:sp>
        <p:nvSpPr>
          <p:cNvPr id="12" name="Slide Number Placeholder 11"/>
          <p:cNvSpPr>
            <a:spLocks noGrp="1"/>
          </p:cNvSpPr>
          <p:nvPr>
            <p:ph type="sldNum" sz="quarter" idx="12"/>
          </p:nvPr>
        </p:nvSpPr>
        <p:spPr/>
        <p:txBody>
          <a:bodyPr/>
          <a:lstStyle/>
          <a:p>
            <a:fld id="{B49F9414-C2FA-4CD0-8D79-477CE065C8B7}" type="slidenum">
              <a:rPr lang="en-US"/>
              <a:pPr/>
              <a:t>23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i="1" dirty="0" smtClean="0"/>
              <a:t>Growth Identification and Facilitation</a:t>
            </a:r>
            <a:endParaRPr lang="en-US" i="1" dirty="0"/>
          </a:p>
        </p:txBody>
      </p:sp>
      <p:grpSp>
        <p:nvGrpSpPr>
          <p:cNvPr id="2" name="Group 8"/>
          <p:cNvGrpSpPr>
            <a:grpSpLocks/>
          </p:cNvGrpSpPr>
          <p:nvPr/>
        </p:nvGrpSpPr>
        <p:grpSpPr bwMode="auto">
          <a:xfrm>
            <a:off x="228600" y="1524000"/>
            <a:ext cx="4495800" cy="3048000"/>
            <a:chOff x="228600" y="1524000"/>
            <a:chExt cx="4495800" cy="3048000"/>
          </a:xfrm>
        </p:grpSpPr>
        <p:sp>
          <p:nvSpPr>
            <p:cNvPr id="5" name="Oval 4"/>
            <p:cNvSpPr/>
            <p:nvPr/>
          </p:nvSpPr>
          <p:spPr>
            <a:xfrm>
              <a:off x="228600" y="1524000"/>
              <a:ext cx="4495800" cy="3048000"/>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cs typeface="Arial" charset="0"/>
              </a:endParaRPr>
            </a:p>
          </p:txBody>
        </p:sp>
        <p:sp>
          <p:nvSpPr>
            <p:cNvPr id="19466" name="TextBox 5"/>
            <p:cNvSpPr txBox="1">
              <a:spLocks noChangeArrowheads="1"/>
            </p:cNvSpPr>
            <p:nvPr/>
          </p:nvSpPr>
          <p:spPr bwMode="auto">
            <a:xfrm>
              <a:off x="609600" y="1977241"/>
              <a:ext cx="3886200" cy="2262158"/>
            </a:xfrm>
            <a:prstGeom prst="rect">
              <a:avLst/>
            </a:prstGeom>
            <a:noFill/>
            <a:ln w="9525">
              <a:noFill/>
              <a:miter lim="800000"/>
              <a:headEnd/>
              <a:tailEnd/>
            </a:ln>
          </p:spPr>
          <p:txBody>
            <a:bodyPr wrap="square">
              <a:spAutoFit/>
            </a:bodyPr>
            <a:lstStyle/>
            <a:p>
              <a:pPr algn="ctr">
                <a:spcAft>
                  <a:spcPts val="600"/>
                </a:spcAft>
              </a:pPr>
              <a:r>
                <a:rPr lang="en-US" sz="2800" b="1" dirty="0">
                  <a:solidFill>
                    <a:srgbClr val="FF0000"/>
                  </a:solidFill>
                  <a:latin typeface="Calibri" pitchFamily="34" charset="0"/>
                </a:rPr>
                <a:t>Step </a:t>
              </a:r>
              <a:r>
                <a:rPr lang="en-US" sz="2800" b="1" dirty="0" smtClean="0">
                  <a:solidFill>
                    <a:srgbClr val="FF0000"/>
                  </a:solidFill>
                  <a:latin typeface="Calibri" pitchFamily="34" charset="0"/>
                </a:rPr>
                <a:t>3</a:t>
              </a:r>
              <a:endParaRPr lang="en-US" i="1" dirty="0">
                <a:latin typeface="Calibri" pitchFamily="34" charset="0"/>
              </a:endParaRPr>
            </a:p>
            <a:p>
              <a:pPr algn="ctr"/>
              <a:r>
                <a:rPr lang="en-US" dirty="0">
                  <a:latin typeface="Calibri" pitchFamily="34" charset="0"/>
                </a:rPr>
                <a:t>In industries where no domestic firms are currently present, </a:t>
              </a:r>
              <a:r>
                <a:rPr lang="en-US" b="1" dirty="0">
                  <a:latin typeface="Calibri" pitchFamily="34" charset="0"/>
                </a:rPr>
                <a:t>seek FDI </a:t>
              </a:r>
              <a:r>
                <a:rPr lang="en-US" dirty="0">
                  <a:latin typeface="Calibri" pitchFamily="34" charset="0"/>
                </a:rPr>
                <a:t>from countries examined in step 1, or </a:t>
              </a:r>
              <a:r>
                <a:rPr lang="en-US" b="1" dirty="0">
                  <a:latin typeface="Calibri" pitchFamily="34" charset="0"/>
                </a:rPr>
                <a:t>organize new firm incubation programs</a:t>
              </a:r>
              <a:r>
                <a:rPr lang="en-US" dirty="0">
                  <a:latin typeface="Calibri" pitchFamily="34" charset="0"/>
                </a:rPr>
                <a:t>.</a:t>
              </a:r>
            </a:p>
            <a:p>
              <a:pPr algn="ctr"/>
              <a:r>
                <a:rPr lang="en-US" dirty="0">
                  <a:latin typeface="Calibri" pitchFamily="34" charset="0"/>
                </a:rPr>
                <a:t>  </a:t>
              </a:r>
            </a:p>
          </p:txBody>
        </p:sp>
      </p:grpSp>
      <p:grpSp>
        <p:nvGrpSpPr>
          <p:cNvPr id="3" name="Group 8"/>
          <p:cNvGrpSpPr>
            <a:grpSpLocks/>
          </p:cNvGrpSpPr>
          <p:nvPr/>
        </p:nvGrpSpPr>
        <p:grpSpPr bwMode="auto">
          <a:xfrm>
            <a:off x="2362200" y="3657600"/>
            <a:ext cx="6553200" cy="3048000"/>
            <a:chOff x="2362200" y="3657600"/>
            <a:chExt cx="6553200" cy="3047333"/>
          </a:xfrm>
        </p:grpSpPr>
        <p:sp>
          <p:nvSpPr>
            <p:cNvPr id="7" name="Bent-Up Arrow 6"/>
            <p:cNvSpPr/>
            <p:nvPr/>
          </p:nvSpPr>
          <p:spPr>
            <a:xfrm rot="5400000">
              <a:off x="2857600" y="4076400"/>
              <a:ext cx="914200" cy="190500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a:off x="4267200" y="3657600"/>
              <a:ext cx="4648200" cy="3047333"/>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cs typeface="Arial" charset="0"/>
              </a:endParaRPr>
            </a:p>
          </p:txBody>
        </p:sp>
        <p:sp>
          <p:nvSpPr>
            <p:cNvPr id="19464" name="TextBox 9"/>
            <p:cNvSpPr txBox="1">
              <a:spLocks noChangeArrowheads="1"/>
            </p:cNvSpPr>
            <p:nvPr/>
          </p:nvSpPr>
          <p:spPr bwMode="auto">
            <a:xfrm>
              <a:off x="4648200" y="3886150"/>
              <a:ext cx="3962400" cy="2261663"/>
            </a:xfrm>
            <a:prstGeom prst="rect">
              <a:avLst/>
            </a:prstGeom>
            <a:noFill/>
            <a:ln w="9525">
              <a:noFill/>
              <a:miter lim="800000"/>
              <a:headEnd/>
              <a:tailEnd/>
            </a:ln>
          </p:spPr>
          <p:txBody>
            <a:bodyPr wrap="square">
              <a:spAutoFit/>
            </a:bodyPr>
            <a:lstStyle/>
            <a:p>
              <a:pPr algn="ctr">
                <a:spcAft>
                  <a:spcPts val="600"/>
                </a:spcAft>
              </a:pPr>
              <a:r>
                <a:rPr lang="en-US" sz="2800" b="1" dirty="0">
                  <a:solidFill>
                    <a:srgbClr val="FF0000"/>
                  </a:solidFill>
                  <a:latin typeface="Calibri" pitchFamily="34" charset="0"/>
                </a:rPr>
                <a:t>Step </a:t>
              </a:r>
              <a:r>
                <a:rPr lang="en-US" sz="2800" b="1" dirty="0" smtClean="0">
                  <a:solidFill>
                    <a:srgbClr val="FF0000"/>
                  </a:solidFill>
                  <a:latin typeface="Calibri" pitchFamily="34" charset="0"/>
                </a:rPr>
                <a:t>4</a:t>
              </a:r>
              <a:endParaRPr lang="en-US" dirty="0">
                <a:latin typeface="Calibri" pitchFamily="34" charset="0"/>
              </a:endParaRPr>
            </a:p>
            <a:p>
              <a:pPr algn="ctr"/>
              <a:r>
                <a:rPr lang="en-US" dirty="0">
                  <a:latin typeface="Calibri" pitchFamily="34" charset="0"/>
                </a:rPr>
                <a:t>In addition to the industries identified in step 1, the government should also pay attention to </a:t>
              </a:r>
              <a:r>
                <a:rPr lang="en-US" b="1" dirty="0">
                  <a:latin typeface="Calibri" pitchFamily="34" charset="0"/>
                </a:rPr>
                <a:t>spontaneous self discovery </a:t>
              </a:r>
              <a:r>
                <a:rPr lang="en-US" dirty="0">
                  <a:latin typeface="Calibri" pitchFamily="34" charset="0"/>
                </a:rPr>
                <a:t>by private enterprises and give support to </a:t>
              </a:r>
              <a:r>
                <a:rPr lang="en-US" b="1" dirty="0">
                  <a:latin typeface="Calibri" pitchFamily="34" charset="0"/>
                </a:rPr>
                <a:t>scale up </a:t>
              </a:r>
              <a:r>
                <a:rPr lang="en-US" b="1" dirty="0" smtClean="0">
                  <a:latin typeface="Calibri" pitchFamily="34" charset="0"/>
                </a:rPr>
                <a:t>successful </a:t>
              </a:r>
              <a:r>
                <a:rPr lang="en-US" b="1" dirty="0">
                  <a:latin typeface="Calibri" pitchFamily="34" charset="0"/>
                </a:rPr>
                <a:t>private innovations </a:t>
              </a:r>
              <a:r>
                <a:rPr lang="en-US" dirty="0">
                  <a:latin typeface="Calibri" pitchFamily="34" charset="0"/>
                </a:rPr>
                <a:t>in new </a:t>
              </a:r>
              <a:r>
                <a:rPr lang="en-US" dirty="0" smtClean="0">
                  <a:latin typeface="Calibri" pitchFamily="34" charset="0"/>
                </a:rPr>
                <a:t>industries.</a:t>
              </a:r>
              <a:endParaRPr lang="en-US" dirty="0">
                <a:latin typeface="Calibri" pitchFamily="34" charset="0"/>
              </a:endParaRPr>
            </a:p>
          </p:txBody>
        </p:sp>
      </p:grpSp>
      <p:sp>
        <p:nvSpPr>
          <p:cNvPr id="11" name="Slide Number Placeholder 10"/>
          <p:cNvSpPr>
            <a:spLocks noGrp="1"/>
          </p:cNvSpPr>
          <p:nvPr>
            <p:ph type="sldNum" sz="quarter" idx="12"/>
          </p:nvPr>
        </p:nvSpPr>
        <p:spPr/>
        <p:txBody>
          <a:bodyPr/>
          <a:lstStyle/>
          <a:p>
            <a:fld id="{99CF4F6A-6665-439D-AE3F-380A9C4B596B}" type="slidenum">
              <a:rPr lang="en-US"/>
              <a:pPr/>
              <a:t>24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i="1" dirty="0" smtClean="0"/>
              <a:t>Growth Identification and Facilitation</a:t>
            </a:r>
            <a:endParaRPr lang="en-US" i="1" dirty="0"/>
          </a:p>
        </p:txBody>
      </p:sp>
      <p:grpSp>
        <p:nvGrpSpPr>
          <p:cNvPr id="2" name="Group 8"/>
          <p:cNvGrpSpPr>
            <a:grpSpLocks/>
          </p:cNvGrpSpPr>
          <p:nvPr/>
        </p:nvGrpSpPr>
        <p:grpSpPr bwMode="auto">
          <a:xfrm>
            <a:off x="228600" y="1524000"/>
            <a:ext cx="4495800" cy="3398021"/>
            <a:chOff x="228600" y="1524000"/>
            <a:chExt cx="4495800" cy="3397277"/>
          </a:xfrm>
        </p:grpSpPr>
        <p:sp>
          <p:nvSpPr>
            <p:cNvPr id="5" name="Oval 4"/>
            <p:cNvSpPr/>
            <p:nvPr/>
          </p:nvSpPr>
          <p:spPr>
            <a:xfrm>
              <a:off x="228600" y="1524000"/>
              <a:ext cx="4495800" cy="3047333"/>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cs typeface="Arial" charset="0"/>
              </a:endParaRPr>
            </a:p>
          </p:txBody>
        </p:sp>
        <p:sp>
          <p:nvSpPr>
            <p:cNvPr id="20490" name="TextBox 5"/>
            <p:cNvSpPr txBox="1">
              <a:spLocks noChangeArrowheads="1"/>
            </p:cNvSpPr>
            <p:nvPr/>
          </p:nvSpPr>
          <p:spPr bwMode="auto">
            <a:xfrm>
              <a:off x="533400" y="1828800"/>
              <a:ext cx="3962400" cy="3092477"/>
            </a:xfrm>
            <a:prstGeom prst="rect">
              <a:avLst/>
            </a:prstGeom>
            <a:noFill/>
            <a:ln w="9525">
              <a:noFill/>
              <a:miter lim="800000"/>
              <a:headEnd/>
              <a:tailEnd/>
            </a:ln>
          </p:spPr>
          <p:txBody>
            <a:bodyPr wrap="square">
              <a:spAutoFit/>
            </a:bodyPr>
            <a:lstStyle/>
            <a:p>
              <a:pPr algn="ctr">
                <a:spcAft>
                  <a:spcPts val="600"/>
                </a:spcAft>
              </a:pPr>
              <a:r>
                <a:rPr lang="en-US" sz="2800" b="1" dirty="0">
                  <a:solidFill>
                    <a:srgbClr val="FF0000"/>
                  </a:solidFill>
                  <a:latin typeface="Calibri" pitchFamily="34" charset="0"/>
                </a:rPr>
                <a:t>Step </a:t>
              </a:r>
              <a:r>
                <a:rPr lang="en-US" sz="2800" b="1" dirty="0" smtClean="0">
                  <a:solidFill>
                    <a:srgbClr val="FF0000"/>
                  </a:solidFill>
                  <a:latin typeface="Calibri" pitchFamily="34" charset="0"/>
                </a:rPr>
                <a:t>5</a:t>
              </a:r>
              <a:endParaRPr lang="en-US" sz="2800" dirty="0">
                <a:solidFill>
                  <a:srgbClr val="FF0000"/>
                </a:solidFill>
                <a:latin typeface="Calibri" pitchFamily="34" charset="0"/>
              </a:endParaRPr>
            </a:p>
            <a:p>
              <a:pPr algn="ctr"/>
              <a:r>
                <a:rPr lang="en-US" dirty="0">
                  <a:latin typeface="Calibri" pitchFamily="34" charset="0"/>
                </a:rPr>
                <a:t>In countries with poor infrastructure and bad business </a:t>
              </a:r>
              <a:r>
                <a:rPr lang="en-US" dirty="0" smtClean="0">
                  <a:latin typeface="Calibri" pitchFamily="34" charset="0"/>
                </a:rPr>
                <a:t>environments, </a:t>
              </a:r>
              <a:r>
                <a:rPr lang="en-US" b="1" dirty="0">
                  <a:latin typeface="Calibri" pitchFamily="34" charset="0"/>
                </a:rPr>
                <a:t>special economic zones or industrial parks </a:t>
              </a:r>
              <a:r>
                <a:rPr lang="en-US" dirty="0">
                  <a:latin typeface="Calibri" pitchFamily="34" charset="0"/>
                </a:rPr>
                <a:t>may be used to overcome </a:t>
              </a:r>
              <a:r>
                <a:rPr lang="en-US" dirty="0" smtClean="0">
                  <a:latin typeface="Calibri" pitchFamily="34" charset="0"/>
                </a:rPr>
                <a:t>barriers </a:t>
              </a:r>
              <a:r>
                <a:rPr lang="en-US" dirty="0">
                  <a:latin typeface="Calibri" pitchFamily="34" charset="0"/>
                </a:rPr>
                <a:t>to firm </a:t>
              </a:r>
              <a:r>
                <a:rPr lang="en-US" dirty="0" smtClean="0">
                  <a:latin typeface="Calibri" pitchFamily="34" charset="0"/>
                </a:rPr>
                <a:t>entry, attract FDI, </a:t>
              </a:r>
              <a:r>
                <a:rPr lang="en-US" dirty="0">
                  <a:latin typeface="Calibri" pitchFamily="34" charset="0"/>
                </a:rPr>
                <a:t>and encourage industrial clusters.</a:t>
              </a:r>
            </a:p>
            <a:p>
              <a:pPr algn="ctr"/>
              <a:endParaRPr lang="en-US" dirty="0">
                <a:latin typeface="Calibri" pitchFamily="34" charset="0"/>
              </a:endParaRPr>
            </a:p>
            <a:p>
              <a:pPr algn="ctr"/>
              <a:endParaRPr lang="en-US" dirty="0">
                <a:latin typeface="Calibri" pitchFamily="34" charset="0"/>
              </a:endParaRPr>
            </a:p>
            <a:p>
              <a:pPr algn="ctr"/>
              <a:r>
                <a:rPr lang="en-US" dirty="0">
                  <a:latin typeface="Calibri" pitchFamily="34" charset="0"/>
                </a:rPr>
                <a:t>  </a:t>
              </a:r>
            </a:p>
          </p:txBody>
        </p:sp>
      </p:grpSp>
      <p:grpSp>
        <p:nvGrpSpPr>
          <p:cNvPr id="3" name="Group 8"/>
          <p:cNvGrpSpPr>
            <a:grpSpLocks/>
          </p:cNvGrpSpPr>
          <p:nvPr/>
        </p:nvGrpSpPr>
        <p:grpSpPr bwMode="auto">
          <a:xfrm>
            <a:off x="2362200" y="3657600"/>
            <a:ext cx="6553200" cy="3048000"/>
            <a:chOff x="2362200" y="3657600"/>
            <a:chExt cx="6553200" cy="3048000"/>
          </a:xfrm>
        </p:grpSpPr>
        <p:sp>
          <p:nvSpPr>
            <p:cNvPr id="7" name="Bent-Up Arrow 6"/>
            <p:cNvSpPr/>
            <p:nvPr/>
          </p:nvSpPr>
          <p:spPr>
            <a:xfrm rot="5400000">
              <a:off x="2857500" y="4076700"/>
              <a:ext cx="914400" cy="190500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a:off x="4267200" y="3657600"/>
              <a:ext cx="4648200" cy="3048000"/>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cs typeface="Arial" charset="0"/>
              </a:endParaRPr>
            </a:p>
          </p:txBody>
        </p:sp>
      </p:grpSp>
      <p:sp>
        <p:nvSpPr>
          <p:cNvPr id="11" name="Slide Number Placeholder 10"/>
          <p:cNvSpPr>
            <a:spLocks noGrp="1"/>
          </p:cNvSpPr>
          <p:nvPr>
            <p:ph type="sldNum" sz="quarter" idx="12"/>
          </p:nvPr>
        </p:nvSpPr>
        <p:spPr/>
        <p:txBody>
          <a:bodyPr/>
          <a:lstStyle/>
          <a:p>
            <a:fld id="{CDFDEC43-9D34-4CE5-93F3-32D854931A6C}" type="slidenum">
              <a:rPr lang="en-US"/>
              <a:pPr/>
              <a:t>25</a:t>
            </a:fld>
            <a:endParaRPr lang="en-US"/>
          </a:p>
        </p:txBody>
      </p:sp>
      <p:sp>
        <p:nvSpPr>
          <p:cNvPr id="13" name="TextBox 12"/>
          <p:cNvSpPr txBox="1">
            <a:spLocks noChangeArrowheads="1"/>
          </p:cNvSpPr>
          <p:nvPr/>
        </p:nvSpPr>
        <p:spPr bwMode="auto">
          <a:xfrm>
            <a:off x="4724400" y="4034641"/>
            <a:ext cx="3962400" cy="1985159"/>
          </a:xfrm>
          <a:prstGeom prst="rect">
            <a:avLst/>
          </a:prstGeom>
          <a:noFill/>
          <a:ln w="9525">
            <a:noFill/>
            <a:miter lim="800000"/>
            <a:headEnd/>
            <a:tailEnd/>
          </a:ln>
        </p:spPr>
        <p:txBody>
          <a:bodyPr wrap="square">
            <a:spAutoFit/>
          </a:bodyPr>
          <a:lstStyle/>
          <a:p>
            <a:pPr algn="ctr"/>
            <a:r>
              <a:rPr lang="en-US" sz="2800" b="1" dirty="0">
                <a:solidFill>
                  <a:srgbClr val="FF0000"/>
                </a:solidFill>
                <a:latin typeface="Calibri" pitchFamily="34" charset="0"/>
              </a:rPr>
              <a:t>Step </a:t>
            </a:r>
            <a:r>
              <a:rPr lang="en-US" sz="2800" b="1" dirty="0" smtClean="0">
                <a:solidFill>
                  <a:srgbClr val="FF0000"/>
                </a:solidFill>
                <a:latin typeface="Calibri" pitchFamily="34" charset="0"/>
              </a:rPr>
              <a:t>6</a:t>
            </a:r>
            <a:endParaRPr lang="en-US" i="1" dirty="0">
              <a:latin typeface="Calibri" pitchFamily="34" charset="0"/>
            </a:endParaRPr>
          </a:p>
          <a:p>
            <a:pPr>
              <a:spcAft>
                <a:spcPts val="600"/>
              </a:spcAft>
            </a:pPr>
            <a:r>
              <a:rPr lang="en-US" dirty="0">
                <a:latin typeface="Calibri" pitchFamily="34" charset="0"/>
              </a:rPr>
              <a:t>The government may </a:t>
            </a:r>
            <a:r>
              <a:rPr lang="en-US" b="1" dirty="0">
                <a:latin typeface="Calibri" pitchFamily="34" charset="0"/>
              </a:rPr>
              <a:t>compensate pioneer firms </a:t>
            </a:r>
            <a:r>
              <a:rPr lang="en-US" dirty="0" smtClean="0">
                <a:latin typeface="Calibri" pitchFamily="34" charset="0"/>
              </a:rPr>
              <a:t>identified </a:t>
            </a:r>
            <a:r>
              <a:rPr lang="en-US" dirty="0">
                <a:latin typeface="Calibri" pitchFamily="34" charset="0"/>
              </a:rPr>
              <a:t>above </a:t>
            </a:r>
            <a:r>
              <a:rPr lang="en-US" dirty="0" smtClean="0">
                <a:latin typeface="Calibri" pitchFamily="34" charset="0"/>
              </a:rPr>
              <a:t>with:</a:t>
            </a:r>
            <a:endParaRPr lang="en-US" dirty="0">
              <a:latin typeface="Calibri" pitchFamily="34" charset="0"/>
            </a:endParaRPr>
          </a:p>
          <a:p>
            <a:pPr marL="230188" lvl="1" indent="227013">
              <a:buFont typeface="Arial" pitchFamily="34" charset="0"/>
              <a:buChar char="•"/>
            </a:pPr>
            <a:r>
              <a:rPr lang="en-US" dirty="0">
                <a:latin typeface="Calibri" pitchFamily="34" charset="0"/>
              </a:rPr>
              <a:t>Tax incentives for a limited </a:t>
            </a:r>
            <a:r>
              <a:rPr lang="en-US" dirty="0" smtClean="0">
                <a:latin typeface="Calibri" pitchFamily="34" charset="0"/>
              </a:rPr>
              <a:t>period </a:t>
            </a:r>
            <a:endParaRPr lang="en-US" dirty="0">
              <a:latin typeface="Calibri" pitchFamily="34" charset="0"/>
            </a:endParaRPr>
          </a:p>
          <a:p>
            <a:pPr marL="230188" lvl="1" indent="227013">
              <a:buFont typeface="Arial" pitchFamily="34" charset="0"/>
              <a:buChar char="•"/>
            </a:pPr>
            <a:r>
              <a:rPr lang="en-US" dirty="0">
                <a:latin typeface="Calibri" pitchFamily="34" charset="0"/>
              </a:rPr>
              <a:t>Direct credits for </a:t>
            </a:r>
            <a:r>
              <a:rPr lang="en-US" dirty="0" smtClean="0">
                <a:latin typeface="Calibri" pitchFamily="34" charset="0"/>
              </a:rPr>
              <a:t>investments </a:t>
            </a:r>
            <a:endParaRPr lang="en-US" dirty="0">
              <a:latin typeface="Calibri" pitchFamily="34" charset="0"/>
            </a:endParaRPr>
          </a:p>
          <a:p>
            <a:pPr marL="230188" lvl="1" indent="227013">
              <a:buFont typeface="Arial" pitchFamily="34" charset="0"/>
              <a:buChar char="•"/>
            </a:pPr>
            <a:r>
              <a:rPr lang="en-US" dirty="0">
                <a:latin typeface="Calibri" pitchFamily="34" charset="0"/>
              </a:rPr>
              <a:t>Access to  foreign </a:t>
            </a:r>
            <a:r>
              <a:rPr lang="en-US" dirty="0" smtClean="0">
                <a:latin typeface="Calibri" pitchFamily="34" charset="0"/>
              </a:rPr>
              <a:t>exchange</a:t>
            </a:r>
            <a:endParaRPr lang="en-US"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additional points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Agricultural development is crucial for developing countries:</a:t>
            </a:r>
          </a:p>
          <a:p>
            <a:pPr lvl="1"/>
            <a:r>
              <a:rPr lang="en-US" dirty="0" smtClean="0"/>
              <a:t>For poverty reduction, and </a:t>
            </a:r>
          </a:p>
          <a:p>
            <a:pPr lvl="1"/>
            <a:r>
              <a:rPr lang="en-US" dirty="0" smtClean="0"/>
              <a:t>For providing capital and a market for industrial products.</a:t>
            </a:r>
          </a:p>
          <a:p>
            <a:pPr lvl="1"/>
            <a:r>
              <a:rPr lang="en-US" dirty="0" smtClean="0"/>
              <a:t>Agricultural development also requires structural change in technology and product composition</a:t>
            </a:r>
          </a:p>
          <a:p>
            <a:r>
              <a:rPr lang="en-US" dirty="0" smtClean="0"/>
              <a:t>A resource-abundant country’s resources will be a blessing if:</a:t>
            </a:r>
          </a:p>
          <a:p>
            <a:pPr lvl="1"/>
            <a:r>
              <a:rPr lang="en-US" dirty="0" smtClean="0"/>
              <a:t>It has a good management of resources. (E.g., some of it must be saved for future generations, and enclave rent capture avoided.)</a:t>
            </a:r>
          </a:p>
          <a:p>
            <a:pPr lvl="1"/>
            <a:r>
              <a:rPr lang="en-US" dirty="0" smtClean="0"/>
              <a:t>It uses (part of) the wealth generated from resources to facilitate structural transformation.</a:t>
            </a:r>
          </a:p>
        </p:txBody>
      </p:sp>
      <p:sp>
        <p:nvSpPr>
          <p:cNvPr id="4" name="Slide Number Placeholder 3"/>
          <p:cNvSpPr>
            <a:spLocks noGrp="1"/>
          </p:cNvSpPr>
          <p:nvPr>
            <p:ph type="sldNum" sz="quarter" idx="12"/>
          </p:nvPr>
        </p:nvSpPr>
        <p:spPr/>
        <p:txBody>
          <a:bodyPr/>
          <a:lstStyle/>
          <a:p>
            <a:fld id="{11410CBB-897B-49D5-BEA5-C5FD5E78542D}" type="slidenum">
              <a:rPr lang="en-US" smtClean="0"/>
              <a:pPr/>
              <a:t>26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
                                            <p:txEl>
                                              <p:pRg st="0" end="0"/>
                                            </p:txEl>
                                          </p:spTgt>
                                        </p:tgtEl>
                                        <p:attrNameLst>
                                          <p:attrName>style.color</p:attrName>
                                        </p:attrNameLst>
                                      </p:cBhvr>
                                      <p:to>
                                        <a:schemeClr val="hlink"/>
                                      </p:to>
                                    </p:animClr>
                                  </p:childTnLst>
                                </p:cTn>
                              </p:par>
                              <p:par>
                                <p:cTn id="7" presetID="3" presetClass="emph" presetSubtype="2" fill="hold" grpId="0" nodeType="withEffect">
                                  <p:stCondLst>
                                    <p:cond delay="0"/>
                                  </p:stCondLst>
                                  <p:childTnLst>
                                    <p:animClr clrSpc="rgb" dir="cw">
                                      <p:cBhvr override="childStyle">
                                        <p:cTn id="8" dur="500" fill="hold"/>
                                        <p:tgtEl>
                                          <p:spTgt spid="3">
                                            <p:txEl>
                                              <p:pRg st="1" end="1"/>
                                            </p:txEl>
                                          </p:spTgt>
                                        </p:tgtEl>
                                        <p:attrNameLst>
                                          <p:attrName>style.color</p:attrName>
                                        </p:attrNameLst>
                                      </p:cBhvr>
                                      <p:to>
                                        <a:schemeClr val="hlink"/>
                                      </p:to>
                                    </p:animClr>
                                  </p:childTnLst>
                                </p:cTn>
                              </p:par>
                              <p:par>
                                <p:cTn id="9" presetID="3" presetClass="emph" presetSubtype="2" fill="hold" grpId="0" nodeType="withEffect">
                                  <p:stCondLst>
                                    <p:cond delay="0"/>
                                  </p:stCondLst>
                                  <p:childTnLst>
                                    <p:animClr clrSpc="rgb" dir="cw">
                                      <p:cBhvr override="childStyle">
                                        <p:cTn id="10" dur="500" fill="hold"/>
                                        <p:tgtEl>
                                          <p:spTgt spid="3">
                                            <p:txEl>
                                              <p:pRg st="2" end="2"/>
                                            </p:txEl>
                                          </p:spTgt>
                                        </p:tgtEl>
                                        <p:attrNameLst>
                                          <p:attrName>style.color</p:attrName>
                                        </p:attrNameLst>
                                      </p:cBhvr>
                                      <p:to>
                                        <a:schemeClr val="hlink"/>
                                      </p:to>
                                    </p:animClr>
                                  </p:childTnLst>
                                </p:cTn>
                              </p:par>
                              <p:par>
                                <p:cTn id="11" presetID="3" presetClass="emph" presetSubtype="2" fill="hold" grpId="0" nodeType="withEffect">
                                  <p:stCondLst>
                                    <p:cond delay="0"/>
                                  </p:stCondLst>
                                  <p:childTnLst>
                                    <p:animClr clrSpc="rgb" dir="cw">
                                      <p:cBhvr override="childStyle">
                                        <p:cTn id="12" dur="500" fill="hold"/>
                                        <p:tgtEl>
                                          <p:spTgt spid="3">
                                            <p:txEl>
                                              <p:pRg st="3" end="3"/>
                                            </p:txEl>
                                          </p:spTgt>
                                        </p:tgtEl>
                                        <p:attrNameLst>
                                          <p:attrName>style.color</p:attrName>
                                        </p:attrNameLst>
                                      </p:cBhvr>
                                      <p:to>
                                        <a:schemeClr val="hlink"/>
                                      </p:to>
                                    </p:animClr>
                                  </p:childTnLst>
                                </p:cTn>
                              </p:par>
                            </p:childTnLst>
                          </p:cTn>
                        </p:par>
                      </p:childTnLst>
                    </p:cTn>
                  </p:par>
                  <p:par>
                    <p:cTn id="13" fill="hold">
                      <p:stCondLst>
                        <p:cond delay="indefinite"/>
                      </p:stCondLst>
                      <p:childTnLst>
                        <p:par>
                          <p:cTn id="14" fill="hold">
                            <p:stCondLst>
                              <p:cond delay="0"/>
                            </p:stCondLst>
                            <p:childTnLst>
                              <p:par>
                                <p:cTn id="15" presetID="3" presetClass="emph" presetSubtype="2" fill="hold" grpId="0" nodeType="clickEffect">
                                  <p:stCondLst>
                                    <p:cond delay="0"/>
                                  </p:stCondLst>
                                  <p:childTnLst>
                                    <p:animClr clrSpc="rgb" dir="cw">
                                      <p:cBhvr override="childStyle">
                                        <p:cTn id="16" dur="500" fill="hold"/>
                                        <p:tgtEl>
                                          <p:spTgt spid="3">
                                            <p:txEl>
                                              <p:pRg st="4" end="4"/>
                                            </p:txEl>
                                          </p:spTgt>
                                        </p:tgtEl>
                                        <p:attrNameLst>
                                          <p:attrName>style.color</p:attrName>
                                        </p:attrNameLst>
                                      </p:cBhvr>
                                      <p:to>
                                        <a:schemeClr val="hlink"/>
                                      </p:to>
                                    </p:animClr>
                                  </p:childTnLst>
                                </p:cTn>
                              </p:par>
                              <p:par>
                                <p:cTn id="17" presetID="3" presetClass="emph" presetSubtype="2" fill="hold" grpId="0" nodeType="withEffect">
                                  <p:stCondLst>
                                    <p:cond delay="0"/>
                                  </p:stCondLst>
                                  <p:childTnLst>
                                    <p:animClr clrSpc="rgb" dir="cw">
                                      <p:cBhvr override="childStyle">
                                        <p:cTn id="18" dur="500" fill="hold"/>
                                        <p:tgtEl>
                                          <p:spTgt spid="3">
                                            <p:txEl>
                                              <p:pRg st="5" end="5"/>
                                            </p:txEl>
                                          </p:spTgt>
                                        </p:tgtEl>
                                        <p:attrNameLst>
                                          <p:attrName>style.color</p:attrName>
                                        </p:attrNameLst>
                                      </p:cBhvr>
                                      <p:to>
                                        <a:schemeClr val="hlink"/>
                                      </p:to>
                                    </p:animClr>
                                  </p:childTnLst>
                                </p:cTn>
                              </p:par>
                              <p:par>
                                <p:cTn id="19" presetID="3" presetClass="emph" presetSubtype="2" fill="hold" grpId="0" nodeType="withEffect">
                                  <p:stCondLst>
                                    <p:cond delay="0"/>
                                  </p:stCondLst>
                                  <p:childTnLst>
                                    <p:animClr clrSpc="rgb" dir="cw">
                                      <p:cBhvr override="childStyle">
                                        <p:cTn id="20" dur="500" fill="hold"/>
                                        <p:tgtEl>
                                          <p:spTgt spid="3">
                                            <p:txEl>
                                              <p:pRg st="6" end="6"/>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i="1" dirty="0" smtClean="0"/>
              <a:t>Concluding Remarks</a:t>
            </a:r>
            <a:endParaRPr lang="en-US" i="1" dirty="0"/>
          </a:p>
        </p:txBody>
      </p:sp>
      <p:sp>
        <p:nvSpPr>
          <p:cNvPr id="3" name="Content Placeholder 2"/>
          <p:cNvSpPr>
            <a:spLocks noGrp="1"/>
          </p:cNvSpPr>
          <p:nvPr>
            <p:ph idx="1"/>
          </p:nvPr>
        </p:nvSpPr>
        <p:spPr>
          <a:xfrm>
            <a:off x="457200" y="1447800"/>
            <a:ext cx="8229600" cy="4678363"/>
          </a:xfrm>
        </p:spPr>
        <p:txBody>
          <a:bodyPr>
            <a:normAutofit fontScale="62500" lnSpcReduction="20000"/>
          </a:bodyPr>
          <a:lstStyle/>
          <a:p>
            <a:pPr>
              <a:spcAft>
                <a:spcPts val="1200"/>
              </a:spcAft>
            </a:pPr>
            <a:r>
              <a:rPr lang="en-US" sz="2800" b="1" dirty="0" smtClean="0"/>
              <a:t>Every developing country has the potential to  grow continuously at 8% or more for several decades, and to become a middle-income or even a high-income country in one or two generations, as long as the government has the right policy framework to facilitate the development of the private sector along the lines of the country’s comparative advantages and taps into the latecomer advantages.</a:t>
            </a:r>
          </a:p>
          <a:p>
            <a:pPr>
              <a:spcAft>
                <a:spcPts val="1200"/>
              </a:spcAft>
            </a:pPr>
            <a:r>
              <a:rPr lang="en-US" b="1" dirty="0" smtClean="0"/>
              <a:t>A change in the development thinking is required for the government to play the right facilitating role</a:t>
            </a:r>
          </a:p>
          <a:p>
            <a:pPr lvl="1">
              <a:spcAft>
                <a:spcPts val="1200"/>
              </a:spcAft>
            </a:pPr>
            <a:r>
              <a:rPr lang="en-US" b="1" dirty="0" smtClean="0"/>
              <a:t>In the past, developing thinking advised the governments in developing countries to use high-income countries as references and develop what they did not have but high-income had (advanced industries in development economics 1.0) or improve what they could not do well but high-income countries could do relatively well (Washington consensus in development economics 2.0)</a:t>
            </a:r>
          </a:p>
          <a:p>
            <a:pPr lvl="1">
              <a:spcAft>
                <a:spcPts val="1200"/>
              </a:spcAft>
            </a:pPr>
            <a:r>
              <a:rPr lang="en-US" b="1" dirty="0" smtClean="0"/>
              <a:t>The new development thinking (development economics 3.0) proposes the governments in developing countries to develop what the developing countries can do well now (that is, their comparative advantages) based on what they have (that is their endowments) </a:t>
            </a:r>
          </a:p>
          <a:p>
            <a:pPr lvl="1">
              <a:spcAft>
                <a:spcPts val="1200"/>
              </a:spcAft>
            </a:pPr>
            <a:endParaRPr lang="en-US" b="1" dirty="0"/>
          </a:p>
        </p:txBody>
      </p:sp>
      <p:sp>
        <p:nvSpPr>
          <p:cNvPr id="4" name="Slide Number Placeholder 3"/>
          <p:cNvSpPr>
            <a:spLocks noGrp="1"/>
          </p:cNvSpPr>
          <p:nvPr>
            <p:ph type="sldNum" sz="quarter" idx="12"/>
          </p:nvPr>
        </p:nvSpPr>
        <p:spPr/>
        <p:txBody>
          <a:bodyPr/>
          <a:lstStyle/>
          <a:p>
            <a:fld id="{11410CBB-897B-49D5-BEA5-C5FD5E78542D}" type="slidenum">
              <a:rPr lang="en-US" smtClean="0"/>
              <a:pPr/>
              <a:t>27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10" fill="hold"/>
                                        <p:tgtEl>
                                          <p:spTgt spid="3">
                                            <p:txEl>
                                              <p:pRg st="0" end="0"/>
                                            </p:txEl>
                                          </p:spTgt>
                                        </p:tgtEl>
                                        <p:attrNameLst>
                                          <p:attrName>style.color</p:attrName>
                                        </p:attrNameLst>
                                      </p:cBhvr>
                                      <p:to>
                                        <a:schemeClr val="hlink"/>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0" nodeType="clickEffect">
                                  <p:stCondLst>
                                    <p:cond delay="0"/>
                                  </p:stCondLst>
                                  <p:childTnLst>
                                    <p:animClr clrSpc="rgb" dir="cw">
                                      <p:cBhvr override="childStyle">
                                        <p:cTn id="10" dur="10" fill="hold"/>
                                        <p:tgtEl>
                                          <p:spTgt spid="3">
                                            <p:txEl>
                                              <p:pRg st="1" end="1"/>
                                            </p:txEl>
                                          </p:spTgt>
                                        </p:tgtEl>
                                        <p:attrNameLst>
                                          <p:attrName>style.color</p:attrName>
                                        </p:attrNameLst>
                                      </p:cBhvr>
                                      <p:to>
                                        <a:schemeClr val="hlink"/>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grpId="0" nodeType="clickEffect">
                                  <p:stCondLst>
                                    <p:cond delay="0"/>
                                  </p:stCondLst>
                                  <p:childTnLst>
                                    <p:animClr clrSpc="rgb" dir="cw">
                                      <p:cBhvr override="childStyle">
                                        <p:cTn id="14" dur="10" fill="hold"/>
                                        <p:tgtEl>
                                          <p:spTgt spid="3">
                                            <p:txEl>
                                              <p:pRg st="2" end="2"/>
                                            </p:txEl>
                                          </p:spTgt>
                                        </p:tgtEl>
                                        <p:attrNameLst>
                                          <p:attrName>style.color</p:attrName>
                                        </p:attrNameLst>
                                      </p:cBhvr>
                                      <p:to>
                                        <a:schemeClr val="hlink"/>
                                      </p:to>
                                    </p:animClr>
                                  </p:childTnLst>
                                </p:cTn>
                              </p:par>
                            </p:childTnLst>
                          </p:cTn>
                        </p:par>
                      </p:childTnLst>
                    </p:cTn>
                  </p:par>
                  <p:par>
                    <p:cTn id="15" fill="hold">
                      <p:stCondLst>
                        <p:cond delay="indefinite"/>
                      </p:stCondLst>
                      <p:childTnLst>
                        <p:par>
                          <p:cTn id="16" fill="hold">
                            <p:stCondLst>
                              <p:cond delay="0"/>
                            </p:stCondLst>
                            <p:childTnLst>
                              <p:par>
                                <p:cTn id="17" presetID="3" presetClass="emph" presetSubtype="2" fill="hold" grpId="0" nodeType="clickEffect">
                                  <p:stCondLst>
                                    <p:cond delay="0"/>
                                  </p:stCondLst>
                                  <p:childTnLst>
                                    <p:animClr clrSpc="rgb" dir="cw">
                                      <p:cBhvr override="childStyle">
                                        <p:cTn id="18" dur="10" fill="hold"/>
                                        <p:tgtEl>
                                          <p:spTgt spid="3">
                                            <p:txEl>
                                              <p:pRg st="3" end="3"/>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fld id="{C5AB5779-B780-4984-89EA-92FC57634A67}" type="slidenum">
              <a:rPr lang="en-US" altLang="zh-CN">
                <a:solidFill>
                  <a:srgbClr val="898989"/>
                </a:solidFill>
              </a:rPr>
              <a:pPr eaLnBrk="1" hangingPunct="1"/>
              <a:t>28</a:t>
            </a:fld>
            <a:endParaRPr lang="en-US" altLang="zh-CN">
              <a:solidFill>
                <a:srgbClr val="898989"/>
              </a:solidFill>
            </a:endParaRPr>
          </a:p>
        </p:txBody>
      </p:sp>
      <p:pic>
        <p:nvPicPr>
          <p:cNvPr id="36867" name="Content Placeholder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5800" y="952500"/>
            <a:ext cx="3429000" cy="4686300"/>
          </a:xfrm>
          <a:ln w="3175">
            <a:solidFill>
              <a:schemeClr val="tx1"/>
            </a:solidFill>
            <a:miter lim="800000"/>
            <a:headEnd/>
            <a:tailEnd/>
          </a:ln>
        </p:spPr>
      </p:pic>
      <p:sp>
        <p:nvSpPr>
          <p:cNvPr id="36868" name="Rectangle 5"/>
          <p:cNvSpPr>
            <a:spLocks noChangeArrowheads="1"/>
          </p:cNvSpPr>
          <p:nvPr/>
        </p:nvSpPr>
        <p:spPr bwMode="auto">
          <a:xfrm>
            <a:off x="457200" y="5638800"/>
            <a:ext cx="38862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b="1" dirty="0"/>
              <a:t>This book can be downloaded for free from the World Bank:</a:t>
            </a:r>
          </a:p>
          <a:p>
            <a:r>
              <a:rPr lang="en-US" altLang="zh-CN" b="1" dirty="0"/>
              <a:t>http://go.worldbank.org/QZK6IM4GO0</a:t>
            </a:r>
          </a:p>
          <a:p>
            <a:endParaRPr lang="en-US" altLang="zh-CN" dirty="0"/>
          </a:p>
        </p:txBody>
      </p:sp>
      <p:pic>
        <p:nvPicPr>
          <p:cNvPr id="368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914400"/>
            <a:ext cx="32766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70" name="TextBox 8"/>
          <p:cNvSpPr txBox="1">
            <a:spLocks noChangeArrowheads="1"/>
          </p:cNvSpPr>
          <p:nvPr/>
        </p:nvSpPr>
        <p:spPr bwMode="auto">
          <a:xfrm>
            <a:off x="4704644" y="5618162"/>
            <a:ext cx="4419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b="1" dirty="0"/>
              <a:t>The book </a:t>
            </a:r>
            <a:r>
              <a:rPr lang="en-US" altLang="zh-CN" b="1" dirty="0" smtClean="0"/>
              <a:t>was published </a:t>
            </a:r>
            <a:r>
              <a:rPr lang="en-US" altLang="zh-CN" b="1" dirty="0"/>
              <a:t>by the Princeton University Press in September and </a:t>
            </a:r>
            <a:r>
              <a:rPr lang="en-US" altLang="zh-CN" b="1" dirty="0" smtClean="0"/>
              <a:t>is available on Amazon.com.</a:t>
            </a:r>
            <a:endParaRPr lang="zh-CN" altLang="en-US" b="1" dirty="0"/>
          </a:p>
        </p:txBody>
      </p:sp>
    </p:spTree>
    <p:extLst>
      <p:ext uri="{BB962C8B-B14F-4D97-AF65-F5344CB8AC3E}">
        <p14:creationId xmlns:p14="http://schemas.microsoft.com/office/powerpoint/2010/main" val="35257741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4645</TotalTime>
  <Words>2267</Words>
  <Application>Microsoft Office PowerPoint</Application>
  <PresentationFormat>On-screen Show (4:3)</PresentationFormat>
  <Paragraphs>237</Paragraphs>
  <Slides>28</Slides>
  <Notes>7</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Introduction</vt:lpstr>
      <vt:lpstr>Overview of Presentation</vt:lpstr>
      <vt:lpstr>Why do we need to rethink development Economics </vt:lpstr>
      <vt:lpstr>Why Do We Need Rethinking?</vt:lpstr>
      <vt:lpstr>Development theory is in need of rethinking</vt:lpstr>
      <vt:lpstr>World Bank has been in the Process of Rethinking Economic Development</vt:lpstr>
      <vt:lpstr>The New Structural Economics </vt:lpstr>
      <vt:lpstr>Let’s go back to Adam Smith</vt:lpstr>
      <vt:lpstr>The Nature of Modern Economic Growth</vt:lpstr>
      <vt:lpstr>New Structural Economics</vt:lpstr>
      <vt:lpstr>What Determines Structure and its Change?</vt:lpstr>
      <vt:lpstr>The Market and the State</vt:lpstr>
      <vt:lpstr>NSE and The Growth Commission’s Stylized Facts</vt:lpstr>
      <vt:lpstr>“No one size fits all” then “What size fits what?” New theoretical insights and Areas for Further Research:  </vt:lpstr>
      <vt:lpstr>NSE and the Failure of Structuralism</vt:lpstr>
      <vt:lpstr>NSE and the Failure of the  Washington Consensus</vt:lpstr>
      <vt:lpstr>The  Growth Identification and Facilitation:  An New approach to industrial policy </vt:lpstr>
      <vt:lpstr>Conditions for dynamic growth</vt:lpstr>
      <vt:lpstr>Industrial Policy and Facilitating State</vt:lpstr>
      <vt:lpstr>Latent Comparative Advantage  and Picking Winners</vt:lpstr>
      <vt:lpstr>What Can Be Learned From History?</vt:lpstr>
      <vt:lpstr>Growth Identification and Facilitation</vt:lpstr>
      <vt:lpstr>Growth Identification and Facilitation</vt:lpstr>
      <vt:lpstr>Growth Identification and Facilitation</vt:lpstr>
      <vt:lpstr>Two additional points</vt:lpstr>
      <vt:lpstr>Concluding Remarks</vt:lpstr>
      <vt:lpstr>PowerPoint Presentation</vt:lpstr>
    </vt:vector>
  </TitlesOfParts>
  <Company>The World Bank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Sections 6-10</dc:title>
  <dc:creator>wb76181</dc:creator>
  <cp:lastModifiedBy>IPD Intern</cp:lastModifiedBy>
  <cp:revision>288</cp:revision>
  <dcterms:created xsi:type="dcterms:W3CDTF">2010-04-20T16:42:04Z</dcterms:created>
  <dcterms:modified xsi:type="dcterms:W3CDTF">2012-10-01T15:26:41Z</dcterms:modified>
</cp:coreProperties>
</file>