
<file path=[Content_Types].xml><?xml version="1.0" encoding="utf-8"?>
<Types xmlns="http://schemas.openxmlformats.org/package/2006/content-types">
  <Override PartName="/_rels/.rels" ContentType="application/vnd.openxmlformats-package.relationships+xml"/>
  <Override PartName="/ppt/notesSlides/notesSlide10.xml" ContentType="application/vnd.openxmlformats-officedocument.presentationml.notesSlide+xml"/>
  <Override PartName="/ppt/notesSlides/_rels/notesSlide10.xml.rels" ContentType="application/vnd.openxmlformats-package.relationships+xml"/>
  <Override PartName="/ppt/_rels/presentation.xml.rels" ContentType="application/vnd.openxmlformats-package.relationships+xml"/>
  <Override PartName="/ppt/media/image1.wmf" ContentType="image/x-wmf"/>
  <Override PartName="/ppt/media/image2.wmf" ContentType="image/x-wmf"/>
  <Override PartName="/ppt/slideLayouts/slideLayout28.xml" ContentType="application/vnd.openxmlformats-officedocument.presentationml.slideLayout+xml"/>
  <Override PartName="/ppt/slideLayouts/slideLayout9.xml" ContentType="application/vnd.openxmlformats-officedocument.presentationml.slideLayout+xml"/>
  <Override PartName="/ppt/slideLayouts/_rels/slideLayout12.xml.rels" ContentType="application/vnd.openxmlformats-package.relationships+xml"/>
  <Override PartName="/ppt/slideLayouts/_rels/slideLayout35.xml.rels" ContentType="application/vnd.openxmlformats-package.relationships+xml"/>
  <Override PartName="/ppt/slideLayouts/_rels/slideLayout10.xml.rels" ContentType="application/vnd.openxmlformats-package.relationships+xml"/>
  <Override PartName="/ppt/slideLayouts/_rels/slideLayout33.xml.rels" ContentType="application/vnd.openxmlformats-package.relationships+xml"/>
  <Override PartName="/ppt/slideLayouts/_rels/slideLayout31.xml.rels" ContentType="application/vnd.openxmlformats-package.relationships+xml"/>
  <Override PartName="/ppt/slideLayouts/_rels/slideLayout18.xml.rels" ContentType="application/vnd.openxmlformats-package.relationships+xml"/>
  <Override PartName="/ppt/slideLayouts/_rels/slideLayout16.xml.rels" ContentType="application/vnd.openxmlformats-package.relationships+xml"/>
  <Override PartName="/ppt/slideLayouts/_rels/slideLayout14.xml.rels" ContentType="application/vnd.openxmlformats-package.relationships+xml"/>
  <Override PartName="/ppt/slideLayouts/_rels/slideLayout25.xml.rels" ContentType="application/vnd.openxmlformats-package.relationships+xml"/>
  <Override PartName="/ppt/slideLayouts/_rels/slideLayout5.xml.rels" ContentType="application/vnd.openxmlformats-package.relationships+xml"/>
  <Override PartName="/ppt/slideLayouts/_rels/slideLayout23.xml.rels" ContentType="application/vnd.openxmlformats-package.relationships+xml"/>
  <Override PartName="/ppt/slideLayouts/_rels/slideLayout3.xml.rels" ContentType="application/vnd.openxmlformats-package.relationships+xml"/>
  <Override PartName="/ppt/slideLayouts/_rels/slideLayout21.xml.rels" ContentType="application/vnd.openxmlformats-package.relationships+xml"/>
  <Override PartName="/ppt/slideLayouts/_rels/slideLayout1.xml.rels" ContentType="application/vnd.openxmlformats-package.relationships+xml"/>
  <Override PartName="/ppt/slideLayouts/_rels/slideLayout29.xml.rels" ContentType="application/vnd.openxmlformats-package.relationships+xml"/>
  <Override PartName="/ppt/slideLayouts/_rels/slideLayout9.xml.rels" ContentType="application/vnd.openxmlformats-package.relationships+xml"/>
  <Override PartName="/ppt/slideLayouts/_rels/slideLayout27.xml.rels" ContentType="application/vnd.openxmlformats-package.relationships+xml"/>
  <Override PartName="/ppt/slideLayouts/_rels/slideLayout7.xml.rels" ContentType="application/vnd.openxmlformats-package.relationships+xml"/>
  <Override PartName="/ppt/slideLayouts/_rels/slideLayout13.xml.rels" ContentType="application/vnd.openxmlformats-package.relationships+xml"/>
  <Override PartName="/ppt/slideLayouts/_rels/slideLayout36.xml.rels" ContentType="application/vnd.openxmlformats-package.relationships+xml"/>
  <Override PartName="/ppt/slideLayouts/_rels/slideLayout11.xml.rels" ContentType="application/vnd.openxmlformats-package.relationships+xml"/>
  <Override PartName="/ppt/slideLayouts/_rels/slideLayout34.xml.rels" ContentType="application/vnd.openxmlformats-package.relationships+xml"/>
  <Override PartName="/ppt/slideLayouts/_rels/slideLayout32.xml.rels" ContentType="application/vnd.openxmlformats-package.relationships+xml"/>
  <Override PartName="/ppt/slideLayouts/_rels/slideLayout30.xml.rels" ContentType="application/vnd.openxmlformats-package.relationships+xml"/>
  <Override PartName="/ppt/slideLayouts/_rels/slideLayout19.xml.rels" ContentType="application/vnd.openxmlformats-package.relationships+xml"/>
  <Override PartName="/ppt/slideLayouts/_rels/slideLayout17.xml.rels" ContentType="application/vnd.openxmlformats-package.relationships+xml"/>
  <Override PartName="/ppt/slideLayouts/_rels/slideLayout15.xml.rels" ContentType="application/vnd.openxmlformats-package.relationships+xml"/>
  <Override PartName="/ppt/slideLayouts/_rels/slideLayout26.xml.rels" ContentType="application/vnd.openxmlformats-package.relationships+xml"/>
  <Override PartName="/ppt/slideLayouts/_rels/slideLayout24.xml.rels" ContentType="application/vnd.openxmlformats-package.relationships+xml"/>
  <Override PartName="/ppt/slideLayouts/_rels/slideLayout4.xml.rels" ContentType="application/vnd.openxmlformats-package.relationships+xml"/>
  <Override PartName="/ppt/slideLayouts/_rels/slideLayout22.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_rels/slideLayout28.xml.rels" ContentType="application/vnd.openxmlformats-package.relationships+xml"/>
  <Override PartName="/ppt/slideLayouts/_rels/slideLayout8.xml.rels" ContentType="application/vnd.openxmlformats-package.relationships+xml"/>
  <Override PartName="/ppt/slideLayouts/_rels/slideLayout6.xml.rels" ContentType="application/vnd.openxmlformats-package.relationships+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4.xml" ContentType="application/vnd.openxmlformats-officedocument.presentationml.slideLayout+xml"/>
  <Override PartName="/ppt/slideLayouts/slideLayout32.xml" ContentType="application/vnd.openxmlformats-officedocument.presentationml.slideLayout+xml"/>
  <Override PartName="/ppt/slideLayouts/slideLayout16.xml" ContentType="application/vnd.openxmlformats-officedocument.presentationml.slideLayout+xml"/>
  <Override PartName="/ppt/slideLayouts/slideLayout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8.xml" ContentType="application/vnd.openxmlformats-officedocument.presentationml.slideLayout+xml"/>
  <Override PartName="/ppt/slideLayouts/slideLayout36.xml" ContentType="application/vnd.openxmlformats-officedocument.presentationml.slideLayout+xml"/>
  <Override PartName="/ppt/slideLayouts/slideLayout29.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3.xml" ContentType="application/vnd.openxmlformats-officedocument.presentationml.slideLayout+xml"/>
  <Override PartName="/ppt/slideLayouts/slideLayout22.xml" ContentType="application/vnd.openxmlformats-officedocument.presentationml.slideLayout+xml"/>
  <Override PartName="/ppt/slideLayouts/slideLayout31.xml" ContentType="application/vnd.openxmlformats-officedocument.presentationml.slideLayout+xml"/>
  <Override PartName="/ppt/slideLayouts/slideLayout15.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33.xml" ContentType="application/vnd.openxmlformats-officedocument.presentationml.slideLayout+xml"/>
  <Override PartName="/ppt/slideLayouts/slideLayout17.xml" ContentType="application/vnd.openxmlformats-officedocument.presentationml.slideLayout+xml"/>
  <Override PartName="/ppt/slideLayouts/slideLayout7.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19.xml" ContentType="application/vnd.openxmlformats-officedocument.presentationml.slideLayout+xml"/>
  <Override PartName="/ppt/charts/chart7.xml" ContentType="application/vnd.openxmlformats-officedocument.drawingml.chart+xml"/>
  <Override PartName="/ppt/charts/chart4.xml" ContentType="application/vnd.openxmlformats-officedocument.drawingml.chart+xml"/>
  <Override PartName="/ppt/charts/chart8.xml" ContentType="application/vnd.openxmlformats-officedocument.drawingml.chart+xml"/>
  <Override PartName="/ppt/charts/chart1.xml" ContentType="application/vnd.openxmlformats-officedocument.drawingml.chart+xml"/>
  <Override PartName="/ppt/charts/chart5.xml" ContentType="application/vnd.openxmlformats-officedocument.drawingml.chart+xml"/>
  <Override PartName="/ppt/charts/chart9.xml" ContentType="application/vnd.openxmlformats-officedocument.drawingml.chart+xml"/>
  <Override PartName="/ppt/charts/chart2.xml" ContentType="application/vnd.openxmlformats-officedocument.drawingml.chart+xml"/>
  <Override PartName="/ppt/charts/chart6.xml" ContentType="application/vnd.openxmlformats-officedocument.drawingml.chart+xml"/>
  <Override PartName="/ppt/charts/chart3.xml" ContentType="application/vnd.openxmlformats-officedocument.drawingml.chart+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ppt/slides/_rels/slide28.xml.rels" ContentType="application/vnd.openxmlformats-package.relationships+xml"/>
  <Override PartName="/ppt/slides/_rels/slide12.xml.rels" ContentType="application/vnd.openxmlformats-package.relationships+xml"/>
  <Override PartName="/ppt/slides/_rels/slide10.xml.rels" ContentType="application/vnd.openxmlformats-package.relationships+xml"/>
  <Override PartName="/ppt/slides/_rels/slide31.xml.rels" ContentType="application/vnd.openxmlformats-package.relationships+xml"/>
  <Override PartName="/ppt/slides/_rels/slide2.xml.rels" ContentType="application/vnd.openxmlformats-package.relationships+xml"/>
  <Override PartName="/ppt/slides/_rels/slide18.xml.rels" ContentType="application/vnd.openxmlformats-package.relationships+xml"/>
  <Override PartName="/ppt/slides/_rels/slide16.xml.rels" ContentType="application/vnd.openxmlformats-package.relationships+xml"/>
  <Override PartName="/ppt/slides/_rels/slide14.xml.rels" ContentType="application/vnd.openxmlformats-package.relationships+xml"/>
  <Override PartName="/ppt/slides/_rels/slide8.xml.rels" ContentType="application/vnd.openxmlformats-package.relationships+xml"/>
  <Override PartName="/ppt/slides/_rels/slide25.xml.rels" ContentType="application/vnd.openxmlformats-package.relationships+xml"/>
  <Override PartName="/ppt/slides/_rels/slide6.xml.rels" ContentType="application/vnd.openxmlformats-package.relationships+xml"/>
  <Override PartName="/ppt/slides/_rels/slide2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29.xml.rels" ContentType="application/vnd.openxmlformats-package.relationships+xml"/>
  <Override PartName="/ppt/slides/_rels/slide27.xml.rels" ContentType="application/vnd.openxmlformats-package.relationships+xml"/>
  <Override PartName="/ppt/slides/_rels/slide13.xml.rels" ContentType="application/vnd.openxmlformats-package.relationships+xml"/>
  <Override PartName="/ppt/slides/_rels/slide11.xml.rels" ContentType="application/vnd.openxmlformats-package.relationships+xml"/>
  <Override PartName="/ppt/slides/_rels/slide30.xml.rels" ContentType="application/vnd.openxmlformats-package.relationships+xml"/>
  <Override PartName="/ppt/slides/_rels/slide3.xml.rels" ContentType="application/vnd.openxmlformats-package.relationships+xml"/>
  <Override PartName="/ppt/slides/_rels/slide1.xml.rels" ContentType="application/vnd.openxmlformats-package.relationships+xml"/>
  <Override PartName="/ppt/slides/_rels/slide19.xml.rels" ContentType="application/vnd.openxmlformats-package.relationships+xml"/>
  <Override PartName="/ppt/slides/_rels/slide17.xml.rels" ContentType="application/vnd.openxmlformats-package.relationships+xml"/>
  <Override PartName="/ppt/slides/_rels/slide15.xml.rels" ContentType="application/vnd.openxmlformats-package.relationships+xml"/>
  <Override PartName="/ppt/slides/_rels/slide9.xml.rels" ContentType="application/vnd.openxmlformats-package.relationships+xml"/>
  <Override PartName="/ppt/slides/_rels/slide26.xml.rels" ContentType="application/vnd.openxmlformats-package.relationships+xml"/>
  <Override PartName="/ppt/slides/_rels/slide7.xml.rels" ContentType="application/vnd.openxmlformats-package.relationships+xml"/>
  <Override PartName="/ppt/slides/_rels/slide24.xml.rels" ContentType="application/vnd.openxmlformats-package.relationships+xml"/>
  <Override PartName="/ppt/slides/_rels/slide22.xml.rels" ContentType="application/vnd.openxmlformats-package.relationships+xml"/>
  <Override PartName="/ppt/slides/_rels/slide5.xml.rels" ContentType="application/vnd.openxmlformats-package.relationships+xml"/>
  <Override PartName="/ppt/slides/_rels/slide20.xml.rels" ContentType="application/vnd.openxmlformats-package.relationships+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5.xml" ContentType="application/vnd.openxmlformats-officedocument.presentationml.slide+xml"/>
  <Override PartName="/ppt/slides/slide14.xml" ContentType="application/vnd.openxmlformats-officedocument.presentationml.slide+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29.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13.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26.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Masters/slideMaster1.xml" ContentType="application/vnd.openxmlformats-officedocument.presentationml.slideMaster+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theme/theme4.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
</Relationships>
</file>

<file path=ppt/charts/chart1.xml><?xml version="1.0" encoding="utf-8"?>
<c:chartSpace xmlns:a="http://schemas.openxmlformats.org/drawingml/2006/main" xmlns:c="http://schemas.openxmlformats.org/drawingml/2006/chart" xmlns:r="http://schemas.openxmlformats.org/officeDocument/2006/relationships">
  <c:lang val="en-US"/>
  <c:chart>
    <c:plotArea>
      <c:layout/>
      <c:lineChart>
        <c:grouping val="standard"/>
        <c:ser>
          <c:idx val="0"/>
          <c:order val="0"/>
          <c:spPr>
            <a:solidFill>
              <a:srgbClr val="4a7ebb"/>
            </a:solidFill>
            <a:ln w="28440">
              <a:solidFill>
                <a:srgbClr val="4a7ebb"/>
              </a:solidFill>
              <a:round/>
            </a:ln>
          </c:spPr>
          <c:marker/>
          <c:cat>
            <c:strRef>
              <c:f>categories</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ser>
        <c:ser>
          <c:idx val="1"/>
          <c:order val="1"/>
          <c:tx>
            <c:strRef>
              <c:f>label 1</c:f>
              <c:strCache>
                <c:ptCount val="1"/>
                <c:pt idx="0">
                  <c:v>Olevel</c:v>
                </c:pt>
              </c:strCache>
            </c:strRef>
          </c:tx>
          <c:spPr>
            <a:solidFill>
              <a:srgbClr val="be4b48"/>
            </a:solidFill>
            <a:ln w="38160">
              <a:solidFill>
                <a:srgbClr val="be4b48"/>
              </a:solidFill>
              <a:round/>
            </a:ln>
          </c:spPr>
          <c:marker/>
          <c:cat>
            <c:strRef>
              <c:f>categories</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0</c:f>
              <c:numCache>
                <c:formatCode>General</c:formatCode>
                <c:ptCount val="12"/>
                <c:pt idx="0">
                  <c:v>238194</c:v>
                </c:pt>
                <c:pt idx="1">
                  <c:v>264892</c:v>
                </c:pt>
                <c:pt idx="2">
                  <c:v>296529</c:v>
                </c:pt>
                <c:pt idx="3">
                  <c:v>319487</c:v>
                </c:pt>
                <c:pt idx="4">
                  <c:v>401598</c:v>
                </c:pt>
                <c:pt idx="5">
                  <c:v>489942</c:v>
                </c:pt>
                <c:pt idx="6">
                  <c:v>630245</c:v>
                </c:pt>
                <c:pt idx="7">
                  <c:v>967087</c:v>
                </c:pt>
                <c:pt idx="8">
                  <c:v>1164250</c:v>
                </c:pt>
                <c:pt idx="9">
                  <c:v>1401559</c:v>
                </c:pt>
                <c:pt idx="10">
                  <c:v>1566685</c:v>
                </c:pt>
                <c:pt idx="11">
                  <c:v>1711109</c:v>
                </c:pt>
              </c:numCache>
            </c:numRef>
          </c:val>
        </c:ser>
        <c:ser>
          <c:idx val="2"/>
          <c:order val="2"/>
          <c:tx>
            <c:strRef>
              <c:f>label 2</c:f>
              <c:strCache>
                <c:ptCount val="1"/>
                <c:pt idx="0">
                  <c:v>Alevel</c:v>
                </c:pt>
              </c:strCache>
            </c:strRef>
          </c:tx>
          <c:spPr>
            <a:solidFill>
              <a:srgbClr val="98b855"/>
            </a:solidFill>
            <a:ln w="38160">
              <a:solidFill>
                <a:srgbClr val="98b855"/>
              </a:solidFill>
              <a:round/>
            </a:ln>
          </c:spPr>
          <c:marker/>
          <c:cat>
            <c:strRef>
              <c:f>categories</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1</c:f>
              <c:numCache>
                <c:formatCode>General</c:formatCode>
                <c:ptCount val="12"/>
                <c:pt idx="0">
                  <c:v>23702</c:v>
                </c:pt>
                <c:pt idx="1">
                  <c:v>24807</c:v>
                </c:pt>
                <c:pt idx="2">
                  <c:v>26789</c:v>
                </c:pt>
                <c:pt idx="3">
                  <c:v>25954</c:v>
                </c:pt>
                <c:pt idx="4">
                  <c:v>31001</c:v>
                </c:pt>
                <c:pt idx="5">
                  <c:v>34383</c:v>
                </c:pt>
                <c:pt idx="6">
                  <c:v>45427</c:v>
                </c:pt>
                <c:pt idx="7">
                  <c:v>53423</c:v>
                </c:pt>
                <c:pt idx="8">
                  <c:v>58153</c:v>
                </c:pt>
                <c:pt idx="9">
                  <c:v>64843</c:v>
                </c:pt>
                <c:pt idx="10">
                  <c:v>72014</c:v>
                </c:pt>
                <c:pt idx="11">
                  <c:v>78438</c:v>
                </c:pt>
              </c:numCache>
            </c:numRef>
          </c:val>
        </c:ser>
        <c:marker val="1"/>
        <c:axId val="55926675"/>
        <c:axId val="25006292"/>
      </c:lineChart>
      <c:catAx>
        <c:axId val="55926675"/>
        <c:scaling>
          <c:orientation val="minMax"/>
        </c:scaling>
        <c:axPos val="b"/>
        <c:majorTickMark val="out"/>
        <c:minorTickMark val="none"/>
        <c:tickLblPos val="nextTo"/>
        <c:crossAx val="25006292"/>
        <c:crossesAt val="0"/>
        <c:lblAlgn val="ctr"/>
        <c:auto val="1"/>
        <c:lblOffset val="100"/>
        <c:spPr>
          <a:ln w="9360">
            <a:solidFill>
              <a:srgbClr val="878787"/>
            </a:solidFill>
            <a:round/>
          </a:ln>
        </c:spPr>
      </c:catAx>
      <c:valAx>
        <c:axId val="25006292"/>
        <c:scaling>
          <c:orientation val="minMax"/>
        </c:scaling>
        <c:title>
          <c:layout/>
          <c:tx>
            <c:rich>
              <a:bodyPr vert="wordArtVert"/>
              <a:lstStyle/>
              <a:p>
                <a:pPr>
                  <a:defRPr/>
                </a:pPr>
                <a:r>
                  <a:rPr b="1" sz="2000">
                    <a:solidFill>
                      <a:srgbClr val="000000"/>
                    </a:solidFill>
                    <a:latin typeface="Calibri"/>
                  </a:rPr>
                  <a:t>enrolment</a:t>
                </a:r>
              </a:p>
            </c:rich>
          </c:tx>
        </c:title>
        <c:axPos val="l"/>
        <c:majorGridlines>
          <c:spPr>
            <a:ln w="9360">
              <a:solidFill>
                <a:srgbClr val="878787"/>
              </a:solidFill>
              <a:round/>
            </a:ln>
          </c:spPr>
        </c:majorGridlines>
        <c:majorTickMark val="out"/>
        <c:minorTickMark val="none"/>
        <c:tickLblPos val="nextTo"/>
        <c:crossAx val="55926675"/>
        <c:crossesAt val="0"/>
        <c:spPr>
          <a:ln w="9360">
            <a:solidFill>
              <a:srgbClr val="878787"/>
            </a:solidFill>
            <a:round/>
          </a:ln>
        </c:spPr>
      </c:valAx>
      <c:spPr>
        <a:solidFill>
          <a:srgbClr val="ffffff"/>
        </a:solidFill>
      </c:spPr>
    </c:plotArea>
    <c:legend>
      <c:legendPos val="r"/>
      <c:spPr/>
    </c:legend>
    <c:plotVisOnly val="1"/>
  </c:chart>
  <c:spPr/>
</c:chartSpace>
</file>

<file path=ppt/charts/chart2.xml><?xml version="1.0" encoding="utf-8"?>
<c:chartSpace xmlns:a="http://schemas.openxmlformats.org/drawingml/2006/main" xmlns:c="http://schemas.openxmlformats.org/drawingml/2006/chart" xmlns:r="http://schemas.openxmlformats.org/officeDocument/2006/relationships">
  <c:lang val="en-US"/>
  <c:chart>
    <c:plotArea>
      <c:layout/>
      <c:lineChart>
        <c:grouping val="standard"/>
        <c:ser>
          <c:idx val="0"/>
          <c:order val="0"/>
          <c:tx>
            <c:strRef>
              <c:f>label 1</c:f>
              <c:strCache>
                <c:ptCount val="1"/>
                <c:pt idx="0">
                  <c:v>Primary Education</c:v>
                </c:pt>
              </c:strCache>
            </c:strRef>
          </c:tx>
          <c:spPr>
            <a:solidFill>
              <a:srgbClr val="ffc000"/>
            </a:solidFill>
            <a:ln w="44280">
              <a:solidFill>
                <a:srgbClr val="ffc000"/>
              </a:solidFill>
              <a:custDash/>
              <a:round/>
            </a:ln>
          </c:spPr>
          <c:marker>
            <c:symbol val="none"/>
          </c:marker>
          <c:cat>
            <c:strRef>
              <c:f>categories</c:f>
              <c:strCache>
                <c:ptCount val="10"/>
                <c:pt idx="0">
                  <c:v>2002/03</c:v>
                </c:pt>
                <c:pt idx="1">
                  <c:v>2003/04</c:v>
                </c:pt>
                <c:pt idx="2">
                  <c:v>2004/05</c:v>
                </c:pt>
                <c:pt idx="3">
                  <c:v>2005/06</c:v>
                </c:pt>
                <c:pt idx="4">
                  <c:v>2006/07</c:v>
                </c:pt>
                <c:pt idx="5">
                  <c:v>2007/08</c:v>
                </c:pt>
                <c:pt idx="6">
                  <c:v>2008/09</c:v>
                </c:pt>
                <c:pt idx="7">
                  <c:v>2009/10</c:v>
                </c:pt>
                <c:pt idx="8">
                  <c:v>2010/11</c:v>
                </c:pt>
                <c:pt idx="9">
                  <c:v>2011/12</c:v>
                </c:pt>
              </c:strCache>
            </c:strRef>
          </c:cat>
          <c:val>
            <c:numRef>
              <c:f>0</c:f>
              <c:numCache>
                <c:formatCode>General</c:formatCode>
                <c:ptCount val="10"/>
                <c:pt idx="0">
                  <c:v>41866.8401569286</c:v>
                </c:pt>
                <c:pt idx="1">
                  <c:v>44516.0112817778</c:v>
                </c:pt>
                <c:pt idx="2">
                  <c:v>34583.968388666</c:v>
                </c:pt>
                <c:pt idx="3">
                  <c:v>40178.2109199712</c:v>
                </c:pt>
                <c:pt idx="4">
                  <c:v>51710.9818513189</c:v>
                </c:pt>
                <c:pt idx="5">
                  <c:v>44968.367388302</c:v>
                </c:pt>
                <c:pt idx="6">
                  <c:v>64907.7558115478</c:v>
                </c:pt>
                <c:pt idx="7">
                  <c:v>75932.2476628072</c:v>
                </c:pt>
                <c:pt idx="8">
                  <c:v>73477.2895941645</c:v>
                </c:pt>
                <c:pt idx="9">
                  <c:v>60528.4179886267</c:v>
                </c:pt>
              </c:numCache>
            </c:numRef>
          </c:val>
        </c:ser>
        <c:ser>
          <c:idx val="1"/>
          <c:order val="1"/>
          <c:tx>
            <c:strRef>
              <c:f>label 2</c:f>
              <c:strCache>
                <c:ptCount val="1"/>
                <c:pt idx="0">
                  <c:v>Secondary Education</c:v>
                </c:pt>
              </c:strCache>
            </c:strRef>
          </c:tx>
          <c:spPr>
            <a:solidFill>
              <a:srgbClr val="e46c0a"/>
            </a:solidFill>
            <a:ln w="44280">
              <a:solidFill>
                <a:srgbClr val="e46c0a"/>
              </a:solidFill>
              <a:round/>
            </a:ln>
          </c:spPr>
          <c:marker>
            <c:symbol val="none"/>
          </c:marker>
          <c:cat>
            <c:strRef>
              <c:f>categories</c:f>
              <c:strCache>
                <c:ptCount val="10"/>
                <c:pt idx="0">
                  <c:v>2002/03</c:v>
                </c:pt>
                <c:pt idx="1">
                  <c:v>2003/04</c:v>
                </c:pt>
                <c:pt idx="2">
                  <c:v>2004/05</c:v>
                </c:pt>
                <c:pt idx="3">
                  <c:v>2005/06</c:v>
                </c:pt>
                <c:pt idx="4">
                  <c:v>2006/07</c:v>
                </c:pt>
                <c:pt idx="5">
                  <c:v>2007/08</c:v>
                </c:pt>
                <c:pt idx="6">
                  <c:v>2008/09</c:v>
                </c:pt>
                <c:pt idx="7">
                  <c:v>2009/10</c:v>
                </c:pt>
                <c:pt idx="8">
                  <c:v>2010/11</c:v>
                </c:pt>
                <c:pt idx="9">
                  <c:v>2011/12</c:v>
                </c:pt>
              </c:strCache>
            </c:strRef>
          </c:cat>
          <c:val>
            <c:numRef>
              <c:f>1</c:f>
              <c:numCache>
                <c:formatCode>General</c:formatCode>
                <c:ptCount val="10"/>
                <c:pt idx="0">
                  <c:v>137357.621062737</c:v>
                </c:pt>
                <c:pt idx="1">
                  <c:v>130118.860918072</c:v>
                </c:pt>
                <c:pt idx="2">
                  <c:v>262650.404273602</c:v>
                </c:pt>
                <c:pt idx="3">
                  <c:v>211171.951194066</c:v>
                </c:pt>
                <c:pt idx="4">
                  <c:v>161150.06870518</c:v>
                </c:pt>
                <c:pt idx="5">
                  <c:v>125757.888384367</c:v>
                </c:pt>
                <c:pt idx="6">
                  <c:v>71559.9494326112</c:v>
                </c:pt>
                <c:pt idx="7">
                  <c:v>43632.8050334998</c:v>
                </c:pt>
                <c:pt idx="8">
                  <c:v>68515.5443957971</c:v>
                </c:pt>
                <c:pt idx="9">
                  <c:v>131609.901913961</c:v>
                </c:pt>
              </c:numCache>
            </c:numRef>
          </c:val>
        </c:ser>
        <c:marker val="0"/>
        <c:axId val="43691853"/>
        <c:axId val="58127816"/>
      </c:lineChart>
      <c:catAx>
        <c:axId val="43691853"/>
        <c:scaling>
          <c:orientation val="minMax"/>
        </c:scaling>
        <c:axPos val="b"/>
        <c:majorTickMark val="out"/>
        <c:minorTickMark val="none"/>
        <c:tickLblPos val="nextTo"/>
        <c:crossAx val="58127816"/>
        <c:crossesAt val="0"/>
        <c:lblAlgn val="ctr"/>
        <c:auto val="1"/>
        <c:lblOffset val="100"/>
        <c:spPr>
          <a:ln w="9360">
            <a:solidFill>
              <a:srgbClr val="878787"/>
            </a:solidFill>
            <a:round/>
          </a:ln>
        </c:spPr>
      </c:catAx>
      <c:valAx>
        <c:axId val="58127816"/>
        <c:scaling>
          <c:orientation val="minMax"/>
        </c:scaling>
        <c:title>
          <c:layout/>
          <c:tx>
            <c:rich>
              <a:bodyPr/>
              <a:lstStyle/>
              <a:p>
                <a:pPr>
                  <a:defRPr/>
                </a:pPr>
                <a:r>
                  <a:rPr b="1" sz="2000">
                    <a:solidFill>
                      <a:srgbClr val="000000"/>
                    </a:solidFill>
                    <a:latin typeface="Calibri"/>
                  </a:rPr>
                  <a:t>Tsh (constant prices, base: 2001)</a:t>
                </a:r>
              </a:p>
            </c:rich>
          </c:tx>
        </c:title>
        <c:axPos val="l"/>
        <c:majorGridlines>
          <c:spPr>
            <a:ln w="9360">
              <a:solidFill>
                <a:srgbClr val="878787"/>
              </a:solidFill>
              <a:round/>
            </a:ln>
          </c:spPr>
        </c:majorGridlines>
        <c:majorTickMark val="out"/>
        <c:minorTickMark val="none"/>
        <c:tickLblPos val="nextTo"/>
        <c:crossAx val="43691853"/>
        <c:crossesAt val="0"/>
        <c:spPr>
          <a:ln w="9360">
            <a:solidFill>
              <a:srgbClr val="878787"/>
            </a:solidFill>
            <a:round/>
          </a:ln>
        </c:spPr>
      </c:valAx>
      <c:spPr>
        <a:solidFill>
          <a:srgbClr val="ffffff"/>
        </a:solidFill>
      </c:spPr>
    </c:plotArea>
    <c:legend>
      <c:legendPos val="r"/>
      <c:spPr/>
    </c:legend>
    <c:plotVisOnly val="1"/>
  </c:chart>
  <c:spPr/>
</c:chartSpace>
</file>

<file path=ppt/charts/chart3.xml><?xml version="1.0" encoding="utf-8"?>
<c:chartSpace xmlns:a="http://schemas.openxmlformats.org/drawingml/2006/main" xmlns:c="http://schemas.openxmlformats.org/drawingml/2006/chart" xmlns:r="http://schemas.openxmlformats.org/officeDocument/2006/relationships">
  <c:lang val="en-US"/>
  <c:chart>
    <c:plotArea>
      <c:layout/>
      <c:lineChart>
        <c:grouping val="standard"/>
        <c:ser>
          <c:idx val="0"/>
          <c:order val="0"/>
          <c:spPr>
            <a:solidFill>
              <a:srgbClr val="4a7ebb"/>
            </a:solidFill>
            <a:ln w="28440">
              <a:solidFill>
                <a:srgbClr val="4a7ebb"/>
              </a:solidFill>
              <a:round/>
            </a:ln>
          </c:spPr>
          <c:marker/>
          <c:cat>
            <c:strRef>
              <c:f>categories</c:f>
              <c:strCache>
                <c:ptCount val="11"/>
                <c:pt idx="0">
                  <c:v>Division 4</c:v>
                </c:pt>
                <c:pt idx="1">
                  <c:v>2001</c:v>
                </c:pt>
                <c:pt idx="2">
                  <c:v>2002</c:v>
                </c:pt>
                <c:pt idx="3">
                  <c:v>2003</c:v>
                </c:pt>
                <c:pt idx="4">
                  <c:v>2004</c:v>
                </c:pt>
                <c:pt idx="5">
                  <c:v>2005</c:v>
                </c:pt>
                <c:pt idx="6">
                  <c:v>2006</c:v>
                </c:pt>
                <c:pt idx="7">
                  <c:v>2007</c:v>
                </c:pt>
                <c:pt idx="8">
                  <c:v>2008</c:v>
                </c:pt>
                <c:pt idx="9">
                  <c:v>2009</c:v>
                </c:pt>
                <c:pt idx="10">
                  <c:v>2010</c:v>
                </c:pt>
              </c:strCache>
            </c:strRef>
          </c:cat>
        </c:ser>
        <c:ser>
          <c:idx val="1"/>
          <c:order val="1"/>
          <c:spPr>
            <a:solidFill>
              <a:srgbClr val="be4b48"/>
            </a:solidFill>
            <a:ln w="28440">
              <a:solidFill>
                <a:srgbClr val="be4b48"/>
              </a:solidFill>
              <a:round/>
            </a:ln>
          </c:spPr>
          <c:marker/>
          <c:cat>
            <c:strRef>
              <c:f>categories</c:f>
              <c:strCache>
                <c:ptCount val="11"/>
                <c:pt idx="0">
                  <c:v>Division 4</c:v>
                </c:pt>
                <c:pt idx="1">
                  <c:v>2001</c:v>
                </c:pt>
                <c:pt idx="2">
                  <c:v>2002</c:v>
                </c:pt>
                <c:pt idx="3">
                  <c:v>2003</c:v>
                </c:pt>
                <c:pt idx="4">
                  <c:v>2004</c:v>
                </c:pt>
                <c:pt idx="5">
                  <c:v>2005</c:v>
                </c:pt>
                <c:pt idx="6">
                  <c:v>2006</c:v>
                </c:pt>
                <c:pt idx="7">
                  <c:v>2007</c:v>
                </c:pt>
                <c:pt idx="8">
                  <c:v>2008</c:v>
                </c:pt>
                <c:pt idx="9">
                  <c:v>2009</c:v>
                </c:pt>
                <c:pt idx="10">
                  <c:v>2010</c:v>
                </c:pt>
              </c:strCache>
            </c:strRef>
          </c:cat>
        </c:ser>
        <c:ser>
          <c:idx val="2"/>
          <c:order val="2"/>
          <c:spPr>
            <a:solidFill>
              <a:srgbClr val="98b855"/>
            </a:solidFill>
            <a:ln w="28440">
              <a:solidFill>
                <a:srgbClr val="98b855"/>
              </a:solidFill>
              <a:round/>
            </a:ln>
          </c:spPr>
          <c:marker/>
          <c:cat>
            <c:strRef>
              <c:f>categories</c:f>
              <c:strCache>
                <c:ptCount val="11"/>
                <c:pt idx="0">
                  <c:v>Division 4</c:v>
                </c:pt>
                <c:pt idx="1">
                  <c:v>2001</c:v>
                </c:pt>
                <c:pt idx="2">
                  <c:v>2002</c:v>
                </c:pt>
                <c:pt idx="3">
                  <c:v>2003</c:v>
                </c:pt>
                <c:pt idx="4">
                  <c:v>2004</c:v>
                </c:pt>
                <c:pt idx="5">
                  <c:v>2005</c:v>
                </c:pt>
                <c:pt idx="6">
                  <c:v>2006</c:v>
                </c:pt>
                <c:pt idx="7">
                  <c:v>2007</c:v>
                </c:pt>
                <c:pt idx="8">
                  <c:v>2008</c:v>
                </c:pt>
                <c:pt idx="9">
                  <c:v>2009</c:v>
                </c:pt>
                <c:pt idx="10">
                  <c:v>2010</c:v>
                </c:pt>
              </c:strCache>
            </c:strRef>
          </c:cat>
        </c:ser>
        <c:ser>
          <c:idx val="3"/>
          <c:order val="3"/>
          <c:spPr>
            <a:solidFill>
              <a:srgbClr val="7d5fa0"/>
            </a:solidFill>
            <a:ln w="28440">
              <a:solidFill>
                <a:srgbClr val="7d5fa0"/>
              </a:solidFill>
              <a:round/>
            </a:ln>
          </c:spPr>
          <c:marker/>
          <c:cat>
            <c:strRef>
              <c:f>categories</c:f>
              <c:strCache>
                <c:ptCount val="11"/>
                <c:pt idx="0">
                  <c:v>Division 4</c:v>
                </c:pt>
                <c:pt idx="1">
                  <c:v>2001</c:v>
                </c:pt>
                <c:pt idx="2">
                  <c:v>2002</c:v>
                </c:pt>
                <c:pt idx="3">
                  <c:v>2003</c:v>
                </c:pt>
                <c:pt idx="4">
                  <c:v>2004</c:v>
                </c:pt>
                <c:pt idx="5">
                  <c:v>2005</c:v>
                </c:pt>
                <c:pt idx="6">
                  <c:v>2006</c:v>
                </c:pt>
                <c:pt idx="7">
                  <c:v>2007</c:v>
                </c:pt>
                <c:pt idx="8">
                  <c:v>2008</c:v>
                </c:pt>
                <c:pt idx="9">
                  <c:v>2009</c:v>
                </c:pt>
                <c:pt idx="10">
                  <c:v>2010</c:v>
                </c:pt>
              </c:strCache>
            </c:strRef>
          </c:cat>
        </c:ser>
        <c:ser>
          <c:idx val="4"/>
          <c:order val="4"/>
          <c:tx>
            <c:strRef>
              <c:f>label 1</c:f>
              <c:strCache>
                <c:ptCount val="1"/>
                <c:pt idx="0">
                  <c:v>Failed</c:v>
                </c:pt>
              </c:strCache>
            </c:strRef>
          </c:tx>
          <c:spPr>
            <a:solidFill>
              <a:srgbClr val="e46c0a"/>
            </a:solidFill>
            <a:ln w="44280">
              <a:solidFill>
                <a:srgbClr val="e46c0a"/>
              </a:solidFill>
              <a:round/>
            </a:ln>
          </c:spPr>
          <c:marker/>
          <c:cat>
            <c:strRef>
              <c:f>categories</c:f>
              <c:strCache>
                <c:ptCount val="11"/>
                <c:pt idx="0">
                  <c:v>Division 4</c:v>
                </c:pt>
                <c:pt idx="1">
                  <c:v>2001</c:v>
                </c:pt>
                <c:pt idx="2">
                  <c:v>2002</c:v>
                </c:pt>
                <c:pt idx="3">
                  <c:v>2003</c:v>
                </c:pt>
                <c:pt idx="4">
                  <c:v>2004</c:v>
                </c:pt>
                <c:pt idx="5">
                  <c:v>2005</c:v>
                </c:pt>
                <c:pt idx="6">
                  <c:v>2006</c:v>
                </c:pt>
                <c:pt idx="7">
                  <c:v>2007</c:v>
                </c:pt>
                <c:pt idx="8">
                  <c:v>2008</c:v>
                </c:pt>
                <c:pt idx="9">
                  <c:v>2009</c:v>
                </c:pt>
                <c:pt idx="10">
                  <c:v>2010</c:v>
                </c:pt>
              </c:strCache>
            </c:strRef>
          </c:cat>
          <c:val>
            <c:numRef>
              <c:f>0</c:f>
              <c:numCache>
                <c:formatCode>General</c:formatCode>
                <c:ptCount val="11"/>
                <c:pt idx="0">
                  <c:v>21.6</c:v>
                </c:pt>
                <c:pt idx="1">
                  <c:v>22.6</c:v>
                </c:pt>
                <c:pt idx="2">
                  <c:v>13.7</c:v>
                </c:pt>
                <c:pt idx="3">
                  <c:v>12</c:v>
                </c:pt>
                <c:pt idx="4">
                  <c:v>8.5</c:v>
                </c:pt>
                <c:pt idx="5">
                  <c:v>10.7</c:v>
                </c:pt>
                <c:pt idx="6">
                  <c:v>10.9</c:v>
                </c:pt>
                <c:pt idx="7">
                  <c:v>9.7</c:v>
                </c:pt>
                <c:pt idx="8">
                  <c:v>16.3</c:v>
                </c:pt>
                <c:pt idx="9">
                  <c:v>27.5</c:v>
                </c:pt>
                <c:pt idx="10">
                  <c:v>49.6</c:v>
                </c:pt>
              </c:numCache>
            </c:numRef>
          </c:val>
        </c:ser>
        <c:marker val="1"/>
        <c:axId val="50500605"/>
        <c:axId val="43152254"/>
      </c:lineChart>
      <c:catAx>
        <c:axId val="50500605"/>
        <c:scaling>
          <c:orientation val="minMax"/>
        </c:scaling>
        <c:axPos val="b"/>
        <c:majorTickMark val="out"/>
        <c:minorTickMark val="none"/>
        <c:tickLblPos val="nextTo"/>
        <c:crossAx val="43152254"/>
        <c:crossesAt val="0"/>
        <c:lblAlgn val="ctr"/>
        <c:auto val="1"/>
        <c:lblOffset val="100"/>
        <c:spPr>
          <a:ln w="9360">
            <a:solidFill>
              <a:srgbClr val="878787"/>
            </a:solidFill>
            <a:round/>
          </a:ln>
        </c:spPr>
      </c:catAx>
      <c:valAx>
        <c:axId val="43152254"/>
        <c:scaling>
          <c:orientation val="minMax"/>
        </c:scaling>
        <c:title>
          <c:layout/>
          <c:tx>
            <c:rich>
              <a:bodyPr/>
              <a:lstStyle/>
              <a:p>
                <a:pPr>
                  <a:defRPr/>
                </a:pPr>
                <a:r>
                  <a:rPr b="1" sz="2000">
                    <a:solidFill>
                      <a:srgbClr val="000000"/>
                    </a:solidFill>
                    <a:latin typeface="Calibri"/>
                  </a:rPr>
                  <a:t>%</a:t>
                </a:r>
              </a:p>
            </c:rich>
          </c:tx>
        </c:title>
        <c:axPos val="l"/>
        <c:majorGridlines>
          <c:spPr>
            <a:ln w="9360">
              <a:solidFill>
                <a:srgbClr val="878787"/>
              </a:solidFill>
              <a:round/>
            </a:ln>
          </c:spPr>
        </c:majorGridlines>
        <c:majorTickMark val="out"/>
        <c:minorTickMark val="none"/>
        <c:tickLblPos val="nextTo"/>
        <c:crossAx val="50500605"/>
        <c:crossesAt val="0"/>
        <c:spPr>
          <a:ln w="9360">
            <a:solidFill>
              <a:srgbClr val="878787"/>
            </a:solidFill>
            <a:round/>
          </a:ln>
        </c:spPr>
      </c:valAx>
      <c:spPr>
        <a:solidFill>
          <a:srgbClr val="ffffff"/>
        </a:solidFill>
      </c:spPr>
    </c:plotArea>
    <c:plotVisOnly val="1"/>
  </c:chart>
  <c:spPr/>
</c:chartSpace>
</file>

<file path=ppt/charts/chart4.xml><?xml version="1.0" encoding="utf-8"?>
<c:chartSpace xmlns:a="http://schemas.openxmlformats.org/drawingml/2006/main" xmlns:c="http://schemas.openxmlformats.org/drawingml/2006/chart" xmlns:r="http://schemas.openxmlformats.org/officeDocument/2006/relationships">
  <c:lang val="en-US"/>
  <c:chart>
    <c:plotArea>
      <c:layout/>
      <c:barChart>
        <c:barDir val="bar"/>
        <c:grouping val="clustered"/>
        <c:ser>
          <c:idx val="0"/>
          <c:order val="0"/>
          <c:tx>
            <c:strRef>
              <c:f>label 1</c:f>
              <c:strCache>
                <c:ptCount val="1"/>
                <c:pt idx="0">
                  <c:v>Enrolment</c:v>
                </c:pt>
              </c:strCache>
            </c:strRef>
          </c:tx>
          <c:spPr>
            <a:solidFill>
              <a:srgbClr val="e46c0a"/>
            </a:solidFill>
            <a:ln>
              <a:solidFill>
                <a:srgbClr val="e46c0a"/>
              </a:solidFill>
            </a:ln>
          </c:spPr>
          <c:cat>
            <c:strRef>
              <c:f>categories</c:f>
              <c:strCache>
                <c:ptCount val="51"/>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strCache>
            </c:strRef>
          </c:cat>
          <c:val>
            <c:numRef>
              <c:f>0</c:f>
              <c:numCache>
                <c:formatCode>General</c:formatCode>
                <c:ptCount val="51"/>
                <c:pt idx="0">
                  <c:v>11832</c:v>
                </c:pt>
                <c:pt idx="1">
                  <c:v>14175</c:v>
                </c:pt>
                <c:pt idx="2">
                  <c:v>17275</c:v>
                </c:pt>
                <c:pt idx="3">
                  <c:v>19897</c:v>
                </c:pt>
                <c:pt idx="4">
                  <c:v>22980</c:v>
                </c:pt>
                <c:pt idx="5">
                  <c:v>27622</c:v>
                </c:pt>
                <c:pt idx="6">
                  <c:v>31542</c:v>
                </c:pt>
                <c:pt idx="7">
                  <c:v>35614</c:v>
                </c:pt>
                <c:pt idx="8">
                  <c:v>38058</c:v>
                </c:pt>
                <c:pt idx="9">
                  <c:v>41178</c:v>
                </c:pt>
                <c:pt idx="10">
                  <c:v>43352</c:v>
                </c:pt>
                <c:pt idx="11">
                  <c:v>43771</c:v>
                </c:pt>
                <c:pt idx="12">
                  <c:v>47127</c:v>
                </c:pt>
                <c:pt idx="13">
                  <c:v>50292</c:v>
                </c:pt>
                <c:pt idx="14">
                  <c:v>52260</c:v>
                </c:pt>
                <c:pt idx="15">
                  <c:v>57143</c:v>
                </c:pt>
                <c:pt idx="16">
                  <c:v>61178</c:v>
                </c:pt>
                <c:pt idx="17">
                  <c:v>64192</c:v>
                </c:pt>
                <c:pt idx="18">
                  <c:v>68301</c:v>
                </c:pt>
                <c:pt idx="19">
                  <c:v>67296</c:v>
                </c:pt>
                <c:pt idx="20">
                  <c:v>67602</c:v>
                </c:pt>
                <c:pt idx="21">
                  <c:v>69144</c:v>
                </c:pt>
                <c:pt idx="22">
                  <c:v>71219</c:v>
                </c:pt>
                <c:pt idx="23">
                  <c:v>74208</c:v>
                </c:pt>
                <c:pt idx="24">
                  <c:v>83098</c:v>
                </c:pt>
                <c:pt idx="25">
                  <c:v>91742</c:v>
                </c:pt>
                <c:pt idx="26">
                  <c:v>104046</c:v>
                </c:pt>
                <c:pt idx="27">
                  <c:v>118810</c:v>
                </c:pt>
                <c:pt idx="28">
                  <c:v>132485</c:v>
                </c:pt>
                <c:pt idx="29">
                  <c:v>145242</c:v>
                </c:pt>
                <c:pt idx="30">
                  <c:v>166812</c:v>
                </c:pt>
                <c:pt idx="31">
                  <c:v>175776</c:v>
                </c:pt>
                <c:pt idx="32">
                  <c:v>180899</c:v>
                </c:pt>
                <c:pt idx="33">
                  <c:v>186246</c:v>
                </c:pt>
                <c:pt idx="34">
                  <c:v>196375</c:v>
                </c:pt>
                <c:pt idx="35">
                  <c:v>199093</c:v>
                </c:pt>
                <c:pt idx="36">
                  <c:v>225607</c:v>
                </c:pt>
                <c:pt idx="37">
                  <c:v>226903</c:v>
                </c:pt>
                <c:pt idx="38">
                  <c:v>247579</c:v>
                </c:pt>
                <c:pt idx="39">
                  <c:v>261951</c:v>
                </c:pt>
                <c:pt idx="40">
                  <c:v>289699</c:v>
                </c:pt>
                <c:pt idx="41">
                  <c:v>323318</c:v>
                </c:pt>
                <c:pt idx="42">
                  <c:v>345441</c:v>
                </c:pt>
                <c:pt idx="43">
                  <c:v>435599</c:v>
                </c:pt>
                <c:pt idx="44">
                  <c:v>524325</c:v>
                </c:pt>
                <c:pt idx="45">
                  <c:v>675672</c:v>
                </c:pt>
                <c:pt idx="46">
                  <c:v>1020510</c:v>
                </c:pt>
                <c:pt idx="47">
                  <c:v>1222403</c:v>
                </c:pt>
                <c:pt idx="48">
                  <c:v>1466402</c:v>
                </c:pt>
                <c:pt idx="49">
                  <c:v>1638699</c:v>
                </c:pt>
                <c:pt idx="50">
                  <c:v>1789547</c:v>
                </c:pt>
              </c:numCache>
            </c:numRef>
          </c:val>
        </c:ser>
        <c:gapWidth val="150"/>
        <c:axId val="17740399"/>
        <c:axId val="14695339"/>
      </c:barChart>
      <c:catAx>
        <c:axId val="17740399"/>
        <c:scaling>
          <c:orientation val="maxMin"/>
        </c:scaling>
        <c:axPos val="b"/>
        <c:majorTickMark val="out"/>
        <c:minorTickMark val="none"/>
        <c:tickLblPos val="nextTo"/>
        <c:crossAx val="14695339"/>
        <c:crossesAt val="0"/>
        <c:lblAlgn val="ctr"/>
        <c:auto val="1"/>
        <c:lblOffset val="100"/>
        <c:spPr>
          <a:ln w="9360">
            <a:solidFill>
              <a:srgbClr val="878787"/>
            </a:solidFill>
            <a:round/>
          </a:ln>
        </c:spPr>
      </c:catAx>
      <c:valAx>
        <c:axId val="14695339"/>
        <c:scaling>
          <c:orientation val="minMax"/>
        </c:scaling>
        <c:axPos val="l"/>
        <c:majorGridlines>
          <c:spPr>
            <a:ln w="9360">
              <a:solidFill>
                <a:srgbClr val="878787"/>
              </a:solidFill>
              <a:round/>
            </a:ln>
          </c:spPr>
        </c:majorGridlines>
        <c:majorTickMark val="out"/>
        <c:minorTickMark val="none"/>
        <c:tickLblPos val="nextTo"/>
        <c:crossAx val="17740399"/>
        <c:crossesAt val="0"/>
        <c:spPr>
          <a:ln w="9360">
            <a:solidFill>
              <a:srgbClr val="e46c0a"/>
            </a:solidFill>
            <a:round/>
          </a:ln>
        </c:spPr>
      </c:valAx>
      <c:spPr>
        <a:solidFill>
          <a:srgbClr val="ffffff"/>
        </a:solidFill>
      </c:spPr>
    </c:plotArea>
    <c:plotVisOnly val="1"/>
  </c:chart>
  <c:spPr/>
</c:chartSpace>
</file>

<file path=ppt/charts/chart5.xml><?xml version="1.0" encoding="utf-8"?>
<c:chartSpace xmlns:a="http://schemas.openxmlformats.org/drawingml/2006/main" xmlns:c="http://schemas.openxmlformats.org/drawingml/2006/chart" xmlns:r="http://schemas.openxmlformats.org/officeDocument/2006/relationships">
  <c:lang val="en-US"/>
  <c:chart>
    <c:plotArea>
      <c:layout/>
      <c:lineChart>
        <c:grouping val="standard"/>
        <c:ser>
          <c:idx val="0"/>
          <c:order val="0"/>
          <c:tx>
            <c:strRef>
              <c:f>label 1</c:f>
              <c:strCache>
                <c:ptCount val="1"/>
                <c:pt idx="0">
                  <c:v>Primary, non-formal, supporting services</c:v>
                </c:pt>
              </c:strCache>
            </c:strRef>
          </c:tx>
          <c:spPr>
            <a:solidFill>
              <a:srgbClr val="4a7ebb"/>
            </a:solidFill>
            <a:ln w="44280">
              <a:solidFill>
                <a:srgbClr val="4a7ebb"/>
              </a:solidFill>
              <a:round/>
            </a:ln>
          </c:spPr>
          <c:marker>
            <c:symbol val="none"/>
          </c:marker>
          <c:cat>
            <c:strRef>
              <c:f>categories</c:f>
              <c:strCache>
                <c:ptCount val="10"/>
                <c:pt idx="0">
                  <c:v>2002/03</c:v>
                </c:pt>
                <c:pt idx="1">
                  <c:v>2003/04</c:v>
                </c:pt>
                <c:pt idx="2">
                  <c:v>2004/05</c:v>
                </c:pt>
                <c:pt idx="3">
                  <c:v>2005/06</c:v>
                </c:pt>
                <c:pt idx="4">
                  <c:v>2006/07</c:v>
                </c:pt>
                <c:pt idx="5">
                  <c:v>2007/08</c:v>
                </c:pt>
                <c:pt idx="6">
                  <c:v>2008/09</c:v>
                </c:pt>
                <c:pt idx="7">
                  <c:v>2009/10</c:v>
                </c:pt>
                <c:pt idx="8">
                  <c:v>2010/11</c:v>
                </c:pt>
                <c:pt idx="9">
                  <c:v>2011/12</c:v>
                </c:pt>
              </c:strCache>
            </c:strRef>
          </c:cat>
          <c:val>
            <c:numRef>
              <c:f>0</c:f>
              <c:numCache>
                <c:formatCode>General</c:formatCode>
                <c:ptCount val="10"/>
                <c:pt idx="0">
                  <c:v>73.0172891778819</c:v>
                </c:pt>
                <c:pt idx="1">
                  <c:v>74.1036518230411</c:v>
                </c:pt>
                <c:pt idx="2">
                  <c:v>63.8334208362639</c:v>
                </c:pt>
                <c:pt idx="3">
                  <c:v>62.4991598671918</c:v>
                </c:pt>
                <c:pt idx="4">
                  <c:v>64.5099857220184</c:v>
                </c:pt>
                <c:pt idx="5">
                  <c:v>56.2474777038106</c:v>
                </c:pt>
                <c:pt idx="6">
                  <c:v>67.5791332604385</c:v>
                </c:pt>
                <c:pt idx="7">
                  <c:v>69.4610929525776</c:v>
                </c:pt>
                <c:pt idx="8">
                  <c:v>62.216876894495</c:v>
                </c:pt>
                <c:pt idx="9">
                  <c:v>50.8</c:v>
                </c:pt>
              </c:numCache>
            </c:numRef>
          </c:val>
        </c:ser>
        <c:ser>
          <c:idx val="1"/>
          <c:order val="1"/>
          <c:tx>
            <c:strRef>
              <c:f>label 2</c:f>
              <c:strCache>
                <c:ptCount val="1"/>
                <c:pt idx="0">
                  <c:v>secondary education</c:v>
                </c:pt>
              </c:strCache>
            </c:strRef>
          </c:tx>
          <c:spPr>
            <a:solidFill>
              <a:srgbClr val="be4b48"/>
            </a:solidFill>
            <a:ln w="44280">
              <a:solidFill>
                <a:srgbClr val="be4b48"/>
              </a:solidFill>
              <a:round/>
            </a:ln>
          </c:spPr>
          <c:marker>
            <c:symbol val="none"/>
          </c:marker>
          <c:cat>
            <c:strRef>
              <c:f>categories</c:f>
              <c:strCache>
                <c:ptCount val="10"/>
                <c:pt idx="0">
                  <c:v>2002/03</c:v>
                </c:pt>
                <c:pt idx="1">
                  <c:v>2003/04</c:v>
                </c:pt>
                <c:pt idx="2">
                  <c:v>2004/05</c:v>
                </c:pt>
                <c:pt idx="3">
                  <c:v>2005/06</c:v>
                </c:pt>
                <c:pt idx="4">
                  <c:v>2006/07</c:v>
                </c:pt>
                <c:pt idx="5">
                  <c:v>2007/08</c:v>
                </c:pt>
                <c:pt idx="6">
                  <c:v>2008/09</c:v>
                </c:pt>
                <c:pt idx="7">
                  <c:v>2009/10</c:v>
                </c:pt>
                <c:pt idx="8">
                  <c:v>2010/11</c:v>
                </c:pt>
                <c:pt idx="9">
                  <c:v>2011/12</c:v>
                </c:pt>
              </c:strCache>
            </c:strRef>
          </c:cat>
          <c:val>
            <c:numRef>
              <c:f>1</c:f>
              <c:numCache>
                <c:formatCode>General</c:formatCode>
                <c:ptCount val="10"/>
                <c:pt idx="0">
                  <c:v>7.52961338777156</c:v>
                </c:pt>
                <c:pt idx="1">
                  <c:v>6.65615536496702</c:v>
                </c:pt>
                <c:pt idx="2">
                  <c:v>18.2359409206629</c:v>
                </c:pt>
                <c:pt idx="3">
                  <c:v>15.6052615464119</c:v>
                </c:pt>
                <c:pt idx="4">
                  <c:v>12.5140407104991</c:v>
                </c:pt>
                <c:pt idx="5">
                  <c:v>15.8361116463732</c:v>
                </c:pt>
                <c:pt idx="6">
                  <c:v>9.30233533654182</c:v>
                </c:pt>
                <c:pt idx="7">
                  <c:v>6.21153735879351</c:v>
                </c:pt>
                <c:pt idx="8">
                  <c:v>9.83411557641537</c:v>
                </c:pt>
                <c:pt idx="9">
                  <c:v>20.4</c:v>
                </c:pt>
              </c:numCache>
            </c:numRef>
          </c:val>
        </c:ser>
        <c:ser>
          <c:idx val="2"/>
          <c:order val="2"/>
          <c:tx>
            <c:strRef>
              <c:f>label 3</c:f>
              <c:strCache>
                <c:ptCount val="1"/>
                <c:pt idx="0">
                  <c:v>Tertiary and higher education</c:v>
                </c:pt>
              </c:strCache>
            </c:strRef>
          </c:tx>
          <c:spPr>
            <a:solidFill>
              <a:srgbClr val="7d5fa0"/>
            </a:solidFill>
            <a:ln w="44280">
              <a:solidFill>
                <a:srgbClr val="7d5fa0"/>
              </a:solidFill>
              <a:round/>
            </a:ln>
          </c:spPr>
          <c:marker>
            <c:symbol val="none"/>
          </c:marker>
          <c:cat>
            <c:strRef>
              <c:f>categories</c:f>
              <c:strCache>
                <c:ptCount val="10"/>
                <c:pt idx="0">
                  <c:v>2002/03</c:v>
                </c:pt>
                <c:pt idx="1">
                  <c:v>2003/04</c:v>
                </c:pt>
                <c:pt idx="2">
                  <c:v>2004/05</c:v>
                </c:pt>
                <c:pt idx="3">
                  <c:v>2005/06</c:v>
                </c:pt>
                <c:pt idx="4">
                  <c:v>2006/07</c:v>
                </c:pt>
                <c:pt idx="5">
                  <c:v>2007/08</c:v>
                </c:pt>
                <c:pt idx="6">
                  <c:v>2008/09</c:v>
                </c:pt>
                <c:pt idx="7">
                  <c:v>2009/10</c:v>
                </c:pt>
                <c:pt idx="8">
                  <c:v>2010/11</c:v>
                </c:pt>
                <c:pt idx="9">
                  <c:v>2011/12</c:v>
                </c:pt>
              </c:strCache>
            </c:strRef>
          </c:cat>
          <c:val>
            <c:numRef>
              <c:f>2</c:f>
              <c:numCache>
                <c:formatCode>General</c:formatCode>
                <c:ptCount val="10"/>
                <c:pt idx="0">
                  <c:v>17.7781138162206</c:v>
                </c:pt>
                <c:pt idx="1">
                  <c:v>17.6614472381179</c:v>
                </c:pt>
                <c:pt idx="2">
                  <c:v>16.7044745366472</c:v>
                </c:pt>
                <c:pt idx="3">
                  <c:v>20.6200702873777</c:v>
                </c:pt>
                <c:pt idx="4">
                  <c:v>21.8872383630279</c:v>
                </c:pt>
                <c:pt idx="5">
                  <c:v>26.1660734347221</c:v>
                </c:pt>
                <c:pt idx="6">
                  <c:v>24.4992910935057</c:v>
                </c:pt>
                <c:pt idx="7">
                  <c:v>21.5986581799415</c:v>
                </c:pt>
                <c:pt idx="8">
                  <c:v>26.5363254131221</c:v>
                </c:pt>
                <c:pt idx="9">
                  <c:v>27.2</c:v>
                </c:pt>
              </c:numCache>
            </c:numRef>
          </c:val>
        </c:ser>
        <c:marker val="0"/>
        <c:axId val="55732282"/>
        <c:axId val="84255529"/>
      </c:lineChart>
      <c:catAx>
        <c:axId val="55732282"/>
        <c:scaling>
          <c:orientation val="minMax"/>
        </c:scaling>
        <c:axPos val="b"/>
        <c:majorTickMark val="out"/>
        <c:minorTickMark val="none"/>
        <c:tickLblPos val="nextTo"/>
        <c:crossAx val="84255529"/>
        <c:crossesAt val="0"/>
        <c:lblAlgn val="ctr"/>
        <c:auto val="1"/>
        <c:lblOffset val="100"/>
        <c:spPr>
          <a:ln w="9360">
            <a:solidFill>
              <a:srgbClr val="878787"/>
            </a:solidFill>
            <a:round/>
          </a:ln>
        </c:spPr>
      </c:catAx>
      <c:valAx>
        <c:axId val="84255529"/>
        <c:scaling>
          <c:orientation val="minMax"/>
        </c:scaling>
        <c:title>
          <c:layout/>
          <c:tx>
            <c:rich>
              <a:bodyPr vert="wordArtVert"/>
              <a:lstStyle/>
              <a:p>
                <a:pPr>
                  <a:defRPr/>
                </a:pPr>
                <a:r>
                  <a:rPr b="1" sz="2000">
                    <a:solidFill>
                      <a:srgbClr val="000000"/>
                    </a:solidFill>
                    <a:latin typeface="Calibri"/>
                  </a:rPr>
                  <a:t>%</a:t>
                </a:r>
              </a:p>
            </c:rich>
          </c:tx>
        </c:title>
        <c:axPos val="l"/>
        <c:majorGridlines>
          <c:spPr>
            <a:ln w="9360">
              <a:solidFill>
                <a:srgbClr val="878787"/>
              </a:solidFill>
              <a:round/>
            </a:ln>
          </c:spPr>
        </c:majorGridlines>
        <c:majorTickMark val="out"/>
        <c:minorTickMark val="none"/>
        <c:tickLblPos val="nextTo"/>
        <c:crossAx val="55732282"/>
        <c:crossesAt val="0"/>
        <c:spPr>
          <a:ln w="9360">
            <a:solidFill>
              <a:srgbClr val="878787"/>
            </a:solidFill>
            <a:round/>
          </a:ln>
        </c:spPr>
      </c:valAx>
      <c:spPr>
        <a:solidFill>
          <a:srgbClr val="ffffff"/>
        </a:solidFill>
      </c:spPr>
    </c:plotArea>
    <c:legend>
      <c:legendPos val="r"/>
      <c:spPr/>
    </c:legend>
    <c:plotVisOnly val="1"/>
  </c:chart>
  <c:spPr/>
</c:chartSpace>
</file>

<file path=ppt/charts/chart6.xml><?xml version="1.0" encoding="utf-8"?>
<c:chartSpace xmlns:a="http://schemas.openxmlformats.org/drawingml/2006/main" xmlns:c="http://schemas.openxmlformats.org/drawingml/2006/chart" xmlns:r="http://schemas.openxmlformats.org/officeDocument/2006/relationships">
  <c:lang val="en-US"/>
  <c:chart>
    <c:plotArea>
      <c:layout/>
      <c:lineChart>
        <c:grouping val="standard"/>
        <c:ser>
          <c:idx val="0"/>
          <c:order val="0"/>
          <c:spPr>
            <a:solidFill>
              <a:srgbClr val="4a7ebb"/>
            </a:solidFill>
            <a:ln w="28440">
              <a:solidFill>
                <a:srgbClr val="4a7ebb"/>
              </a:solidFill>
              <a:round/>
            </a:ln>
          </c:spPr>
          <c:marker/>
          <c:cat>
            <c:strRef>
              <c:f>categories</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ser>
        <c:ser>
          <c:idx val="1"/>
          <c:order val="1"/>
          <c:tx>
            <c:strRef>
              <c:f>label 1</c:f>
              <c:strCache>
                <c:ptCount val="1"/>
                <c:pt idx="0">
                  <c:v>GER Form I-IV Actual</c:v>
                </c:pt>
              </c:strCache>
            </c:strRef>
          </c:tx>
          <c:spPr>
            <a:solidFill>
              <a:srgbClr val="be4b48"/>
            </a:solidFill>
            <a:ln w="38160">
              <a:solidFill>
                <a:srgbClr val="be4b48"/>
              </a:solidFill>
              <a:round/>
            </a:ln>
          </c:spPr>
          <c:marker/>
          <c:cat>
            <c:strRef>
              <c:f>categories</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0</c:f>
              <c:numCache>
                <c:formatCode>General</c:formatCode>
                <c:ptCount val="12"/>
                <c:pt idx="0">
                  <c:v>10.5</c:v>
                </c:pt>
                <c:pt idx="1">
                  <c:v>12.8</c:v>
                </c:pt>
                <c:pt idx="2">
                  <c:v>15.2</c:v>
                </c:pt>
                <c:pt idx="3">
                  <c:v>20.2</c:v>
                </c:pt>
                <c:pt idx="4">
                  <c:v>30.5</c:v>
                </c:pt>
                <c:pt idx="5">
                  <c:v>36.2</c:v>
                </c:pt>
                <c:pt idx="6">
                  <c:v>43.6</c:v>
                </c:pt>
                <c:pt idx="7">
                  <c:v>47.3</c:v>
                </c:pt>
                <c:pt idx="8">
                  <c:v>50.2</c:v>
                </c:pt>
                <c:pt idx="9">
                  <c:v>NaN</c:v>
                </c:pt>
                <c:pt idx="10">
                  <c:v>NaN</c:v>
                </c:pt>
                <c:pt idx="11">
                  <c:v>NaN</c:v>
                </c:pt>
              </c:numCache>
            </c:numRef>
          </c:val>
        </c:ser>
        <c:ser>
          <c:idx val="2"/>
          <c:order val="2"/>
          <c:tx>
            <c:strRef>
              <c:f>label 2</c:f>
              <c:strCache>
                <c:ptCount val="1"/>
                <c:pt idx="0">
                  <c:v>GER Form I-IV / High Growth scenario (GoT)</c:v>
                </c:pt>
              </c:strCache>
            </c:strRef>
          </c:tx>
          <c:spPr>
            <a:solidFill>
              <a:srgbClr val="98b855"/>
            </a:solidFill>
            <a:ln w="38160">
              <a:solidFill>
                <a:srgbClr val="98b855"/>
              </a:solidFill>
              <a:round/>
            </a:ln>
          </c:spPr>
          <c:marker/>
          <c:cat>
            <c:strRef>
              <c:f>categories</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1</c:f>
              <c:numCache>
                <c:formatCode>General</c:formatCode>
                <c:ptCount val="12"/>
                <c:pt idx="0">
                  <c:v>11</c:v>
                </c:pt>
                <c:pt idx="1">
                  <c:v>11</c:v>
                </c:pt>
                <c:pt idx="2">
                  <c:v>14</c:v>
                </c:pt>
                <c:pt idx="3">
                  <c:v>17</c:v>
                </c:pt>
                <c:pt idx="4">
                  <c:v>22</c:v>
                </c:pt>
                <c:pt idx="5">
                  <c:v>30</c:v>
                </c:pt>
                <c:pt idx="6">
                  <c:v>37</c:v>
                </c:pt>
                <c:pt idx="7">
                  <c:v>49</c:v>
                </c:pt>
                <c:pt idx="8">
                  <c:v>58</c:v>
                </c:pt>
                <c:pt idx="9">
                  <c:v>NaN</c:v>
                </c:pt>
                <c:pt idx="10">
                  <c:v>NaN</c:v>
                </c:pt>
                <c:pt idx="11">
                  <c:v>NaN</c:v>
                </c:pt>
              </c:numCache>
            </c:numRef>
          </c:val>
        </c:ser>
        <c:ser>
          <c:idx val="3"/>
          <c:order val="3"/>
          <c:tx>
            <c:strRef>
              <c:f>label 3</c:f>
              <c:strCache>
                <c:ptCount val="1"/>
                <c:pt idx="0">
                  <c:v>GER Form I-IV / Medium Growth scenario (WB)</c:v>
                </c:pt>
              </c:strCache>
            </c:strRef>
          </c:tx>
          <c:spPr>
            <a:solidFill>
              <a:srgbClr val="7d5fa0"/>
            </a:solidFill>
            <a:ln w="38160">
              <a:solidFill>
                <a:srgbClr val="7d5fa0"/>
              </a:solidFill>
              <a:round/>
            </a:ln>
          </c:spPr>
          <c:marker/>
          <c:cat>
            <c:strRef>
              <c:f>categories</c:f>
              <c:strCach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strCache>
            </c:strRef>
          </c:cat>
          <c:val>
            <c:numRef>
              <c:f>2</c:f>
              <c:numCache>
                <c:formatCode>General</c:formatCode>
                <c:ptCount val="12"/>
                <c:pt idx="0">
                  <c:v>11</c:v>
                </c:pt>
                <c:pt idx="1">
                  <c:v>11</c:v>
                </c:pt>
                <c:pt idx="2">
                  <c:v>13</c:v>
                </c:pt>
                <c:pt idx="3">
                  <c:v>15</c:v>
                </c:pt>
                <c:pt idx="4">
                  <c:v>18</c:v>
                </c:pt>
                <c:pt idx="5">
                  <c:v>22</c:v>
                </c:pt>
                <c:pt idx="6">
                  <c:v>23</c:v>
                </c:pt>
                <c:pt idx="7">
                  <c:v>26</c:v>
                </c:pt>
                <c:pt idx="8">
                  <c:v>28</c:v>
                </c:pt>
                <c:pt idx="9">
                  <c:v>NaN</c:v>
                </c:pt>
                <c:pt idx="10">
                  <c:v>NaN</c:v>
                </c:pt>
                <c:pt idx="11">
                  <c:v>NaN</c:v>
                </c:pt>
              </c:numCache>
            </c:numRef>
          </c:val>
        </c:ser>
        <c:marker val="1"/>
        <c:axId val="36543883"/>
        <c:axId val="81618300"/>
      </c:lineChart>
      <c:catAx>
        <c:axId val="36543883"/>
        <c:scaling>
          <c:orientation val="minMax"/>
        </c:scaling>
        <c:axPos val="b"/>
        <c:majorTickMark val="out"/>
        <c:minorTickMark val="none"/>
        <c:tickLblPos val="nextTo"/>
        <c:crossAx val="81618300"/>
        <c:crossesAt val="0"/>
        <c:lblAlgn val="ctr"/>
        <c:auto val="1"/>
        <c:lblOffset val="100"/>
        <c:spPr>
          <a:ln w="9360">
            <a:solidFill>
              <a:srgbClr val="878787"/>
            </a:solidFill>
            <a:round/>
          </a:ln>
        </c:spPr>
      </c:catAx>
      <c:valAx>
        <c:axId val="81618300"/>
        <c:scaling>
          <c:orientation val="minMax"/>
        </c:scaling>
        <c:title>
          <c:layout/>
          <c:tx>
            <c:rich>
              <a:bodyPr vert="wordArtVert"/>
              <a:lstStyle/>
              <a:p>
                <a:pPr>
                  <a:defRPr/>
                </a:pPr>
                <a:r>
                  <a:rPr b="1">
                    <a:solidFill>
                      <a:srgbClr val="000000"/>
                    </a:solidFill>
                    <a:latin typeface="Calibri"/>
                  </a:rPr>
                  <a:t>%</a:t>
                </a:r>
              </a:p>
            </c:rich>
          </c:tx>
        </c:title>
        <c:axPos val="l"/>
        <c:majorGridlines>
          <c:spPr>
            <a:ln w="9360">
              <a:solidFill>
                <a:srgbClr val="878787"/>
              </a:solidFill>
              <a:round/>
            </a:ln>
          </c:spPr>
        </c:majorGridlines>
        <c:majorTickMark val="out"/>
        <c:minorTickMark val="none"/>
        <c:tickLblPos val="nextTo"/>
        <c:crossAx val="36543883"/>
        <c:crossesAt val="0"/>
        <c:spPr>
          <a:ln w="9360">
            <a:solidFill>
              <a:srgbClr val="878787"/>
            </a:solidFill>
            <a:round/>
          </a:ln>
        </c:spPr>
      </c:valAx>
      <c:spPr>
        <a:solidFill>
          <a:srgbClr val="ffffff"/>
        </a:solidFill>
      </c:spPr>
    </c:plotArea>
    <c:legend>
      <c:legendPos val="r"/>
      <c:spPr/>
    </c:legend>
    <c:plotVisOnly val="1"/>
  </c:chart>
  <c:spPr/>
</c:chartSpace>
</file>

<file path=ppt/charts/chart7.xml><?xml version="1.0" encoding="utf-8"?>
<c:chartSpace xmlns:a="http://schemas.openxmlformats.org/drawingml/2006/main" xmlns:c="http://schemas.openxmlformats.org/drawingml/2006/chart" xmlns:r="http://schemas.openxmlformats.org/officeDocument/2006/relationships">
  <c:lang val="en-US"/>
  <c:chart>
    <c:plotArea>
      <c:layout/>
      <c:lineChart>
        <c:grouping val="standard"/>
        <c:ser>
          <c:idx val="0"/>
          <c:order val="0"/>
          <c:tx>
            <c:strRef>
              <c:f>label 1</c:f>
              <c:strCache>
                <c:ptCount val="1"/>
                <c:pt idx="0">
                  <c:v>Education unspecified level</c:v>
                </c:pt>
              </c:strCache>
            </c:strRef>
          </c:tx>
          <c:spPr>
            <a:solidFill>
              <a:srgbClr val="4a7ebb"/>
            </a:solidFill>
            <a:ln w="44280">
              <a:solidFill>
                <a:srgbClr val="4a7ebb"/>
              </a:solidFill>
              <a:custDash/>
              <a:round/>
            </a:ln>
          </c:spPr>
          <c:marker>
            <c:symbol val="none"/>
          </c:marker>
          <c:cat>
            <c:strRef>
              <c:f>categories</c:f>
              <c:strCache>
                <c:ptCount val="14"/>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strCache>
            </c:strRef>
          </c:cat>
          <c:val>
            <c:numRef>
              <c:f>0</c:f>
              <c:numCache>
                <c:formatCode>General</c:formatCode>
                <c:ptCount val="14"/>
                <c:pt idx="0">
                  <c:v>23.9</c:v>
                </c:pt>
                <c:pt idx="1">
                  <c:v>27.7</c:v>
                </c:pt>
                <c:pt idx="2">
                  <c:v>18.5</c:v>
                </c:pt>
                <c:pt idx="3">
                  <c:v>21.9</c:v>
                </c:pt>
                <c:pt idx="4">
                  <c:v>16.6</c:v>
                </c:pt>
                <c:pt idx="5">
                  <c:v>15</c:v>
                </c:pt>
                <c:pt idx="6">
                  <c:v>14.5</c:v>
                </c:pt>
                <c:pt idx="7">
                  <c:v>24.6</c:v>
                </c:pt>
                <c:pt idx="8">
                  <c:v>21.9</c:v>
                </c:pt>
                <c:pt idx="9">
                  <c:v>23.3</c:v>
                </c:pt>
                <c:pt idx="10">
                  <c:v>22.3</c:v>
                </c:pt>
                <c:pt idx="11">
                  <c:v>31.2</c:v>
                </c:pt>
                <c:pt idx="12">
                  <c:v>23.1</c:v>
                </c:pt>
                <c:pt idx="13">
                  <c:v>24.5</c:v>
                </c:pt>
              </c:numCache>
            </c:numRef>
          </c:val>
        </c:ser>
        <c:ser>
          <c:idx val="1"/>
          <c:order val="1"/>
          <c:tx>
            <c:strRef>
              <c:f>label 2</c:f>
              <c:strCache>
                <c:ptCount val="1"/>
                <c:pt idx="0">
                  <c:v>Primary education</c:v>
                </c:pt>
              </c:strCache>
            </c:strRef>
          </c:tx>
          <c:spPr>
            <a:solidFill>
              <a:srgbClr val="be4b48"/>
            </a:solidFill>
            <a:ln w="44280">
              <a:solidFill>
                <a:srgbClr val="be4b48"/>
              </a:solidFill>
              <a:custDash/>
              <a:round/>
            </a:ln>
          </c:spPr>
          <c:marker>
            <c:symbol val="none"/>
          </c:marker>
          <c:cat>
            <c:strRef>
              <c:f>categories</c:f>
              <c:strCache>
                <c:ptCount val="14"/>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strCache>
            </c:strRef>
          </c:cat>
          <c:val>
            <c:numRef>
              <c:f>1</c:f>
              <c:numCache>
                <c:formatCode>General</c:formatCode>
                <c:ptCount val="14"/>
                <c:pt idx="0">
                  <c:v>12.8</c:v>
                </c:pt>
                <c:pt idx="1">
                  <c:v>14.8</c:v>
                </c:pt>
                <c:pt idx="2">
                  <c:v>28.6</c:v>
                </c:pt>
                <c:pt idx="3">
                  <c:v>30.6</c:v>
                </c:pt>
                <c:pt idx="4">
                  <c:v>24.1</c:v>
                </c:pt>
                <c:pt idx="5">
                  <c:v>31.6</c:v>
                </c:pt>
                <c:pt idx="6">
                  <c:v>34.9</c:v>
                </c:pt>
                <c:pt idx="7">
                  <c:v>30.4</c:v>
                </c:pt>
                <c:pt idx="8">
                  <c:v>28.6</c:v>
                </c:pt>
                <c:pt idx="9">
                  <c:v>24.2</c:v>
                </c:pt>
                <c:pt idx="10">
                  <c:v>29.9</c:v>
                </c:pt>
                <c:pt idx="11">
                  <c:v>24.8</c:v>
                </c:pt>
                <c:pt idx="12">
                  <c:v>28.9</c:v>
                </c:pt>
                <c:pt idx="13">
                  <c:v>28.8</c:v>
                </c:pt>
              </c:numCache>
            </c:numRef>
          </c:val>
        </c:ser>
        <c:ser>
          <c:idx val="2"/>
          <c:order val="2"/>
          <c:tx>
            <c:strRef>
              <c:f>label 3</c:f>
              <c:strCache>
                <c:ptCount val="1"/>
                <c:pt idx="0">
                  <c:v>Secondary education</c:v>
                </c:pt>
              </c:strCache>
            </c:strRef>
          </c:tx>
          <c:spPr>
            <a:solidFill>
              <a:srgbClr val="98b855"/>
            </a:solidFill>
            <a:ln w="44280">
              <a:solidFill>
                <a:srgbClr val="98b855"/>
              </a:solidFill>
              <a:round/>
            </a:ln>
          </c:spPr>
          <c:marker>
            <c:symbol val="none"/>
          </c:marker>
          <c:cat>
            <c:strRef>
              <c:f>categories</c:f>
              <c:strCache>
                <c:ptCount val="14"/>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strCache>
            </c:strRef>
          </c:cat>
          <c:val>
            <c:numRef>
              <c:f>2</c:f>
              <c:numCache>
                <c:formatCode>General</c:formatCode>
                <c:ptCount val="14"/>
                <c:pt idx="0">
                  <c:v>22.3</c:v>
                </c:pt>
                <c:pt idx="1">
                  <c:v>14.2</c:v>
                </c:pt>
                <c:pt idx="2">
                  <c:v>9</c:v>
                </c:pt>
                <c:pt idx="3">
                  <c:v>7.6</c:v>
                </c:pt>
                <c:pt idx="4">
                  <c:v>10</c:v>
                </c:pt>
                <c:pt idx="5">
                  <c:v>9.1</c:v>
                </c:pt>
                <c:pt idx="6">
                  <c:v>9.4</c:v>
                </c:pt>
                <c:pt idx="7">
                  <c:v>8.5</c:v>
                </c:pt>
                <c:pt idx="8">
                  <c:v>9.2</c:v>
                </c:pt>
                <c:pt idx="9">
                  <c:v>10.4</c:v>
                </c:pt>
                <c:pt idx="10">
                  <c:v>9.4</c:v>
                </c:pt>
                <c:pt idx="11">
                  <c:v>12.2</c:v>
                </c:pt>
                <c:pt idx="12">
                  <c:v>10</c:v>
                </c:pt>
                <c:pt idx="13">
                  <c:v>8.9</c:v>
                </c:pt>
              </c:numCache>
            </c:numRef>
          </c:val>
        </c:ser>
        <c:ser>
          <c:idx val="3"/>
          <c:order val="3"/>
          <c:tx>
            <c:strRef>
              <c:f>label 4</c:f>
              <c:strCache>
                <c:ptCount val="1"/>
                <c:pt idx="0">
                  <c:v>Post-secondary</c:v>
                </c:pt>
              </c:strCache>
            </c:strRef>
          </c:tx>
          <c:spPr>
            <a:solidFill>
              <a:srgbClr val="7d5fa0"/>
            </a:solidFill>
            <a:ln w="44280">
              <a:solidFill>
                <a:srgbClr val="7d5fa0"/>
              </a:solidFill>
              <a:custDash/>
              <a:round/>
            </a:ln>
          </c:spPr>
          <c:marker>
            <c:symbol val="none"/>
          </c:marker>
          <c:cat>
            <c:strRef>
              <c:f>categories</c:f>
              <c:strCache>
                <c:ptCount val="14"/>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strCache>
            </c:strRef>
          </c:cat>
          <c:val>
            <c:numRef>
              <c:f>3</c:f>
              <c:numCache>
                <c:formatCode>General</c:formatCode>
                <c:ptCount val="14"/>
                <c:pt idx="0">
                  <c:v>27.8</c:v>
                </c:pt>
                <c:pt idx="1">
                  <c:v>32.1</c:v>
                </c:pt>
                <c:pt idx="2">
                  <c:v>32.8</c:v>
                </c:pt>
                <c:pt idx="3">
                  <c:v>38.3</c:v>
                </c:pt>
                <c:pt idx="4">
                  <c:v>47</c:v>
                </c:pt>
                <c:pt idx="5">
                  <c:v>42</c:v>
                </c:pt>
                <c:pt idx="6">
                  <c:v>39.9</c:v>
                </c:pt>
                <c:pt idx="7">
                  <c:v>34.8</c:v>
                </c:pt>
                <c:pt idx="8">
                  <c:v>37.9</c:v>
                </c:pt>
                <c:pt idx="9">
                  <c:v>39.6</c:v>
                </c:pt>
                <c:pt idx="10">
                  <c:v>37.3</c:v>
                </c:pt>
                <c:pt idx="11">
                  <c:v>31.5</c:v>
                </c:pt>
                <c:pt idx="12">
                  <c:v>38</c:v>
                </c:pt>
                <c:pt idx="13">
                  <c:v>37.8</c:v>
                </c:pt>
              </c:numCache>
            </c:numRef>
          </c:val>
        </c:ser>
        <c:marker val="0"/>
        <c:axId val="65581780"/>
        <c:axId val="79429824"/>
      </c:lineChart>
      <c:catAx>
        <c:axId val="65581780"/>
        <c:scaling>
          <c:orientation val="minMax"/>
        </c:scaling>
        <c:axPos val="b"/>
        <c:majorTickMark val="out"/>
        <c:minorTickMark val="none"/>
        <c:tickLblPos val="nextTo"/>
        <c:crossAx val="79429824"/>
        <c:crossesAt val="0"/>
        <c:lblAlgn val="ctr"/>
        <c:auto val="1"/>
        <c:lblOffset val="100"/>
        <c:spPr>
          <a:ln w="9360">
            <a:solidFill>
              <a:srgbClr val="878787"/>
            </a:solidFill>
            <a:round/>
          </a:ln>
        </c:spPr>
      </c:catAx>
      <c:valAx>
        <c:axId val="79429824"/>
        <c:scaling>
          <c:orientation val="minMax"/>
        </c:scaling>
        <c:title>
          <c:layout/>
          <c:tx>
            <c:rich>
              <a:bodyPr vert="wordArtVert"/>
              <a:lstStyle/>
              <a:p>
                <a:pPr>
                  <a:defRPr/>
                </a:pPr>
                <a:r>
                  <a:rPr b="1" sz="2800">
                    <a:solidFill>
                      <a:srgbClr val="000000"/>
                    </a:solidFill>
                    <a:latin typeface="Calibri"/>
                  </a:rPr>
                  <a:t>%</a:t>
                </a:r>
              </a:p>
            </c:rich>
          </c:tx>
        </c:title>
        <c:axPos val="l"/>
        <c:majorGridlines>
          <c:spPr>
            <a:ln w="9360">
              <a:solidFill>
                <a:srgbClr val="878787"/>
              </a:solidFill>
              <a:round/>
            </a:ln>
          </c:spPr>
        </c:majorGridlines>
        <c:majorTickMark val="out"/>
        <c:minorTickMark val="none"/>
        <c:tickLblPos val="nextTo"/>
        <c:crossAx val="65581780"/>
        <c:crossesAt val="0"/>
        <c:spPr>
          <a:ln w="9360">
            <a:solidFill>
              <a:srgbClr val="878787"/>
            </a:solidFill>
            <a:round/>
          </a:ln>
        </c:spPr>
      </c:valAx>
      <c:spPr>
        <a:solidFill>
          <a:srgbClr val="ffffff"/>
        </a:solidFill>
      </c:spPr>
    </c:plotArea>
    <c:legend>
      <c:legendPos val="r"/>
      <c:spPr/>
    </c:legend>
    <c:plotVisOnly val="1"/>
  </c:chart>
  <c:spPr/>
</c:chartSpace>
</file>

<file path=ppt/charts/chart8.xml><?xml version="1.0" encoding="utf-8"?>
<c:chartSpace xmlns:a="http://schemas.openxmlformats.org/drawingml/2006/main" xmlns:c="http://schemas.openxmlformats.org/drawingml/2006/chart" xmlns:r="http://schemas.openxmlformats.org/officeDocument/2006/relationships">
  <c:lang val="en-US"/>
  <c:chart>
    <c:plotArea>
      <c:layout/>
      <c:lineChart>
        <c:grouping val="standard"/>
        <c:ser>
          <c:idx val="0"/>
          <c:order val="0"/>
          <c:tx>
            <c:strRef>
              <c:f>label 1</c:f>
              <c:strCache>
                <c:ptCount val="1"/>
                <c:pt idx="0">
                  <c:v>Primary</c:v>
                </c:pt>
              </c:strCache>
            </c:strRef>
          </c:tx>
          <c:spPr>
            <a:solidFill>
              <a:srgbClr val="4a7ebb"/>
            </a:solidFill>
            <a:ln w="44280">
              <a:solidFill>
                <a:srgbClr val="4a7ebb"/>
              </a:solidFill>
              <a:custDash/>
              <a:round/>
            </a:ln>
          </c:spPr>
          <c:marker>
            <c:symbol val="none"/>
          </c:marker>
          <c:cat>
            <c:strRef>
              <c:f>categories</c:f>
              <c:strCache>
                <c:ptCount val="6"/>
                <c:pt idx="0">
                  <c:v>2006</c:v>
                </c:pt>
                <c:pt idx="1">
                  <c:v>2007</c:v>
                </c:pt>
                <c:pt idx="2">
                  <c:v>2008</c:v>
                </c:pt>
                <c:pt idx="3">
                  <c:v>2009</c:v>
                </c:pt>
                <c:pt idx="4">
                  <c:v>2010</c:v>
                </c:pt>
                <c:pt idx="5">
                  <c:v>2011</c:v>
                </c:pt>
              </c:strCache>
            </c:strRef>
          </c:cat>
          <c:val>
            <c:numRef>
              <c:f>0</c:f>
              <c:numCache>
                <c:formatCode>General</c:formatCode>
                <c:ptCount val="6"/>
                <c:pt idx="0">
                  <c:v>1.00750211937762</c:v>
                </c:pt>
                <c:pt idx="1">
                  <c:v>0.979845315426074</c:v>
                </c:pt>
                <c:pt idx="2">
                  <c:v>1.34940227778667</c:v>
                </c:pt>
                <c:pt idx="3">
                  <c:v>1.52191190412475</c:v>
                </c:pt>
                <c:pt idx="4">
                  <c:v>1.80868848438202</c:v>
                </c:pt>
                <c:pt idx="5">
                  <c:v>1.94580281240158</c:v>
                </c:pt>
              </c:numCache>
            </c:numRef>
          </c:val>
        </c:ser>
        <c:ser>
          <c:idx val="1"/>
          <c:order val="1"/>
          <c:tx>
            <c:strRef>
              <c:f>label 2</c:f>
              <c:strCache>
                <c:ptCount val="1"/>
                <c:pt idx="0">
                  <c:v>Form 1-4</c:v>
                </c:pt>
              </c:strCache>
            </c:strRef>
          </c:tx>
          <c:spPr>
            <a:solidFill>
              <a:srgbClr val="be4b48"/>
            </a:solidFill>
            <a:ln w="44280">
              <a:solidFill>
                <a:srgbClr val="be4b48"/>
              </a:solidFill>
              <a:custDash/>
              <a:round/>
            </a:ln>
          </c:spPr>
          <c:marker>
            <c:symbol val="none"/>
          </c:marker>
          <c:cat>
            <c:strRef>
              <c:f>categories</c:f>
              <c:strCache>
                <c:ptCount val="6"/>
                <c:pt idx="0">
                  <c:v>2006</c:v>
                </c:pt>
                <c:pt idx="1">
                  <c:v>2007</c:v>
                </c:pt>
                <c:pt idx="2">
                  <c:v>2008</c:v>
                </c:pt>
                <c:pt idx="3">
                  <c:v>2009</c:v>
                </c:pt>
                <c:pt idx="4">
                  <c:v>2010</c:v>
                </c:pt>
                <c:pt idx="5">
                  <c:v>2011</c:v>
                </c:pt>
              </c:strCache>
            </c:strRef>
          </c:cat>
          <c:val>
            <c:numRef>
              <c:f>1</c:f>
              <c:numCache>
                <c:formatCode>General</c:formatCode>
                <c:ptCount val="6"/>
                <c:pt idx="0">
                  <c:v>26.6015597109061</c:v>
                </c:pt>
                <c:pt idx="1">
                  <c:v>17.7284980565347</c:v>
                </c:pt>
                <c:pt idx="2">
                  <c:v>14.2031350654928</c:v>
                </c:pt>
                <c:pt idx="3">
                  <c:v>10.8282277092866</c:v>
                </c:pt>
                <c:pt idx="4">
                  <c:v>13.5377564730626</c:v>
                </c:pt>
                <c:pt idx="5">
                  <c:v>14.6610765298996</c:v>
                </c:pt>
              </c:numCache>
            </c:numRef>
          </c:val>
        </c:ser>
        <c:ser>
          <c:idx val="2"/>
          <c:order val="2"/>
          <c:tx>
            <c:strRef>
              <c:f>label 3</c:f>
              <c:strCache>
                <c:ptCount val="1"/>
                <c:pt idx="0">
                  <c:v>Form 5-6</c:v>
                </c:pt>
              </c:strCache>
            </c:strRef>
          </c:tx>
          <c:spPr>
            <a:solidFill>
              <a:srgbClr val="98b855"/>
            </a:solidFill>
            <a:ln w="44280">
              <a:solidFill>
                <a:srgbClr val="98b855"/>
              </a:solidFill>
              <a:custDash/>
              <a:round/>
            </a:ln>
          </c:spPr>
          <c:marker>
            <c:symbol val="none"/>
          </c:marker>
          <c:cat>
            <c:strRef>
              <c:f>categories</c:f>
              <c:strCache>
                <c:ptCount val="6"/>
                <c:pt idx="0">
                  <c:v>2006</c:v>
                </c:pt>
                <c:pt idx="1">
                  <c:v>2007</c:v>
                </c:pt>
                <c:pt idx="2">
                  <c:v>2008</c:v>
                </c:pt>
                <c:pt idx="3">
                  <c:v>2009</c:v>
                </c:pt>
                <c:pt idx="4">
                  <c:v>2010</c:v>
                </c:pt>
                <c:pt idx="5">
                  <c:v>2011</c:v>
                </c:pt>
              </c:strCache>
            </c:strRef>
          </c:cat>
          <c:val>
            <c:numRef>
              <c:f>2</c:f>
              <c:numCache>
                <c:formatCode>General</c:formatCode>
                <c:ptCount val="6"/>
                <c:pt idx="0">
                  <c:v>38.5783784973694</c:v>
                </c:pt>
                <c:pt idx="1">
                  <c:v>37.3734159444434</c:v>
                </c:pt>
                <c:pt idx="2">
                  <c:v>36.4039688408165</c:v>
                </c:pt>
                <c:pt idx="3">
                  <c:v>32.3041808676341</c:v>
                </c:pt>
                <c:pt idx="4">
                  <c:v>35.0973421834643</c:v>
                </c:pt>
                <c:pt idx="5">
                  <c:v>29.3339962773146</c:v>
                </c:pt>
              </c:numCache>
            </c:numRef>
          </c:val>
        </c:ser>
        <c:ser>
          <c:idx val="3"/>
          <c:order val="3"/>
          <c:tx>
            <c:strRef>
              <c:f>label 4</c:f>
              <c:strCache>
                <c:ptCount val="1"/>
                <c:pt idx="0">
                  <c:v>Teacher education</c:v>
                </c:pt>
              </c:strCache>
            </c:strRef>
          </c:tx>
          <c:spPr>
            <a:solidFill>
              <a:srgbClr val="7d5fa0"/>
            </a:solidFill>
            <a:ln w="44280">
              <a:solidFill>
                <a:srgbClr val="7d5fa0"/>
              </a:solidFill>
              <a:round/>
            </a:ln>
          </c:spPr>
          <c:marker>
            <c:symbol val="none"/>
          </c:marker>
          <c:cat>
            <c:strRef>
              <c:f>categories</c:f>
              <c:strCache>
                <c:ptCount val="6"/>
                <c:pt idx="0">
                  <c:v>2006</c:v>
                </c:pt>
                <c:pt idx="1">
                  <c:v>2007</c:v>
                </c:pt>
                <c:pt idx="2">
                  <c:v>2008</c:v>
                </c:pt>
                <c:pt idx="3">
                  <c:v>2009</c:v>
                </c:pt>
                <c:pt idx="4">
                  <c:v>2010</c:v>
                </c:pt>
                <c:pt idx="5">
                  <c:v>2011</c:v>
                </c:pt>
              </c:strCache>
            </c:strRef>
          </c:cat>
          <c:val>
            <c:numRef>
              <c:f>3</c:f>
              <c:numCache>
                <c:formatCode>General</c:formatCode>
                <c:ptCount val="6"/>
                <c:pt idx="0">
                  <c:v>8.99068119175745</c:v>
                </c:pt>
                <c:pt idx="1">
                  <c:v>16.0791351536128</c:v>
                </c:pt>
                <c:pt idx="2">
                  <c:v>23.702485380117</c:v>
                </c:pt>
                <c:pt idx="3">
                  <c:v>38.5852817279692</c:v>
                </c:pt>
                <c:pt idx="4">
                  <c:v>29.5623226369788</c:v>
                </c:pt>
                <c:pt idx="5">
                  <c:v>26.3034426133365</c:v>
                </c:pt>
              </c:numCache>
            </c:numRef>
          </c:val>
        </c:ser>
        <c:marker val="0"/>
        <c:axId val="44917217"/>
        <c:axId val="56335571"/>
      </c:lineChart>
      <c:catAx>
        <c:axId val="44917217"/>
        <c:scaling>
          <c:orientation val="minMax"/>
        </c:scaling>
        <c:axPos val="b"/>
        <c:majorTickMark val="out"/>
        <c:minorTickMark val="none"/>
        <c:tickLblPos val="nextTo"/>
        <c:crossAx val="56335571"/>
        <c:crossesAt val="0"/>
        <c:lblAlgn val="ctr"/>
        <c:auto val="1"/>
        <c:lblOffset val="100"/>
        <c:spPr>
          <a:ln w="9360">
            <a:solidFill>
              <a:srgbClr val="878787"/>
            </a:solidFill>
            <a:round/>
          </a:ln>
        </c:spPr>
      </c:catAx>
      <c:valAx>
        <c:axId val="56335571"/>
        <c:scaling>
          <c:orientation val="minMax"/>
        </c:scaling>
        <c:title>
          <c:layout/>
          <c:tx>
            <c:rich>
              <a:bodyPr/>
              <a:lstStyle/>
              <a:p>
                <a:pPr>
                  <a:defRPr/>
                </a:pPr>
                <a:r>
                  <a:rPr b="1" sz="2000">
                    <a:solidFill>
                      <a:srgbClr val="000000"/>
                    </a:solidFill>
                    <a:latin typeface="Arial"/>
                  </a:rPr>
                  <a:t>%</a:t>
                </a:r>
              </a:p>
            </c:rich>
          </c:tx>
        </c:title>
        <c:axPos val="l"/>
        <c:majorGridlines>
          <c:spPr>
            <a:ln w="9360">
              <a:solidFill>
                <a:srgbClr val="878787"/>
              </a:solidFill>
              <a:round/>
            </a:ln>
          </c:spPr>
        </c:majorGridlines>
        <c:majorTickMark val="out"/>
        <c:minorTickMark val="none"/>
        <c:tickLblPos val="nextTo"/>
        <c:crossAx val="44917217"/>
        <c:crossesAt val="0"/>
        <c:spPr>
          <a:ln w="9360">
            <a:solidFill>
              <a:srgbClr val="878787"/>
            </a:solidFill>
            <a:round/>
          </a:ln>
        </c:spPr>
      </c:valAx>
      <c:spPr>
        <a:solidFill>
          <a:srgbClr val="ffffff"/>
        </a:solidFill>
      </c:spPr>
    </c:plotArea>
    <c:legend>
      <c:legendPos val="r"/>
      <c:spPr/>
    </c:legend>
    <c:plotVisOnly val="1"/>
  </c:chart>
  <c:spPr/>
</c:chartSpace>
</file>

<file path=ppt/charts/chart9.xml><?xml version="1.0" encoding="utf-8"?>
<c:chartSpace xmlns:a="http://schemas.openxmlformats.org/drawingml/2006/main" xmlns:c="http://schemas.openxmlformats.org/drawingml/2006/chart" xmlns:r="http://schemas.openxmlformats.org/officeDocument/2006/relationships">
  <c:lang val="en-US"/>
  <c:chart>
    <c:plotArea>
      <c:layout/>
      <c:lineChart>
        <c:grouping val="standard"/>
        <c:ser>
          <c:idx val="0"/>
          <c:order val="0"/>
          <c:tx>
            <c:strRef>
              <c:f>label 1</c:f>
              <c:strCache>
                <c:ptCount val="1"/>
                <c:pt idx="0">
                  <c:v>Transition rate</c:v>
                </c:pt>
              </c:strCache>
            </c:strRef>
          </c:tx>
          <c:spPr>
            <a:solidFill>
              <a:srgbClr val="e46c0a"/>
            </a:solidFill>
            <a:ln w="44280">
              <a:solidFill>
                <a:srgbClr val="e46c0a"/>
              </a:solidFill>
              <a:round/>
            </a:ln>
          </c:spPr>
          <c:marker/>
          <c:cat>
            <c:strRef>
              <c:f>categories</c:f>
              <c:strCache>
                <c:ptCount val="50"/>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strCache>
            </c:strRef>
          </c:cat>
          <c:val>
            <c:numRef>
              <c:f>0</c:f>
              <c:numCache>
                <c:formatCode>General</c:formatCode>
                <c:ptCount val="50"/>
                <c:pt idx="0">
                  <c:v>35.8</c:v>
                </c:pt>
                <c:pt idx="1">
                  <c:v>35</c:v>
                </c:pt>
                <c:pt idx="2">
                  <c:v>29.2</c:v>
                </c:pt>
                <c:pt idx="3">
                  <c:v>28.3</c:v>
                </c:pt>
                <c:pt idx="4">
                  <c:v>28.2</c:v>
                </c:pt>
                <c:pt idx="5">
                  <c:v>21.8</c:v>
                </c:pt>
                <c:pt idx="6">
                  <c:v>19.3</c:v>
                </c:pt>
                <c:pt idx="7">
                  <c:v>16.1</c:v>
                </c:pt>
                <c:pt idx="8">
                  <c:v>16.8</c:v>
                </c:pt>
                <c:pt idx="9">
                  <c:v>16.4</c:v>
                </c:pt>
                <c:pt idx="10">
                  <c:v>16.1</c:v>
                </c:pt>
                <c:pt idx="11">
                  <c:v>14.1</c:v>
                </c:pt>
                <c:pt idx="12">
                  <c:v>12.4</c:v>
                </c:pt>
                <c:pt idx="13">
                  <c:v>11.4</c:v>
                </c:pt>
                <c:pt idx="14">
                  <c:v>10.5</c:v>
                </c:pt>
                <c:pt idx="15">
                  <c:v>9.8</c:v>
                </c:pt>
                <c:pt idx="16">
                  <c:v>9.4</c:v>
                </c:pt>
                <c:pt idx="17">
                  <c:v>9.3</c:v>
                </c:pt>
                <c:pt idx="18">
                  <c:v>8</c:v>
                </c:pt>
                <c:pt idx="19">
                  <c:v>7.5</c:v>
                </c:pt>
                <c:pt idx="20">
                  <c:v>4.8</c:v>
                </c:pt>
                <c:pt idx="21">
                  <c:v>4.2</c:v>
                </c:pt>
                <c:pt idx="22">
                  <c:v>4.3</c:v>
                </c:pt>
                <c:pt idx="23">
                  <c:v>3.4</c:v>
                </c:pt>
                <c:pt idx="24">
                  <c:v>5.5</c:v>
                </c:pt>
                <c:pt idx="25">
                  <c:v>7.2</c:v>
                </c:pt>
                <c:pt idx="26">
                  <c:v>8.6</c:v>
                </c:pt>
                <c:pt idx="27">
                  <c:v>10.5</c:v>
                </c:pt>
                <c:pt idx="28">
                  <c:v>15.7</c:v>
                </c:pt>
                <c:pt idx="29">
                  <c:v>15.4</c:v>
                </c:pt>
                <c:pt idx="30">
                  <c:v>12.6</c:v>
                </c:pt>
                <c:pt idx="31">
                  <c:v>13</c:v>
                </c:pt>
                <c:pt idx="32">
                  <c:v>13.3</c:v>
                </c:pt>
                <c:pt idx="33">
                  <c:v>14.3</c:v>
                </c:pt>
                <c:pt idx="34">
                  <c:v>14.6</c:v>
                </c:pt>
                <c:pt idx="35">
                  <c:v>16.9</c:v>
                </c:pt>
                <c:pt idx="36">
                  <c:v>15</c:v>
                </c:pt>
                <c:pt idx="37">
                  <c:v>19.1</c:v>
                </c:pt>
                <c:pt idx="38">
                  <c:v>18.8</c:v>
                </c:pt>
                <c:pt idx="39">
                  <c:v>21.7</c:v>
                </c:pt>
                <c:pt idx="40">
                  <c:v>22.4</c:v>
                </c:pt>
                <c:pt idx="41">
                  <c:v>21.7</c:v>
                </c:pt>
                <c:pt idx="42">
                  <c:v>30.1</c:v>
                </c:pt>
                <c:pt idx="43">
                  <c:v>36.1</c:v>
                </c:pt>
                <c:pt idx="44">
                  <c:v>49.3</c:v>
                </c:pt>
                <c:pt idx="45">
                  <c:v>67.5</c:v>
                </c:pt>
                <c:pt idx="46">
                  <c:v>56.7</c:v>
                </c:pt>
                <c:pt idx="47">
                  <c:v>51.6</c:v>
                </c:pt>
                <c:pt idx="48">
                  <c:v>43.9</c:v>
                </c:pt>
                <c:pt idx="49">
                  <c:v>52.2</c:v>
                </c:pt>
              </c:numCache>
            </c:numRef>
          </c:val>
        </c:ser>
        <c:marker val="1"/>
        <c:axId val="46736415"/>
        <c:axId val="45908573"/>
      </c:lineChart>
      <c:catAx>
        <c:axId val="46736415"/>
        <c:scaling>
          <c:orientation val="minMax"/>
        </c:scaling>
        <c:axPos val="b"/>
        <c:majorTickMark val="out"/>
        <c:minorTickMark val="none"/>
        <c:tickLblPos val="nextTo"/>
        <c:crossAx val="45908573"/>
        <c:crossesAt val="0"/>
        <c:lblAlgn val="ctr"/>
        <c:auto val="1"/>
        <c:lblOffset val="100"/>
        <c:spPr>
          <a:ln w="9360">
            <a:solidFill>
              <a:srgbClr val="878787"/>
            </a:solidFill>
            <a:round/>
          </a:ln>
        </c:spPr>
      </c:catAx>
      <c:valAx>
        <c:axId val="45908573"/>
        <c:scaling>
          <c:orientation val="minMax"/>
        </c:scaling>
        <c:title>
          <c:layout/>
          <c:tx>
            <c:rich>
              <a:bodyPr/>
              <a:lstStyle/>
              <a:p>
                <a:pPr>
                  <a:defRPr/>
                </a:pPr>
                <a:r>
                  <a:rPr b="1" sz="2000">
                    <a:solidFill>
                      <a:srgbClr val="000000"/>
                    </a:solidFill>
                    <a:latin typeface="Calibri"/>
                  </a:rPr>
                  <a:t>%</a:t>
                </a:r>
              </a:p>
            </c:rich>
          </c:tx>
        </c:title>
        <c:axPos val="l"/>
        <c:majorGridlines>
          <c:spPr>
            <a:ln w="9360">
              <a:solidFill>
                <a:srgbClr val="878787"/>
              </a:solidFill>
              <a:round/>
            </a:ln>
          </c:spPr>
        </c:majorGridlines>
        <c:majorTickMark val="out"/>
        <c:minorTickMark val="none"/>
        <c:tickLblPos val="nextTo"/>
        <c:crossAx val="46736415"/>
        <c:crossesAt val="0"/>
        <c:spPr>
          <a:ln w="9360">
            <a:solidFill>
              <a:srgbClr val="878787"/>
            </a:solidFill>
            <a:round/>
          </a:ln>
        </c:spPr>
      </c:valAx>
      <c:spPr>
        <a:solidFill>
          <a:srgbClr val="ffffff"/>
        </a:solidFill>
      </c:spPr>
    </c:plotArea>
    <c:plotVisOnly val="1"/>
  </c:chart>
  <c:spPr/>
</c:chartSpace>
</file>

<file path=ppt/notesMasters/_rels/notesMaster1.xml.rels><?xml version="1.0" encoding="UTF-8"?>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1" name="PlaceHolder 1"/>
          <p:cNvSpPr>
            <a:spLocks noGrp="1"/>
          </p:cNvSpPr>
          <p:nvPr>
            <p:ph type="body"/>
          </p:nvPr>
        </p:nvSpPr>
        <p:spPr>
          <a:xfrm>
            <a:off x="756000" y="5078520"/>
            <a:ext cx="6047640" cy="4811040"/>
          </a:xfrm>
          <a:prstGeom prst="rect">
            <a:avLst/>
          </a:prstGeom>
        </p:spPr>
        <p:txBody>
          <a:bodyPr bIns="0" lIns="0" rIns="0" tIns="0" wrap="none"/>
          <a:p>
            <a:r>
              <a:rPr lang="en-IN"/>
              <a:t>Click to edit the notes format</a:t>
            </a:r>
            <a:endParaRPr/>
          </a:p>
        </p:txBody>
      </p:sp>
      <p:sp>
        <p:nvSpPr>
          <p:cNvPr id="112" name="PlaceHolder 2"/>
          <p:cNvSpPr>
            <a:spLocks noGrp="1"/>
          </p:cNvSpPr>
          <p:nvPr>
            <p:ph type="hdr"/>
          </p:nvPr>
        </p:nvSpPr>
        <p:spPr>
          <a:xfrm>
            <a:off x="0" y="0"/>
            <a:ext cx="3280320" cy="534240"/>
          </a:xfrm>
          <a:prstGeom prst="rect">
            <a:avLst/>
          </a:prstGeom>
        </p:spPr>
        <p:txBody>
          <a:bodyPr bIns="0" lIns="0" rIns="0" tIns="0" wrap="none"/>
          <a:p>
            <a:r>
              <a:rPr lang="en-IN"/>
              <a:t>&lt;header&gt;</a:t>
            </a:r>
            <a:endParaRPr/>
          </a:p>
        </p:txBody>
      </p:sp>
      <p:sp>
        <p:nvSpPr>
          <p:cNvPr id="113" name="PlaceHolder 3"/>
          <p:cNvSpPr>
            <a:spLocks noGrp="1"/>
          </p:cNvSpPr>
          <p:nvPr>
            <p:ph type="dt"/>
          </p:nvPr>
        </p:nvSpPr>
        <p:spPr>
          <a:xfrm>
            <a:off x="4279320" y="0"/>
            <a:ext cx="3280320" cy="534240"/>
          </a:xfrm>
          <a:prstGeom prst="rect">
            <a:avLst/>
          </a:prstGeom>
        </p:spPr>
        <p:txBody>
          <a:bodyPr bIns="0" lIns="0" rIns="0" tIns="0" wrap="none"/>
          <a:p>
            <a:pPr algn="r"/>
            <a:r>
              <a:rPr lang="en-IN"/>
              <a:t>&lt;date/time&gt;</a:t>
            </a:r>
            <a:endParaRPr/>
          </a:p>
        </p:txBody>
      </p:sp>
      <p:sp>
        <p:nvSpPr>
          <p:cNvPr id="114" name="PlaceHolder 4"/>
          <p:cNvSpPr>
            <a:spLocks noGrp="1"/>
          </p:cNvSpPr>
          <p:nvPr>
            <p:ph type="ftr"/>
          </p:nvPr>
        </p:nvSpPr>
        <p:spPr>
          <a:xfrm>
            <a:off x="0" y="10157400"/>
            <a:ext cx="3280320" cy="534240"/>
          </a:xfrm>
          <a:prstGeom prst="rect">
            <a:avLst/>
          </a:prstGeom>
        </p:spPr>
        <p:txBody>
          <a:bodyPr anchor="b" bIns="0" lIns="0" rIns="0" tIns="0" wrap="none"/>
          <a:p>
            <a:r>
              <a:rPr lang="en-IN"/>
              <a:t>&lt;footer&gt;</a:t>
            </a:r>
            <a:endParaRPr/>
          </a:p>
        </p:txBody>
      </p:sp>
      <p:sp>
        <p:nvSpPr>
          <p:cNvPr id="115" name="PlaceHolder 5"/>
          <p:cNvSpPr>
            <a:spLocks noGrp="1"/>
          </p:cNvSpPr>
          <p:nvPr>
            <p:ph type="sldNum"/>
          </p:nvPr>
        </p:nvSpPr>
        <p:spPr>
          <a:xfrm>
            <a:off x="4279320" y="10157400"/>
            <a:ext cx="3280320" cy="534240"/>
          </a:xfrm>
          <a:prstGeom prst="rect">
            <a:avLst/>
          </a:prstGeom>
        </p:spPr>
        <p:txBody>
          <a:bodyPr anchor="b" bIns="0" lIns="0" rIns="0" tIns="0" wrap="none"/>
          <a:p>
            <a:pPr algn="r"/>
            <a:fld id="{71511131-C1A1-4161-8121-C161F1C1A111}" type="slidenum">
              <a:rPr lang="en-IN"/>
              <a:t>&lt;number&gt;</a:t>
            </a:fld>
            <a:endParaRPr/>
          </a:p>
        </p:txBody>
      </p:sp>
    </p:spTree>
  </p:cSld>
  <p:clrMap accent1="accent1" accent2="accent2" accent3="accent3" accent4="accent4" accent5="accent5" accent6="accent6" bg1="lt1" bg2="lt2" folHlink="folHlink" hlink="hlink" tx1="dk1" tx2="dk2"/>
</p:notesMaster>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notesSlide1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4" name="PlaceHolder 1"/>
          <p:cNvSpPr>
            <a:spLocks noGrp="1"/>
          </p:cNvSpPr>
          <p:nvPr>
            <p:ph type="body"/>
          </p:nvPr>
        </p:nvSpPr>
        <p:spPr>
          <a:xfrm>
            <a:off x="0" y="0"/>
            <a:ext cx="-11796840" cy="-11796840"/>
          </a:xfrm>
          <a:prstGeom prst="rect">
            <a:avLst/>
          </a:prstGeom>
        </p:spPr>
        <p:txBody>
          <a:bodyPr bIns="45000" lIns="90000" rIns="90000" tIns="45000"/>
          <a:p>
            <a:endParaRPr/>
          </a:p>
        </p:txBody>
      </p:sp>
      <p:sp>
        <p:nvSpPr>
          <p:cNvPr id="215" name="TextShape 2"/>
          <p:cNvSpPr txBox="1"/>
          <p:nvPr/>
        </p:nvSpPr>
        <p:spPr>
          <a:xfrm>
            <a:off x="0" y="0"/>
            <a:ext cx="-11796840" cy="-11796840"/>
          </a:xfrm>
          <a:prstGeom prst="rect">
            <a:avLst/>
          </a:prstGeom>
        </p:spPr>
        <p:txBody>
          <a:bodyPr bIns="45000" lIns="90000" rIns="90000" tIns="45000"/>
          <a:p>
            <a:pPr>
              <a:lnSpc>
                <a:spcPct val="100000"/>
              </a:lnSpc>
            </a:pPr>
            <a:fld id="{C12111D1-3111-41F1-B131-C1814161F1E1}" type="slidenum">
              <a:rPr lang="en-IN">
                <a:solidFill>
                  <a:srgbClr val="000000"/>
                </a:solidFill>
                <a:latin typeface="+mn-lt"/>
                <a:ea typeface="+mn-ea"/>
              </a:rPr>
              <a:t>&lt;number&gt;</a:t>
            </a:fld>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27" name="PlaceHolder 2"/>
          <p:cNvSpPr>
            <a:spLocks noGrp="1"/>
          </p:cNvSpPr>
          <p:nvPr>
            <p:ph type="body"/>
          </p:nvPr>
        </p:nvSpPr>
        <p:spPr>
          <a:xfrm>
            <a:off x="457200" y="1600200"/>
            <a:ext cx="8229240" cy="2158200"/>
          </a:xfrm>
          <a:prstGeom prst="rect">
            <a:avLst/>
          </a:prstGeom>
        </p:spPr>
        <p:txBody>
          <a:bodyPr bIns="0" lIns="0" rIns="0" tIns="0" wrap="none"/>
          <a:p>
            <a:endParaRPr/>
          </a:p>
        </p:txBody>
      </p:sp>
      <p:sp>
        <p:nvSpPr>
          <p:cNvPr id="28" name="PlaceHolder 3"/>
          <p:cNvSpPr>
            <a:spLocks noGrp="1"/>
          </p:cNvSpPr>
          <p:nvPr>
            <p:ph type="body"/>
          </p:nvPr>
        </p:nvSpPr>
        <p:spPr>
          <a:xfrm>
            <a:off x="457200" y="3963600"/>
            <a:ext cx="8229240" cy="215820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30"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31"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32" name="PlaceHolder 4"/>
          <p:cNvSpPr>
            <a:spLocks noGrp="1"/>
          </p:cNvSpPr>
          <p:nvPr>
            <p:ph type="body"/>
          </p:nvPr>
        </p:nvSpPr>
        <p:spPr>
          <a:xfrm>
            <a:off x="4673520" y="3963600"/>
            <a:ext cx="4015440" cy="2158200"/>
          </a:xfrm>
          <a:prstGeom prst="rect">
            <a:avLst/>
          </a:prstGeom>
        </p:spPr>
        <p:txBody>
          <a:bodyPr bIns="0" lIns="0" rIns="0" tIns="0" wrap="none"/>
          <a:p>
            <a:endParaRPr/>
          </a:p>
        </p:txBody>
      </p:sp>
      <p:sp>
        <p:nvSpPr>
          <p:cNvPr id="33" name="PlaceHolder 5"/>
          <p:cNvSpPr>
            <a:spLocks noGrp="1"/>
          </p:cNvSpPr>
          <p:nvPr>
            <p:ph type="body"/>
          </p:nvPr>
        </p:nvSpPr>
        <p:spPr>
          <a:xfrm>
            <a:off x="457200" y="3963600"/>
            <a:ext cx="4015440" cy="215820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35"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36" name="PlaceHolder 3"/>
          <p:cNvSpPr>
            <a:spLocks noGrp="1"/>
          </p:cNvSpPr>
          <p:nvPr>
            <p:ph type="body"/>
          </p:nvPr>
        </p:nvSpPr>
        <p:spPr>
          <a:xfrm>
            <a:off x="4673520" y="1600200"/>
            <a:ext cx="4015440" cy="2158200"/>
          </a:xfrm>
          <a:prstGeom prst="rect">
            <a:avLst/>
          </a:prstGeom>
        </p:spPr>
        <p:txBody>
          <a:bodyPr bIns="0" lIns="0" rIns="0" tIns="0" wrap="none"/>
          <a:p>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43" name="PlaceHolder 2"/>
          <p:cNvSpPr>
            <a:spLocks noGrp="1"/>
          </p:cNvSpPr>
          <p:nvPr>
            <p:ph type="subTitle"/>
          </p:nvPr>
        </p:nvSpPr>
        <p:spPr>
          <a:xfrm>
            <a:off x="457200" y="1600200"/>
            <a:ext cx="8229240" cy="452592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45" name="PlaceHolder 2"/>
          <p:cNvSpPr>
            <a:spLocks noGrp="1"/>
          </p:cNvSpPr>
          <p:nvPr>
            <p:ph type="body"/>
          </p:nvPr>
        </p:nvSpPr>
        <p:spPr>
          <a:xfrm>
            <a:off x="457200" y="1600200"/>
            <a:ext cx="8229240" cy="452556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47"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48" name="PlaceHolder 3"/>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457200" y="274680"/>
            <a:ext cx="8229240" cy="585108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52"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53" name="PlaceHolder 3"/>
          <p:cNvSpPr>
            <a:spLocks noGrp="1"/>
          </p:cNvSpPr>
          <p:nvPr>
            <p:ph type="body"/>
          </p:nvPr>
        </p:nvSpPr>
        <p:spPr>
          <a:xfrm>
            <a:off x="457200" y="3963600"/>
            <a:ext cx="4015440" cy="2158200"/>
          </a:xfrm>
          <a:prstGeom prst="rect">
            <a:avLst/>
          </a:prstGeom>
        </p:spPr>
        <p:txBody>
          <a:bodyPr bIns="0" lIns="0" rIns="0" tIns="0" wrap="none"/>
          <a:p>
            <a:endParaRPr/>
          </a:p>
        </p:txBody>
      </p:sp>
      <p:sp>
        <p:nvSpPr>
          <p:cNvPr id="54" name="PlaceHolder 4"/>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 name="PlaceHolder 2"/>
          <p:cNvSpPr>
            <a:spLocks noGrp="1"/>
          </p:cNvSpPr>
          <p:nvPr>
            <p:ph type="subTitle"/>
          </p:nvPr>
        </p:nvSpPr>
        <p:spPr>
          <a:xfrm>
            <a:off x="457200" y="1600200"/>
            <a:ext cx="8229240" cy="452592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56"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57"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58" name="PlaceHolder 4"/>
          <p:cNvSpPr>
            <a:spLocks noGrp="1"/>
          </p:cNvSpPr>
          <p:nvPr>
            <p:ph type="body"/>
          </p:nvPr>
        </p:nvSpPr>
        <p:spPr>
          <a:xfrm>
            <a:off x="4673520" y="3963600"/>
            <a:ext cx="4015440" cy="215820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0"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61"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62" name="PlaceHolder 4"/>
          <p:cNvSpPr>
            <a:spLocks noGrp="1"/>
          </p:cNvSpPr>
          <p:nvPr>
            <p:ph type="body"/>
          </p:nvPr>
        </p:nvSpPr>
        <p:spPr>
          <a:xfrm>
            <a:off x="457200" y="3963600"/>
            <a:ext cx="8228520" cy="215820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4" name="PlaceHolder 2"/>
          <p:cNvSpPr>
            <a:spLocks noGrp="1"/>
          </p:cNvSpPr>
          <p:nvPr>
            <p:ph type="body"/>
          </p:nvPr>
        </p:nvSpPr>
        <p:spPr>
          <a:xfrm>
            <a:off x="457200" y="1600200"/>
            <a:ext cx="8229240" cy="2158200"/>
          </a:xfrm>
          <a:prstGeom prst="rect">
            <a:avLst/>
          </a:prstGeom>
        </p:spPr>
        <p:txBody>
          <a:bodyPr bIns="0" lIns="0" rIns="0" tIns="0" wrap="none"/>
          <a:p>
            <a:endParaRPr/>
          </a:p>
        </p:txBody>
      </p:sp>
      <p:sp>
        <p:nvSpPr>
          <p:cNvPr id="65" name="PlaceHolder 3"/>
          <p:cNvSpPr>
            <a:spLocks noGrp="1"/>
          </p:cNvSpPr>
          <p:nvPr>
            <p:ph type="body"/>
          </p:nvPr>
        </p:nvSpPr>
        <p:spPr>
          <a:xfrm>
            <a:off x="457200" y="3963600"/>
            <a:ext cx="8229240" cy="215820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67"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68"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69" name="PlaceHolder 4"/>
          <p:cNvSpPr>
            <a:spLocks noGrp="1"/>
          </p:cNvSpPr>
          <p:nvPr>
            <p:ph type="body"/>
          </p:nvPr>
        </p:nvSpPr>
        <p:spPr>
          <a:xfrm>
            <a:off x="4673520" y="3963600"/>
            <a:ext cx="4015440" cy="2158200"/>
          </a:xfrm>
          <a:prstGeom prst="rect">
            <a:avLst/>
          </a:prstGeom>
        </p:spPr>
        <p:txBody>
          <a:bodyPr bIns="0" lIns="0" rIns="0" tIns="0" wrap="none"/>
          <a:p>
            <a:endParaRPr/>
          </a:p>
        </p:txBody>
      </p:sp>
      <p:sp>
        <p:nvSpPr>
          <p:cNvPr id="70" name="PlaceHolder 5"/>
          <p:cNvSpPr>
            <a:spLocks noGrp="1"/>
          </p:cNvSpPr>
          <p:nvPr>
            <p:ph type="body"/>
          </p:nvPr>
        </p:nvSpPr>
        <p:spPr>
          <a:xfrm>
            <a:off x="457200" y="3963600"/>
            <a:ext cx="4015440" cy="215820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72"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73" name="PlaceHolder 3"/>
          <p:cNvSpPr>
            <a:spLocks noGrp="1"/>
          </p:cNvSpPr>
          <p:nvPr>
            <p:ph type="body"/>
          </p:nvPr>
        </p:nvSpPr>
        <p:spPr>
          <a:xfrm>
            <a:off x="4673520" y="1600200"/>
            <a:ext cx="4015440" cy="2158200"/>
          </a:xfrm>
          <a:prstGeom prst="rect">
            <a:avLst/>
          </a:prstGeom>
        </p:spPr>
        <p:txBody>
          <a:bodyPr bIns="0" lIns="0" rIns="0" tIns="0" wrap="none"/>
          <a:p>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80" name="PlaceHolder 2"/>
          <p:cNvSpPr>
            <a:spLocks noGrp="1"/>
          </p:cNvSpPr>
          <p:nvPr>
            <p:ph type="subTitle"/>
          </p:nvPr>
        </p:nvSpPr>
        <p:spPr>
          <a:xfrm>
            <a:off x="457200" y="1600200"/>
            <a:ext cx="8229240" cy="4525920"/>
          </a:xfrm>
          <a:prstGeom prst="rect">
            <a:avLst/>
          </a:prstGeom>
        </p:spPr>
        <p:txBody>
          <a:bodyPr anchor="ctr" bIns="0" lIns="0" rIns="0" tIns="0" wrap="none"/>
          <a:p>
            <a:pPr algn="ctr"/>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82" name="PlaceHolder 2"/>
          <p:cNvSpPr>
            <a:spLocks noGrp="1"/>
          </p:cNvSpPr>
          <p:nvPr>
            <p:ph type="body"/>
          </p:nvPr>
        </p:nvSpPr>
        <p:spPr>
          <a:xfrm>
            <a:off x="457200" y="1600200"/>
            <a:ext cx="8229240" cy="4525560"/>
          </a:xfrm>
          <a:prstGeom prst="rect">
            <a:avLst/>
          </a:prstGeom>
        </p:spPr>
        <p:txBody>
          <a:bodyPr bIns="0" lIns="0" rIns="0" tIns="0" wrap="none"/>
          <a:p>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84"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85" name="PlaceHolder 3"/>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8" name="PlaceHolder 2"/>
          <p:cNvSpPr>
            <a:spLocks noGrp="1"/>
          </p:cNvSpPr>
          <p:nvPr>
            <p:ph type="body"/>
          </p:nvPr>
        </p:nvSpPr>
        <p:spPr>
          <a:xfrm>
            <a:off x="457200" y="1600200"/>
            <a:ext cx="8229240" cy="4525560"/>
          </a:xfrm>
          <a:prstGeom prst="rect">
            <a:avLst/>
          </a:prstGeom>
        </p:spPr>
        <p:txBody>
          <a:bodyPr bIns="0" lIns="0" rIns="0" tIns="0" wrap="none"/>
          <a:p>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87" name="PlaceHolder 1"/>
          <p:cNvSpPr>
            <a:spLocks noGrp="1"/>
          </p:cNvSpPr>
          <p:nvPr>
            <p:ph type="subTitle"/>
          </p:nvPr>
        </p:nvSpPr>
        <p:spPr>
          <a:xfrm>
            <a:off x="457200" y="274680"/>
            <a:ext cx="8229240" cy="5851080"/>
          </a:xfrm>
          <a:prstGeom prst="rect">
            <a:avLst/>
          </a:prstGeom>
        </p:spPr>
        <p:txBody>
          <a:bodyPr anchor="ctr" bIns="0" lIns="0" rIns="0" tIns="0" wrap="none"/>
          <a:p>
            <a:pPr algn="ctr"/>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89"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90" name="PlaceHolder 3"/>
          <p:cNvSpPr>
            <a:spLocks noGrp="1"/>
          </p:cNvSpPr>
          <p:nvPr>
            <p:ph type="body"/>
          </p:nvPr>
        </p:nvSpPr>
        <p:spPr>
          <a:xfrm>
            <a:off x="457200" y="3963600"/>
            <a:ext cx="4015440" cy="2158200"/>
          </a:xfrm>
          <a:prstGeom prst="rect">
            <a:avLst/>
          </a:prstGeom>
        </p:spPr>
        <p:txBody>
          <a:bodyPr bIns="0" lIns="0" rIns="0" tIns="0" wrap="none"/>
          <a:p>
            <a:endParaRPr/>
          </a:p>
        </p:txBody>
      </p:sp>
      <p:sp>
        <p:nvSpPr>
          <p:cNvPr id="91" name="PlaceHolder 4"/>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93"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94"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95" name="PlaceHolder 4"/>
          <p:cNvSpPr>
            <a:spLocks noGrp="1"/>
          </p:cNvSpPr>
          <p:nvPr>
            <p:ph type="body"/>
          </p:nvPr>
        </p:nvSpPr>
        <p:spPr>
          <a:xfrm>
            <a:off x="4673520" y="3963600"/>
            <a:ext cx="4015440" cy="2158200"/>
          </a:xfrm>
          <a:prstGeom prst="rect">
            <a:avLst/>
          </a:prstGeom>
        </p:spPr>
        <p:txBody>
          <a:bodyPr bIns="0" lIns="0" rIns="0" tIns="0" wrap="none"/>
          <a:p>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97"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98"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99" name="PlaceHolder 4"/>
          <p:cNvSpPr>
            <a:spLocks noGrp="1"/>
          </p:cNvSpPr>
          <p:nvPr>
            <p:ph type="body"/>
          </p:nvPr>
        </p:nvSpPr>
        <p:spPr>
          <a:xfrm>
            <a:off x="457200" y="3963600"/>
            <a:ext cx="8228520" cy="2158200"/>
          </a:xfrm>
          <a:prstGeom prst="rect">
            <a:avLst/>
          </a:prstGeom>
        </p:spPr>
        <p:txBody>
          <a:bodyPr bIns="0" lIns="0" rIns="0" tIns="0" wrap="none"/>
          <a:p>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01" name="PlaceHolder 2"/>
          <p:cNvSpPr>
            <a:spLocks noGrp="1"/>
          </p:cNvSpPr>
          <p:nvPr>
            <p:ph type="body"/>
          </p:nvPr>
        </p:nvSpPr>
        <p:spPr>
          <a:xfrm>
            <a:off x="457200" y="1600200"/>
            <a:ext cx="8229240" cy="2158200"/>
          </a:xfrm>
          <a:prstGeom prst="rect">
            <a:avLst/>
          </a:prstGeom>
        </p:spPr>
        <p:txBody>
          <a:bodyPr bIns="0" lIns="0" rIns="0" tIns="0" wrap="none"/>
          <a:p>
            <a:endParaRPr/>
          </a:p>
        </p:txBody>
      </p:sp>
      <p:sp>
        <p:nvSpPr>
          <p:cNvPr id="102" name="PlaceHolder 3"/>
          <p:cNvSpPr>
            <a:spLocks noGrp="1"/>
          </p:cNvSpPr>
          <p:nvPr>
            <p:ph type="body"/>
          </p:nvPr>
        </p:nvSpPr>
        <p:spPr>
          <a:xfrm>
            <a:off x="457200" y="3963600"/>
            <a:ext cx="8229240" cy="2158200"/>
          </a:xfrm>
          <a:prstGeom prst="rect">
            <a:avLst/>
          </a:prstGeom>
        </p:spPr>
        <p:txBody>
          <a:bodyPr bIns="0" lIns="0" rIns="0" tIns="0" wrap="none"/>
          <a:p>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04"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105"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106" name="PlaceHolder 4"/>
          <p:cNvSpPr>
            <a:spLocks noGrp="1"/>
          </p:cNvSpPr>
          <p:nvPr>
            <p:ph type="body"/>
          </p:nvPr>
        </p:nvSpPr>
        <p:spPr>
          <a:xfrm>
            <a:off x="4673520" y="3963600"/>
            <a:ext cx="4015440" cy="2158200"/>
          </a:xfrm>
          <a:prstGeom prst="rect">
            <a:avLst/>
          </a:prstGeom>
        </p:spPr>
        <p:txBody>
          <a:bodyPr bIns="0" lIns="0" rIns="0" tIns="0" wrap="none"/>
          <a:p>
            <a:endParaRPr/>
          </a:p>
        </p:txBody>
      </p:sp>
      <p:sp>
        <p:nvSpPr>
          <p:cNvPr id="107" name="PlaceHolder 5"/>
          <p:cNvSpPr>
            <a:spLocks noGrp="1"/>
          </p:cNvSpPr>
          <p:nvPr>
            <p:ph type="body"/>
          </p:nvPr>
        </p:nvSpPr>
        <p:spPr>
          <a:xfrm>
            <a:off x="457200" y="3963600"/>
            <a:ext cx="4015440" cy="2158200"/>
          </a:xfrm>
          <a:prstGeom prst="rect">
            <a:avLst/>
          </a:prstGeom>
        </p:spPr>
        <p:txBody>
          <a:bodyPr bIns="0" lIns="0" rIns="0" tIns="0" wrap="none"/>
          <a:p>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09"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110" name="PlaceHolder 3"/>
          <p:cNvSpPr>
            <a:spLocks noGrp="1"/>
          </p:cNvSpPr>
          <p:nvPr>
            <p:ph type="body"/>
          </p:nvPr>
        </p:nvSpPr>
        <p:spPr>
          <a:xfrm>
            <a:off x="4673520" y="1600200"/>
            <a:ext cx="4015440" cy="215820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0"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11" name="PlaceHolder 3"/>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85108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5"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16" name="PlaceHolder 3"/>
          <p:cNvSpPr>
            <a:spLocks noGrp="1"/>
          </p:cNvSpPr>
          <p:nvPr>
            <p:ph type="body"/>
          </p:nvPr>
        </p:nvSpPr>
        <p:spPr>
          <a:xfrm>
            <a:off x="457200" y="3963600"/>
            <a:ext cx="4015440" cy="2158200"/>
          </a:xfrm>
          <a:prstGeom prst="rect">
            <a:avLst/>
          </a:prstGeom>
        </p:spPr>
        <p:txBody>
          <a:bodyPr bIns="0" lIns="0" rIns="0" tIns="0" wrap="none"/>
          <a:p>
            <a:endParaRPr/>
          </a:p>
        </p:txBody>
      </p:sp>
      <p:sp>
        <p:nvSpPr>
          <p:cNvPr id="17" name="PlaceHolder 4"/>
          <p:cNvSpPr>
            <a:spLocks noGrp="1"/>
          </p:cNvSpPr>
          <p:nvPr>
            <p:ph type="body"/>
          </p:nvPr>
        </p:nvSpPr>
        <p:spPr>
          <a:xfrm>
            <a:off x="4673520" y="1600200"/>
            <a:ext cx="4015440" cy="452556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19" name="PlaceHolder 2"/>
          <p:cNvSpPr>
            <a:spLocks noGrp="1"/>
          </p:cNvSpPr>
          <p:nvPr>
            <p:ph type="body"/>
          </p:nvPr>
        </p:nvSpPr>
        <p:spPr>
          <a:xfrm>
            <a:off x="457200" y="1600200"/>
            <a:ext cx="4015440" cy="4525560"/>
          </a:xfrm>
          <a:prstGeom prst="rect">
            <a:avLst/>
          </a:prstGeom>
        </p:spPr>
        <p:txBody>
          <a:bodyPr bIns="0" lIns="0" rIns="0" tIns="0" wrap="none"/>
          <a:p>
            <a:endParaRPr/>
          </a:p>
        </p:txBody>
      </p:sp>
      <p:sp>
        <p:nvSpPr>
          <p:cNvPr id="20"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21" name="PlaceHolder 4"/>
          <p:cNvSpPr>
            <a:spLocks noGrp="1"/>
          </p:cNvSpPr>
          <p:nvPr>
            <p:ph type="body"/>
          </p:nvPr>
        </p:nvSpPr>
        <p:spPr>
          <a:xfrm>
            <a:off x="4673520" y="3963600"/>
            <a:ext cx="4015440" cy="215820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3000"/>
          </a:xfrm>
          <a:prstGeom prst="rect">
            <a:avLst/>
          </a:prstGeom>
        </p:spPr>
        <p:txBody>
          <a:bodyPr anchor="ctr" bIns="0" lIns="0" rIns="0" tIns="0" wrap="none"/>
          <a:p>
            <a:endParaRPr/>
          </a:p>
        </p:txBody>
      </p:sp>
      <p:sp>
        <p:nvSpPr>
          <p:cNvPr id="23" name="PlaceHolder 2"/>
          <p:cNvSpPr>
            <a:spLocks noGrp="1"/>
          </p:cNvSpPr>
          <p:nvPr>
            <p:ph type="body"/>
          </p:nvPr>
        </p:nvSpPr>
        <p:spPr>
          <a:xfrm>
            <a:off x="457200" y="1600200"/>
            <a:ext cx="4015440" cy="2158200"/>
          </a:xfrm>
          <a:prstGeom prst="rect">
            <a:avLst/>
          </a:prstGeom>
        </p:spPr>
        <p:txBody>
          <a:bodyPr bIns="0" lIns="0" rIns="0" tIns="0" wrap="none"/>
          <a:p>
            <a:endParaRPr/>
          </a:p>
        </p:txBody>
      </p:sp>
      <p:sp>
        <p:nvSpPr>
          <p:cNvPr id="24" name="PlaceHolder 3"/>
          <p:cNvSpPr>
            <a:spLocks noGrp="1"/>
          </p:cNvSpPr>
          <p:nvPr>
            <p:ph type="body"/>
          </p:nvPr>
        </p:nvSpPr>
        <p:spPr>
          <a:xfrm>
            <a:off x="4673520" y="1600200"/>
            <a:ext cx="4015440" cy="2158200"/>
          </a:xfrm>
          <a:prstGeom prst="rect">
            <a:avLst/>
          </a:prstGeom>
        </p:spPr>
        <p:txBody>
          <a:bodyPr bIns="0" lIns="0" rIns="0" tIns="0" wrap="none"/>
          <a:p>
            <a:endParaRPr/>
          </a:p>
        </p:txBody>
      </p:sp>
      <p:sp>
        <p:nvSpPr>
          <p:cNvPr id="25" name="PlaceHolder 4"/>
          <p:cNvSpPr>
            <a:spLocks noGrp="1"/>
          </p:cNvSpPr>
          <p:nvPr>
            <p:ph type="body"/>
          </p:nvPr>
        </p:nvSpPr>
        <p:spPr>
          <a:xfrm>
            <a:off x="457200" y="3963600"/>
            <a:ext cx="8228520" cy="215820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2130480"/>
            <a:ext cx="7772040" cy="1469520"/>
          </a:xfrm>
          <a:prstGeom prst="rect">
            <a:avLst/>
          </a:prstGeom>
        </p:spPr>
        <p:txBody>
          <a:bodyPr anchor="ctr"/>
          <a:p>
            <a:pPr algn="ctr">
              <a:lnSpc>
                <a:spcPct val="100000"/>
              </a:lnSpc>
            </a:pPr>
            <a:r>
              <a:rPr lang="fr-FR" sz="4400">
                <a:solidFill>
                  <a:srgbClr val="000000"/>
                </a:solidFill>
                <a:latin typeface="Calibri"/>
              </a:rPr>
              <a:t>Click to edit the title text formatModifiez le style du titre</a:t>
            </a:r>
            <a:endParaRPr/>
          </a:p>
        </p:txBody>
      </p:sp>
      <p:sp>
        <p:nvSpPr>
          <p:cNvPr id="1" name="PlaceHolder 2"/>
          <p:cNvSpPr>
            <a:spLocks noGrp="1"/>
          </p:cNvSpPr>
          <p:nvPr>
            <p:ph type="dt"/>
          </p:nvPr>
        </p:nvSpPr>
        <p:spPr>
          <a:xfrm>
            <a:off x="0" y="0"/>
            <a:ext cx="-11796840" cy="-11796840"/>
          </a:xfrm>
          <a:prstGeom prst="rect">
            <a:avLst/>
          </a:prstGeom>
        </p:spPr>
        <p:txBody>
          <a:bodyPr bIns="45000" lIns="90000" rIns="90000" tIns="45000"/>
          <a:p>
            <a:pPr>
              <a:lnSpc>
                <a:spcPct val="100000"/>
              </a:lnSpc>
            </a:pPr>
            <a:r>
              <a:rPr lang="en-IN">
                <a:solidFill>
                  <a:srgbClr val="000000"/>
                </a:solidFill>
                <a:latin typeface="Calibri"/>
              </a:rPr>
              <a:t>22/01/14</a:t>
            </a:r>
            <a:endParaRPr/>
          </a:p>
        </p:txBody>
      </p:sp>
      <p:sp>
        <p:nvSpPr>
          <p:cNvPr id="2" name="PlaceHolder 3"/>
          <p:cNvSpPr>
            <a:spLocks noGrp="1"/>
          </p:cNvSpPr>
          <p:nvPr>
            <p:ph type="ftr"/>
          </p:nvPr>
        </p:nvSpPr>
        <p:spPr>
          <a:xfrm>
            <a:off x="0" y="0"/>
            <a:ext cx="-11796840" cy="-11796840"/>
          </a:xfrm>
          <a:prstGeom prst="rect">
            <a:avLst/>
          </a:prstGeom>
        </p:spPr>
        <p:txBody>
          <a:bodyPr bIns="45000" lIns="90000" rIns="90000" tIns="45000"/>
          <a:p>
            <a:endParaRPr/>
          </a:p>
        </p:txBody>
      </p:sp>
      <p:sp>
        <p:nvSpPr>
          <p:cNvPr id="3" name="PlaceHolder 4"/>
          <p:cNvSpPr>
            <a:spLocks noGrp="1"/>
          </p:cNvSpPr>
          <p:nvPr>
            <p:ph type="sldNum"/>
          </p:nvPr>
        </p:nvSpPr>
        <p:spPr>
          <a:xfrm>
            <a:off x="0" y="0"/>
            <a:ext cx="-11796840" cy="-11796840"/>
          </a:xfrm>
          <a:prstGeom prst="rect">
            <a:avLst/>
          </a:prstGeom>
        </p:spPr>
        <p:txBody>
          <a:bodyPr bIns="45000" lIns="90000" rIns="90000" tIns="45000"/>
          <a:p>
            <a:pPr>
              <a:lnSpc>
                <a:spcPct val="100000"/>
              </a:lnSpc>
            </a:pPr>
            <a:fld id="{C111E171-E191-4171-81F1-F11131415161}" type="slidenum">
              <a:rPr lang="en-IN">
                <a:solidFill>
                  <a:srgbClr val="000000"/>
                </a:solidFill>
                <a:latin typeface="Calibri"/>
              </a:rPr>
              <a:t>&lt;number&gt;</a:t>
            </a:fld>
            <a:endParaRPr/>
          </a:p>
        </p:txBody>
      </p:sp>
      <p:sp>
        <p:nvSpPr>
          <p:cNvPr id="4" name="PlaceHolder 5"/>
          <p:cNvSpPr>
            <a:spLocks noGrp="1"/>
          </p:cNvSpPr>
          <p:nvPr>
            <p:ph type="body"/>
          </p:nvPr>
        </p:nvSpPr>
        <p:spPr>
          <a:xfrm>
            <a:off x="457200" y="1604520"/>
            <a:ext cx="8046360" cy="3976920"/>
          </a:xfrm>
          <a:prstGeom prst="rect">
            <a:avLst/>
          </a:prstGeom>
        </p:spPr>
        <p:txBody>
          <a:bodyPr bIns="0" lIns="0" rIns="0" tIns="0" wrap="none"/>
          <a:p>
            <a:pPr>
              <a:buSzPct val="45000"/>
              <a:buFont typeface="StarSymbol"/>
              <a:buChar char=""/>
            </a:pPr>
            <a:r>
              <a:rPr lang="fr-FR"/>
              <a:t>Click to edit the outline text format</a:t>
            </a:r>
            <a:endParaRPr/>
          </a:p>
          <a:p>
            <a:pPr lvl="1">
              <a:buSzPct val="75000"/>
              <a:buFont typeface="StarSymbol"/>
              <a:buChar char=""/>
            </a:pPr>
            <a:r>
              <a:rPr lang="fr-FR"/>
              <a:t>Second Outline Level</a:t>
            </a:r>
            <a:endParaRPr/>
          </a:p>
          <a:p>
            <a:pPr lvl="2">
              <a:buSzPct val="45000"/>
              <a:buFont typeface="StarSymbol"/>
              <a:buChar char=""/>
            </a:pPr>
            <a:r>
              <a:rPr lang="fr-FR"/>
              <a:t>Third Outline Level</a:t>
            </a:r>
            <a:endParaRPr/>
          </a:p>
          <a:p>
            <a:pPr lvl="3">
              <a:buSzPct val="75000"/>
              <a:buFont typeface="StarSymbol"/>
              <a:buChar char=""/>
            </a:pPr>
            <a:r>
              <a:rPr lang="fr-FR"/>
              <a:t>Fourth Outline Level</a:t>
            </a:r>
            <a:endParaRPr/>
          </a:p>
          <a:p>
            <a:pPr lvl="4">
              <a:buSzPct val="45000"/>
              <a:buFont typeface="StarSymbol"/>
              <a:buChar char=""/>
            </a:pPr>
            <a:r>
              <a:rPr lang="fr-FR"/>
              <a:t>Fifth Outline Level</a:t>
            </a:r>
            <a:endParaRPr/>
          </a:p>
          <a:p>
            <a:pPr lvl="5">
              <a:buSzPct val="45000"/>
              <a:buFont typeface="StarSymbol"/>
              <a:buChar char=""/>
            </a:pPr>
            <a:r>
              <a:rPr lang="fr-FR"/>
              <a:t>Sixth Outline Level</a:t>
            </a:r>
            <a:endParaRPr/>
          </a:p>
          <a:p>
            <a:pPr lvl="6">
              <a:buSzPct val="45000"/>
              <a:buFont typeface="StarSymbol"/>
              <a:buChar char=""/>
            </a:pPr>
            <a:r>
              <a:rPr lang="fr-FR"/>
              <a:t>Seventh Outline Level</a:t>
            </a:r>
            <a:endParaRPr/>
          </a:p>
        </p:txBody>
      </p:sp>
    </p:spTree>
  </p:cSld>
  <p:clrMap accent1="accent1" accent2="accent2" accent3="accent3" accent4="accent4" accent5="accent5" accent6="accent6" bg1="lt1" bg2="lt2" folHlink="folHlink" hlink="hlink" tx1="dk1" tx2="dk2"/>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74680"/>
            <a:ext cx="8229240" cy="1142640"/>
          </a:xfrm>
          <a:prstGeom prst="rect">
            <a:avLst/>
          </a:prstGeom>
        </p:spPr>
        <p:txBody>
          <a:bodyPr anchor="ctr"/>
          <a:p>
            <a:pPr algn="ctr">
              <a:lnSpc>
                <a:spcPct val="100000"/>
              </a:lnSpc>
            </a:pPr>
            <a:r>
              <a:rPr lang="fr-FR" sz="4400">
                <a:solidFill>
                  <a:srgbClr val="000000"/>
                </a:solidFill>
                <a:latin typeface="Calibri"/>
              </a:rPr>
              <a:t>Click to edit the title text formatModifiez le style du titre</a:t>
            </a:r>
            <a:endParaRPr/>
          </a:p>
        </p:txBody>
      </p:sp>
      <p:sp>
        <p:nvSpPr>
          <p:cNvPr id="38" name="PlaceHolder 2"/>
          <p:cNvSpPr>
            <a:spLocks noGrp="1"/>
          </p:cNvSpPr>
          <p:nvPr>
            <p:ph type="body"/>
          </p:nvPr>
        </p:nvSpPr>
        <p:spPr>
          <a:xfrm>
            <a:off x="457200" y="1600200"/>
            <a:ext cx="8229240" cy="4525560"/>
          </a:xfrm>
          <a:prstGeom prst="rect">
            <a:avLst/>
          </a:prstGeom>
        </p:spPr>
        <p:txBody>
          <a:bodyPr/>
          <a:p>
            <a:pPr>
              <a:buSzPct val="45000"/>
              <a:buFont typeface="StarSymbol"/>
              <a:buChar char=""/>
            </a:pPr>
            <a:r>
              <a:rPr lang="fr-FR" sz="3200">
                <a:solidFill>
                  <a:srgbClr val="000000"/>
                </a:solidFill>
                <a:latin typeface="Calibri"/>
              </a:rPr>
              <a:t>Click to edit the outline text format</a:t>
            </a:r>
            <a:endParaRPr/>
          </a:p>
          <a:p>
            <a:pPr lvl="1">
              <a:buSzPct val="75000"/>
              <a:buFont typeface="StarSymbol"/>
              <a:buChar char=""/>
            </a:pPr>
            <a:r>
              <a:rPr lang="fr-FR" sz="3200">
                <a:solidFill>
                  <a:srgbClr val="000000"/>
                </a:solidFill>
                <a:latin typeface="Calibri"/>
              </a:rPr>
              <a:t>Second Outline Level</a:t>
            </a:r>
            <a:endParaRPr/>
          </a:p>
          <a:p>
            <a:pPr lvl="2">
              <a:buSzPct val="45000"/>
              <a:buFont typeface="StarSymbol"/>
              <a:buChar char=""/>
            </a:pPr>
            <a:r>
              <a:rPr lang="fr-FR" sz="3200">
                <a:solidFill>
                  <a:srgbClr val="000000"/>
                </a:solidFill>
                <a:latin typeface="Calibri"/>
              </a:rPr>
              <a:t>Third Outline Level</a:t>
            </a:r>
            <a:endParaRPr/>
          </a:p>
          <a:p>
            <a:pPr lvl="3">
              <a:buSzPct val="75000"/>
              <a:buFont typeface="StarSymbol"/>
              <a:buChar char=""/>
            </a:pPr>
            <a:r>
              <a:rPr lang="fr-FR" sz="3200">
                <a:solidFill>
                  <a:srgbClr val="000000"/>
                </a:solidFill>
                <a:latin typeface="Calibri"/>
              </a:rPr>
              <a:t>Fourth Outline Level</a:t>
            </a:r>
            <a:endParaRPr/>
          </a:p>
          <a:p>
            <a:pPr lvl="4">
              <a:buSzPct val="45000"/>
              <a:buFont typeface="StarSymbol"/>
              <a:buChar char=""/>
            </a:pPr>
            <a:r>
              <a:rPr lang="fr-FR" sz="3200">
                <a:solidFill>
                  <a:srgbClr val="000000"/>
                </a:solidFill>
                <a:latin typeface="Calibri"/>
              </a:rPr>
              <a:t>Fifth Outline Level</a:t>
            </a:r>
            <a:endParaRPr/>
          </a:p>
          <a:p>
            <a:pPr lvl="5">
              <a:buSzPct val="45000"/>
              <a:buFont typeface="StarSymbol"/>
              <a:buChar char=""/>
            </a:pPr>
            <a:r>
              <a:rPr lang="fr-FR" sz="3200">
                <a:solidFill>
                  <a:srgbClr val="000000"/>
                </a:solidFill>
                <a:latin typeface="Calibri"/>
              </a:rPr>
              <a:t>Sixth Outline Level</a:t>
            </a:r>
            <a:endParaRPr/>
          </a:p>
          <a:p>
            <a:pPr>
              <a:lnSpc>
                <a:spcPct val="100000"/>
              </a:lnSpc>
              <a:buFont typeface="Arial"/>
              <a:buChar char="•"/>
            </a:pPr>
            <a:r>
              <a:rPr lang="fr-FR" sz="3200">
                <a:solidFill>
                  <a:srgbClr val="000000"/>
                </a:solidFill>
                <a:latin typeface="Calibri"/>
              </a:rPr>
              <a:t>Seventh Outline LevelModifiez les styles du texte du masque</a:t>
            </a:r>
            <a:endParaRPr/>
          </a:p>
          <a:p>
            <a:pPr lvl="1">
              <a:lnSpc>
                <a:spcPct val="100000"/>
              </a:lnSpc>
              <a:buFont typeface="Arial"/>
              <a:buChar char="–"/>
            </a:pPr>
            <a:r>
              <a:rPr lang="fr-FR" sz="2800">
                <a:solidFill>
                  <a:srgbClr val="000000"/>
                </a:solidFill>
                <a:latin typeface="Calibri"/>
              </a:rPr>
              <a:t>Deuxième niveau</a:t>
            </a:r>
            <a:endParaRPr/>
          </a:p>
          <a:p>
            <a:pPr lvl="1">
              <a:buFont typeface="Arial"/>
              <a:buChar char="–"/>
            </a:pPr>
            <a:r>
              <a:rPr lang="fr-FR" sz="2400">
                <a:solidFill>
                  <a:srgbClr val="000000"/>
                </a:solidFill>
                <a:latin typeface="Calibri"/>
              </a:rPr>
              <a:t>Troisième niveau</a:t>
            </a:r>
            <a:endParaRPr/>
          </a:p>
          <a:p>
            <a:pPr lvl="2">
              <a:buFont typeface="Arial"/>
              <a:buChar char="•"/>
            </a:pPr>
            <a:r>
              <a:rPr lang="fr-FR" sz="2000">
                <a:solidFill>
                  <a:srgbClr val="000000"/>
                </a:solidFill>
                <a:latin typeface="Calibri"/>
              </a:rPr>
              <a:t>Quatrième niveau</a:t>
            </a:r>
            <a:endParaRPr/>
          </a:p>
          <a:p>
            <a:pPr lvl="3">
              <a:buFont typeface="Arial"/>
              <a:buChar char="–"/>
            </a:pPr>
            <a:r>
              <a:rPr lang="fr-FR" sz="2000">
                <a:solidFill>
                  <a:srgbClr val="000000"/>
                </a:solidFill>
                <a:latin typeface="Calibri"/>
              </a:rPr>
              <a:t>Cinquième niveau</a:t>
            </a:r>
            <a:endParaRPr/>
          </a:p>
        </p:txBody>
      </p:sp>
      <p:sp>
        <p:nvSpPr>
          <p:cNvPr id="39" name="PlaceHolder 3"/>
          <p:cNvSpPr>
            <a:spLocks noGrp="1"/>
          </p:cNvSpPr>
          <p:nvPr>
            <p:ph type="dt"/>
          </p:nvPr>
        </p:nvSpPr>
        <p:spPr>
          <a:xfrm>
            <a:off x="0" y="0"/>
            <a:ext cx="-11796840" cy="-11796840"/>
          </a:xfrm>
          <a:prstGeom prst="rect">
            <a:avLst/>
          </a:prstGeom>
        </p:spPr>
        <p:txBody>
          <a:bodyPr bIns="45000" lIns="90000" rIns="90000" tIns="45000"/>
          <a:p>
            <a:pPr>
              <a:lnSpc>
                <a:spcPct val="100000"/>
              </a:lnSpc>
            </a:pPr>
            <a:r>
              <a:rPr lang="en-IN">
                <a:solidFill>
                  <a:srgbClr val="000000"/>
                </a:solidFill>
                <a:latin typeface="Calibri"/>
              </a:rPr>
              <a:t>22/01/14</a:t>
            </a:r>
            <a:endParaRPr/>
          </a:p>
        </p:txBody>
      </p:sp>
      <p:sp>
        <p:nvSpPr>
          <p:cNvPr id="40" name="PlaceHolder 4"/>
          <p:cNvSpPr>
            <a:spLocks noGrp="1"/>
          </p:cNvSpPr>
          <p:nvPr>
            <p:ph type="ftr"/>
          </p:nvPr>
        </p:nvSpPr>
        <p:spPr>
          <a:xfrm>
            <a:off x="0" y="0"/>
            <a:ext cx="-11796840" cy="-11796840"/>
          </a:xfrm>
          <a:prstGeom prst="rect">
            <a:avLst/>
          </a:prstGeom>
        </p:spPr>
        <p:txBody>
          <a:bodyPr bIns="45000" lIns="90000" rIns="90000" tIns="45000"/>
          <a:p>
            <a:endParaRPr/>
          </a:p>
        </p:txBody>
      </p:sp>
      <p:sp>
        <p:nvSpPr>
          <p:cNvPr id="41" name="PlaceHolder 5"/>
          <p:cNvSpPr>
            <a:spLocks noGrp="1"/>
          </p:cNvSpPr>
          <p:nvPr>
            <p:ph type="sldNum"/>
          </p:nvPr>
        </p:nvSpPr>
        <p:spPr>
          <a:xfrm>
            <a:off x="0" y="0"/>
            <a:ext cx="-11796840" cy="-11796840"/>
          </a:xfrm>
          <a:prstGeom prst="rect">
            <a:avLst/>
          </a:prstGeom>
        </p:spPr>
        <p:txBody>
          <a:bodyPr bIns="45000" lIns="90000" rIns="90000" tIns="45000"/>
          <a:p>
            <a:pPr>
              <a:lnSpc>
                <a:spcPct val="100000"/>
              </a:lnSpc>
            </a:pPr>
            <a:fld id="{C1E19191-0131-4191-A1E1-41F1F1116181}" type="slidenum">
              <a:rPr lang="en-IN">
                <a:solidFill>
                  <a:srgbClr val="000000"/>
                </a:solidFill>
                <a:latin typeface="Calibri"/>
              </a:rPr>
              <a:t>&lt;number&gt;</a:t>
            </a:fld>
            <a:endParaRPr/>
          </a:p>
        </p:txBody>
      </p:sp>
    </p:spTree>
  </p:cSld>
  <p:clrMap accent1="accent1" accent2="accent2" accent3="accent3" accent4="accent4" accent5="accent5" accent6="accent6" bg1="lt1" bg2="lt2" folHlink="folHlink" hlink="hlink" tx1="dk1" tx2="dk2"/>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74" name="PlaceHolder 1"/>
          <p:cNvSpPr>
            <a:spLocks noGrp="1"/>
          </p:cNvSpPr>
          <p:nvPr>
            <p:ph type="dt"/>
          </p:nvPr>
        </p:nvSpPr>
        <p:spPr>
          <a:xfrm>
            <a:off x="0" y="0"/>
            <a:ext cx="-11796840" cy="-11796840"/>
          </a:xfrm>
          <a:prstGeom prst="rect">
            <a:avLst/>
          </a:prstGeom>
        </p:spPr>
        <p:txBody>
          <a:bodyPr bIns="45000" lIns="90000" rIns="90000" tIns="45000"/>
          <a:p>
            <a:pPr>
              <a:lnSpc>
                <a:spcPct val="100000"/>
              </a:lnSpc>
            </a:pPr>
            <a:r>
              <a:rPr lang="en-IN">
                <a:solidFill>
                  <a:srgbClr val="000000"/>
                </a:solidFill>
                <a:latin typeface="Calibri"/>
              </a:rPr>
              <a:t>22/01/14</a:t>
            </a:r>
            <a:endParaRPr/>
          </a:p>
        </p:txBody>
      </p:sp>
      <p:sp>
        <p:nvSpPr>
          <p:cNvPr id="75" name="PlaceHolder 2"/>
          <p:cNvSpPr>
            <a:spLocks noGrp="1"/>
          </p:cNvSpPr>
          <p:nvPr>
            <p:ph type="ftr"/>
          </p:nvPr>
        </p:nvSpPr>
        <p:spPr>
          <a:xfrm>
            <a:off x="0" y="0"/>
            <a:ext cx="-11796840" cy="-11796840"/>
          </a:xfrm>
          <a:prstGeom prst="rect">
            <a:avLst/>
          </a:prstGeom>
        </p:spPr>
        <p:txBody>
          <a:bodyPr bIns="45000" lIns="90000" rIns="90000" tIns="45000"/>
          <a:p>
            <a:endParaRPr/>
          </a:p>
        </p:txBody>
      </p:sp>
      <p:sp>
        <p:nvSpPr>
          <p:cNvPr id="76" name="PlaceHolder 3"/>
          <p:cNvSpPr>
            <a:spLocks noGrp="1"/>
          </p:cNvSpPr>
          <p:nvPr>
            <p:ph type="sldNum"/>
          </p:nvPr>
        </p:nvSpPr>
        <p:spPr>
          <a:xfrm>
            <a:off x="0" y="0"/>
            <a:ext cx="-11796840" cy="-11796840"/>
          </a:xfrm>
          <a:prstGeom prst="rect">
            <a:avLst/>
          </a:prstGeom>
        </p:spPr>
        <p:txBody>
          <a:bodyPr bIns="45000" lIns="90000" rIns="90000" tIns="45000"/>
          <a:p>
            <a:pPr>
              <a:lnSpc>
                <a:spcPct val="100000"/>
              </a:lnSpc>
            </a:pPr>
            <a:fld id="{F1F131D1-2181-4101-B1E1-7161A1F12191}" type="slidenum">
              <a:rPr lang="en-IN">
                <a:solidFill>
                  <a:srgbClr val="000000"/>
                </a:solidFill>
                <a:latin typeface="Calibri"/>
              </a:rPr>
              <a:t>&lt;number&gt;</a:t>
            </a:fld>
            <a:endParaRPr/>
          </a:p>
        </p:txBody>
      </p:sp>
      <p:sp>
        <p:nvSpPr>
          <p:cNvPr id="77" name="PlaceHolder 4"/>
          <p:cNvSpPr>
            <a:spLocks noGrp="1"/>
          </p:cNvSpPr>
          <p:nvPr>
            <p:ph type="title"/>
          </p:nvPr>
        </p:nvSpPr>
        <p:spPr>
          <a:xfrm>
            <a:off x="457200" y="273600"/>
            <a:ext cx="8229240" cy="1144800"/>
          </a:xfrm>
          <a:prstGeom prst="rect">
            <a:avLst/>
          </a:prstGeom>
        </p:spPr>
        <p:txBody>
          <a:bodyPr anchor="ctr" bIns="0" lIns="0" rIns="0" tIns="0" wrap="none"/>
          <a:p>
            <a:r>
              <a:rPr lang="fr-FR"/>
              <a:t>Click to edit the title text format</a:t>
            </a:r>
            <a:endParaRPr/>
          </a:p>
        </p:txBody>
      </p:sp>
      <p:sp>
        <p:nvSpPr>
          <p:cNvPr id="78" name="PlaceHolder 5"/>
          <p:cNvSpPr>
            <a:spLocks noGrp="1"/>
          </p:cNvSpPr>
          <p:nvPr>
            <p:ph type="body"/>
          </p:nvPr>
        </p:nvSpPr>
        <p:spPr>
          <a:xfrm>
            <a:off x="457200" y="1604520"/>
            <a:ext cx="8046360" cy="3976920"/>
          </a:xfrm>
          <a:prstGeom prst="rect">
            <a:avLst/>
          </a:prstGeom>
        </p:spPr>
        <p:txBody>
          <a:bodyPr bIns="0" lIns="0" rIns="0" tIns="0" wrap="none"/>
          <a:p>
            <a:pPr>
              <a:buSzPct val="45000"/>
              <a:buFont typeface="StarSymbol"/>
              <a:buChar char=""/>
            </a:pPr>
            <a:r>
              <a:rPr lang="fr-FR"/>
              <a:t>Click to edit the outline text format</a:t>
            </a:r>
            <a:endParaRPr/>
          </a:p>
          <a:p>
            <a:pPr lvl="1">
              <a:buSzPct val="75000"/>
              <a:buFont typeface="StarSymbol"/>
              <a:buChar char=""/>
            </a:pPr>
            <a:r>
              <a:rPr lang="fr-FR"/>
              <a:t>Second Outline Level</a:t>
            </a:r>
            <a:endParaRPr/>
          </a:p>
          <a:p>
            <a:pPr lvl="2">
              <a:buSzPct val="45000"/>
              <a:buFont typeface="StarSymbol"/>
              <a:buChar char=""/>
            </a:pPr>
            <a:r>
              <a:rPr lang="fr-FR"/>
              <a:t>Third Outline Level</a:t>
            </a:r>
            <a:endParaRPr/>
          </a:p>
          <a:p>
            <a:pPr lvl="3">
              <a:buSzPct val="75000"/>
              <a:buFont typeface="StarSymbol"/>
              <a:buChar char=""/>
            </a:pPr>
            <a:r>
              <a:rPr lang="fr-FR"/>
              <a:t>Fourth Outline Level</a:t>
            </a:r>
            <a:endParaRPr/>
          </a:p>
          <a:p>
            <a:pPr lvl="4">
              <a:buSzPct val="45000"/>
              <a:buFont typeface="StarSymbol"/>
              <a:buChar char=""/>
            </a:pPr>
            <a:r>
              <a:rPr lang="fr-FR"/>
              <a:t>Fifth Outline Level</a:t>
            </a:r>
            <a:endParaRPr/>
          </a:p>
          <a:p>
            <a:pPr lvl="5">
              <a:buSzPct val="45000"/>
              <a:buFont typeface="StarSymbol"/>
              <a:buChar char=""/>
            </a:pPr>
            <a:r>
              <a:rPr lang="fr-FR"/>
              <a:t>Sixth Outline Level</a:t>
            </a:r>
            <a:endParaRPr/>
          </a:p>
          <a:p>
            <a:pPr lvl="6">
              <a:buSzPct val="45000"/>
              <a:buFont typeface="StarSymbol"/>
              <a:buChar char=""/>
            </a:pPr>
            <a:r>
              <a:rPr lang="fr-FR"/>
              <a:t>Seventh Outline Level</a:t>
            </a:r>
            <a:endParaRPr/>
          </a:p>
        </p:txBody>
      </p:sp>
    </p:spTree>
  </p:cSld>
  <p:clrMap accent1="accent1" accent2="accent2" accent3="accent3" accent4="accent4" accent5="accent5" accent6="accent6" bg1="lt1" bg2="lt2" folHlink="folHlink" hlink="hlink" tx1="dk1" tx2="dk2"/>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image" Target="../media/image1.wmf"/><Relationship Id="rId2" Type="http://schemas.openxmlformats.org/officeDocument/2006/relationships/slideLayout" Target="../slideLayouts/slideLayout25.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chart" Target="../charts/chart5.xml"/><Relationship Id="rId2"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chart" Target="../charts/chart6.xml"/><Relationship Id="rId2"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chart" Target="../charts/chart7.xml"/><Relationship Id="rId2"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chart" Target="../charts/chart8.xml"/><Relationship Id="rId2"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image" Target="../media/image2.wmf"/><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chart" Target="../charts/chart9.xml"/><Relationship Id="rId2"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chart" Target="../charts/chart1.xml"/><Relationship Id="rId2"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chart" Target="../charts/chart2.xml"/><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chart" Target="../charts/chart3.xml"/><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chart" Target="../charts/chart4.xml"/><Relationship Id="rId2"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6" name="TextShape 1"/>
          <p:cNvSpPr txBox="1"/>
          <p:nvPr/>
        </p:nvSpPr>
        <p:spPr>
          <a:xfrm>
            <a:off x="611640" y="1268640"/>
            <a:ext cx="7772040" cy="2160000"/>
          </a:xfrm>
          <a:prstGeom prst="rect">
            <a:avLst/>
          </a:prstGeom>
        </p:spPr>
        <p:txBody>
          <a:bodyPr anchor="ctr"/>
          <a:p>
            <a:pPr algn="ctr">
              <a:lnSpc>
                <a:spcPct val="100000"/>
              </a:lnSpc>
            </a:pPr>
            <a:r>
              <a:rPr b="1" lang="fr-FR" sz="4400">
                <a:solidFill>
                  <a:srgbClr val="000000"/>
                </a:solidFill>
                <a:latin typeface="Calibri"/>
              </a:rPr>
              <a:t>Secondary education expansion in Tanzania 2004-2012: a political economy perspective</a:t>
            </a:r>
            <a:endParaRPr/>
          </a:p>
        </p:txBody>
      </p:sp>
      <p:sp>
        <p:nvSpPr>
          <p:cNvPr id="117" name="TextShape 2"/>
          <p:cNvSpPr txBox="1"/>
          <p:nvPr/>
        </p:nvSpPr>
        <p:spPr>
          <a:xfrm>
            <a:off x="1371600" y="3886200"/>
            <a:ext cx="6800400" cy="1752120"/>
          </a:xfrm>
          <a:prstGeom prst="rect">
            <a:avLst/>
          </a:prstGeom>
        </p:spPr>
        <p:txBody>
          <a:bodyPr/>
          <a:p>
            <a:pPr algn="r">
              <a:lnSpc>
                <a:spcPct val="100000"/>
              </a:lnSpc>
            </a:pPr>
            <a:r>
              <a:rPr lang="en-IN" sz="3200">
                <a:solidFill>
                  <a:srgbClr val="8b8b8b"/>
                </a:solidFill>
                <a:latin typeface="Calibri"/>
              </a:rPr>
              <a:t>Sonia LANGUILLE</a:t>
            </a:r>
            <a:endParaRPr/>
          </a:p>
          <a:p>
            <a:pPr algn="r">
              <a:lnSpc>
                <a:spcPct val="100000"/>
              </a:lnSpc>
            </a:pPr>
            <a:r>
              <a:rPr lang="en-IN" sz="3200">
                <a:solidFill>
                  <a:srgbClr val="8b8b8b"/>
                </a:solidFill>
                <a:latin typeface="Calibri"/>
              </a:rPr>
              <a:t>SOAS – Development Studies </a:t>
            </a:r>
            <a:endParaRPr/>
          </a:p>
          <a:p>
            <a:pPr algn="r">
              <a:lnSpc>
                <a:spcPct val="100000"/>
              </a:lnSpc>
            </a:pPr>
            <a:r>
              <a:rPr lang="en-IN" sz="3200">
                <a:solidFill>
                  <a:srgbClr val="8b8b8b"/>
                </a:solidFill>
                <a:latin typeface="Calibri"/>
              </a:rPr>
              <a:t>AGW – Bangalore, January 2014</a:t>
            </a:r>
            <a:endParaRPr/>
          </a:p>
          <a:p>
            <a:pPr algn="ctr">
              <a:lnSpc>
                <a:spcPct val="100000"/>
              </a:lnSpc>
            </a:pPr>
            <a:endParaRPr/>
          </a:p>
        </p:txBody>
      </p:sp>
    </p:spTree>
  </p:cSld>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2" name="TextShape 1"/>
          <p:cNvSpPr txBox="1"/>
          <p:nvPr/>
        </p:nvSpPr>
        <p:spPr>
          <a:xfrm>
            <a:off x="467640" y="116640"/>
            <a:ext cx="8229240" cy="705600"/>
          </a:xfrm>
          <a:prstGeom prst="rect">
            <a:avLst/>
          </a:prstGeom>
        </p:spPr>
        <p:txBody>
          <a:bodyPr anchor="ctr"/>
          <a:p>
            <a:pPr algn="ctr">
              <a:lnSpc>
                <a:spcPct val="100000"/>
              </a:lnSpc>
            </a:pPr>
            <a:r>
              <a:rPr b="1" lang="fr-FR" sz="4400">
                <a:solidFill>
                  <a:srgbClr val="000000"/>
                </a:solidFill>
                <a:latin typeface="Calibri"/>
              </a:rPr>
              <a:t>I. Theoretical framework</a:t>
            </a:r>
            <a:endParaRPr/>
          </a:p>
        </p:txBody>
      </p:sp>
      <p:sp>
        <p:nvSpPr>
          <p:cNvPr id="153" name="TextShape 2"/>
          <p:cNvSpPr txBox="1"/>
          <p:nvPr/>
        </p:nvSpPr>
        <p:spPr>
          <a:xfrm>
            <a:off x="179640" y="836640"/>
            <a:ext cx="8784720" cy="5904360"/>
          </a:xfrm>
          <a:prstGeom prst="rect">
            <a:avLst/>
          </a:prstGeom>
        </p:spPr>
        <p:txBody>
          <a:bodyPr/>
          <a:p>
            <a:pPr>
              <a:lnSpc>
                <a:spcPct val="100000"/>
              </a:lnSpc>
              <a:buFont typeface="Arial"/>
              <a:buChar char="•"/>
            </a:pPr>
            <a:r>
              <a:rPr lang="fr-FR" sz="3200">
                <a:solidFill>
                  <a:srgbClr val="000000"/>
                </a:solidFill>
                <a:latin typeface="Calibri"/>
              </a:rPr>
              <a:t>Critique of human capital theory:</a:t>
            </a:r>
            <a:endParaRPr/>
          </a:p>
          <a:p>
            <a:pPr lvl="1">
              <a:lnSpc>
                <a:spcPct val="100000"/>
              </a:lnSpc>
              <a:buFont typeface="Arial"/>
              <a:buChar char="–"/>
            </a:pPr>
            <a:r>
              <a:rPr lang="fr-FR" sz="2800">
                <a:solidFill>
                  <a:srgbClr val="000000"/>
                </a:solidFill>
                <a:latin typeface="Calibri"/>
              </a:rPr>
              <a:t>From Mincer (1958), Schultz (1961), Becker (1962) to Hanushek &amp;Woessman (2008, 2012): earning &amp; production functions</a:t>
            </a:r>
            <a:endParaRPr/>
          </a:p>
          <a:p>
            <a:pPr lvl="1">
              <a:lnSpc>
                <a:spcPct val="100000"/>
              </a:lnSpc>
              <a:buFont typeface="Arial"/>
              <a:buChar char="–"/>
            </a:pPr>
            <a:r>
              <a:rPr lang="fr-FR" sz="2800">
                <a:solidFill>
                  <a:srgbClr val="000000"/>
                </a:solidFill>
                <a:latin typeface="Calibri"/>
              </a:rPr>
              <a:t>little analytical power on education process and education&lt;-&gt;economy</a:t>
            </a:r>
            <a:endParaRPr/>
          </a:p>
          <a:p>
            <a:pPr>
              <a:lnSpc>
                <a:spcPct val="100000"/>
              </a:lnSpc>
              <a:buFont typeface="Arial"/>
              <a:buChar char="•"/>
            </a:pPr>
            <a:r>
              <a:rPr lang="fr-FR" sz="3200">
                <a:solidFill>
                  <a:srgbClr val="000000"/>
                </a:solidFill>
                <a:latin typeface="Calibri"/>
              </a:rPr>
              <a:t>Alternative: a political economy approach        (history, site of conflict over resource allocations, international/domestic, material/ideological dimensions, site of economic production)</a:t>
            </a:r>
            <a:endParaRPr/>
          </a:p>
          <a:p>
            <a:pPr>
              <a:lnSpc>
                <a:spcPct val="100000"/>
              </a:lnSpc>
              <a:buFont typeface="Arial"/>
              <a:buChar char="•"/>
            </a:pPr>
            <a:r>
              <a:rPr lang="fr-FR" sz="3200">
                <a:solidFill>
                  <a:srgbClr val="000000"/>
                </a:solidFill>
                <a:latin typeface="Calibri"/>
              </a:rPr>
              <a:t>Eclectic sources of inspiration: pssop (Ben Fine), reproduction theories (Bourdieu, Bowles&amp;Gintis), capability (Nusbaum), Foucault</a:t>
            </a:r>
            <a:endParaRPr/>
          </a:p>
          <a:p>
            <a:pPr>
              <a:lnSpc>
                <a:spcPct val="100000"/>
              </a:lnSpc>
              <a:buFont typeface="Arial"/>
              <a:buChar char="•"/>
            </a:pPr>
            <a:r>
              <a:rPr lang="fr-FR" sz="3200">
                <a:solidFill>
                  <a:srgbClr val="000000"/>
                </a:solidFill>
                <a:latin typeface="Calibri"/>
              </a:rPr>
              <a:t>Highly inductive approach </a:t>
            </a:r>
            <a:endParaRPr/>
          </a:p>
          <a:p>
            <a:pPr>
              <a:lnSpc>
                <a:spcPct val="100000"/>
              </a:lnSpc>
            </a:pPr>
            <a:endParaRPr/>
          </a:p>
        </p:txBody>
      </p:sp>
      <p:sp>
        <p:nvSpPr>
          <p:cNvPr id="154" name="TextShape 3"/>
          <p:cNvSpPr txBox="1"/>
          <p:nvPr/>
        </p:nvSpPr>
        <p:spPr>
          <a:xfrm>
            <a:off x="0" y="0"/>
            <a:ext cx="-11796840" cy="-11796840"/>
          </a:xfrm>
          <a:prstGeom prst="rect">
            <a:avLst/>
          </a:prstGeom>
        </p:spPr>
        <p:txBody>
          <a:bodyPr bIns="45000" lIns="90000" rIns="90000" tIns="45000"/>
          <a:p>
            <a:pPr>
              <a:lnSpc>
                <a:spcPct val="100000"/>
              </a:lnSpc>
            </a:pPr>
            <a:fld id="{F19101D1-8131-4171-9151-D1810121D131}" type="slidenum">
              <a:rPr lang="en-IN">
                <a:solidFill>
                  <a:srgbClr val="000000"/>
                </a:solidFill>
                <a:latin typeface="Calibri"/>
              </a:rPr>
              <a:t>&lt;number&gt;</a:t>
            </a:fld>
            <a:endParaRPr/>
          </a:p>
        </p:txBody>
      </p:sp>
    </p:spTree>
  </p:cSld>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5" name="TextShape 1"/>
          <p:cNvSpPr txBox="1"/>
          <p:nvPr/>
        </p:nvSpPr>
        <p:spPr>
          <a:xfrm>
            <a:off x="457200" y="274680"/>
            <a:ext cx="8229240" cy="1142640"/>
          </a:xfrm>
          <a:prstGeom prst="rect">
            <a:avLst/>
          </a:prstGeom>
        </p:spPr>
        <p:txBody>
          <a:bodyPr anchor="ctr"/>
          <a:p>
            <a:pPr algn="ctr">
              <a:lnSpc>
                <a:spcPct val="100000"/>
              </a:lnSpc>
            </a:pPr>
            <a:r>
              <a:rPr b="1" lang="fr-FR" sz="4400">
                <a:solidFill>
                  <a:srgbClr val="000000"/>
                </a:solidFill>
                <a:latin typeface="Calibri"/>
              </a:rPr>
              <a:t>II. Methodological framework</a:t>
            </a:r>
            <a:r>
              <a:rPr b="1" lang="fr-FR" sz="4400">
                <a:solidFill>
                  <a:srgbClr val="000000"/>
                </a:solidFill>
                <a:latin typeface="Calibri"/>
              </a:rPr>
              <a:t>
</a:t>
            </a:r>
            <a:endParaRPr/>
          </a:p>
        </p:txBody>
      </p:sp>
      <p:sp>
        <p:nvSpPr>
          <p:cNvPr id="156" name="TextShape 2"/>
          <p:cNvSpPr txBox="1"/>
          <p:nvPr/>
        </p:nvSpPr>
        <p:spPr>
          <a:xfrm>
            <a:off x="323640" y="1124640"/>
            <a:ext cx="8568720" cy="5544360"/>
          </a:xfrm>
          <a:prstGeom prst="rect">
            <a:avLst/>
          </a:prstGeom>
        </p:spPr>
        <p:txBody>
          <a:bodyPr/>
          <a:p>
            <a:pPr>
              <a:lnSpc>
                <a:spcPct val="100000"/>
              </a:lnSpc>
              <a:buFont typeface="Arial"/>
              <a:buChar char="•"/>
            </a:pPr>
            <a:r>
              <a:rPr lang="fr-FR" sz="3200">
                <a:solidFill>
                  <a:srgbClr val="000000"/>
                </a:solidFill>
                <a:latin typeface="Calibri"/>
              </a:rPr>
              <a:t>	</a:t>
            </a:r>
            <a:r>
              <a:rPr lang="fr-FR" sz="3200">
                <a:solidFill>
                  <a:srgbClr val="000000"/>
                </a:solidFill>
                <a:latin typeface="Calibri"/>
              </a:rPr>
              <a:t>Fieldwork in Tanzania (national/Lushoto district): sep2011 – April 2012</a:t>
            </a:r>
            <a:endParaRPr/>
          </a:p>
          <a:p>
            <a:pPr>
              <a:lnSpc>
                <a:spcPct val="100000"/>
              </a:lnSpc>
              <a:buFont typeface="Arial"/>
              <a:buChar char="•"/>
            </a:pPr>
            <a:r>
              <a:rPr lang="fr-FR" sz="3200">
                <a:solidFill>
                  <a:srgbClr val="000000"/>
                </a:solidFill>
                <a:latin typeface="Calibri"/>
              </a:rPr>
              <a:t>Focus on the elite</a:t>
            </a:r>
            <a:endParaRPr/>
          </a:p>
          <a:p>
            <a:pPr>
              <a:lnSpc>
                <a:spcPct val="100000"/>
              </a:lnSpc>
              <a:buFont typeface="Arial"/>
              <a:buChar char="•"/>
            </a:pPr>
            <a:r>
              <a:rPr lang="fr-FR" sz="3200">
                <a:solidFill>
                  <a:srgbClr val="000000"/>
                </a:solidFill>
                <a:latin typeface="Calibri"/>
              </a:rPr>
              <a:t>150 qualitative interviews (government/district officials, donors, CSOs, entrepreneurs, religious leaders)</a:t>
            </a:r>
            <a:endParaRPr/>
          </a:p>
          <a:p>
            <a:pPr>
              <a:lnSpc>
                <a:spcPct val="100000"/>
              </a:lnSpc>
              <a:buFont typeface="Arial"/>
              <a:buChar char="•"/>
            </a:pPr>
            <a:r>
              <a:rPr lang="fr-FR" sz="3200">
                <a:solidFill>
                  <a:srgbClr val="000000"/>
                </a:solidFill>
                <a:latin typeface="Calibri"/>
              </a:rPr>
              <a:t>Sampling criteria: purposive sampling/’snow ball’</a:t>
            </a:r>
            <a:endParaRPr/>
          </a:p>
          <a:p>
            <a:pPr>
              <a:lnSpc>
                <a:spcPct val="100000"/>
              </a:lnSpc>
              <a:buFont typeface="Arial"/>
              <a:buChar char="•"/>
            </a:pPr>
            <a:r>
              <a:rPr lang="fr-FR" sz="3200">
                <a:solidFill>
                  <a:srgbClr val="000000"/>
                </a:solidFill>
                <a:latin typeface="Calibri"/>
              </a:rPr>
              <a:t>Visit of 25 schools (interviews with head teachers + village leaders+ focus groups with parents, teachers, students)</a:t>
            </a:r>
            <a:endParaRPr/>
          </a:p>
          <a:p>
            <a:pPr>
              <a:lnSpc>
                <a:spcPct val="100000"/>
              </a:lnSpc>
              <a:buFont typeface="Arial"/>
              <a:buChar char="•"/>
            </a:pPr>
            <a:r>
              <a:rPr lang="fr-FR" sz="3200">
                <a:solidFill>
                  <a:srgbClr val="000000"/>
                </a:solidFill>
                <a:latin typeface="Calibri"/>
              </a:rPr>
              <a:t>Official documents and press</a:t>
            </a:r>
            <a:endParaRPr/>
          </a:p>
          <a:p>
            <a:pPr>
              <a:lnSpc>
                <a:spcPct val="100000"/>
              </a:lnSpc>
              <a:buFont typeface="Arial"/>
              <a:buChar char="•"/>
            </a:pPr>
            <a:r>
              <a:rPr lang="fr-FR" sz="3200">
                <a:solidFill>
                  <a:srgbClr val="000000"/>
                </a:solidFill>
                <a:latin typeface="Calibri"/>
              </a:rPr>
              <a:t>First hand analysis of aid and budget data</a:t>
            </a:r>
            <a:endParaRPr/>
          </a:p>
          <a:p>
            <a:pPr>
              <a:lnSpc>
                <a:spcPct val="100000"/>
              </a:lnSpc>
            </a:pPr>
            <a:endParaRPr/>
          </a:p>
        </p:txBody>
      </p:sp>
      <p:sp>
        <p:nvSpPr>
          <p:cNvPr id="157" name="TextShape 3"/>
          <p:cNvSpPr txBox="1"/>
          <p:nvPr/>
        </p:nvSpPr>
        <p:spPr>
          <a:xfrm>
            <a:off x="0" y="0"/>
            <a:ext cx="-11796840" cy="-11796840"/>
          </a:xfrm>
          <a:prstGeom prst="rect">
            <a:avLst/>
          </a:prstGeom>
        </p:spPr>
        <p:txBody>
          <a:bodyPr bIns="45000" lIns="90000" rIns="90000" tIns="45000"/>
          <a:p>
            <a:pPr>
              <a:lnSpc>
                <a:spcPct val="100000"/>
              </a:lnSpc>
            </a:pPr>
            <a:fld id="{E1D1D141-F1A1-4101-9171-21A121113171}" type="slidenum">
              <a:rPr lang="en-IN">
                <a:solidFill>
                  <a:srgbClr val="000000"/>
                </a:solidFill>
                <a:latin typeface="Calibri"/>
              </a:rPr>
              <a:t>&lt;number&gt;</a:t>
            </a:fld>
            <a:endParaRPr/>
          </a:p>
        </p:txBody>
      </p:sp>
    </p:spTree>
  </p:cSld>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8" name="TextShape 1"/>
          <p:cNvSpPr txBox="1"/>
          <p:nvPr/>
        </p:nvSpPr>
        <p:spPr>
          <a:xfrm>
            <a:off x="323640" y="260640"/>
            <a:ext cx="8424720" cy="935640"/>
          </a:xfrm>
          <a:prstGeom prst="rect">
            <a:avLst/>
          </a:prstGeom>
        </p:spPr>
        <p:txBody>
          <a:bodyPr anchor="ctr"/>
          <a:p>
            <a:pPr algn="ctr">
              <a:lnSpc>
                <a:spcPct val="100000"/>
              </a:lnSpc>
            </a:pPr>
            <a:r>
              <a:rPr b="1" lang="fr-FR" sz="3000">
                <a:solidFill>
                  <a:srgbClr val="000000"/>
                </a:solidFill>
                <a:latin typeface="Calibri"/>
              </a:rPr>
              <a:t>III. Understanding elites’ education policy choices </a:t>
            </a:r>
            <a:r>
              <a:rPr b="1" lang="fr-FR" sz="3000">
                <a:solidFill>
                  <a:srgbClr val="000000"/>
                </a:solidFill>
                <a:latin typeface="Calibri"/>
              </a:rPr>
              <a:t>
</a:t>
            </a:r>
            <a:endParaRPr/>
          </a:p>
        </p:txBody>
      </p:sp>
      <p:sp>
        <p:nvSpPr>
          <p:cNvPr id="159" name="TextShape 2"/>
          <p:cNvSpPr txBox="1"/>
          <p:nvPr/>
        </p:nvSpPr>
        <p:spPr>
          <a:xfrm>
            <a:off x="323640" y="980640"/>
            <a:ext cx="8640720" cy="5877000"/>
          </a:xfrm>
          <a:prstGeom prst="rect">
            <a:avLst/>
          </a:prstGeom>
        </p:spPr>
        <p:txBody>
          <a:bodyPr/>
          <a:p>
            <a:pPr>
              <a:lnSpc>
                <a:spcPct val="100000"/>
              </a:lnSpc>
            </a:pPr>
            <a:r>
              <a:rPr b="1" lang="fr-FR" sz="2800">
                <a:solidFill>
                  <a:srgbClr val="000000"/>
                </a:solidFill>
                <a:latin typeface="Calibri"/>
              </a:rPr>
              <a:t>1. Education policy, outcome of elites’ internal struggles</a:t>
            </a:r>
            <a:endParaRPr/>
          </a:p>
          <a:p>
            <a:pPr>
              <a:lnSpc>
                <a:spcPct val="100000"/>
              </a:lnSpc>
              <a:buFont typeface="Arial"/>
              <a:buChar char="•"/>
            </a:pPr>
            <a:r>
              <a:rPr lang="fr-FR" sz="2800">
                <a:solidFill>
                  <a:srgbClr val="000000"/>
                </a:solidFill>
                <a:latin typeface="Calibri"/>
              </a:rPr>
              <a:t>Unpacking the ‘state’ and the discourse ‘they’re all corrupt, cynical, stupid’</a:t>
            </a:r>
            <a:endParaRPr/>
          </a:p>
          <a:p>
            <a:pPr>
              <a:lnSpc>
                <a:spcPct val="100000"/>
              </a:lnSpc>
              <a:buFont typeface="Arial"/>
              <a:buChar char="•"/>
            </a:pPr>
            <a:r>
              <a:rPr lang="fr-FR" sz="2800">
                <a:solidFill>
                  <a:srgbClr val="000000"/>
                </a:solidFill>
                <a:latin typeface="Calibri"/>
              </a:rPr>
              <a:t>Politician leaders’ electoral strategy but rooted in country’s ideological history </a:t>
            </a:r>
            <a:endParaRPr/>
          </a:p>
          <a:p>
            <a:pPr>
              <a:lnSpc>
                <a:spcPct val="100000"/>
              </a:lnSpc>
              <a:buFont typeface="Arial"/>
              <a:buChar char="•"/>
            </a:pPr>
            <a:r>
              <a:rPr lang="fr-FR" sz="2800">
                <a:solidFill>
                  <a:srgbClr val="000000"/>
                </a:solidFill>
                <a:latin typeface="Calibri"/>
              </a:rPr>
              <a:t>Coercion of the technocratic apparatus (2 modernisation philosophies: the ‘great leap forward’ vs the technocratic rationality/equilibrium path):</a:t>
            </a:r>
            <a:endParaRPr/>
          </a:p>
          <a:p>
            <a:pPr>
              <a:lnSpc>
                <a:spcPct val="100000"/>
              </a:lnSpc>
            </a:pPr>
            <a:r>
              <a:rPr i="1" lang="fr-FR" sz="2600">
                <a:solidFill>
                  <a:srgbClr val="000000"/>
                </a:solidFill>
                <a:latin typeface="Calibri"/>
              </a:rPr>
              <a:t>‘</a:t>
            </a:r>
            <a:r>
              <a:rPr i="1" lang="fr-FR" sz="2600">
                <a:solidFill>
                  <a:srgbClr val="000000"/>
                </a:solidFill>
                <a:latin typeface="Calibri"/>
              </a:rPr>
              <a:t>Now we’ve got difficulties but in 30 years to come it will be different, we’ll have the biggest learned community in East Africa …Yes, the beginners will be crucified for those who come later</a:t>
            </a:r>
            <a:r>
              <a:rPr lang="fr-FR" sz="2600">
                <a:solidFill>
                  <a:srgbClr val="000000"/>
                </a:solidFill>
                <a:latin typeface="Calibri"/>
              </a:rPr>
              <a:t>’ MP, Lushoto district</a:t>
            </a:r>
            <a:endParaRPr/>
          </a:p>
          <a:p>
            <a:pPr>
              <a:lnSpc>
                <a:spcPct val="100000"/>
              </a:lnSpc>
            </a:pPr>
            <a:endParaRPr/>
          </a:p>
        </p:txBody>
      </p:sp>
      <p:sp>
        <p:nvSpPr>
          <p:cNvPr id="160" name="TextShape 3"/>
          <p:cNvSpPr txBox="1"/>
          <p:nvPr/>
        </p:nvSpPr>
        <p:spPr>
          <a:xfrm>
            <a:off x="0" y="0"/>
            <a:ext cx="-11796840" cy="-11796840"/>
          </a:xfrm>
          <a:prstGeom prst="rect">
            <a:avLst/>
          </a:prstGeom>
        </p:spPr>
        <p:txBody>
          <a:bodyPr bIns="45000" lIns="90000" rIns="90000" tIns="45000"/>
          <a:p>
            <a:pPr>
              <a:lnSpc>
                <a:spcPct val="100000"/>
              </a:lnSpc>
            </a:pPr>
            <a:fld id="{4181F111-D1A1-41A1-8101-F1317151D151}" type="slidenum">
              <a:rPr lang="en-IN">
                <a:solidFill>
                  <a:srgbClr val="000000"/>
                </a:solidFill>
                <a:latin typeface="Calibri"/>
              </a:rPr>
              <a:t>&lt;number&gt;</a:t>
            </a:fld>
            <a:endParaRPr/>
          </a:p>
        </p:txBody>
      </p:sp>
    </p:spTree>
  </p:cSld>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1" name="TextShape 1"/>
          <p:cNvSpPr txBox="1"/>
          <p:nvPr/>
        </p:nvSpPr>
        <p:spPr>
          <a:xfrm>
            <a:off x="179640" y="476640"/>
            <a:ext cx="8856720" cy="6120360"/>
          </a:xfrm>
          <a:prstGeom prst="rect">
            <a:avLst/>
          </a:prstGeom>
        </p:spPr>
        <p:txBody>
          <a:bodyPr/>
          <a:p>
            <a:pPr>
              <a:lnSpc>
                <a:spcPct val="100000"/>
              </a:lnSpc>
            </a:pPr>
            <a:r>
              <a:rPr lang="fr-FR" sz="2800">
                <a:solidFill>
                  <a:srgbClr val="000000"/>
                </a:solidFill>
                <a:latin typeface="Calibri"/>
              </a:rPr>
              <a:t>‘</a:t>
            </a:r>
            <a:r>
              <a:rPr i="1" lang="fr-FR" sz="2800">
                <a:solidFill>
                  <a:srgbClr val="000000"/>
                </a:solidFill>
                <a:latin typeface="Calibri"/>
              </a:rPr>
              <a:t>We as the ministry, we wanted to expand secondary education according to plans. As technocrats, we plan how things should go. But the political envoys said “No, no, no. We need to run, to jump”.’ (Official, Ministry of Education)</a:t>
            </a:r>
            <a:endParaRPr/>
          </a:p>
          <a:p>
            <a:pPr>
              <a:lnSpc>
                <a:spcPct val="100000"/>
              </a:lnSpc>
              <a:buFont typeface="Arial"/>
              <a:buChar char="•"/>
            </a:pPr>
            <a:r>
              <a:rPr lang="fr-FR" sz="2800">
                <a:solidFill>
                  <a:srgbClr val="000000"/>
                </a:solidFill>
                <a:latin typeface="Calibri"/>
              </a:rPr>
              <a:t>The Moderns and the Ancients: the generational divide</a:t>
            </a:r>
            <a:endParaRPr/>
          </a:p>
          <a:p>
            <a:pPr>
              <a:lnSpc>
                <a:spcPct val="100000"/>
              </a:lnSpc>
            </a:pPr>
            <a:r>
              <a:rPr lang="fr-FR" sz="2600">
                <a:solidFill>
                  <a:srgbClr val="000000"/>
                </a:solidFill>
                <a:latin typeface="Calibri"/>
              </a:rPr>
              <a:t>‘</a:t>
            </a:r>
            <a:r>
              <a:rPr i="1" lang="fr-FR" sz="2600">
                <a:solidFill>
                  <a:srgbClr val="000000"/>
                </a:solidFill>
                <a:latin typeface="Calibri"/>
              </a:rPr>
              <a:t>They[oldest politicians]’ve got an idealistic approach. We need a realistic approach. If you decide to build a school and you don’t have teachers,</a:t>
            </a:r>
            <a:r>
              <a:rPr lang="fr-FR" sz="2600">
                <a:solidFill>
                  <a:srgbClr val="000000"/>
                </a:solidFill>
                <a:latin typeface="Calibri"/>
              </a:rPr>
              <a:t> </a:t>
            </a:r>
            <a:r>
              <a:rPr i="1" lang="fr-FR" sz="2600">
                <a:solidFill>
                  <a:srgbClr val="000000"/>
                </a:solidFill>
                <a:latin typeface="Calibri"/>
              </a:rPr>
              <a:t>you don’t have books... what do you expect? You don’t have to politicise everything. Education is a technical issue.’ </a:t>
            </a:r>
            <a:r>
              <a:rPr lang="fr-FR" sz="2600">
                <a:solidFill>
                  <a:srgbClr val="000000"/>
                </a:solidFill>
                <a:latin typeface="Calibri"/>
              </a:rPr>
              <a:t>(Young politician, CCM ruling party)</a:t>
            </a:r>
            <a:endParaRPr/>
          </a:p>
          <a:p>
            <a:pPr>
              <a:lnSpc>
                <a:spcPct val="100000"/>
              </a:lnSpc>
            </a:pPr>
            <a:endParaRPr/>
          </a:p>
        </p:txBody>
      </p:sp>
      <p:sp>
        <p:nvSpPr>
          <p:cNvPr id="162" name="TextShape 2"/>
          <p:cNvSpPr txBox="1"/>
          <p:nvPr/>
        </p:nvSpPr>
        <p:spPr>
          <a:xfrm>
            <a:off x="0" y="0"/>
            <a:ext cx="-11796840" cy="-11796840"/>
          </a:xfrm>
          <a:prstGeom prst="rect">
            <a:avLst/>
          </a:prstGeom>
        </p:spPr>
        <p:txBody>
          <a:bodyPr bIns="45000" lIns="90000" rIns="90000" tIns="45000"/>
          <a:p>
            <a:pPr>
              <a:lnSpc>
                <a:spcPct val="100000"/>
              </a:lnSpc>
            </a:pPr>
            <a:fld id="{8181C1D1-A1A1-41C1-8101-71A111A1E131}" type="slidenum">
              <a:rPr lang="en-IN">
                <a:solidFill>
                  <a:srgbClr val="000000"/>
                </a:solidFill>
                <a:latin typeface="Calibri"/>
              </a:rPr>
              <a:t>&lt;number&gt;</a:t>
            </a:fld>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3" name="TextShape 1"/>
          <p:cNvSpPr txBox="1"/>
          <p:nvPr/>
        </p:nvSpPr>
        <p:spPr>
          <a:xfrm>
            <a:off x="251640" y="260640"/>
            <a:ext cx="8712720" cy="6480360"/>
          </a:xfrm>
          <a:prstGeom prst="rect">
            <a:avLst/>
          </a:prstGeom>
        </p:spPr>
        <p:txBody>
          <a:bodyPr/>
          <a:p>
            <a:pPr>
              <a:lnSpc>
                <a:spcPct val="100000"/>
              </a:lnSpc>
            </a:pPr>
            <a:r>
              <a:rPr b="1" lang="fr-FR" sz="2800">
                <a:solidFill>
                  <a:srgbClr val="000000"/>
                </a:solidFill>
                <a:latin typeface="Calibri"/>
              </a:rPr>
              <a:t>2. Elites’ homogenous legitimation discourse</a:t>
            </a:r>
            <a:endParaRPr/>
          </a:p>
          <a:p>
            <a:pPr>
              <a:lnSpc>
                <a:spcPct val="100000"/>
              </a:lnSpc>
            </a:pPr>
            <a:r>
              <a:rPr lang="fr-FR" sz="2800">
                <a:solidFill>
                  <a:srgbClr val="000000"/>
                </a:solidFill>
                <a:latin typeface="Calibri"/>
              </a:rPr>
              <a:t>3 main discursive resources (hybrid discourse : history/donors-global discourse)</a:t>
            </a:r>
            <a:endParaRPr/>
          </a:p>
          <a:p>
            <a:pPr algn="ctr">
              <a:lnSpc>
                <a:spcPct val="100000"/>
              </a:lnSpc>
            </a:pPr>
            <a:r>
              <a:rPr b="1" lang="fr-FR" sz="2800">
                <a:solidFill>
                  <a:srgbClr val="000000"/>
                </a:solidFill>
                <a:latin typeface="Calibri"/>
              </a:rPr>
              <a:t> </a:t>
            </a:r>
            <a:r>
              <a:rPr b="1" lang="fr-FR" sz="2800">
                <a:solidFill>
                  <a:srgbClr val="000000"/>
                </a:solidFill>
                <a:latin typeface="Calibri"/>
              </a:rPr>
              <a:t>The ‘Social demand’ narrative</a:t>
            </a:r>
            <a:endParaRPr/>
          </a:p>
          <a:p>
            <a:pPr lvl="1">
              <a:lnSpc>
                <a:spcPct val="100000"/>
              </a:lnSpc>
              <a:buFont typeface="Arial"/>
              <a:buChar char="•"/>
            </a:pPr>
            <a:r>
              <a:rPr lang="fr-FR" sz="2800">
                <a:solidFill>
                  <a:srgbClr val="000000"/>
                </a:solidFill>
                <a:latin typeface="Calibri"/>
              </a:rPr>
              <a:t>Quasi universal primary education, provision of social goods</a:t>
            </a:r>
            <a:endParaRPr/>
          </a:p>
          <a:p>
            <a:pPr lvl="1">
              <a:lnSpc>
                <a:spcPct val="100000"/>
              </a:lnSpc>
              <a:buFont typeface="Arial"/>
              <a:buChar char="•"/>
            </a:pPr>
            <a:r>
              <a:rPr lang="fr-FR" sz="2800">
                <a:solidFill>
                  <a:srgbClr val="000000"/>
                </a:solidFill>
                <a:latin typeface="Calibri"/>
              </a:rPr>
              <a:t>Egalitarian ethos, national imaginary around education</a:t>
            </a:r>
            <a:endParaRPr/>
          </a:p>
          <a:p>
            <a:pPr lvl="1">
              <a:lnSpc>
                <a:spcPct val="100000"/>
              </a:lnSpc>
              <a:buFont typeface="Arial"/>
              <a:buChar char="•"/>
            </a:pPr>
            <a:r>
              <a:rPr lang="fr-FR" sz="2800">
                <a:solidFill>
                  <a:srgbClr val="000000"/>
                </a:solidFill>
                <a:latin typeface="Calibri"/>
              </a:rPr>
              <a:t>Interdependence between state power and society</a:t>
            </a:r>
            <a:endParaRPr/>
          </a:p>
          <a:p>
            <a:pPr lvl="1">
              <a:lnSpc>
                <a:spcPct val="100000"/>
              </a:lnSpc>
              <a:buFont typeface="Arial"/>
              <a:buChar char="•"/>
            </a:pPr>
            <a:r>
              <a:rPr lang="fr-FR" sz="2800">
                <a:solidFill>
                  <a:srgbClr val="000000"/>
                </a:solidFill>
                <a:latin typeface="Calibri"/>
              </a:rPr>
              <a:t>Role of free secondary education in the post-independence formation of the bureaucratic middle-class</a:t>
            </a:r>
            <a:endParaRPr/>
          </a:p>
          <a:p>
            <a:pPr lvl="1">
              <a:lnSpc>
                <a:spcPct val="100000"/>
              </a:lnSpc>
              <a:buFont typeface="Arial"/>
              <a:buChar char="•"/>
            </a:pPr>
            <a:r>
              <a:rPr lang="fr-FR" sz="2800">
                <a:solidFill>
                  <a:srgbClr val="000000"/>
                </a:solidFill>
                <a:latin typeface="Calibri"/>
              </a:rPr>
              <a:t>But no budget, schools constructed and run via communities’ resources, exam failures = regressive tax on the poor</a:t>
            </a:r>
            <a:endParaRPr/>
          </a:p>
          <a:p>
            <a:pPr>
              <a:lnSpc>
                <a:spcPct val="100000"/>
              </a:lnSpc>
            </a:pPr>
            <a:endParaRPr/>
          </a:p>
        </p:txBody>
      </p:sp>
      <p:sp>
        <p:nvSpPr>
          <p:cNvPr id="164" name="TextShape 2"/>
          <p:cNvSpPr txBox="1"/>
          <p:nvPr/>
        </p:nvSpPr>
        <p:spPr>
          <a:xfrm>
            <a:off x="0" y="0"/>
            <a:ext cx="-11796840" cy="-11796840"/>
          </a:xfrm>
          <a:prstGeom prst="rect">
            <a:avLst/>
          </a:prstGeom>
        </p:spPr>
        <p:txBody>
          <a:bodyPr bIns="45000" lIns="90000" rIns="90000" tIns="45000"/>
          <a:p>
            <a:pPr>
              <a:lnSpc>
                <a:spcPct val="100000"/>
              </a:lnSpc>
            </a:pPr>
            <a:fld id="{D111C141-7161-4141-A161-F1A1E1B151F1}" type="slidenum">
              <a:rPr lang="en-IN">
                <a:solidFill>
                  <a:srgbClr val="000000"/>
                </a:solidFill>
                <a:latin typeface="Calibri"/>
              </a:rPr>
              <a:t>&lt;number&gt;</a:t>
            </a:fld>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5" name="TextShape 1"/>
          <p:cNvSpPr txBox="1"/>
          <p:nvPr/>
        </p:nvSpPr>
        <p:spPr>
          <a:xfrm>
            <a:off x="395640" y="476640"/>
            <a:ext cx="8568720" cy="5832360"/>
          </a:xfrm>
          <a:prstGeom prst="rect">
            <a:avLst/>
          </a:prstGeom>
        </p:spPr>
        <p:txBody>
          <a:bodyPr/>
          <a:p>
            <a:pPr algn="ctr">
              <a:lnSpc>
                <a:spcPct val="100000"/>
              </a:lnSpc>
            </a:pPr>
            <a:r>
              <a:rPr b="1" lang="fr-FR" sz="3200">
                <a:solidFill>
                  <a:srgbClr val="000000"/>
                </a:solidFill>
                <a:latin typeface="Calibri"/>
              </a:rPr>
              <a:t>The ‘youth ticking bomb’ narrative</a:t>
            </a:r>
            <a:endParaRPr/>
          </a:p>
          <a:p>
            <a:pPr lvl="1">
              <a:lnSpc>
                <a:spcPct val="100000"/>
              </a:lnSpc>
              <a:buFont typeface="Arial"/>
              <a:buChar char="•"/>
            </a:pPr>
            <a:r>
              <a:rPr lang="fr-FR" sz="3200">
                <a:solidFill>
                  <a:srgbClr val="000000"/>
                </a:solidFill>
                <a:latin typeface="Calibri"/>
              </a:rPr>
              <a:t>Learning = not elites’ core concern (at least until 2009/2010)</a:t>
            </a:r>
            <a:endParaRPr/>
          </a:p>
          <a:p>
            <a:pPr lvl="1">
              <a:lnSpc>
                <a:spcPct val="100000"/>
              </a:lnSpc>
              <a:buFont typeface="Arial"/>
              <a:buChar char="•"/>
            </a:pPr>
            <a:r>
              <a:rPr lang="fr-FR" sz="3200">
                <a:solidFill>
                  <a:srgbClr val="000000"/>
                </a:solidFill>
                <a:latin typeface="Calibri"/>
              </a:rPr>
              <a:t>Primary school leavers’ crisis to manage (‘idle youth in the street’)</a:t>
            </a:r>
            <a:endParaRPr/>
          </a:p>
          <a:p>
            <a:pPr lvl="1">
              <a:lnSpc>
                <a:spcPct val="100000"/>
              </a:lnSpc>
              <a:buFont typeface="Arial"/>
              <a:buChar char="•"/>
            </a:pPr>
            <a:r>
              <a:rPr lang="fr-FR" sz="3200">
                <a:solidFill>
                  <a:srgbClr val="000000"/>
                </a:solidFill>
                <a:latin typeface="Calibri"/>
              </a:rPr>
              <a:t>The gender parameter: girls’ early pregnancies</a:t>
            </a:r>
            <a:endParaRPr/>
          </a:p>
          <a:p>
            <a:pPr lvl="1">
              <a:lnSpc>
                <a:spcPct val="100000"/>
              </a:lnSpc>
              <a:buFont typeface="Arial"/>
              <a:buChar char="•"/>
            </a:pPr>
            <a:r>
              <a:rPr lang="fr-FR" sz="3200">
                <a:solidFill>
                  <a:srgbClr val="000000"/>
                </a:solidFill>
                <a:latin typeface="Calibri"/>
              </a:rPr>
              <a:t>Ward sec. schools = devices for youth domestication /population management (inc. disciplining girls’ sexualised body)</a:t>
            </a:r>
            <a:endParaRPr/>
          </a:p>
          <a:p>
            <a:pPr>
              <a:lnSpc>
                <a:spcPct val="100000"/>
              </a:lnSpc>
            </a:pPr>
            <a:r>
              <a:rPr i="1" lang="fr-FR" sz="3200">
                <a:solidFill>
                  <a:srgbClr val="000000"/>
                </a:solidFill>
                <a:latin typeface="Calibri"/>
              </a:rPr>
              <a:t>‘</a:t>
            </a:r>
            <a:r>
              <a:rPr i="1" lang="fr-FR" sz="3200">
                <a:solidFill>
                  <a:srgbClr val="000000"/>
                </a:solidFill>
                <a:latin typeface="Calibri"/>
              </a:rPr>
              <a:t>It allows to concentrate kids in one area rather than them smoking marijuana’ (former MP)</a:t>
            </a:r>
            <a:endParaRPr/>
          </a:p>
          <a:p>
            <a:pPr>
              <a:lnSpc>
                <a:spcPct val="100000"/>
              </a:lnSpc>
            </a:pPr>
            <a:endParaRPr/>
          </a:p>
        </p:txBody>
      </p:sp>
      <p:sp>
        <p:nvSpPr>
          <p:cNvPr id="166" name="TextShape 2"/>
          <p:cNvSpPr txBox="1"/>
          <p:nvPr/>
        </p:nvSpPr>
        <p:spPr>
          <a:xfrm>
            <a:off x="0" y="0"/>
            <a:ext cx="-11796840" cy="-11796840"/>
          </a:xfrm>
          <a:prstGeom prst="rect">
            <a:avLst/>
          </a:prstGeom>
        </p:spPr>
        <p:txBody>
          <a:bodyPr bIns="45000" lIns="90000" rIns="90000" tIns="45000"/>
          <a:p>
            <a:pPr>
              <a:lnSpc>
                <a:spcPct val="100000"/>
              </a:lnSpc>
            </a:pPr>
            <a:fld id="{E1C16181-D121-41E1-B161-D19181B11111}" type="slidenum">
              <a:rPr lang="en-IN">
                <a:solidFill>
                  <a:srgbClr val="000000"/>
                </a:solidFill>
                <a:latin typeface="Calibri"/>
              </a:rPr>
              <a:t>&lt;number&gt;</a:t>
            </a:fld>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7" name="TextShape 1"/>
          <p:cNvSpPr txBox="1"/>
          <p:nvPr/>
        </p:nvSpPr>
        <p:spPr>
          <a:xfrm>
            <a:off x="251640" y="404640"/>
            <a:ext cx="8506800" cy="6264360"/>
          </a:xfrm>
          <a:prstGeom prst="rect">
            <a:avLst/>
          </a:prstGeom>
        </p:spPr>
        <p:txBody>
          <a:bodyPr/>
          <a:p>
            <a:pPr>
              <a:lnSpc>
                <a:spcPct val="100000"/>
              </a:lnSpc>
              <a:buFont typeface="Arial"/>
              <a:buChar char="•"/>
            </a:pPr>
            <a:r>
              <a:rPr lang="fr-FR" sz="3200">
                <a:solidFill>
                  <a:srgbClr val="000000"/>
                </a:solidFill>
                <a:latin typeface="Calibri"/>
              </a:rPr>
              <a:t>Hybridization process: </a:t>
            </a:r>
            <a:endParaRPr/>
          </a:p>
          <a:p>
            <a:pPr>
              <a:lnSpc>
                <a:spcPct val="100000"/>
              </a:lnSpc>
              <a:buFont charset="2" typeface="Wingdings"/>
              <a:buChar char=""/>
            </a:pPr>
            <a:r>
              <a:rPr lang="fr-FR" sz="3000">
                <a:solidFill>
                  <a:srgbClr val="000000"/>
                </a:solidFill>
                <a:latin typeface="Calibri"/>
              </a:rPr>
              <a:t>Ideological historical continuity (colonial power/Nyerere) </a:t>
            </a:r>
            <a:endParaRPr/>
          </a:p>
          <a:p>
            <a:pPr>
              <a:lnSpc>
                <a:spcPct val="100000"/>
              </a:lnSpc>
            </a:pPr>
            <a:r>
              <a:rPr lang="fr-FR" sz="3000">
                <a:solidFill>
                  <a:srgbClr val="000000"/>
                </a:solidFill>
                <a:latin typeface="Calibri"/>
              </a:rPr>
              <a:t>- The primary school leavers’ crisis</a:t>
            </a:r>
            <a:endParaRPr/>
          </a:p>
          <a:p>
            <a:pPr>
              <a:lnSpc>
                <a:spcPct val="100000"/>
              </a:lnSpc>
            </a:pPr>
            <a:r>
              <a:rPr lang="fr-FR" sz="3000">
                <a:solidFill>
                  <a:srgbClr val="000000"/>
                </a:solidFill>
                <a:latin typeface="Calibri"/>
              </a:rPr>
              <a:t>- Idle youth</a:t>
            </a:r>
            <a:endParaRPr/>
          </a:p>
          <a:p>
            <a:pPr>
              <a:lnSpc>
                <a:spcPct val="100000"/>
              </a:lnSpc>
            </a:pPr>
            <a:r>
              <a:rPr lang="fr-FR" sz="3000">
                <a:solidFill>
                  <a:srgbClr val="000000"/>
                </a:solidFill>
                <a:latin typeface="Calibri"/>
              </a:rPr>
              <a:t>- The lazy and frivolous educated woman</a:t>
            </a:r>
            <a:endParaRPr/>
          </a:p>
          <a:p>
            <a:r>
              <a:rPr lang="fr-FR" sz="3000">
                <a:solidFill>
                  <a:srgbClr val="000000"/>
                </a:solidFill>
                <a:latin typeface="Calibri"/>
              </a:rPr>
              <a:t>- Enduring difficulty of the capitalist state to integrate the youth (scarcity of jobs)</a:t>
            </a:r>
            <a:endParaRPr/>
          </a:p>
          <a:p>
            <a:pPr>
              <a:lnSpc>
                <a:spcPct val="100000"/>
              </a:lnSpc>
              <a:buFont charset="2" typeface="Wingdings"/>
              <a:buChar char=""/>
            </a:pPr>
            <a:r>
              <a:rPr lang="fr-FR" sz="3200">
                <a:solidFill>
                  <a:srgbClr val="000000"/>
                </a:solidFill>
                <a:latin typeface="Calibri"/>
              </a:rPr>
              <a:t>Current global discourse on the youth (Arab Spring, the ‘youth bulge’) and girls’ education to decrease fertility rate (women confined to their reproductive role - of the family and the nation)</a:t>
            </a:r>
            <a:endParaRPr/>
          </a:p>
        </p:txBody>
      </p:sp>
      <p:sp>
        <p:nvSpPr>
          <p:cNvPr id="168" name="TextShape 2"/>
          <p:cNvSpPr txBox="1"/>
          <p:nvPr/>
        </p:nvSpPr>
        <p:spPr>
          <a:xfrm>
            <a:off x="0" y="0"/>
            <a:ext cx="-11796840" cy="-11796840"/>
          </a:xfrm>
          <a:prstGeom prst="rect">
            <a:avLst/>
          </a:prstGeom>
        </p:spPr>
        <p:txBody>
          <a:bodyPr bIns="45000" lIns="90000" rIns="90000" tIns="45000"/>
          <a:p>
            <a:pPr>
              <a:lnSpc>
                <a:spcPct val="100000"/>
              </a:lnSpc>
            </a:pPr>
            <a:fld id="{B1C1C1C1-91E1-41A1-B181-D1F1F11101D1}" type="slidenum">
              <a:rPr lang="en-IN">
                <a:solidFill>
                  <a:srgbClr val="000000"/>
                </a:solidFill>
                <a:latin typeface="Calibri"/>
              </a:rPr>
              <a:t>&lt;number&gt;</a:t>
            </a:fld>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9" name="TextShape 1"/>
          <p:cNvSpPr txBox="1"/>
          <p:nvPr/>
        </p:nvSpPr>
        <p:spPr>
          <a:xfrm>
            <a:off x="251640" y="188640"/>
            <a:ext cx="8712720" cy="6669000"/>
          </a:xfrm>
          <a:prstGeom prst="rect">
            <a:avLst/>
          </a:prstGeom>
        </p:spPr>
        <p:txBody>
          <a:bodyPr/>
          <a:p>
            <a:pPr algn="ctr">
              <a:lnSpc>
                <a:spcPct val="100000"/>
              </a:lnSpc>
            </a:pPr>
            <a:r>
              <a:rPr b="1" lang="fr-FR" sz="3200">
                <a:solidFill>
                  <a:srgbClr val="000000"/>
                </a:solidFill>
                <a:latin typeface="Calibri"/>
              </a:rPr>
              <a:t>The knowledge economy and its inescapable imperatives (Science, English, Skills)</a:t>
            </a:r>
            <a:endParaRPr/>
          </a:p>
          <a:p>
            <a:pPr>
              <a:lnSpc>
                <a:spcPct val="100000"/>
              </a:lnSpc>
              <a:buFont typeface="Arial"/>
              <a:buChar char="•"/>
            </a:pPr>
            <a:r>
              <a:rPr lang="fr-FR" sz="3200">
                <a:solidFill>
                  <a:srgbClr val="000000"/>
                </a:solidFill>
                <a:latin typeface="Calibri"/>
              </a:rPr>
              <a:t>‘</a:t>
            </a:r>
            <a:r>
              <a:rPr lang="fr-FR" sz="3200">
                <a:solidFill>
                  <a:srgbClr val="000000"/>
                </a:solidFill>
                <a:latin typeface="Calibri"/>
              </a:rPr>
              <a:t>Learning crisis’ since 2010: prominence of this discourse  (strong convergence with donors)</a:t>
            </a:r>
            <a:endParaRPr/>
          </a:p>
          <a:p>
            <a:pPr>
              <a:lnSpc>
                <a:spcPct val="100000"/>
              </a:lnSpc>
              <a:buFont typeface="Arial"/>
              <a:buChar char="•"/>
            </a:pPr>
            <a:r>
              <a:rPr lang="fr-FR" sz="3200">
                <a:solidFill>
                  <a:srgbClr val="000000"/>
                </a:solidFill>
                <a:latin typeface="Calibri"/>
              </a:rPr>
              <a:t>Thin evidence-base / contributes to entrench mechanisms of social reproduction</a:t>
            </a:r>
            <a:endParaRPr/>
          </a:p>
          <a:p>
            <a:pPr>
              <a:lnSpc>
                <a:spcPct val="100000"/>
              </a:lnSpc>
              <a:buFont typeface="Arial"/>
              <a:buChar char="•"/>
            </a:pPr>
            <a:r>
              <a:rPr lang="fr-FR" sz="3200">
                <a:solidFill>
                  <a:srgbClr val="000000"/>
                </a:solidFill>
                <a:latin typeface="Calibri"/>
              </a:rPr>
              <a:t>The ‘employability fallacy’ </a:t>
            </a:r>
            <a:endParaRPr/>
          </a:p>
          <a:p>
            <a:pPr lvl="1">
              <a:lnSpc>
                <a:spcPct val="100000"/>
              </a:lnSpc>
              <a:buFont typeface="Arial"/>
              <a:buChar char="–"/>
            </a:pPr>
            <a:r>
              <a:rPr lang="fr-FR" sz="2800">
                <a:solidFill>
                  <a:srgbClr val="000000"/>
                </a:solidFill>
                <a:latin typeface="Calibri"/>
              </a:rPr>
              <a:t>Any skill mismatch?</a:t>
            </a:r>
            <a:endParaRPr/>
          </a:p>
          <a:p>
            <a:pPr lvl="1">
              <a:lnSpc>
                <a:spcPct val="100000"/>
              </a:lnSpc>
              <a:buFont typeface="Arial"/>
              <a:buChar char="–"/>
            </a:pPr>
            <a:r>
              <a:rPr lang="fr-FR" sz="2800">
                <a:solidFill>
                  <a:srgbClr val="000000"/>
                </a:solidFill>
                <a:latin typeface="Calibri"/>
              </a:rPr>
              <a:t>Business surveys and composition of economic growth</a:t>
            </a:r>
            <a:endParaRPr/>
          </a:p>
          <a:p>
            <a:pPr lvl="1">
              <a:lnSpc>
                <a:spcPct val="100000"/>
              </a:lnSpc>
              <a:buFont typeface="Arial"/>
              <a:buChar char="–"/>
            </a:pPr>
            <a:r>
              <a:rPr lang="fr-FR" sz="2800">
                <a:solidFill>
                  <a:srgbClr val="000000"/>
                </a:solidFill>
                <a:latin typeface="Calibri"/>
              </a:rPr>
              <a:t>Any industrial policy?</a:t>
            </a:r>
            <a:endParaRPr/>
          </a:p>
          <a:p>
            <a:pPr>
              <a:lnSpc>
                <a:spcPct val="100000"/>
              </a:lnSpc>
              <a:buFont typeface="Arial"/>
              <a:buChar char="•"/>
            </a:pPr>
            <a:r>
              <a:rPr lang="fr-FR" sz="3200">
                <a:solidFill>
                  <a:srgbClr val="000000"/>
                </a:solidFill>
                <a:latin typeface="Calibri"/>
              </a:rPr>
              <a:t>The ‘English tale’: language of instruction vs language of communication vs subject of instruction? </a:t>
            </a:r>
            <a:endParaRPr/>
          </a:p>
          <a:p>
            <a:pPr>
              <a:lnSpc>
                <a:spcPct val="100000"/>
              </a:lnSpc>
              <a:buFont typeface="Arial"/>
              <a:buChar char="•"/>
            </a:pPr>
            <a:r>
              <a:rPr lang="fr-FR" sz="3200">
                <a:solidFill>
                  <a:srgbClr val="000000"/>
                </a:solidFill>
                <a:latin typeface="Calibri"/>
              </a:rPr>
              <a:t>The ‘self-employment tale’ (taxi moto and domestic work = the ‘bright’ future of the youth and the nation)</a:t>
            </a:r>
            <a:endParaRPr/>
          </a:p>
        </p:txBody>
      </p:sp>
      <p:sp>
        <p:nvSpPr>
          <p:cNvPr id="170" name="TextShape 2"/>
          <p:cNvSpPr txBox="1"/>
          <p:nvPr/>
        </p:nvSpPr>
        <p:spPr>
          <a:xfrm>
            <a:off x="0" y="0"/>
            <a:ext cx="-11796840" cy="-11796840"/>
          </a:xfrm>
          <a:prstGeom prst="rect">
            <a:avLst/>
          </a:prstGeom>
        </p:spPr>
        <p:txBody>
          <a:bodyPr bIns="45000" lIns="90000" rIns="90000" tIns="45000"/>
          <a:p>
            <a:pPr>
              <a:lnSpc>
                <a:spcPct val="100000"/>
              </a:lnSpc>
            </a:pPr>
            <a:fld id="{00016181-3161-4161-9121-61E131E1B1F1}" type="slidenum">
              <a:rPr lang="en-IN">
                <a:solidFill>
                  <a:srgbClr val="000000"/>
                </a:solidFill>
                <a:latin typeface="Calibri"/>
              </a:rPr>
              <a:t>&lt;number&gt;</a:t>
            </a:fld>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1" name="TextShape 1"/>
          <p:cNvSpPr txBox="1"/>
          <p:nvPr/>
        </p:nvSpPr>
        <p:spPr>
          <a:xfrm>
            <a:off x="323640" y="260640"/>
            <a:ext cx="8640720" cy="6480360"/>
          </a:xfrm>
          <a:prstGeom prst="rect">
            <a:avLst/>
          </a:prstGeom>
        </p:spPr>
        <p:txBody>
          <a:bodyPr/>
          <a:p>
            <a:pPr>
              <a:lnSpc>
                <a:spcPct val="100000"/>
              </a:lnSpc>
              <a:buFont typeface="Arial"/>
              <a:buChar char="•"/>
            </a:pPr>
            <a:r>
              <a:rPr lang="fr-FR" sz="3200">
                <a:solidFill>
                  <a:srgbClr val="000000"/>
                </a:solidFill>
                <a:latin typeface="Calibri"/>
              </a:rPr>
              <a:t>Why is this discourse about imagined demands of the global market problematic?</a:t>
            </a:r>
            <a:endParaRPr/>
          </a:p>
          <a:p>
            <a:pPr>
              <a:lnSpc>
                <a:spcPct val="100000"/>
              </a:lnSpc>
            </a:pPr>
            <a:r>
              <a:rPr lang="fr-FR" sz="3200">
                <a:solidFill>
                  <a:srgbClr val="000000"/>
                </a:solidFill>
                <a:latin typeface="Calibri"/>
              </a:rPr>
              <a:t>Circumscribes the policy debate (‘there is no alternative’) and entrenches factors of social differentiation:</a:t>
            </a:r>
            <a:endParaRPr/>
          </a:p>
          <a:p>
            <a:pPr>
              <a:lnSpc>
                <a:spcPct val="100000"/>
              </a:lnSpc>
              <a:buFont charset="2" typeface="Wingdings"/>
              <a:buChar char=""/>
            </a:pPr>
            <a:r>
              <a:rPr lang="fr-FR" sz="3200">
                <a:solidFill>
                  <a:srgbClr val="000000"/>
                </a:solidFill>
                <a:latin typeface="Calibri"/>
              </a:rPr>
              <a:t>‘</a:t>
            </a:r>
            <a:r>
              <a:rPr lang="fr-FR" sz="3200">
                <a:solidFill>
                  <a:srgbClr val="000000"/>
                </a:solidFill>
                <a:latin typeface="Calibri"/>
              </a:rPr>
              <a:t>Mis-framing’ the debate on quality education (no local political deliberation on meaning of quality; only policy interest: measuring quality)</a:t>
            </a:r>
            <a:endParaRPr/>
          </a:p>
          <a:p>
            <a:pPr>
              <a:lnSpc>
                <a:spcPct val="100000"/>
              </a:lnSpc>
              <a:buFont charset="2" typeface="Wingdings"/>
              <a:buChar char=""/>
            </a:pPr>
            <a:r>
              <a:rPr lang="fr-FR" sz="3200">
                <a:solidFill>
                  <a:srgbClr val="000000"/>
                </a:solidFill>
                <a:latin typeface="Calibri"/>
              </a:rPr>
              <a:t>English: elites and private English medium (pre)primary schools ; convenient for English textbook companies</a:t>
            </a:r>
            <a:endParaRPr/>
          </a:p>
          <a:p>
            <a:pPr>
              <a:lnSpc>
                <a:spcPct val="100000"/>
              </a:lnSpc>
              <a:buFont charset="2" typeface="Wingdings"/>
              <a:buChar char=""/>
            </a:pPr>
            <a:r>
              <a:rPr lang="fr-FR" sz="3200">
                <a:solidFill>
                  <a:srgbClr val="000000"/>
                </a:solidFill>
                <a:latin typeface="Calibri"/>
              </a:rPr>
              <a:t>Science: students’ loans for science with no mean-testing</a:t>
            </a:r>
            <a:endParaRPr/>
          </a:p>
          <a:p>
            <a:pPr>
              <a:lnSpc>
                <a:spcPct val="100000"/>
              </a:lnSpc>
            </a:pPr>
            <a:r>
              <a:rPr i="1" lang="fr-FR" sz="3200">
                <a:solidFill>
                  <a:srgbClr val="000000"/>
                </a:solidFill>
                <a:latin typeface="Calibri"/>
              </a:rPr>
              <a:t>    ‘</a:t>
            </a:r>
            <a:r>
              <a:rPr i="1" lang="fr-FR" sz="3200">
                <a:solidFill>
                  <a:srgbClr val="000000"/>
                </a:solidFill>
                <a:latin typeface="Calibri"/>
              </a:rPr>
              <a:t>we pay for children of the rich to study science’ </a:t>
            </a:r>
            <a:r>
              <a:rPr i="1" lang="fr-FR" sz="3200">
                <a:solidFill>
                  <a:srgbClr val="000000"/>
                </a:solidFill>
                <a:latin typeface="Calibri"/>
              </a:rPr>
              <a:t>	</a:t>
            </a:r>
            <a:r>
              <a:rPr lang="fr-FR" sz="3200">
                <a:solidFill>
                  <a:srgbClr val="000000"/>
                </a:solidFill>
                <a:latin typeface="Calibri"/>
              </a:rPr>
              <a:t>(MP, Kigoma)</a:t>
            </a:r>
            <a:endParaRPr/>
          </a:p>
        </p:txBody>
      </p:sp>
      <p:sp>
        <p:nvSpPr>
          <p:cNvPr id="172" name="TextShape 2"/>
          <p:cNvSpPr txBox="1"/>
          <p:nvPr/>
        </p:nvSpPr>
        <p:spPr>
          <a:xfrm>
            <a:off x="0" y="0"/>
            <a:ext cx="-11796840" cy="-11796840"/>
          </a:xfrm>
          <a:prstGeom prst="rect">
            <a:avLst/>
          </a:prstGeom>
        </p:spPr>
        <p:txBody>
          <a:bodyPr bIns="45000" lIns="90000" rIns="90000" tIns="45000"/>
          <a:p>
            <a:pPr>
              <a:lnSpc>
                <a:spcPct val="100000"/>
              </a:lnSpc>
            </a:pPr>
            <a:fld id="{C1D1B131-6151-41F1-81C1-815121B191D1}" type="slidenum">
              <a:rPr lang="en-IN">
                <a:solidFill>
                  <a:srgbClr val="000000"/>
                </a:solidFill>
                <a:latin typeface="Calibri"/>
              </a:rPr>
              <a:t>&lt;number&gt;</a:t>
            </a:fld>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3" name="TextShape 1"/>
          <p:cNvSpPr txBox="1"/>
          <p:nvPr/>
        </p:nvSpPr>
        <p:spPr>
          <a:xfrm>
            <a:off x="457200" y="274680"/>
            <a:ext cx="8229240" cy="633600"/>
          </a:xfrm>
          <a:prstGeom prst="rect">
            <a:avLst/>
          </a:prstGeom>
        </p:spPr>
        <p:txBody>
          <a:bodyPr anchor="ctr"/>
          <a:p>
            <a:pPr algn="ctr">
              <a:lnSpc>
                <a:spcPct val="100000"/>
              </a:lnSpc>
            </a:pPr>
            <a:r>
              <a:rPr b="1" lang="fr-FR" sz="4400">
                <a:solidFill>
                  <a:srgbClr val="000000"/>
                </a:solidFill>
                <a:latin typeface="Calibri"/>
              </a:rPr>
              <a:t>Conclusions</a:t>
            </a:r>
            <a:r>
              <a:rPr lang="fr-FR" sz="4400">
                <a:solidFill>
                  <a:srgbClr val="000000"/>
                </a:solidFill>
                <a:latin typeface="Calibri"/>
              </a:rPr>
              <a:t> </a:t>
            </a:r>
            <a:r>
              <a:rPr b="1" lang="fr-FR" sz="4400">
                <a:solidFill>
                  <a:srgbClr val="000000"/>
                </a:solidFill>
                <a:latin typeface="Calibri"/>
              </a:rPr>
              <a:t>(1)</a:t>
            </a:r>
            <a:endParaRPr/>
          </a:p>
        </p:txBody>
      </p:sp>
      <p:sp>
        <p:nvSpPr>
          <p:cNvPr id="174" name="TextShape 2"/>
          <p:cNvSpPr txBox="1"/>
          <p:nvPr/>
        </p:nvSpPr>
        <p:spPr>
          <a:xfrm>
            <a:off x="251640" y="908640"/>
            <a:ext cx="8640720" cy="5832360"/>
          </a:xfrm>
          <a:prstGeom prst="rect">
            <a:avLst/>
          </a:prstGeom>
        </p:spPr>
        <p:txBody>
          <a:bodyPr/>
          <a:p>
            <a:pPr>
              <a:lnSpc>
                <a:spcPct val="100000"/>
              </a:lnSpc>
              <a:buFont typeface="Arial"/>
              <a:buChar char="•"/>
            </a:pPr>
            <a:r>
              <a:rPr lang="fr-FR" sz="3200">
                <a:solidFill>
                  <a:srgbClr val="000000"/>
                </a:solidFill>
                <a:latin typeface="Calibri"/>
              </a:rPr>
              <a:t>Community secondary schools= sites of (primitive) capital accumulation not human capital accumulation: ‘business schools’ (mother, Lushoto district)</a:t>
            </a:r>
            <a:endParaRPr/>
          </a:p>
          <a:p>
            <a:pPr>
              <a:lnSpc>
                <a:spcPct val="100000"/>
              </a:lnSpc>
              <a:buFont typeface="Arial"/>
              <a:buChar char="•"/>
            </a:pPr>
            <a:r>
              <a:rPr lang="fr-FR" sz="3200">
                <a:solidFill>
                  <a:srgbClr val="000000"/>
                </a:solidFill>
                <a:latin typeface="Calibri"/>
              </a:rPr>
              <a:t>‘</a:t>
            </a:r>
            <a:r>
              <a:rPr lang="fr-FR" sz="3200">
                <a:solidFill>
                  <a:srgbClr val="000000"/>
                </a:solidFill>
                <a:latin typeface="Calibri"/>
              </a:rPr>
              <a:t>Access without quality’ = not a ‘failure’; has a social function, the social order (for the elites)</a:t>
            </a:r>
            <a:endParaRPr/>
          </a:p>
          <a:p>
            <a:pPr>
              <a:lnSpc>
                <a:spcPct val="100000"/>
              </a:lnSpc>
              <a:buFont typeface="Arial"/>
              <a:buChar char="•"/>
            </a:pPr>
            <a:r>
              <a:rPr lang="fr-FR" sz="3200">
                <a:solidFill>
                  <a:srgbClr val="000000"/>
                </a:solidFill>
                <a:latin typeface="Calibri"/>
              </a:rPr>
              <a:t>Under-resourced poor performing ward secondary schools </a:t>
            </a:r>
            <a:endParaRPr/>
          </a:p>
          <a:p>
            <a:pPr>
              <a:lnSpc>
                <a:spcPct val="100000"/>
              </a:lnSpc>
            </a:pPr>
            <a:r>
              <a:rPr lang="fr-FR" sz="3200">
                <a:solidFill>
                  <a:srgbClr val="000000"/>
                </a:solidFill>
                <a:latin typeface="Calibri"/>
              </a:rPr>
              <a:t>	</a:t>
            </a:r>
            <a:r>
              <a:rPr lang="fr-FR" sz="3200">
                <a:solidFill>
                  <a:srgbClr val="000000"/>
                </a:solidFill>
                <a:latin typeface="Calibri"/>
              </a:rPr>
              <a:t>+ quasi universal primary education</a:t>
            </a:r>
            <a:endParaRPr/>
          </a:p>
          <a:p>
            <a:pPr>
              <a:lnSpc>
                <a:spcPct val="100000"/>
              </a:lnSpc>
            </a:pPr>
            <a:r>
              <a:rPr lang="fr-FR" sz="3200">
                <a:solidFill>
                  <a:srgbClr val="000000"/>
                </a:solidFill>
                <a:latin typeface="Calibri"/>
              </a:rPr>
              <a:t>+ quality private schooling for the wealthy</a:t>
            </a:r>
            <a:endParaRPr/>
          </a:p>
          <a:p>
            <a:pPr>
              <a:lnSpc>
                <a:spcPct val="100000"/>
              </a:lnSpc>
            </a:pPr>
            <a:r>
              <a:rPr lang="fr-FR" sz="3200">
                <a:solidFill>
                  <a:srgbClr val="000000"/>
                </a:solidFill>
                <a:latin typeface="Calibri"/>
              </a:rPr>
              <a:t>+ no job-intensive development path </a:t>
            </a:r>
            <a:endParaRPr/>
          </a:p>
          <a:p>
            <a:pPr>
              <a:lnSpc>
                <a:spcPct val="100000"/>
              </a:lnSpc>
            </a:pPr>
            <a:r>
              <a:rPr lang="fr-FR" sz="3200">
                <a:solidFill>
                  <a:srgbClr val="000000"/>
                </a:solidFill>
                <a:latin typeface="Calibri"/>
              </a:rPr>
              <a:t>= renewed educational settlement to solve structural  tension inherent to education systems (youth integration and accumulation/social differentiation)</a:t>
            </a:r>
            <a:endParaRPr/>
          </a:p>
        </p:txBody>
      </p:sp>
      <p:sp>
        <p:nvSpPr>
          <p:cNvPr id="175" name="TextShape 3"/>
          <p:cNvSpPr txBox="1"/>
          <p:nvPr/>
        </p:nvSpPr>
        <p:spPr>
          <a:xfrm>
            <a:off x="0" y="0"/>
            <a:ext cx="-11796840" cy="-11796840"/>
          </a:xfrm>
          <a:prstGeom prst="rect">
            <a:avLst/>
          </a:prstGeom>
        </p:spPr>
        <p:txBody>
          <a:bodyPr bIns="45000" lIns="90000" rIns="90000" tIns="45000"/>
          <a:p>
            <a:pPr>
              <a:lnSpc>
                <a:spcPct val="100000"/>
              </a:lnSpc>
            </a:pPr>
            <a:fld id="{513161F1-4171-4161-9141-A16121F18131}" type="slidenum">
              <a:rPr lang="en-IN">
                <a:solidFill>
                  <a:srgbClr val="000000"/>
                </a:solidFill>
                <a:latin typeface="Calibri"/>
              </a:rPr>
              <a:t>&lt;number&gt;</a:t>
            </a:fld>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8" name="TextShape 1"/>
          <p:cNvSpPr txBox="1"/>
          <p:nvPr/>
        </p:nvSpPr>
        <p:spPr>
          <a:xfrm>
            <a:off x="467640" y="116640"/>
            <a:ext cx="8229240" cy="849600"/>
          </a:xfrm>
          <a:prstGeom prst="rect">
            <a:avLst/>
          </a:prstGeom>
        </p:spPr>
        <p:txBody>
          <a:bodyPr anchor="ctr"/>
          <a:p>
            <a:pPr algn="ctr">
              <a:lnSpc>
                <a:spcPct val="100000"/>
              </a:lnSpc>
            </a:pPr>
            <a:r>
              <a:rPr b="1" lang="fr-FR" sz="3600">
                <a:solidFill>
                  <a:srgbClr val="000000"/>
                </a:solidFill>
                <a:latin typeface="Calibri"/>
              </a:rPr>
              <a:t>Outline</a:t>
            </a:r>
            <a:endParaRPr/>
          </a:p>
        </p:txBody>
      </p:sp>
      <p:sp>
        <p:nvSpPr>
          <p:cNvPr id="119" name="TextShape 2"/>
          <p:cNvSpPr txBox="1"/>
          <p:nvPr/>
        </p:nvSpPr>
        <p:spPr>
          <a:xfrm>
            <a:off x="395640" y="836640"/>
            <a:ext cx="8496720" cy="5832360"/>
          </a:xfrm>
          <a:prstGeom prst="rect">
            <a:avLst/>
          </a:prstGeom>
        </p:spPr>
        <p:txBody>
          <a:bodyPr/>
          <a:p>
            <a:pPr>
              <a:lnSpc>
                <a:spcPct val="100000"/>
              </a:lnSpc>
            </a:pPr>
            <a:r>
              <a:rPr lang="fr-FR" sz="2800">
                <a:solidFill>
                  <a:srgbClr val="000000"/>
                </a:solidFill>
                <a:latin typeface="Calibri"/>
              </a:rPr>
              <a:t>Introduction : the ward secondary schools policy</a:t>
            </a:r>
            <a:endParaRPr/>
          </a:p>
          <a:p>
            <a:pPr>
              <a:lnSpc>
                <a:spcPct val="100000"/>
              </a:lnSpc>
              <a:buFont typeface="Calibri"/>
              <a:buAutoNum type="romanUcPeriod"/>
            </a:pPr>
            <a:r>
              <a:rPr lang="fr-FR" sz="2800">
                <a:solidFill>
                  <a:srgbClr val="000000"/>
                </a:solidFill>
                <a:latin typeface="Calibri"/>
              </a:rPr>
              <a:t>Theoretical framework (political economy vs human capital theory)</a:t>
            </a:r>
            <a:endParaRPr/>
          </a:p>
          <a:p>
            <a:pPr>
              <a:lnSpc>
                <a:spcPct val="100000"/>
              </a:lnSpc>
              <a:buFont typeface="Calibri"/>
              <a:buAutoNum type="romanUcPeriod"/>
            </a:pPr>
            <a:r>
              <a:rPr lang="fr-FR" sz="2800">
                <a:solidFill>
                  <a:srgbClr val="000000"/>
                </a:solidFill>
                <a:latin typeface="Calibri"/>
              </a:rPr>
              <a:t>Methodological framework</a:t>
            </a:r>
            <a:endParaRPr/>
          </a:p>
          <a:p>
            <a:pPr>
              <a:lnSpc>
                <a:spcPct val="100000"/>
              </a:lnSpc>
              <a:buFont typeface="Calibri"/>
              <a:buAutoNum type="romanUcPeriod"/>
            </a:pPr>
            <a:r>
              <a:rPr lang="fr-FR" sz="2800">
                <a:solidFill>
                  <a:srgbClr val="000000"/>
                </a:solidFill>
                <a:latin typeface="Calibri"/>
              </a:rPr>
              <a:t>Making sense of educational policy making (exploring elites’ narratives)</a:t>
            </a:r>
            <a:endParaRPr/>
          </a:p>
          <a:p>
            <a:pPr>
              <a:lnSpc>
                <a:spcPct val="100000"/>
              </a:lnSpc>
            </a:pPr>
            <a:r>
              <a:rPr lang="fr-FR" sz="2800">
                <a:solidFill>
                  <a:srgbClr val="000000"/>
                </a:solidFill>
                <a:latin typeface="Calibri"/>
              </a:rPr>
              <a:t>Conclusions (of the research)</a:t>
            </a:r>
            <a:endParaRPr/>
          </a:p>
          <a:p>
            <a:pPr>
              <a:lnSpc>
                <a:spcPct val="100000"/>
              </a:lnSpc>
            </a:pPr>
            <a:r>
              <a:rPr lang="fr-FR" sz="2800">
                <a:solidFill>
                  <a:srgbClr val="000000"/>
                </a:solidFill>
                <a:latin typeface="Calibri"/>
              </a:rPr>
              <a:t>Three other aspects of the research: </a:t>
            </a:r>
            <a:endParaRPr/>
          </a:p>
          <a:p>
            <a:pPr>
              <a:lnSpc>
                <a:spcPct val="100000"/>
              </a:lnSpc>
              <a:buFont typeface="Arial"/>
              <a:buChar char="-"/>
            </a:pPr>
            <a:r>
              <a:rPr lang="fr-FR" sz="2800">
                <a:solidFill>
                  <a:srgbClr val="000000"/>
                </a:solidFill>
                <a:latin typeface="Calibri"/>
              </a:rPr>
              <a:t>Politics of implementation /spatial politics (district)</a:t>
            </a:r>
            <a:endParaRPr/>
          </a:p>
          <a:p>
            <a:pPr>
              <a:lnSpc>
                <a:spcPct val="100000"/>
              </a:lnSpc>
              <a:buFont typeface="Arial"/>
              <a:buChar char="-"/>
            </a:pPr>
            <a:r>
              <a:rPr lang="fr-FR" sz="2800">
                <a:solidFill>
                  <a:srgbClr val="000000"/>
                </a:solidFill>
                <a:latin typeface="Calibri"/>
              </a:rPr>
              <a:t>Politics of aid and budget</a:t>
            </a:r>
            <a:endParaRPr/>
          </a:p>
          <a:p>
            <a:pPr>
              <a:lnSpc>
                <a:spcPct val="100000"/>
              </a:lnSpc>
              <a:buFont typeface="Arial"/>
              <a:buChar char="-"/>
            </a:pPr>
            <a:r>
              <a:rPr lang="fr-FR" sz="2800">
                <a:solidFill>
                  <a:srgbClr val="000000"/>
                </a:solidFill>
                <a:latin typeface="Calibri"/>
              </a:rPr>
              <a:t>The textbook industry and the educational business complex</a:t>
            </a:r>
            <a:endParaRPr/>
          </a:p>
          <a:p>
            <a:pPr>
              <a:lnSpc>
                <a:spcPct val="100000"/>
              </a:lnSpc>
            </a:pPr>
            <a:endParaRPr/>
          </a:p>
        </p:txBody>
      </p:sp>
      <p:sp>
        <p:nvSpPr>
          <p:cNvPr id="120" name="TextShape 3"/>
          <p:cNvSpPr txBox="1"/>
          <p:nvPr/>
        </p:nvSpPr>
        <p:spPr>
          <a:xfrm>
            <a:off x="0" y="0"/>
            <a:ext cx="-11796840" cy="-11796840"/>
          </a:xfrm>
          <a:prstGeom prst="rect">
            <a:avLst/>
          </a:prstGeom>
        </p:spPr>
        <p:txBody>
          <a:bodyPr bIns="45000" lIns="90000" rIns="90000" tIns="45000"/>
          <a:p>
            <a:pPr>
              <a:lnSpc>
                <a:spcPct val="100000"/>
              </a:lnSpc>
            </a:pPr>
            <a:fld id="{E1A151D1-F1A1-41E1-B1D1-91C1818111A1}" type="slidenum">
              <a:rPr lang="en-IN">
                <a:solidFill>
                  <a:srgbClr val="000000"/>
                </a:solidFill>
                <a:latin typeface="Calibri"/>
              </a:rPr>
              <a:t>&lt;number&gt;</a:t>
            </a:fld>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6" name="TextShape 1"/>
          <p:cNvSpPr txBox="1"/>
          <p:nvPr/>
        </p:nvSpPr>
        <p:spPr>
          <a:xfrm>
            <a:off x="457200" y="274680"/>
            <a:ext cx="8229240" cy="921600"/>
          </a:xfrm>
          <a:prstGeom prst="rect">
            <a:avLst/>
          </a:prstGeom>
        </p:spPr>
        <p:txBody>
          <a:bodyPr anchor="ctr"/>
          <a:p>
            <a:pPr algn="ctr">
              <a:lnSpc>
                <a:spcPct val="100000"/>
              </a:lnSpc>
            </a:pPr>
            <a:r>
              <a:rPr b="1" lang="fr-FR" sz="4400">
                <a:solidFill>
                  <a:srgbClr val="000000"/>
                </a:solidFill>
                <a:latin typeface="Calibri"/>
              </a:rPr>
              <a:t>Conclusions (2)</a:t>
            </a:r>
            <a:endParaRPr/>
          </a:p>
        </p:txBody>
      </p:sp>
      <p:sp>
        <p:nvSpPr>
          <p:cNvPr id="177" name="TextShape 2"/>
          <p:cNvSpPr txBox="1"/>
          <p:nvPr/>
        </p:nvSpPr>
        <p:spPr>
          <a:xfrm>
            <a:off x="251640" y="1124640"/>
            <a:ext cx="8722800" cy="5616360"/>
          </a:xfrm>
          <a:prstGeom prst="rect">
            <a:avLst/>
          </a:prstGeom>
        </p:spPr>
        <p:txBody>
          <a:bodyPr/>
          <a:p>
            <a:pPr>
              <a:lnSpc>
                <a:spcPct val="100000"/>
              </a:lnSpc>
              <a:buFont typeface="Arial"/>
              <a:buChar char="•"/>
            </a:pPr>
            <a:r>
              <a:rPr lang="fr-FR" sz="3200">
                <a:solidFill>
                  <a:srgbClr val="000000"/>
                </a:solidFill>
                <a:latin typeface="Calibri"/>
              </a:rPr>
              <a:t>A stable educational settlement? Forms of contest (unions, communities, political parties)? (future research agenda)</a:t>
            </a:r>
            <a:endParaRPr/>
          </a:p>
          <a:p>
            <a:pPr>
              <a:lnSpc>
                <a:spcPct val="100000"/>
              </a:lnSpc>
              <a:buFont typeface="Arial"/>
              <a:buChar char="•"/>
            </a:pPr>
            <a:r>
              <a:rPr lang="fr-FR" sz="3200">
                <a:solidFill>
                  <a:srgbClr val="000000"/>
                </a:solidFill>
                <a:latin typeface="Calibri"/>
              </a:rPr>
              <a:t>Donors: large responsibility (inc. fiscal discipline)</a:t>
            </a:r>
            <a:endParaRPr/>
          </a:p>
          <a:p>
            <a:pPr>
              <a:lnSpc>
                <a:spcPct val="100000"/>
              </a:lnSpc>
              <a:buFont typeface="Arial"/>
              <a:buChar char="•"/>
            </a:pPr>
            <a:r>
              <a:rPr lang="fr-FR" sz="3200">
                <a:solidFill>
                  <a:srgbClr val="000000"/>
                </a:solidFill>
                <a:latin typeface="Calibri"/>
              </a:rPr>
              <a:t>New aid modalities and global educational agenda: </a:t>
            </a:r>
            <a:endParaRPr/>
          </a:p>
          <a:p>
            <a:pPr lvl="1">
              <a:lnSpc>
                <a:spcPct val="100000"/>
              </a:lnSpc>
              <a:buFont typeface="Arial"/>
              <a:buChar char="–"/>
            </a:pPr>
            <a:r>
              <a:rPr lang="fr-FR" sz="2800">
                <a:solidFill>
                  <a:srgbClr val="000000"/>
                </a:solidFill>
                <a:latin typeface="Calibri"/>
              </a:rPr>
              <a:t>Evacuate the conundrum of the fiscal space for quality secondary educ. for all and </a:t>
            </a:r>
            <a:r>
              <a:rPr i="1" lang="fr-FR" sz="2800">
                <a:solidFill>
                  <a:srgbClr val="000000"/>
                </a:solidFill>
                <a:latin typeface="Calibri"/>
              </a:rPr>
              <a:t>domestic and international </a:t>
            </a:r>
            <a:r>
              <a:rPr lang="fr-FR" sz="2800">
                <a:solidFill>
                  <a:srgbClr val="000000"/>
                </a:solidFill>
                <a:latin typeface="Calibri"/>
              </a:rPr>
              <a:t>elites’ responsibility in funding it </a:t>
            </a:r>
            <a:endParaRPr/>
          </a:p>
          <a:p>
            <a:pPr lvl="1">
              <a:lnSpc>
                <a:spcPct val="100000"/>
              </a:lnSpc>
              <a:buFont typeface="Arial"/>
              <a:buChar char="–"/>
            </a:pPr>
            <a:r>
              <a:rPr lang="fr-FR" sz="2800">
                <a:solidFill>
                  <a:srgbClr val="000000"/>
                </a:solidFill>
                <a:latin typeface="Calibri"/>
              </a:rPr>
              <a:t>Promote the global process of commodification of education</a:t>
            </a:r>
            <a:endParaRPr/>
          </a:p>
          <a:p>
            <a:pPr>
              <a:lnSpc>
                <a:spcPct val="100000"/>
              </a:lnSpc>
            </a:pPr>
            <a:endParaRPr/>
          </a:p>
        </p:txBody>
      </p:sp>
      <p:sp>
        <p:nvSpPr>
          <p:cNvPr id="178" name="TextShape 3"/>
          <p:cNvSpPr txBox="1"/>
          <p:nvPr/>
        </p:nvSpPr>
        <p:spPr>
          <a:xfrm>
            <a:off x="0" y="0"/>
            <a:ext cx="-11796840" cy="-11796840"/>
          </a:xfrm>
          <a:prstGeom prst="rect">
            <a:avLst/>
          </a:prstGeom>
        </p:spPr>
        <p:txBody>
          <a:bodyPr bIns="45000" lIns="90000" rIns="90000" tIns="45000"/>
          <a:p>
            <a:pPr>
              <a:lnSpc>
                <a:spcPct val="100000"/>
              </a:lnSpc>
            </a:pPr>
            <a:fld id="{71815181-D1D1-4141-A141-31B1D1612191}" type="slidenum">
              <a:rPr lang="en-IN">
                <a:solidFill>
                  <a:srgbClr val="000000"/>
                </a:solidFill>
                <a:latin typeface="Calibri"/>
              </a:rPr>
              <a:t>&lt;number&gt;</a:t>
            </a:fld>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9" name="TextShape 1"/>
          <p:cNvSpPr txBox="1"/>
          <p:nvPr/>
        </p:nvSpPr>
        <p:spPr>
          <a:xfrm>
            <a:off x="457200" y="1600200"/>
            <a:ext cx="8229240" cy="4525560"/>
          </a:xfrm>
          <a:prstGeom prst="rect">
            <a:avLst/>
          </a:prstGeom>
        </p:spPr>
        <p:txBody>
          <a:bodyPr/>
          <a:p>
            <a:pPr algn="ctr">
              <a:lnSpc>
                <a:spcPct val="100000"/>
              </a:lnSpc>
            </a:pPr>
            <a:r>
              <a:rPr lang="fr-FR" sz="3200">
                <a:solidFill>
                  <a:srgbClr val="000000"/>
                </a:solidFill>
                <a:latin typeface="Calibri"/>
              </a:rPr>
              <a:t>ANNEXES</a:t>
            </a:r>
            <a:endParaRPr/>
          </a:p>
        </p:txBody>
      </p:sp>
      <p:sp>
        <p:nvSpPr>
          <p:cNvPr id="180" name="TextShape 2"/>
          <p:cNvSpPr txBox="1"/>
          <p:nvPr/>
        </p:nvSpPr>
        <p:spPr>
          <a:xfrm>
            <a:off x="0" y="0"/>
            <a:ext cx="-11796840" cy="-11796840"/>
          </a:xfrm>
          <a:prstGeom prst="rect">
            <a:avLst/>
          </a:prstGeom>
        </p:spPr>
        <p:txBody>
          <a:bodyPr bIns="45000" lIns="90000" rIns="90000" tIns="45000"/>
          <a:p>
            <a:pPr>
              <a:lnSpc>
                <a:spcPct val="100000"/>
              </a:lnSpc>
            </a:pPr>
            <a:fld id="{61A16161-41F1-4181-B1C1-D191C1816121}" type="slidenum">
              <a:rPr lang="en-IN">
                <a:solidFill>
                  <a:srgbClr val="000000"/>
                </a:solidFill>
                <a:latin typeface="Calibri"/>
              </a:rPr>
              <a:t>&lt;number&gt;</a:t>
            </a:fld>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1" name="TextShape 1"/>
          <p:cNvSpPr txBox="1"/>
          <p:nvPr/>
        </p:nvSpPr>
        <p:spPr>
          <a:xfrm>
            <a:off x="0" y="0"/>
            <a:ext cx="-11796840" cy="-11796840"/>
          </a:xfrm>
          <a:prstGeom prst="rect">
            <a:avLst/>
          </a:prstGeom>
        </p:spPr>
        <p:txBody>
          <a:bodyPr bIns="45000" lIns="90000" rIns="90000" tIns="45000"/>
          <a:p>
            <a:pPr>
              <a:lnSpc>
                <a:spcPct val="100000"/>
              </a:lnSpc>
            </a:pPr>
            <a:fld id="{E1C14121-3191-41E1-8141-A1E191E1A151}" type="slidenum">
              <a:rPr lang="en-IN">
                <a:solidFill>
                  <a:srgbClr val="000000"/>
                </a:solidFill>
                <a:latin typeface="Calibri"/>
              </a:rPr>
              <a:t>&lt;number&gt;</a:t>
            </a:fld>
            <a:endParaRPr/>
          </a:p>
        </p:txBody>
      </p:sp>
      <p:pic>
        <p:nvPicPr>
          <p:cNvPr descr="" id="182" name="Picture 3"/>
          <p:cNvPicPr/>
          <p:nvPr/>
        </p:nvPicPr>
        <p:blipFill>
          <a:blip r:embed="rId1"/>
          <a:stretch>
            <a:fillRect/>
          </a:stretch>
        </p:blipFill>
        <p:spPr>
          <a:xfrm>
            <a:off x="1810440" y="321840"/>
            <a:ext cx="5976360" cy="6514560"/>
          </a:xfrm>
          <a:prstGeom prst="rect">
            <a:avLst/>
          </a:prstGeom>
        </p:spPr>
      </p:pic>
    </p:spTree>
  </p:cSld>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3" name="TextShape 1"/>
          <p:cNvSpPr txBox="1"/>
          <p:nvPr/>
        </p:nvSpPr>
        <p:spPr>
          <a:xfrm>
            <a:off x="457200" y="908640"/>
            <a:ext cx="8434800" cy="5472360"/>
          </a:xfrm>
          <a:prstGeom prst="rect">
            <a:avLst/>
          </a:prstGeom>
        </p:spPr>
        <p:txBody>
          <a:bodyPr/>
          <a:p>
            <a:pPr>
              <a:lnSpc>
                <a:spcPct val="100000"/>
              </a:lnSpc>
              <a:buFont typeface="Arial"/>
              <a:buChar char="•"/>
            </a:pPr>
            <a:r>
              <a:rPr lang="fr-FR" sz="3200">
                <a:solidFill>
                  <a:srgbClr val="000000"/>
                </a:solidFill>
                <a:latin typeface="Calibri"/>
              </a:rPr>
              <a:t>‘</a:t>
            </a:r>
            <a:r>
              <a:rPr lang="fr-FR" sz="3200">
                <a:solidFill>
                  <a:srgbClr val="000000"/>
                </a:solidFill>
                <a:latin typeface="Calibri"/>
              </a:rPr>
              <a:t>Public rhetorical common places’ (Jackson 2006)</a:t>
            </a:r>
            <a:endParaRPr/>
          </a:p>
          <a:p>
            <a:pPr>
              <a:lnSpc>
                <a:spcPct val="100000"/>
              </a:lnSpc>
              <a:buFont typeface="Arial"/>
              <a:buChar char="-"/>
            </a:pPr>
            <a:r>
              <a:rPr lang="fr-FR" sz="3200">
                <a:solidFill>
                  <a:srgbClr val="000000"/>
                </a:solidFill>
                <a:latin typeface="Calibri"/>
              </a:rPr>
              <a:t>discursive resources ‘that can be utilized so as to render a given policy acceptable’</a:t>
            </a:r>
            <a:endParaRPr/>
          </a:p>
          <a:p>
            <a:pPr>
              <a:lnSpc>
                <a:spcPct val="100000"/>
              </a:lnSpc>
              <a:buFont typeface="Arial"/>
              <a:buChar char="-"/>
            </a:pPr>
            <a:r>
              <a:rPr lang="fr-FR" sz="3200">
                <a:solidFill>
                  <a:srgbClr val="000000"/>
                </a:solidFill>
                <a:latin typeface="Calibri"/>
              </a:rPr>
              <a:t>Their availability is ‘an indispensable part of the process of public policy-making’ </a:t>
            </a:r>
            <a:endParaRPr/>
          </a:p>
          <a:p>
            <a:pPr>
              <a:lnSpc>
                <a:spcPct val="100000"/>
              </a:lnSpc>
              <a:buFont typeface="Arial"/>
              <a:buChar char="-"/>
            </a:pPr>
            <a:r>
              <a:rPr lang="fr-FR" sz="3200">
                <a:solidFill>
                  <a:srgbClr val="000000"/>
                </a:solidFill>
                <a:latin typeface="Calibri"/>
              </a:rPr>
              <a:t>‘</a:t>
            </a:r>
            <a:r>
              <a:rPr lang="fr-FR" sz="3200">
                <a:solidFill>
                  <a:srgbClr val="000000"/>
                </a:solidFill>
                <a:latin typeface="Calibri"/>
              </a:rPr>
              <a:t>social arrangements are almost never stable enough to do without an on-going process of legitimation that helps to produce and reproduce those arrangements by rendering them socially and politically plausible’</a:t>
            </a:r>
            <a:endParaRPr/>
          </a:p>
        </p:txBody>
      </p:sp>
      <p:sp>
        <p:nvSpPr>
          <p:cNvPr id="184" name="TextShape 2"/>
          <p:cNvSpPr txBox="1"/>
          <p:nvPr/>
        </p:nvSpPr>
        <p:spPr>
          <a:xfrm>
            <a:off x="0" y="0"/>
            <a:ext cx="-11796840" cy="-11796840"/>
          </a:xfrm>
          <a:prstGeom prst="rect">
            <a:avLst/>
          </a:prstGeom>
        </p:spPr>
        <p:txBody>
          <a:bodyPr bIns="45000" lIns="90000" rIns="90000" tIns="45000"/>
          <a:p>
            <a:pPr>
              <a:lnSpc>
                <a:spcPct val="100000"/>
              </a:lnSpc>
            </a:pPr>
            <a:fld id="{11315171-6191-4181-A111-21F1A1F16131}" type="slidenum">
              <a:rPr lang="en-IN">
                <a:solidFill>
                  <a:srgbClr val="000000"/>
                </a:solidFill>
                <a:latin typeface="Calibri"/>
              </a:rPr>
              <a:t>&lt;number&gt;</a:t>
            </a:fld>
            <a:endParaRPr/>
          </a:p>
        </p:txBody>
      </p:sp>
    </p:spTree>
  </p:cSld>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5" name="TextShape 1"/>
          <p:cNvSpPr txBox="1"/>
          <p:nvPr/>
        </p:nvSpPr>
        <p:spPr>
          <a:xfrm>
            <a:off x="467640" y="476640"/>
            <a:ext cx="8229240" cy="705600"/>
          </a:xfrm>
          <a:prstGeom prst="rect">
            <a:avLst/>
          </a:prstGeom>
        </p:spPr>
        <p:txBody>
          <a:bodyPr anchor="ctr"/>
          <a:p>
            <a:pPr algn="ctr">
              <a:lnSpc>
                <a:spcPct val="100000"/>
              </a:lnSpc>
            </a:pPr>
            <a:r>
              <a:rPr b="1" lang="fr-FR" sz="2700">
                <a:solidFill>
                  <a:srgbClr val="000000"/>
                </a:solidFill>
                <a:latin typeface="Calibri"/>
              </a:rPr>
              <a:t>Share of sub-sector allocations in the education budget (in %) 2002/03 - 2011/12 </a:t>
            </a:r>
            <a:r>
              <a:rPr lang="fr-FR" sz="4400">
                <a:solidFill>
                  <a:srgbClr val="000000"/>
                </a:solidFill>
                <a:latin typeface="Calibri"/>
              </a:rPr>
              <a:t>
</a:t>
            </a:r>
            <a:endParaRPr/>
          </a:p>
        </p:txBody>
      </p:sp>
      <p:sp>
        <p:nvSpPr>
          <p:cNvPr id="186" name="TextShape 2"/>
          <p:cNvSpPr txBox="1"/>
          <p:nvPr/>
        </p:nvSpPr>
        <p:spPr>
          <a:xfrm>
            <a:off x="0" y="0"/>
            <a:ext cx="-11796840" cy="-11796840"/>
          </a:xfrm>
          <a:prstGeom prst="rect">
            <a:avLst/>
          </a:prstGeom>
        </p:spPr>
        <p:txBody>
          <a:bodyPr bIns="45000" lIns="90000" rIns="90000" tIns="45000"/>
          <a:p>
            <a:pPr>
              <a:lnSpc>
                <a:spcPct val="100000"/>
              </a:lnSpc>
            </a:pPr>
            <a:fld id="{B181F1A1-51D1-4191-B1F1-7111A1D19131}" type="slidenum">
              <a:rPr lang="en-IN">
                <a:solidFill>
                  <a:srgbClr val="000000"/>
                </a:solidFill>
                <a:latin typeface="Calibri"/>
              </a:rPr>
              <a:t>&lt;number&gt;</a:t>
            </a:fld>
            <a:endParaRPr/>
          </a:p>
        </p:txBody>
      </p:sp>
      <p:graphicFrame>
        <p:nvGraphicFramePr>
          <p:cNvPr id="187" name="Chart 1"/>
          <p:cNvGraphicFramePr/>
          <p:nvPr/>
        </p:nvGraphicFramePr>
        <p:xfrm>
          <a:off x="179640" y="1124640"/>
          <a:ext cx="8712720" cy="5001120"/>
        </p:xfrm>
        <a:graphic>
          <a:graphicData uri="http://schemas.openxmlformats.org/drawingml/2006/chart">
            <c:chart xmlns:c="http://schemas.openxmlformats.org/drawingml/2006/chart" xmlns:r="http://schemas.openxmlformats.org/officeDocument/2006/relationships" r:id="rId1"/>
          </a:graphicData>
        </a:graphic>
      </p:graphicFrame>
      <p:sp>
        <p:nvSpPr>
          <p:cNvPr id="188" name="CustomShape 3"/>
          <p:cNvSpPr/>
          <p:nvPr/>
        </p:nvSpPr>
        <p:spPr>
          <a:xfrm>
            <a:off x="750240" y="6276960"/>
            <a:ext cx="4536000" cy="638280"/>
          </a:xfrm>
          <a:prstGeom prst="rect">
            <a:avLst/>
          </a:prstGeom>
        </p:spPr>
        <p:txBody>
          <a:bodyPr bIns="45000" lIns="90000" rIns="90000" tIns="45000"/>
          <a:p>
            <a:pPr>
              <a:lnSpc>
                <a:spcPct val="100000"/>
              </a:lnSpc>
            </a:pPr>
            <a:r>
              <a:rPr lang="en-IN">
                <a:solidFill>
                  <a:srgbClr val="000000"/>
                </a:solidFill>
                <a:latin typeface="Calibri"/>
              </a:rPr>
              <a:t>Source: the author based on URT (2011) Best</a:t>
            </a:r>
            <a:endParaRPr/>
          </a:p>
        </p:txBody>
      </p:sp>
    </p:spTree>
  </p:cSld>
</p:sld>
</file>

<file path=ppt/slides/slide2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9" name="TextShape 1"/>
          <p:cNvSpPr txBox="1"/>
          <p:nvPr/>
        </p:nvSpPr>
        <p:spPr>
          <a:xfrm>
            <a:off x="251640" y="116640"/>
            <a:ext cx="8686440" cy="1142640"/>
          </a:xfrm>
          <a:prstGeom prst="rect">
            <a:avLst/>
          </a:prstGeom>
        </p:spPr>
        <p:txBody>
          <a:bodyPr anchor="ctr"/>
          <a:p>
            <a:pPr algn="ctr">
              <a:lnSpc>
                <a:spcPct val="100000"/>
              </a:lnSpc>
            </a:pPr>
            <a:r>
              <a:rPr b="1" lang="fr-FR" sz="3600">
                <a:solidFill>
                  <a:srgbClr val="000000"/>
                </a:solidFill>
                <a:latin typeface="Calibri"/>
              </a:rPr>
              <a:t>World Bank’s vs Government’s targets</a:t>
            </a:r>
            <a:endParaRPr/>
          </a:p>
        </p:txBody>
      </p:sp>
      <p:sp>
        <p:nvSpPr>
          <p:cNvPr id="190" name="TextShape 2"/>
          <p:cNvSpPr txBox="1"/>
          <p:nvPr/>
        </p:nvSpPr>
        <p:spPr>
          <a:xfrm>
            <a:off x="0" y="0"/>
            <a:ext cx="-11796840" cy="-11796840"/>
          </a:xfrm>
          <a:prstGeom prst="rect">
            <a:avLst/>
          </a:prstGeom>
        </p:spPr>
        <p:txBody>
          <a:bodyPr bIns="45000" lIns="90000" rIns="90000" tIns="45000"/>
          <a:p>
            <a:pPr>
              <a:lnSpc>
                <a:spcPct val="100000"/>
              </a:lnSpc>
            </a:pPr>
            <a:fld id="{F1C121A1-C141-41B1-B191-1111E1F16191}" type="slidenum">
              <a:rPr lang="en-IN">
                <a:solidFill>
                  <a:srgbClr val="000000"/>
                </a:solidFill>
                <a:latin typeface="Calibri"/>
              </a:rPr>
              <a:t>&lt;number&gt;</a:t>
            </a:fld>
            <a:endParaRPr/>
          </a:p>
        </p:txBody>
      </p:sp>
      <p:graphicFrame>
        <p:nvGraphicFramePr>
          <p:cNvPr id="191" name="Espace réservé du contenu 4"/>
          <p:cNvGraphicFramePr/>
          <p:nvPr/>
        </p:nvGraphicFramePr>
        <p:xfrm>
          <a:off x="251640" y="1196640"/>
          <a:ext cx="8650800" cy="4996800"/>
        </p:xfrm>
        <a:graphic>
          <a:graphicData uri="http://schemas.openxmlformats.org/drawingml/2006/chart">
            <c:chart xmlns:c="http://schemas.openxmlformats.org/drawingml/2006/chart" xmlns:r="http://schemas.openxmlformats.org/officeDocument/2006/relationships" r:id="rId1"/>
          </a:graphicData>
        </a:graphic>
      </p:graphicFrame>
      <p:sp>
        <p:nvSpPr>
          <p:cNvPr id="192" name="CustomShape 3"/>
          <p:cNvSpPr/>
          <p:nvPr/>
        </p:nvSpPr>
        <p:spPr>
          <a:xfrm>
            <a:off x="1043640" y="6300000"/>
            <a:ext cx="3528000" cy="364680"/>
          </a:xfrm>
          <a:prstGeom prst="rect">
            <a:avLst/>
          </a:prstGeom>
        </p:spPr>
        <p:txBody>
          <a:bodyPr bIns="45000" lIns="90000" rIns="90000" tIns="45000"/>
          <a:p>
            <a:pPr>
              <a:lnSpc>
                <a:spcPct val="100000"/>
              </a:lnSpc>
            </a:pPr>
            <a:r>
              <a:rPr lang="en-IN">
                <a:solidFill>
                  <a:srgbClr val="000000"/>
                </a:solidFill>
                <a:latin typeface="Calibri"/>
              </a:rPr>
              <a:t>Source: the author</a:t>
            </a:r>
            <a:endParaRPr/>
          </a:p>
        </p:txBody>
      </p:sp>
    </p:spTree>
  </p:cSld>
</p:sld>
</file>

<file path=ppt/slides/slide2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3" name="TextShape 1"/>
          <p:cNvSpPr txBox="1"/>
          <p:nvPr/>
        </p:nvSpPr>
        <p:spPr>
          <a:xfrm>
            <a:off x="323640" y="332640"/>
            <a:ext cx="8229240" cy="1142640"/>
          </a:xfrm>
          <a:prstGeom prst="rect">
            <a:avLst/>
          </a:prstGeom>
        </p:spPr>
        <p:txBody>
          <a:bodyPr anchor="ctr"/>
          <a:p>
            <a:pPr algn="ctr">
              <a:lnSpc>
                <a:spcPct val="100000"/>
              </a:lnSpc>
            </a:pPr>
            <a:r>
              <a:rPr b="1" lang="fr-FR" sz="2800">
                <a:solidFill>
                  <a:srgbClr val="000000"/>
                </a:solidFill>
                <a:latin typeface="Calibri"/>
              </a:rPr>
              <a:t>Share of education sub-sectors in the total ODA to education (World), 1998-2011 </a:t>
            </a:r>
            <a:endParaRPr/>
          </a:p>
        </p:txBody>
      </p:sp>
      <p:sp>
        <p:nvSpPr>
          <p:cNvPr id="194" name="TextShape 2"/>
          <p:cNvSpPr txBox="1"/>
          <p:nvPr/>
        </p:nvSpPr>
        <p:spPr>
          <a:xfrm>
            <a:off x="0" y="0"/>
            <a:ext cx="-11796840" cy="-11796840"/>
          </a:xfrm>
          <a:prstGeom prst="rect">
            <a:avLst/>
          </a:prstGeom>
        </p:spPr>
        <p:txBody>
          <a:bodyPr bIns="45000" lIns="90000" rIns="90000" tIns="45000"/>
          <a:p>
            <a:pPr>
              <a:lnSpc>
                <a:spcPct val="100000"/>
              </a:lnSpc>
            </a:pPr>
            <a:fld id="{11F121B1-A191-4121-81E1-118101B18171}" type="slidenum">
              <a:rPr lang="en-IN">
                <a:solidFill>
                  <a:srgbClr val="000000"/>
                </a:solidFill>
                <a:latin typeface="Calibri"/>
              </a:rPr>
              <a:t>&lt;number&gt;</a:t>
            </a:fld>
            <a:endParaRPr/>
          </a:p>
        </p:txBody>
      </p:sp>
      <p:graphicFrame>
        <p:nvGraphicFramePr>
          <p:cNvPr id="195" name="Chart 2"/>
          <p:cNvGraphicFramePr/>
          <p:nvPr/>
        </p:nvGraphicFramePr>
        <p:xfrm>
          <a:off x="0" y="1600200"/>
          <a:ext cx="8686440" cy="4525560"/>
        </p:xfrm>
        <a:graphic>
          <a:graphicData uri="http://schemas.openxmlformats.org/drawingml/2006/chart">
            <c:chart xmlns:c="http://schemas.openxmlformats.org/drawingml/2006/chart" xmlns:r="http://schemas.openxmlformats.org/officeDocument/2006/relationships" r:id="rId1"/>
          </a:graphicData>
        </a:graphic>
      </p:graphicFrame>
      <p:sp>
        <p:nvSpPr>
          <p:cNvPr id="196" name="CustomShape 3"/>
          <p:cNvSpPr/>
          <p:nvPr/>
        </p:nvSpPr>
        <p:spPr>
          <a:xfrm>
            <a:off x="416160" y="6237360"/>
            <a:ext cx="5150880" cy="364680"/>
          </a:xfrm>
          <a:prstGeom prst="rect">
            <a:avLst/>
          </a:prstGeom>
        </p:spPr>
        <p:txBody>
          <a:bodyPr bIns="45000" lIns="90000" rIns="90000" tIns="45000" wrap="none"/>
          <a:p>
            <a:pPr>
              <a:lnSpc>
                <a:spcPct val="100000"/>
              </a:lnSpc>
            </a:pPr>
            <a:r>
              <a:rPr lang="en-IN">
                <a:solidFill>
                  <a:srgbClr val="000000"/>
                </a:solidFill>
                <a:latin typeface="Times New Roman"/>
                <a:ea typeface="SimSun"/>
              </a:rPr>
              <a:t>Source: the author based on OECD-DAC aid statistics</a:t>
            </a:r>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graphicFrame>
        <p:nvGraphicFramePr>
          <p:cNvPr id="197" name="Table 1"/>
          <p:cNvGraphicFramePr/>
          <p:nvPr/>
        </p:nvGraphicFramePr>
        <p:xfrm>
          <a:off x="611640" y="2061000"/>
          <a:ext cx="7848360" cy="3749040"/>
        </p:xfrm>
        <a:graphic>
          <a:graphicData uri="http://schemas.openxmlformats.org/drawingml/2006/table">
            <a:tbl>
              <a:tblPr/>
              <a:tblGrid>
                <a:gridCol w="1463760"/>
                <a:gridCol w="797400"/>
                <a:gridCol w="798480"/>
                <a:gridCol w="797400"/>
                <a:gridCol w="798480"/>
                <a:gridCol w="797400"/>
                <a:gridCol w="798480"/>
                <a:gridCol w="797400"/>
                <a:gridCol w="799560"/>
              </a:tblGrid>
              <a:tr h="635760">
                <a:tc>
                  <a:tcPr/>
                </a:tc>
                <a:tc>
                  <a:txBody>
                    <a:bodyPr anchor="b" bIns="0" lIns="68400" rIns="68400" tIns="0" wrap="none"/>
                    <a:p>
                      <a:pPr>
                        <a:lnSpc>
                          <a:spcPct val="115000"/>
                        </a:lnSpc>
                      </a:pPr>
                      <a:r>
                        <a:rPr b="1" lang="en-IN" sz="2000">
                          <a:solidFill>
                            <a:srgbClr val="ffffff"/>
                          </a:solidFill>
                          <a:latin typeface="Calibri"/>
                        </a:rPr>
                        <a:t>2004/05</a:t>
                      </a:r>
                      <a:endParaRPr/>
                    </a:p>
                  </a:txBody>
                  <a:tcPr/>
                </a:tc>
                <a:tc>
                  <a:txBody>
                    <a:bodyPr anchor="b" bIns="0" lIns="68400" rIns="68400" tIns="0" wrap="none"/>
                    <a:p>
                      <a:pPr>
                        <a:lnSpc>
                          <a:spcPct val="115000"/>
                        </a:lnSpc>
                      </a:pPr>
                      <a:r>
                        <a:rPr b="1" lang="en-IN" sz="2000">
                          <a:solidFill>
                            <a:srgbClr val="ffffff"/>
                          </a:solidFill>
                          <a:latin typeface="Calibri"/>
                        </a:rPr>
                        <a:t>2005/06</a:t>
                      </a:r>
                      <a:endParaRPr/>
                    </a:p>
                  </a:txBody>
                  <a:tcPr/>
                </a:tc>
                <a:tc>
                  <a:txBody>
                    <a:bodyPr anchor="b" bIns="0" lIns="68400" rIns="68400" tIns="0" wrap="none"/>
                    <a:p>
                      <a:pPr>
                        <a:lnSpc>
                          <a:spcPct val="115000"/>
                        </a:lnSpc>
                      </a:pPr>
                      <a:r>
                        <a:rPr b="1" lang="en-IN" sz="2000">
                          <a:solidFill>
                            <a:srgbClr val="ffffff"/>
                          </a:solidFill>
                          <a:latin typeface="Calibri"/>
                        </a:rPr>
                        <a:t>2006/07</a:t>
                      </a:r>
                      <a:endParaRPr/>
                    </a:p>
                  </a:txBody>
                  <a:tcPr/>
                </a:tc>
                <a:tc>
                  <a:txBody>
                    <a:bodyPr anchor="b" bIns="0" lIns="68400" rIns="68400" tIns="0" wrap="none"/>
                    <a:p>
                      <a:pPr>
                        <a:lnSpc>
                          <a:spcPct val="115000"/>
                        </a:lnSpc>
                      </a:pPr>
                      <a:r>
                        <a:rPr b="1" lang="en-IN" sz="2000">
                          <a:solidFill>
                            <a:srgbClr val="ffffff"/>
                          </a:solidFill>
                          <a:latin typeface="Calibri"/>
                        </a:rPr>
                        <a:t>2007/08</a:t>
                      </a:r>
                      <a:endParaRPr/>
                    </a:p>
                  </a:txBody>
                  <a:tcPr/>
                </a:tc>
                <a:tc>
                  <a:txBody>
                    <a:bodyPr anchor="b" bIns="0" lIns="68400" rIns="68400" tIns="0" wrap="none"/>
                    <a:p>
                      <a:pPr>
                        <a:lnSpc>
                          <a:spcPct val="115000"/>
                        </a:lnSpc>
                      </a:pPr>
                      <a:r>
                        <a:rPr b="1" lang="en-IN" sz="2000">
                          <a:solidFill>
                            <a:srgbClr val="ffffff"/>
                          </a:solidFill>
                          <a:latin typeface="Calibri"/>
                        </a:rPr>
                        <a:t>2008/09</a:t>
                      </a:r>
                      <a:endParaRPr/>
                    </a:p>
                  </a:txBody>
                  <a:tcPr/>
                </a:tc>
                <a:tc>
                  <a:txBody>
                    <a:bodyPr anchor="b" bIns="0" lIns="68400" rIns="68400" tIns="0" wrap="none"/>
                    <a:p>
                      <a:pPr>
                        <a:lnSpc>
                          <a:spcPct val="115000"/>
                        </a:lnSpc>
                      </a:pPr>
                      <a:r>
                        <a:rPr b="1" lang="en-IN" sz="2000">
                          <a:solidFill>
                            <a:srgbClr val="ffffff"/>
                          </a:solidFill>
                          <a:latin typeface="Calibri"/>
                        </a:rPr>
                        <a:t>2009/10</a:t>
                      </a:r>
                      <a:endParaRPr/>
                    </a:p>
                  </a:txBody>
                  <a:tcPr/>
                </a:tc>
                <a:tc>
                  <a:txBody>
                    <a:bodyPr anchor="b" bIns="0" lIns="68400" rIns="68400" tIns="0" wrap="none"/>
                    <a:p>
                      <a:pPr>
                        <a:lnSpc>
                          <a:spcPct val="115000"/>
                        </a:lnSpc>
                      </a:pPr>
                      <a:r>
                        <a:rPr b="1" lang="en-IN" sz="2000">
                          <a:solidFill>
                            <a:srgbClr val="ffffff"/>
                          </a:solidFill>
                          <a:latin typeface="Calibri"/>
                        </a:rPr>
                        <a:t>2010/11</a:t>
                      </a:r>
                      <a:endParaRPr/>
                    </a:p>
                  </a:txBody>
                  <a:tcPr/>
                </a:tc>
                <a:tc>
                  <a:txBody>
                    <a:bodyPr anchor="b" bIns="0" lIns="68400" rIns="68400" tIns="0" wrap="none"/>
                    <a:p>
                      <a:pPr>
                        <a:lnSpc>
                          <a:spcPct val="115000"/>
                        </a:lnSpc>
                      </a:pPr>
                      <a:r>
                        <a:rPr b="1" lang="en-IN" sz="2000">
                          <a:solidFill>
                            <a:srgbClr val="ffffff"/>
                          </a:solidFill>
                          <a:latin typeface="Calibri"/>
                        </a:rPr>
                        <a:t>2011/12</a:t>
                      </a:r>
                      <a:endParaRPr/>
                    </a:p>
                  </a:txBody>
                  <a:tcPr/>
                </a:tc>
              </a:tr>
              <a:tr h="763200">
                <a:tc>
                  <a:txBody>
                    <a:bodyPr anchor="b" bIns="0" lIns="68400" rIns="68400" tIns="0" wrap="none"/>
                    <a:p>
                      <a:pPr>
                        <a:lnSpc>
                          <a:spcPct val="115000"/>
                        </a:lnSpc>
                      </a:pPr>
                      <a:r>
                        <a:rPr b="1" lang="en-IN" sz="2400">
                          <a:solidFill>
                            <a:srgbClr val="ffffff"/>
                          </a:solidFill>
                          <a:latin typeface="Calibri"/>
                        </a:rPr>
                        <a:t>Primary</a:t>
                      </a:r>
                      <a:endParaRPr/>
                    </a:p>
                  </a:txBody>
                  <a:tcPr/>
                </a:tc>
                <a:tc>
                  <a:txBody>
                    <a:bodyPr anchor="b" bIns="0" lIns="68400" rIns="68400" tIns="0" wrap="none"/>
                    <a:p>
                      <a:pPr algn="r">
                        <a:lnSpc>
                          <a:spcPct val="115000"/>
                        </a:lnSpc>
                      </a:pPr>
                      <a:r>
                        <a:rPr lang="en-IN" sz="2400">
                          <a:solidFill>
                            <a:srgbClr val="000000"/>
                          </a:solidFill>
                          <a:latin typeface="Calibri"/>
                        </a:rPr>
                        <a:t>77.2</a:t>
                      </a:r>
                      <a:endParaRPr/>
                    </a:p>
                  </a:txBody>
                  <a:tcPr/>
                </a:tc>
                <a:tc>
                  <a:txBody>
                    <a:bodyPr anchor="b" bIns="0" lIns="68400" rIns="68400" tIns="0" wrap="none"/>
                    <a:p>
                      <a:pPr algn="r">
                        <a:lnSpc>
                          <a:spcPct val="115000"/>
                        </a:lnSpc>
                      </a:pPr>
                      <a:r>
                        <a:rPr lang="en-IN" sz="2400">
                          <a:solidFill>
                            <a:srgbClr val="000000"/>
                          </a:solidFill>
                          <a:latin typeface="Calibri"/>
                        </a:rPr>
                        <a:t>65.2</a:t>
                      </a:r>
                      <a:endParaRPr/>
                    </a:p>
                  </a:txBody>
                  <a:tcPr/>
                </a:tc>
                <a:tc>
                  <a:txBody>
                    <a:bodyPr anchor="b" bIns="0" lIns="68400" rIns="68400" tIns="0" wrap="none"/>
                    <a:p>
                      <a:pPr algn="r">
                        <a:lnSpc>
                          <a:spcPct val="115000"/>
                        </a:lnSpc>
                      </a:pPr>
                      <a:r>
                        <a:rPr lang="en-IN" sz="2400">
                          <a:solidFill>
                            <a:srgbClr val="000000"/>
                          </a:solidFill>
                          <a:latin typeface="Calibri"/>
                        </a:rPr>
                        <a:t>66.0</a:t>
                      </a:r>
                      <a:endParaRPr/>
                    </a:p>
                  </a:txBody>
                  <a:tcPr/>
                </a:tc>
                <a:tc>
                  <a:txBody>
                    <a:bodyPr anchor="b" bIns="0" lIns="68400" rIns="68400" tIns="0" wrap="none"/>
                    <a:p>
                      <a:pPr algn="r">
                        <a:lnSpc>
                          <a:spcPct val="115000"/>
                        </a:lnSpc>
                      </a:pPr>
                      <a:r>
                        <a:rPr lang="en-IN" sz="2400">
                          <a:solidFill>
                            <a:srgbClr val="000000"/>
                          </a:solidFill>
                          <a:latin typeface="Calibri"/>
                        </a:rPr>
                        <a:t>49.0</a:t>
                      </a:r>
                      <a:endParaRPr/>
                    </a:p>
                  </a:txBody>
                  <a:tcPr/>
                </a:tc>
                <a:tc>
                  <a:txBody>
                    <a:bodyPr anchor="b" bIns="0" lIns="68400" rIns="68400" tIns="0" wrap="none"/>
                    <a:p>
                      <a:pPr algn="r">
                        <a:lnSpc>
                          <a:spcPct val="115000"/>
                        </a:lnSpc>
                      </a:pPr>
                      <a:r>
                        <a:rPr lang="en-IN" sz="2400">
                          <a:solidFill>
                            <a:srgbClr val="000000"/>
                          </a:solidFill>
                          <a:latin typeface="Calibri"/>
                        </a:rPr>
                        <a:t>61.0</a:t>
                      </a:r>
                      <a:endParaRPr/>
                    </a:p>
                  </a:txBody>
                  <a:tcPr/>
                </a:tc>
                <a:tc>
                  <a:txBody>
                    <a:bodyPr anchor="b" bIns="0" lIns="68400" rIns="68400" tIns="0" wrap="none"/>
                    <a:p>
                      <a:pPr algn="r">
                        <a:lnSpc>
                          <a:spcPct val="115000"/>
                        </a:lnSpc>
                      </a:pPr>
                      <a:r>
                        <a:rPr lang="en-IN" sz="2400">
                          <a:solidFill>
                            <a:srgbClr val="000000"/>
                          </a:solidFill>
                          <a:latin typeface="Calibri"/>
                        </a:rPr>
                        <a:t>65.2</a:t>
                      </a:r>
                      <a:endParaRPr/>
                    </a:p>
                  </a:txBody>
                  <a:tcPr/>
                </a:tc>
                <a:tc>
                  <a:txBody>
                    <a:bodyPr anchor="b" bIns="0" lIns="68400" rIns="68400" tIns="0" wrap="none"/>
                    <a:p>
                      <a:pPr algn="r">
                        <a:lnSpc>
                          <a:spcPct val="115000"/>
                        </a:lnSpc>
                      </a:pPr>
                      <a:r>
                        <a:rPr lang="en-IN" sz="2400">
                          <a:solidFill>
                            <a:srgbClr val="000000"/>
                          </a:solidFill>
                          <a:latin typeface="Calibri"/>
                        </a:rPr>
                        <a:t>43.5</a:t>
                      </a:r>
                      <a:endParaRPr/>
                    </a:p>
                  </a:txBody>
                  <a:tcPr/>
                </a:tc>
                <a:tc>
                  <a:txBody>
                    <a:bodyPr anchor="b" bIns="0" lIns="68400" rIns="68400" tIns="0" wrap="none"/>
                    <a:p>
                      <a:pPr algn="r">
                        <a:lnSpc>
                          <a:spcPct val="115000"/>
                        </a:lnSpc>
                      </a:pPr>
                      <a:r>
                        <a:rPr lang="en-IN" sz="2400">
                          <a:solidFill>
                            <a:srgbClr val="000000"/>
                          </a:solidFill>
                          <a:latin typeface="Calibri"/>
                        </a:rPr>
                        <a:t>36.6</a:t>
                      </a:r>
                      <a:endParaRPr/>
                    </a:p>
                  </a:txBody>
                  <a:tcPr/>
                </a:tc>
              </a:tr>
              <a:tr h="763200">
                <a:tc>
                  <a:txBody>
                    <a:bodyPr anchor="b" bIns="0" lIns="68400" rIns="68400" tIns="0" wrap="none"/>
                    <a:p>
                      <a:pPr>
                        <a:lnSpc>
                          <a:spcPct val="115000"/>
                        </a:lnSpc>
                      </a:pPr>
                      <a:r>
                        <a:rPr b="1" lang="en-IN" sz="2400">
                          <a:solidFill>
                            <a:srgbClr val="ffffff"/>
                          </a:solidFill>
                          <a:latin typeface="Calibri"/>
                        </a:rPr>
                        <a:t>Secondary</a:t>
                      </a:r>
                      <a:endParaRPr/>
                    </a:p>
                  </a:txBody>
                  <a:tcPr/>
                </a:tc>
                <a:tc>
                  <a:txBody>
                    <a:bodyPr anchor="b" bIns="0" lIns="68400" rIns="68400" tIns="0" wrap="none"/>
                    <a:p>
                      <a:pPr algn="r">
                        <a:lnSpc>
                          <a:spcPct val="115000"/>
                        </a:lnSpc>
                      </a:pPr>
                      <a:r>
                        <a:rPr lang="en-IN" sz="2400">
                          <a:solidFill>
                            <a:srgbClr val="000000"/>
                          </a:solidFill>
                          <a:latin typeface="Calibri"/>
                        </a:rPr>
                        <a:t>18.7</a:t>
                      </a:r>
                      <a:endParaRPr/>
                    </a:p>
                  </a:txBody>
                  <a:tcPr/>
                </a:tc>
                <a:tc>
                  <a:txBody>
                    <a:bodyPr anchor="b" bIns="0" lIns="68400" rIns="68400" tIns="0" wrap="none"/>
                    <a:p>
                      <a:pPr algn="r">
                        <a:lnSpc>
                          <a:spcPct val="115000"/>
                        </a:lnSpc>
                      </a:pPr>
                      <a:r>
                        <a:rPr lang="en-IN" sz="2400">
                          <a:solidFill>
                            <a:srgbClr val="000000"/>
                          </a:solidFill>
                          <a:latin typeface="Calibri"/>
                        </a:rPr>
                        <a:t>26.2</a:t>
                      </a:r>
                      <a:endParaRPr/>
                    </a:p>
                  </a:txBody>
                  <a:tcPr/>
                </a:tc>
                <a:tc>
                  <a:txBody>
                    <a:bodyPr anchor="b" bIns="0" lIns="68400" rIns="68400" tIns="0" wrap="none"/>
                    <a:p>
                      <a:pPr algn="r">
                        <a:lnSpc>
                          <a:spcPct val="115000"/>
                        </a:lnSpc>
                      </a:pPr>
                      <a:r>
                        <a:rPr lang="en-IN" sz="2400">
                          <a:solidFill>
                            <a:srgbClr val="000000"/>
                          </a:solidFill>
                          <a:latin typeface="Calibri"/>
                        </a:rPr>
                        <a:t>12.4</a:t>
                      </a:r>
                      <a:endParaRPr/>
                    </a:p>
                  </a:txBody>
                  <a:tcPr/>
                </a:tc>
                <a:tc>
                  <a:txBody>
                    <a:bodyPr anchor="b" bIns="0" lIns="68400" rIns="68400" tIns="0" wrap="none"/>
                    <a:p>
                      <a:pPr algn="r">
                        <a:lnSpc>
                          <a:spcPct val="115000"/>
                        </a:lnSpc>
                      </a:pPr>
                      <a:r>
                        <a:rPr lang="en-IN" sz="2400">
                          <a:solidFill>
                            <a:srgbClr val="000000"/>
                          </a:solidFill>
                          <a:latin typeface="Calibri"/>
                        </a:rPr>
                        <a:t>30.1</a:t>
                      </a:r>
                      <a:endParaRPr/>
                    </a:p>
                  </a:txBody>
                  <a:tcPr/>
                </a:tc>
                <a:tc>
                  <a:txBody>
                    <a:bodyPr anchor="b" bIns="0" lIns="68400" rIns="68400" tIns="0" wrap="none"/>
                    <a:p>
                      <a:pPr algn="r">
                        <a:lnSpc>
                          <a:spcPct val="115000"/>
                        </a:lnSpc>
                      </a:pPr>
                      <a:r>
                        <a:rPr lang="en-IN" sz="2400">
                          <a:solidFill>
                            <a:srgbClr val="000000"/>
                          </a:solidFill>
                          <a:latin typeface="Calibri"/>
                        </a:rPr>
                        <a:t>8.1</a:t>
                      </a:r>
                      <a:endParaRPr/>
                    </a:p>
                  </a:txBody>
                  <a:tcPr/>
                </a:tc>
                <a:tc>
                  <a:txBody>
                    <a:bodyPr anchor="b" bIns="0" lIns="68400" rIns="68400" tIns="0" wrap="none"/>
                    <a:p>
                      <a:pPr algn="r">
                        <a:lnSpc>
                          <a:spcPct val="115000"/>
                        </a:lnSpc>
                      </a:pPr>
                      <a:r>
                        <a:rPr lang="en-IN" sz="2400">
                          <a:solidFill>
                            <a:srgbClr val="000000"/>
                          </a:solidFill>
                          <a:latin typeface="Calibri"/>
                        </a:rPr>
                        <a:t>5.8</a:t>
                      </a:r>
                      <a:endParaRPr/>
                    </a:p>
                  </a:txBody>
                  <a:tcPr/>
                </a:tc>
                <a:tc>
                  <a:txBody>
                    <a:bodyPr anchor="b" bIns="0" lIns="68400" rIns="68400" tIns="0" wrap="none"/>
                    <a:p>
                      <a:pPr algn="r">
                        <a:lnSpc>
                          <a:spcPct val="115000"/>
                        </a:lnSpc>
                      </a:pPr>
                      <a:r>
                        <a:rPr lang="en-IN" sz="2400">
                          <a:solidFill>
                            <a:srgbClr val="000000"/>
                          </a:solidFill>
                          <a:latin typeface="Calibri"/>
                        </a:rPr>
                        <a:t>28.8</a:t>
                      </a:r>
                      <a:endParaRPr/>
                    </a:p>
                  </a:txBody>
                  <a:tcPr/>
                </a:tc>
                <a:tc>
                  <a:txBody>
                    <a:bodyPr anchor="b" bIns="0" lIns="68400" rIns="68400" tIns="0" wrap="none"/>
                    <a:p>
                      <a:pPr algn="r">
                        <a:lnSpc>
                          <a:spcPct val="115000"/>
                        </a:lnSpc>
                      </a:pPr>
                      <a:r>
                        <a:rPr lang="en-IN" sz="2400">
                          <a:solidFill>
                            <a:srgbClr val="000000"/>
                          </a:solidFill>
                          <a:latin typeface="Calibri"/>
                        </a:rPr>
                        <a:t>24.2</a:t>
                      </a:r>
                      <a:endParaRPr/>
                    </a:p>
                  </a:txBody>
                  <a:tcPr/>
                </a:tc>
              </a:tr>
              <a:tr h="1986840">
                <a:tc>
                  <a:txBody>
                    <a:bodyPr anchor="b" bIns="0" lIns="68400" rIns="68400" tIns="0" wrap="none"/>
                    <a:p>
                      <a:pPr>
                        <a:lnSpc>
                          <a:spcPct val="115000"/>
                        </a:lnSpc>
                      </a:pPr>
                      <a:r>
                        <a:rPr b="1" lang="en-IN" sz="2400">
                          <a:solidFill>
                            <a:srgbClr val="ffffff"/>
                          </a:solidFill>
                          <a:latin typeface="Calibri"/>
                        </a:rPr>
                        <a:t>Higher Education and Research</a:t>
                      </a:r>
                      <a:endParaRPr/>
                    </a:p>
                  </a:txBody>
                  <a:tcPr/>
                </a:tc>
                <a:tc>
                  <a:txBody>
                    <a:bodyPr anchor="b" bIns="0" lIns="68400" rIns="68400" tIns="0" wrap="none"/>
                    <a:p>
                      <a:pPr algn="r">
                        <a:lnSpc>
                          <a:spcPct val="115000"/>
                        </a:lnSpc>
                      </a:pPr>
                      <a:r>
                        <a:rPr lang="en-IN" sz="2400">
                          <a:solidFill>
                            <a:srgbClr val="000000"/>
                          </a:solidFill>
                          <a:latin typeface="Calibri"/>
                        </a:rPr>
                        <a:t>4.1</a:t>
                      </a:r>
                      <a:endParaRPr/>
                    </a:p>
                  </a:txBody>
                  <a:tcPr/>
                </a:tc>
                <a:tc>
                  <a:txBody>
                    <a:bodyPr anchor="b" bIns="0" lIns="68400" rIns="68400" tIns="0" wrap="none"/>
                    <a:p>
                      <a:pPr algn="r">
                        <a:lnSpc>
                          <a:spcPct val="115000"/>
                        </a:lnSpc>
                      </a:pPr>
                      <a:r>
                        <a:rPr lang="en-IN" sz="2400">
                          <a:solidFill>
                            <a:srgbClr val="000000"/>
                          </a:solidFill>
                          <a:latin typeface="Calibri"/>
                        </a:rPr>
                        <a:t>8.6</a:t>
                      </a:r>
                      <a:endParaRPr/>
                    </a:p>
                  </a:txBody>
                  <a:tcPr/>
                </a:tc>
                <a:tc>
                  <a:txBody>
                    <a:bodyPr anchor="b" bIns="0" lIns="68400" rIns="68400" tIns="0" wrap="none"/>
                    <a:p>
                      <a:pPr algn="r">
                        <a:lnSpc>
                          <a:spcPct val="115000"/>
                        </a:lnSpc>
                      </a:pPr>
                      <a:r>
                        <a:rPr lang="en-IN" sz="2400">
                          <a:solidFill>
                            <a:srgbClr val="000000"/>
                          </a:solidFill>
                          <a:latin typeface="Calibri"/>
                        </a:rPr>
                        <a:t>21.6</a:t>
                      </a:r>
                      <a:endParaRPr/>
                    </a:p>
                  </a:txBody>
                  <a:tcPr/>
                </a:tc>
                <a:tc>
                  <a:txBody>
                    <a:bodyPr anchor="b" bIns="0" lIns="68400" rIns="68400" tIns="0" wrap="none"/>
                    <a:p>
                      <a:pPr algn="r">
                        <a:lnSpc>
                          <a:spcPct val="115000"/>
                        </a:lnSpc>
                      </a:pPr>
                      <a:r>
                        <a:rPr lang="en-IN" sz="2400">
                          <a:solidFill>
                            <a:srgbClr val="000000"/>
                          </a:solidFill>
                          <a:latin typeface="Calibri"/>
                        </a:rPr>
                        <a:t>20.9</a:t>
                      </a:r>
                      <a:endParaRPr/>
                    </a:p>
                  </a:txBody>
                  <a:tcPr/>
                </a:tc>
                <a:tc>
                  <a:txBody>
                    <a:bodyPr anchor="b" bIns="0" lIns="68400" rIns="68400" tIns="0" wrap="none"/>
                    <a:p>
                      <a:pPr algn="r">
                        <a:lnSpc>
                          <a:spcPct val="115000"/>
                        </a:lnSpc>
                      </a:pPr>
                      <a:r>
                        <a:rPr lang="en-IN" sz="2400">
                          <a:solidFill>
                            <a:srgbClr val="000000"/>
                          </a:solidFill>
                          <a:latin typeface="Calibri"/>
                        </a:rPr>
                        <a:t>30.9</a:t>
                      </a:r>
                      <a:endParaRPr/>
                    </a:p>
                  </a:txBody>
                  <a:tcPr/>
                </a:tc>
                <a:tc>
                  <a:txBody>
                    <a:bodyPr anchor="b" bIns="0" lIns="68400" rIns="68400" tIns="0" wrap="none"/>
                    <a:p>
                      <a:pPr algn="r">
                        <a:lnSpc>
                          <a:spcPct val="115000"/>
                        </a:lnSpc>
                      </a:pPr>
                      <a:r>
                        <a:rPr lang="en-IN" sz="2400">
                          <a:solidFill>
                            <a:srgbClr val="000000"/>
                          </a:solidFill>
                          <a:latin typeface="Calibri"/>
                        </a:rPr>
                        <a:t>29.0</a:t>
                      </a:r>
                      <a:endParaRPr/>
                    </a:p>
                  </a:txBody>
                  <a:tcPr/>
                </a:tc>
                <a:tc>
                  <a:txBody>
                    <a:bodyPr anchor="b" bIns="0" lIns="68400" rIns="68400" tIns="0" wrap="none"/>
                    <a:p>
                      <a:pPr algn="r">
                        <a:lnSpc>
                          <a:spcPct val="115000"/>
                        </a:lnSpc>
                      </a:pPr>
                      <a:r>
                        <a:rPr lang="en-IN" sz="2400">
                          <a:solidFill>
                            <a:srgbClr val="000000"/>
                          </a:solidFill>
                          <a:latin typeface="Calibri"/>
                        </a:rPr>
                        <a:t>27.7</a:t>
                      </a:r>
                      <a:endParaRPr/>
                    </a:p>
                  </a:txBody>
                  <a:tcPr/>
                </a:tc>
                <a:tc>
                  <a:txBody>
                    <a:bodyPr anchor="b" bIns="0" lIns="68400" rIns="68400" tIns="0" wrap="none"/>
                    <a:p>
                      <a:pPr algn="r">
                        <a:lnSpc>
                          <a:spcPct val="115000"/>
                        </a:lnSpc>
                      </a:pPr>
                      <a:r>
                        <a:rPr lang="en-IN" sz="2400">
                          <a:solidFill>
                            <a:srgbClr val="000000"/>
                          </a:solidFill>
                          <a:latin typeface="Calibri"/>
                        </a:rPr>
                        <a:t>39.2</a:t>
                      </a:r>
                      <a:endParaRPr/>
                    </a:p>
                  </a:txBody>
                  <a:tcPr/>
                </a:tc>
              </a:tr>
            </a:tbl>
          </a:graphicData>
        </a:graphic>
      </p:graphicFrame>
      <p:sp>
        <p:nvSpPr>
          <p:cNvPr id="198" name="TextShape 2"/>
          <p:cNvSpPr txBox="1"/>
          <p:nvPr/>
        </p:nvSpPr>
        <p:spPr>
          <a:xfrm>
            <a:off x="0" y="0"/>
            <a:ext cx="-11796840" cy="-11796840"/>
          </a:xfrm>
          <a:prstGeom prst="rect">
            <a:avLst/>
          </a:prstGeom>
        </p:spPr>
        <p:txBody>
          <a:bodyPr bIns="45000" lIns="90000" rIns="90000" tIns="45000"/>
          <a:p>
            <a:pPr>
              <a:lnSpc>
                <a:spcPct val="100000"/>
              </a:lnSpc>
            </a:pPr>
            <a:fld id="{917121F1-21D1-41B1-B131-C151A161C151}" type="slidenum">
              <a:rPr lang="en-IN">
                <a:solidFill>
                  <a:srgbClr val="000000"/>
                </a:solidFill>
                <a:latin typeface="Calibri"/>
              </a:rPr>
              <a:t>&lt;number&gt;</a:t>
            </a:fld>
            <a:endParaRPr/>
          </a:p>
        </p:txBody>
      </p:sp>
      <p:sp>
        <p:nvSpPr>
          <p:cNvPr id="199" name="CustomShape 3"/>
          <p:cNvSpPr/>
          <p:nvPr/>
        </p:nvSpPr>
        <p:spPr>
          <a:xfrm>
            <a:off x="434160" y="811080"/>
            <a:ext cx="8311320" cy="1371960"/>
          </a:xfrm>
          <a:prstGeom prst="rect">
            <a:avLst/>
          </a:prstGeom>
        </p:spPr>
        <p:txBody>
          <a:bodyPr anchor="ctr" wrap="none"/>
          <a:p>
            <a:pPr>
              <a:lnSpc>
                <a:spcPct val="100000"/>
              </a:lnSpc>
            </a:pPr>
            <a:r>
              <a:rPr lang="en-IN" sz="2800">
                <a:solidFill>
                  <a:srgbClr val="000000"/>
                </a:solidFill>
                <a:latin typeface="Times New Roman"/>
                <a:ea typeface="SimSun"/>
              </a:rPr>
              <a:t>Table 1: Share of education sub-sectors in the total ODA </a:t>
            </a:r>
            <a:endParaRPr/>
          </a:p>
          <a:p>
            <a:pPr>
              <a:lnSpc>
                <a:spcPct val="100000"/>
              </a:lnSpc>
            </a:pPr>
            <a:r>
              <a:rPr lang="en-IN" sz="2800">
                <a:solidFill>
                  <a:srgbClr val="000000"/>
                </a:solidFill>
                <a:latin typeface="Times New Roman"/>
                <a:ea typeface="SimSun"/>
              </a:rPr>
              <a:t>to education in Tanzania 2004-2012</a:t>
            </a:r>
            <a:endParaRPr/>
          </a:p>
          <a:p>
            <a:pPr>
              <a:lnSpc>
                <a:spcPct val="100000"/>
              </a:lnSpc>
            </a:pPr>
            <a:r>
              <a:rPr lang="en-IN" sz="2800">
                <a:solidFill>
                  <a:srgbClr val="000000"/>
                </a:solidFill>
                <a:latin typeface="Times New Roman"/>
                <a:ea typeface="SimSun"/>
              </a:rPr>
              <a:t> </a:t>
            </a:r>
            <a:endParaRPr/>
          </a:p>
        </p:txBody>
      </p:sp>
      <p:sp>
        <p:nvSpPr>
          <p:cNvPr id="200" name="CustomShape 4"/>
          <p:cNvSpPr/>
          <p:nvPr/>
        </p:nvSpPr>
        <p:spPr>
          <a:xfrm>
            <a:off x="539640" y="5922720"/>
            <a:ext cx="8244360" cy="639000"/>
          </a:xfrm>
          <a:prstGeom prst="rect">
            <a:avLst/>
          </a:prstGeom>
        </p:spPr>
        <p:txBody>
          <a:bodyPr bIns="45000" lIns="90000" rIns="90000" tIns="45000"/>
          <a:p>
            <a:pPr>
              <a:lnSpc>
                <a:spcPct val="100000"/>
              </a:lnSpc>
            </a:pPr>
            <a:r>
              <a:rPr lang="en-IN">
                <a:solidFill>
                  <a:srgbClr val="000000"/>
                </a:solidFill>
                <a:latin typeface="Times New Roman"/>
                <a:ea typeface="SimSun"/>
              </a:rPr>
              <a:t>Source: the author (based on budget books and donors</a:t>
            </a:r>
            <a:r>
              <a:rPr lang="en-IN">
                <a:solidFill>
                  <a:srgbClr val="000000"/>
                </a:solidFill>
                <a:latin typeface="Calibri"/>
                <a:ea typeface="SimSun"/>
              </a:rPr>
              <a:t>’</a:t>
            </a:r>
            <a:r>
              <a:rPr lang="en-IN">
                <a:solidFill>
                  <a:srgbClr val="000000"/>
                </a:solidFill>
                <a:latin typeface="Times New Roman"/>
                <a:ea typeface="SimSun"/>
              </a:rPr>
              <a:t> disbursement reports)</a:t>
            </a:r>
            <a:endParaRPr/>
          </a:p>
          <a:p>
            <a:pPr>
              <a:lnSpc>
                <a:spcPct val="100000"/>
              </a:lnSpc>
            </a:pPr>
            <a:endParaRPr/>
          </a:p>
        </p:txBody>
      </p:sp>
    </p:spTree>
  </p:cSld>
</p:sld>
</file>

<file path=ppt/slides/slide2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1" name="TextShape 1"/>
          <p:cNvSpPr txBox="1"/>
          <p:nvPr/>
        </p:nvSpPr>
        <p:spPr>
          <a:xfrm>
            <a:off x="457200" y="274680"/>
            <a:ext cx="8229240" cy="1142640"/>
          </a:xfrm>
          <a:prstGeom prst="rect">
            <a:avLst/>
          </a:prstGeom>
        </p:spPr>
        <p:txBody>
          <a:bodyPr anchor="ctr"/>
          <a:p>
            <a:pPr algn="ctr">
              <a:lnSpc>
                <a:spcPct val="100000"/>
              </a:lnSpc>
            </a:pPr>
            <a:r>
              <a:rPr b="1" lang="fr-FR" sz="3200">
                <a:solidFill>
                  <a:srgbClr val="000000"/>
                </a:solidFill>
                <a:latin typeface="Calibri"/>
              </a:rPr>
              <a:t>Evolution of the share of the private sector in total enrolment, 2006-2011</a:t>
            </a:r>
            <a:endParaRPr/>
          </a:p>
        </p:txBody>
      </p:sp>
      <p:sp>
        <p:nvSpPr>
          <p:cNvPr id="202" name="TextShape 2"/>
          <p:cNvSpPr txBox="1"/>
          <p:nvPr/>
        </p:nvSpPr>
        <p:spPr>
          <a:xfrm>
            <a:off x="0" y="0"/>
            <a:ext cx="-11796840" cy="-11796840"/>
          </a:xfrm>
          <a:prstGeom prst="rect">
            <a:avLst/>
          </a:prstGeom>
        </p:spPr>
        <p:txBody>
          <a:bodyPr bIns="45000" lIns="90000" rIns="90000" tIns="45000"/>
          <a:p>
            <a:pPr>
              <a:lnSpc>
                <a:spcPct val="100000"/>
              </a:lnSpc>
            </a:pPr>
            <a:fld id="{01E1C161-6101-4141-9121-9131D12161B1}" type="slidenum">
              <a:rPr lang="en-IN">
                <a:solidFill>
                  <a:srgbClr val="000000"/>
                </a:solidFill>
                <a:latin typeface="Calibri"/>
              </a:rPr>
              <a:t>&lt;number&gt;</a:t>
            </a:fld>
            <a:endParaRPr/>
          </a:p>
        </p:txBody>
      </p:sp>
      <p:graphicFrame>
        <p:nvGraphicFramePr>
          <p:cNvPr id="203" name="Espace réservé du contenu 4"/>
          <p:cNvGraphicFramePr/>
          <p:nvPr/>
        </p:nvGraphicFramePr>
        <p:xfrm>
          <a:off x="179640" y="1412640"/>
          <a:ext cx="8784720" cy="4996800"/>
        </p:xfrm>
        <a:graphic>
          <a:graphicData uri="http://schemas.openxmlformats.org/drawingml/2006/chart">
            <c:chart xmlns:c="http://schemas.openxmlformats.org/drawingml/2006/chart" xmlns:r="http://schemas.openxmlformats.org/officeDocument/2006/relationships" r:id="rId1"/>
          </a:graphicData>
        </a:graphic>
      </p:graphicFrame>
      <p:sp>
        <p:nvSpPr>
          <p:cNvPr id="204" name="CustomShape 3"/>
          <p:cNvSpPr/>
          <p:nvPr/>
        </p:nvSpPr>
        <p:spPr>
          <a:xfrm>
            <a:off x="55440" y="6488640"/>
            <a:ext cx="5371920" cy="364680"/>
          </a:xfrm>
          <a:prstGeom prst="rect">
            <a:avLst/>
          </a:prstGeom>
        </p:spPr>
        <p:txBody>
          <a:bodyPr bIns="45000" lIns="90000" rIns="90000" tIns="45000" wrap="none"/>
          <a:p>
            <a:pPr>
              <a:lnSpc>
                <a:spcPct val="100000"/>
              </a:lnSpc>
            </a:pPr>
            <a:r>
              <a:rPr lang="en-IN">
                <a:solidFill>
                  <a:srgbClr val="000000"/>
                </a:solidFill>
                <a:latin typeface="Calibri"/>
              </a:rPr>
              <a:t>Source: the author based on URT (2011) Best</a:t>
            </a:r>
            <a:endParaRPr/>
          </a:p>
        </p:txBody>
      </p:sp>
    </p:spTree>
  </p:cSld>
</p:sld>
</file>

<file path=ppt/slides/slide2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5" name="TextShape 1"/>
          <p:cNvSpPr txBox="1"/>
          <p:nvPr/>
        </p:nvSpPr>
        <p:spPr>
          <a:xfrm>
            <a:off x="0" y="0"/>
            <a:ext cx="-11796840" cy="-11796840"/>
          </a:xfrm>
          <a:prstGeom prst="rect">
            <a:avLst/>
          </a:prstGeom>
        </p:spPr>
        <p:txBody>
          <a:bodyPr bIns="45000" lIns="90000" rIns="90000" tIns="45000"/>
          <a:p>
            <a:pPr>
              <a:lnSpc>
                <a:spcPct val="100000"/>
              </a:lnSpc>
            </a:pPr>
            <a:fld id="{41117171-5171-41D1-8151-51C1C191A1D1}" type="slidenum">
              <a:rPr lang="en-IN">
                <a:solidFill>
                  <a:srgbClr val="000000"/>
                </a:solidFill>
                <a:latin typeface="Calibri"/>
              </a:rPr>
              <a:t>&lt;number&gt;</a:t>
            </a:fld>
            <a:endParaRPr/>
          </a:p>
        </p:txBody>
      </p:sp>
      <p:pic>
        <p:nvPicPr>
          <p:cNvPr descr="" id="206" name="Picture 3"/>
          <p:cNvPicPr/>
          <p:nvPr/>
        </p:nvPicPr>
        <p:blipFill>
          <a:blip r:embed="rId1"/>
          <a:stretch>
            <a:fillRect/>
          </a:stretch>
        </p:blipFill>
        <p:spPr>
          <a:xfrm>
            <a:off x="255960" y="404640"/>
            <a:ext cx="8856720" cy="5373000"/>
          </a:xfrm>
          <a:prstGeom prst="rect">
            <a:avLst/>
          </a:prstGeom>
        </p:spPr>
      </p:pic>
      <p:graphicFrame>
        <p:nvGraphicFramePr>
          <p:cNvPr id="207" name="Table 2"/>
          <p:cNvGraphicFramePr/>
          <p:nvPr/>
        </p:nvGraphicFramePr>
        <p:xfrm>
          <a:off x="539640" y="6021360"/>
          <a:ext cx="8229240" cy="687240"/>
        </p:xfrm>
        <a:graphic>
          <a:graphicData uri="http://schemas.openxmlformats.org/drawingml/2006/table">
            <a:tbl>
              <a:tblPr/>
              <a:tblGrid>
                <a:gridCol w="1461600"/>
                <a:gridCol w="481320"/>
                <a:gridCol w="527400"/>
                <a:gridCol w="596160"/>
                <a:gridCol w="1926000"/>
                <a:gridCol w="492840"/>
                <a:gridCol w="1306800"/>
                <a:gridCol w="748080"/>
                <a:gridCol w="689040"/>
              </a:tblGrid>
              <a:tr h="345600">
                <a:tc>
                  <a:txBody>
                    <a:bodyPr anchor="b" bIns="0" lIns="8280" rIns="8280" tIns="8280" wrap="none"/>
                    <a:p>
                      <a:pPr>
                        <a:lnSpc>
                          <a:spcPct val="100000"/>
                        </a:lnSpc>
                      </a:pPr>
                      <a:r>
                        <a:rPr lang="en-IN" sz="1000">
                          <a:solidFill>
                            <a:srgbClr val="000000"/>
                          </a:solidFill>
                          <a:latin typeface="Calibri"/>
                        </a:rPr>
                        <a:t>PE: personal emoluments</a:t>
                      </a:r>
                      <a:endParaRPr/>
                    </a:p>
                  </a:txBody>
                  <a:tcPr/>
                </a:tc>
                <a:tc>
                  <a:tcPr/>
                </a:tc>
                <a:tc>
                  <a:tcPr/>
                </a:tc>
                <a:tc>
                  <a:tcPr/>
                </a:tc>
                <a:tc>
                  <a:txBody>
                    <a:bodyPr anchor="b" bIns="0" lIns="8280" rIns="8280" tIns="8280" wrap="none"/>
                    <a:p>
                      <a:pPr>
                        <a:lnSpc>
                          <a:spcPct val="100000"/>
                        </a:lnSpc>
                      </a:pPr>
                      <a:r>
                        <a:rPr lang="en-IN" sz="1000">
                          <a:solidFill>
                            <a:srgbClr val="000000"/>
                          </a:solidFill>
                          <a:latin typeface="Calibri"/>
                        </a:rPr>
                        <a:t>SB: school boards (secondary level)</a:t>
                      </a:r>
                      <a:endParaRPr/>
                    </a:p>
                  </a:txBody>
                  <a:tcPr/>
                </a:tc>
                <a:tc>
                  <a:tcPr/>
                </a:tc>
                <a:tc>
                  <a:txBody>
                    <a:bodyPr anchor="b" bIns="0" lIns="8280" rIns="8280" tIns="8280" wrap="none"/>
                    <a:p>
                      <a:pPr>
                        <a:lnSpc>
                          <a:spcPct val="100000"/>
                        </a:lnSpc>
                      </a:pPr>
                      <a:r>
                        <a:rPr lang="en-IN" sz="1000">
                          <a:solidFill>
                            <a:srgbClr val="000000"/>
                          </a:solidFill>
                          <a:latin typeface="Calibri"/>
                        </a:rPr>
                        <a:t>CG: capitation grant</a:t>
                      </a:r>
                      <a:endParaRPr/>
                    </a:p>
                  </a:txBody>
                  <a:tcPr/>
                </a:tc>
                <a:tc>
                  <a:tcPr/>
                </a:tc>
                <a:tc>
                  <a:tcPr/>
                </a:tc>
              </a:tr>
              <a:tr h="345600">
                <a:tc>
                  <a:txBody>
                    <a:bodyPr anchor="b" bIns="0" lIns="8280" rIns="8280" tIns="8280" wrap="none"/>
                    <a:p>
                      <a:pPr>
                        <a:lnSpc>
                          <a:spcPct val="100000"/>
                        </a:lnSpc>
                      </a:pPr>
                      <a:r>
                        <a:rPr lang="en-IN" sz="1000">
                          <a:solidFill>
                            <a:srgbClr val="000000"/>
                          </a:solidFill>
                          <a:latin typeface="Calibri"/>
                        </a:rPr>
                        <a:t>OC: other charges</a:t>
                      </a:r>
                      <a:endParaRPr/>
                    </a:p>
                  </a:txBody>
                  <a:tcPr/>
                </a:tc>
                <a:tc>
                  <a:tcPr/>
                </a:tc>
                <a:tc>
                  <a:tcPr/>
                </a:tc>
                <a:tc>
                  <a:tcPr/>
                </a:tc>
                <a:tc>
                  <a:txBody>
                    <a:bodyPr anchor="b" bIns="0" lIns="8280" rIns="8280" tIns="8280" wrap="none"/>
                    <a:p>
                      <a:pPr>
                        <a:lnSpc>
                          <a:spcPct val="100000"/>
                        </a:lnSpc>
                      </a:pPr>
                      <a:r>
                        <a:rPr lang="en-IN" sz="1000">
                          <a:solidFill>
                            <a:srgbClr val="000000"/>
                          </a:solidFill>
                          <a:latin typeface="Calibri"/>
                        </a:rPr>
                        <a:t>SCC: school construction commitee</a:t>
                      </a:r>
                      <a:endParaRPr/>
                    </a:p>
                  </a:txBody>
                  <a:tcPr/>
                </a:tc>
                <a:tc>
                  <a:tcPr/>
                </a:tc>
                <a:tc>
                  <a:txBody>
                    <a:bodyPr anchor="b" bIns="0" lIns="8280" rIns="8280" tIns="8280" wrap="none"/>
                    <a:p>
                      <a:pPr>
                        <a:lnSpc>
                          <a:spcPct val="100000"/>
                        </a:lnSpc>
                      </a:pPr>
                      <a:r>
                        <a:rPr lang="en-IN" sz="1000">
                          <a:solidFill>
                            <a:srgbClr val="000000"/>
                          </a:solidFill>
                          <a:latin typeface="Calibri"/>
                        </a:rPr>
                        <a:t>LGDG: Local government development grant</a:t>
                      </a:r>
                      <a:endParaRPr/>
                    </a:p>
                  </a:txBody>
                  <a:tcPr/>
                </a:tc>
              </a:tr>
              <a:tr h="345600">
                <a:tc>
                  <a:txBody>
                    <a:bodyPr anchor="b" bIns="0" lIns="8280" rIns="8280" tIns="8280" wrap="none"/>
                    <a:p>
                      <a:pPr>
                        <a:lnSpc>
                          <a:spcPct val="100000"/>
                        </a:lnSpc>
                      </a:pPr>
                      <a:r>
                        <a:rPr lang="en-IN" sz="1000">
                          <a:solidFill>
                            <a:srgbClr val="000000"/>
                          </a:solidFill>
                          <a:latin typeface="Calibri"/>
                        </a:rPr>
                        <a:t>SM: school meals (only for boarding schools)</a:t>
                      </a:r>
                      <a:endParaRPr/>
                    </a:p>
                  </a:txBody>
                  <a:tcPr/>
                </a:tc>
                <a:tc>
                  <a:tcPr/>
                </a:tc>
                <a:tc>
                  <a:txBody>
                    <a:bodyPr anchor="b" bIns="0" lIns="8280" rIns="8280" tIns="8280" wrap="none"/>
                    <a:p>
                      <a:pPr>
                        <a:lnSpc>
                          <a:spcPct val="100000"/>
                        </a:lnSpc>
                      </a:pPr>
                      <a:r>
                        <a:rPr lang="en-IN" sz="1000">
                          <a:solidFill>
                            <a:srgbClr val="000000"/>
                          </a:solidFill>
                          <a:latin typeface="Calibri"/>
                        </a:rPr>
                        <a:t>SS: special schools (primary)</a:t>
                      </a:r>
                      <a:endParaRPr/>
                    </a:p>
                  </a:txBody>
                  <a:tcPr/>
                </a:tc>
                <a:tc>
                  <a:tcPr/>
                </a:tc>
                <a:tc>
                  <a:txBody>
                    <a:bodyPr anchor="b" bIns="0" lIns="8280" rIns="8280" tIns="8280" wrap="none"/>
                    <a:p>
                      <a:pPr>
                        <a:lnSpc>
                          <a:spcPct val="100000"/>
                        </a:lnSpc>
                      </a:pPr>
                      <a:r>
                        <a:rPr lang="en-IN" sz="1000">
                          <a:solidFill>
                            <a:srgbClr val="000000"/>
                          </a:solidFill>
                          <a:latin typeface="Calibri"/>
                        </a:rPr>
                        <a:t>SLB: Students' Loan Board</a:t>
                      </a:r>
                      <a:endParaRPr/>
                    </a:p>
                  </a:txBody>
                  <a:tcPr/>
                </a:tc>
                <a:tc>
                  <a:tcPr/>
                </a:tc>
              </a:tr>
              <a:tr h="345600">
                <a:tc>
                  <a:txBody>
                    <a:bodyPr anchor="b" bIns="0" lIns="8280" rIns="8280" tIns="8280" wrap="none"/>
                    <a:p>
                      <a:pPr>
                        <a:lnSpc>
                          <a:spcPct val="100000"/>
                        </a:lnSpc>
                      </a:pPr>
                      <a:r>
                        <a:rPr lang="en-IN" sz="1000">
                          <a:solidFill>
                            <a:srgbClr val="000000"/>
                          </a:solidFill>
                          <a:latin typeface="Calibri"/>
                        </a:rPr>
                        <a:t>SC: school committee (primary level)</a:t>
                      </a:r>
                      <a:endParaRPr/>
                    </a:p>
                  </a:txBody>
                  <a:tcPr/>
                </a:tc>
                <a:tc>
                  <a:tcPr/>
                </a:tc>
                <a:tc>
                  <a:txBody>
                    <a:bodyPr anchor="b" bIns="0" lIns="8280" rIns="8280" tIns="8280" wrap="none"/>
                    <a:p>
                      <a:pPr>
                        <a:lnSpc>
                          <a:spcPct val="100000"/>
                        </a:lnSpc>
                      </a:pPr>
                      <a:r>
                        <a:rPr lang="en-IN" sz="1000">
                          <a:solidFill>
                            <a:srgbClr val="000000"/>
                          </a:solidFill>
                          <a:latin typeface="Calibri"/>
                        </a:rPr>
                        <a:t>BS: boarding schools (secondary)</a:t>
                      </a:r>
                      <a:endParaRPr/>
                    </a:p>
                  </a:txBody>
                  <a:tcPr/>
                </a:tc>
                <a:tc>
                  <a:tcPr/>
                </a:tc>
                <a:tc>
                  <a:tcPr/>
                </a:tc>
                <a:tc>
                  <a:tcPr/>
                </a:tc>
                <a:tc>
                  <a:tcPr/>
                </a:tc>
              </a:tr>
            </a:tbl>
          </a:graphicData>
        </a:graphic>
      </p:graphicFrame>
    </p:spTree>
  </p:cSld>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1" name="TextShape 1"/>
          <p:cNvSpPr txBox="1"/>
          <p:nvPr/>
        </p:nvSpPr>
        <p:spPr>
          <a:xfrm>
            <a:off x="457200" y="274680"/>
            <a:ext cx="8229240" cy="1142640"/>
          </a:xfrm>
          <a:prstGeom prst="rect">
            <a:avLst/>
          </a:prstGeom>
        </p:spPr>
        <p:txBody>
          <a:bodyPr anchor="ctr"/>
          <a:p>
            <a:pPr algn="ctr">
              <a:lnSpc>
                <a:spcPct val="100000"/>
              </a:lnSpc>
            </a:pPr>
            <a:r>
              <a:rPr b="1" lang="fr-FR" sz="3600">
                <a:solidFill>
                  <a:srgbClr val="000000"/>
                </a:solidFill>
                <a:latin typeface="Calibri"/>
              </a:rPr>
              <a:t>Introduction: the ward secondary schools policy</a:t>
            </a:r>
            <a:endParaRPr/>
          </a:p>
        </p:txBody>
      </p:sp>
      <p:sp>
        <p:nvSpPr>
          <p:cNvPr id="122" name="TextShape 2"/>
          <p:cNvSpPr txBox="1"/>
          <p:nvPr/>
        </p:nvSpPr>
        <p:spPr>
          <a:xfrm>
            <a:off x="323640" y="1709280"/>
            <a:ext cx="8434800" cy="5139720"/>
          </a:xfrm>
          <a:prstGeom prst="rect">
            <a:avLst/>
          </a:prstGeom>
        </p:spPr>
        <p:txBody>
          <a:bodyPr/>
          <a:p>
            <a:pPr>
              <a:lnSpc>
                <a:spcPct val="100000"/>
              </a:lnSpc>
              <a:buFont typeface="Arial"/>
              <a:buChar char="•"/>
            </a:pPr>
            <a:r>
              <a:rPr lang="fr-FR" sz="3200">
                <a:solidFill>
                  <a:srgbClr val="000000"/>
                </a:solidFill>
                <a:latin typeface="Calibri"/>
              </a:rPr>
              <a:t>2000: Tanzania = lowest secondary GER in LICs / school fees abolition at primary level</a:t>
            </a:r>
            <a:endParaRPr/>
          </a:p>
          <a:p>
            <a:pPr>
              <a:lnSpc>
                <a:spcPct val="100000"/>
              </a:lnSpc>
              <a:buFont typeface="Arial"/>
              <a:buChar char="•"/>
            </a:pPr>
            <a:r>
              <a:rPr lang="fr-FR" sz="3200">
                <a:solidFill>
                  <a:srgbClr val="000000"/>
                </a:solidFill>
                <a:latin typeface="Calibri"/>
              </a:rPr>
              <a:t>Expansion of secondary education</a:t>
            </a:r>
            <a:endParaRPr/>
          </a:p>
          <a:p>
            <a:pPr lvl="1">
              <a:lnSpc>
                <a:spcPct val="100000"/>
              </a:lnSpc>
              <a:buFont typeface="Arial"/>
              <a:buChar char="–"/>
            </a:pPr>
            <a:r>
              <a:rPr lang="fr-FR" sz="2800">
                <a:solidFill>
                  <a:srgbClr val="000000"/>
                </a:solidFill>
                <a:latin typeface="Calibri"/>
              </a:rPr>
              <a:t>in 2004 (SEDP project, WB): gradual expansion </a:t>
            </a:r>
            <a:endParaRPr/>
          </a:p>
          <a:p>
            <a:pPr lvl="1">
              <a:lnSpc>
                <a:spcPct val="100000"/>
              </a:lnSpc>
              <a:buFont typeface="Arial"/>
              <a:buChar char="–"/>
            </a:pPr>
            <a:r>
              <a:rPr lang="fr-FR" sz="2800">
                <a:solidFill>
                  <a:srgbClr val="000000"/>
                </a:solidFill>
                <a:latin typeface="Calibri"/>
              </a:rPr>
              <a:t>acceleration in 2006 after PM’s political drive (one school in each ward)</a:t>
            </a:r>
            <a:endParaRPr/>
          </a:p>
          <a:p>
            <a:pPr>
              <a:lnSpc>
                <a:spcPct val="100000"/>
              </a:lnSpc>
              <a:buFont typeface="Arial"/>
              <a:buChar char="•"/>
            </a:pPr>
            <a:r>
              <a:rPr lang="fr-FR" sz="3200">
                <a:solidFill>
                  <a:srgbClr val="000000"/>
                </a:solidFill>
                <a:latin typeface="Calibri"/>
              </a:rPr>
              <a:t>National budget or aid agencies = little funding</a:t>
            </a:r>
            <a:endParaRPr/>
          </a:p>
          <a:p>
            <a:pPr>
              <a:lnSpc>
                <a:spcPct val="100000"/>
              </a:lnSpc>
              <a:buFont typeface="Arial"/>
              <a:buChar char="•"/>
            </a:pPr>
            <a:r>
              <a:rPr lang="fr-FR" sz="3200">
                <a:solidFill>
                  <a:srgbClr val="000000"/>
                </a:solidFill>
                <a:latin typeface="Calibri"/>
              </a:rPr>
              <a:t>Communities’ contributions (coercion / adherence to the project)</a:t>
            </a:r>
            <a:endParaRPr/>
          </a:p>
        </p:txBody>
      </p:sp>
      <p:sp>
        <p:nvSpPr>
          <p:cNvPr id="123" name="TextShape 3"/>
          <p:cNvSpPr txBox="1"/>
          <p:nvPr/>
        </p:nvSpPr>
        <p:spPr>
          <a:xfrm>
            <a:off x="0" y="0"/>
            <a:ext cx="-11796840" cy="-11796840"/>
          </a:xfrm>
          <a:prstGeom prst="rect">
            <a:avLst/>
          </a:prstGeom>
        </p:spPr>
        <p:txBody>
          <a:bodyPr bIns="45000" lIns="90000" rIns="90000" tIns="45000"/>
          <a:p>
            <a:pPr>
              <a:lnSpc>
                <a:spcPct val="100000"/>
              </a:lnSpc>
            </a:pPr>
            <a:fld id="{E1719161-0161-41F1-B1F1-61614131C1D1}" type="slidenum">
              <a:rPr lang="en-IN">
                <a:solidFill>
                  <a:srgbClr val="000000"/>
                </a:solidFill>
                <a:latin typeface="Calibri"/>
              </a:rPr>
              <a:t>&lt;number&gt;</a:t>
            </a:fld>
            <a:endParaRPr/>
          </a:p>
        </p:txBody>
      </p:sp>
    </p:spTree>
  </p:cSld>
</p:sld>
</file>

<file path=ppt/slides/slide3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8" name="TextShape 1"/>
          <p:cNvSpPr txBox="1"/>
          <p:nvPr/>
        </p:nvSpPr>
        <p:spPr>
          <a:xfrm>
            <a:off x="251640" y="116640"/>
            <a:ext cx="8784720" cy="935640"/>
          </a:xfrm>
          <a:prstGeom prst="rect">
            <a:avLst/>
          </a:prstGeom>
        </p:spPr>
        <p:txBody>
          <a:bodyPr anchor="ctr"/>
          <a:p>
            <a:pPr algn="ctr">
              <a:lnSpc>
                <a:spcPct val="100000"/>
              </a:lnSpc>
            </a:pPr>
            <a:r>
              <a:rPr b="1" lang="fr-FR" sz="2800">
                <a:solidFill>
                  <a:srgbClr val="000000"/>
                </a:solidFill>
                <a:latin typeface="Calibri"/>
              </a:rPr>
              <a:t>Graph 4: transition rate from primary to secondary education (government and non-government) 1961 -2010</a:t>
            </a:r>
            <a:endParaRPr/>
          </a:p>
        </p:txBody>
      </p:sp>
      <p:sp>
        <p:nvSpPr>
          <p:cNvPr id="209" name="TextShape 2"/>
          <p:cNvSpPr txBox="1"/>
          <p:nvPr/>
        </p:nvSpPr>
        <p:spPr>
          <a:xfrm>
            <a:off x="0" y="0"/>
            <a:ext cx="-11796840" cy="-11796840"/>
          </a:xfrm>
          <a:prstGeom prst="rect">
            <a:avLst/>
          </a:prstGeom>
        </p:spPr>
        <p:txBody>
          <a:bodyPr bIns="45000" lIns="90000" rIns="90000" tIns="45000"/>
          <a:p>
            <a:pPr>
              <a:lnSpc>
                <a:spcPct val="100000"/>
              </a:lnSpc>
            </a:pPr>
            <a:fld id="{31211111-81B1-4131-B1E1-C1A1B13121C1}" type="slidenum">
              <a:rPr lang="en-IN">
                <a:solidFill>
                  <a:srgbClr val="000000"/>
                </a:solidFill>
                <a:latin typeface="Calibri"/>
              </a:rPr>
              <a:t>&lt;number&gt;</a:t>
            </a:fld>
            <a:endParaRPr/>
          </a:p>
        </p:txBody>
      </p:sp>
      <p:graphicFrame>
        <p:nvGraphicFramePr>
          <p:cNvPr id="210" name="Espace réservé du contenu 4"/>
          <p:cNvGraphicFramePr/>
          <p:nvPr/>
        </p:nvGraphicFramePr>
        <p:xfrm>
          <a:off x="0" y="1075680"/>
          <a:ext cx="8939160" cy="5400360"/>
        </p:xfrm>
        <a:graphic>
          <a:graphicData uri="http://schemas.openxmlformats.org/drawingml/2006/chart">
            <c:chart xmlns:c="http://schemas.openxmlformats.org/drawingml/2006/chart" xmlns:r="http://schemas.openxmlformats.org/officeDocument/2006/relationships" r:id="rId1"/>
          </a:graphicData>
        </a:graphic>
      </p:graphicFrame>
      <p:sp>
        <p:nvSpPr>
          <p:cNvPr id="211" name="CustomShape 3"/>
          <p:cNvSpPr/>
          <p:nvPr/>
        </p:nvSpPr>
        <p:spPr>
          <a:xfrm>
            <a:off x="395640" y="6453360"/>
            <a:ext cx="3312000" cy="364680"/>
          </a:xfrm>
          <a:prstGeom prst="rect">
            <a:avLst/>
          </a:prstGeom>
        </p:spPr>
        <p:txBody>
          <a:bodyPr bIns="45000" lIns="90000" rIns="90000" tIns="45000"/>
          <a:p>
            <a:pPr>
              <a:lnSpc>
                <a:spcPct val="100000"/>
              </a:lnSpc>
            </a:pPr>
            <a:r>
              <a:rPr lang="en-IN">
                <a:solidFill>
                  <a:srgbClr val="000000"/>
                </a:solidFill>
                <a:latin typeface="Calibri"/>
              </a:rPr>
              <a:t>Source: URT (2011) BEST</a:t>
            </a:r>
            <a:endParaRPr/>
          </a:p>
        </p:txBody>
      </p:sp>
    </p:spTree>
  </p:cSld>
</p:sld>
</file>

<file path=ppt/slides/slide3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2" name="TextShape 1"/>
          <p:cNvSpPr txBox="1"/>
          <p:nvPr/>
        </p:nvSpPr>
        <p:spPr>
          <a:xfrm>
            <a:off x="323640" y="188640"/>
            <a:ext cx="8820000" cy="6669000"/>
          </a:xfrm>
          <a:prstGeom prst="rect">
            <a:avLst/>
          </a:prstGeom>
        </p:spPr>
        <p:txBody>
          <a:bodyPr/>
          <a:p>
            <a:pPr>
              <a:lnSpc>
                <a:spcPct val="100000"/>
              </a:lnSpc>
            </a:pPr>
            <a:r>
              <a:rPr b="1" lang="fr-FR" sz="3200">
                <a:solidFill>
                  <a:srgbClr val="000000"/>
                </a:solidFill>
                <a:latin typeface="Calibri"/>
              </a:rPr>
              <a:t>Key research questions</a:t>
            </a:r>
            <a:r>
              <a:rPr lang="fr-FR" sz="3200">
                <a:solidFill>
                  <a:srgbClr val="000000"/>
                </a:solidFill>
                <a:latin typeface="Calibri"/>
              </a:rPr>
              <a:t>:</a:t>
            </a:r>
            <a:endParaRPr/>
          </a:p>
          <a:p>
            <a:pPr>
              <a:lnSpc>
                <a:spcPct val="100000"/>
              </a:lnSpc>
              <a:buFont typeface="Arial"/>
              <a:buChar char="•"/>
            </a:pPr>
            <a:r>
              <a:rPr lang="fr-FR" sz="3200">
                <a:solidFill>
                  <a:srgbClr val="000000"/>
                </a:solidFill>
                <a:latin typeface="Calibri"/>
              </a:rPr>
              <a:t>Economic or egalitarian considerations = main driving forces of elites’ education policies?</a:t>
            </a:r>
            <a:endParaRPr/>
          </a:p>
          <a:p>
            <a:pPr>
              <a:lnSpc>
                <a:spcPct val="100000"/>
              </a:lnSpc>
              <a:buFont typeface="Arial"/>
              <a:buChar char="•"/>
            </a:pPr>
            <a:r>
              <a:rPr lang="fr-FR" sz="3200">
                <a:solidFill>
                  <a:srgbClr val="000000"/>
                </a:solidFill>
                <a:latin typeface="Calibri"/>
              </a:rPr>
              <a:t>What are (domestic/international) elites’ preferences over the fiscal space for quality education for all?</a:t>
            </a:r>
            <a:endParaRPr/>
          </a:p>
          <a:p>
            <a:pPr>
              <a:lnSpc>
                <a:spcPct val="100000"/>
              </a:lnSpc>
              <a:buFont typeface="Arial"/>
              <a:buChar char="•"/>
            </a:pPr>
            <a:r>
              <a:rPr lang="fr-FR" sz="3200">
                <a:solidFill>
                  <a:srgbClr val="000000"/>
                </a:solidFill>
                <a:latin typeface="Calibri"/>
              </a:rPr>
              <a:t>How do ruling class’ capital accumulation strategies interact with the education system?</a:t>
            </a:r>
            <a:endParaRPr/>
          </a:p>
          <a:p>
            <a:pPr>
              <a:lnSpc>
                <a:spcPct val="100000"/>
              </a:lnSpc>
              <a:buFont typeface="Arial"/>
              <a:buChar char="•"/>
            </a:pPr>
            <a:r>
              <a:rPr lang="fr-FR" sz="3200">
                <a:solidFill>
                  <a:srgbClr val="000000"/>
                </a:solidFill>
                <a:latin typeface="Calibri"/>
              </a:rPr>
              <a:t>How normative dichotomies private vs public, state vs market are played out at the heart of the public education system?</a:t>
            </a:r>
            <a:endParaRPr/>
          </a:p>
          <a:p>
            <a:pPr>
              <a:lnSpc>
                <a:spcPct val="100000"/>
              </a:lnSpc>
              <a:buFont typeface="Arial"/>
              <a:buChar char="•"/>
            </a:pPr>
            <a:r>
              <a:rPr lang="fr-FR" sz="3200">
                <a:solidFill>
                  <a:srgbClr val="000000"/>
                </a:solidFill>
                <a:latin typeface="Calibri"/>
              </a:rPr>
              <a:t>What are governments’ strategies to maximize education aid while securing their decision making power over national education choices?</a:t>
            </a:r>
            <a:endParaRPr/>
          </a:p>
          <a:p>
            <a:pPr>
              <a:lnSpc>
                <a:spcPct val="100000"/>
              </a:lnSpc>
              <a:buFont typeface="Arial"/>
              <a:buChar char="•"/>
            </a:pPr>
            <a:r>
              <a:rPr lang="fr-FR" sz="3200">
                <a:solidFill>
                  <a:srgbClr val="000000"/>
                </a:solidFill>
                <a:latin typeface="Calibri"/>
              </a:rPr>
              <a:t>To what extent are education policies renegotiated at local level (‘politics of implementation’)?</a:t>
            </a:r>
            <a:endParaRPr/>
          </a:p>
          <a:p>
            <a:pPr>
              <a:lnSpc>
                <a:spcPct val="100000"/>
              </a:lnSpc>
            </a:pPr>
            <a:endParaRPr/>
          </a:p>
        </p:txBody>
      </p:sp>
      <p:sp>
        <p:nvSpPr>
          <p:cNvPr id="213" name="TextShape 2"/>
          <p:cNvSpPr txBox="1"/>
          <p:nvPr/>
        </p:nvSpPr>
        <p:spPr>
          <a:xfrm>
            <a:off x="0" y="0"/>
            <a:ext cx="-11796840" cy="-11796840"/>
          </a:xfrm>
          <a:prstGeom prst="rect">
            <a:avLst/>
          </a:prstGeom>
        </p:spPr>
        <p:txBody>
          <a:bodyPr bIns="45000" lIns="90000" rIns="90000" tIns="45000"/>
          <a:p>
            <a:pPr>
              <a:lnSpc>
                <a:spcPct val="100000"/>
              </a:lnSpc>
            </a:pPr>
            <a:fld id="{41E17121-7191-41B1-B1F1-31910121B1D1}" type="slidenum">
              <a:rPr lang="en-IN">
                <a:solidFill>
                  <a:srgbClr val="000000"/>
                </a:solidFill>
                <a:latin typeface="Calibri"/>
              </a:rPr>
              <a:t>&lt;number&gt;</a:t>
            </a:fld>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4" name="TextShape 1"/>
          <p:cNvSpPr txBox="1"/>
          <p:nvPr/>
        </p:nvSpPr>
        <p:spPr>
          <a:xfrm>
            <a:off x="457200" y="274680"/>
            <a:ext cx="8229240" cy="777600"/>
          </a:xfrm>
          <a:prstGeom prst="rect">
            <a:avLst/>
          </a:prstGeom>
        </p:spPr>
        <p:txBody>
          <a:bodyPr anchor="ctr"/>
          <a:p>
            <a:pPr algn="ctr">
              <a:lnSpc>
                <a:spcPct val="100000"/>
              </a:lnSpc>
            </a:pPr>
            <a:r>
              <a:rPr b="1" lang="fr-FR" sz="2400">
                <a:solidFill>
                  <a:srgbClr val="000000"/>
                </a:solidFill>
                <a:latin typeface="Calibri"/>
              </a:rPr>
              <a:t>Enrolment in secondary schools (public &amp; private) 2004 - 2011</a:t>
            </a:r>
            <a:r>
              <a:rPr lang="fr-FR" sz="2400">
                <a:solidFill>
                  <a:srgbClr val="000000"/>
                </a:solidFill>
                <a:latin typeface="Calibri"/>
              </a:rPr>
              <a:t>
</a:t>
            </a:r>
            <a:endParaRPr/>
          </a:p>
        </p:txBody>
      </p:sp>
      <p:graphicFrame>
        <p:nvGraphicFramePr>
          <p:cNvPr id="125" name="Espace réservé du contenu 5"/>
          <p:cNvGraphicFramePr/>
          <p:nvPr/>
        </p:nvGraphicFramePr>
        <p:xfrm>
          <a:off x="467640" y="908640"/>
          <a:ext cx="8434800" cy="5007960"/>
        </p:xfrm>
        <a:graphic>
          <a:graphicData uri="http://schemas.openxmlformats.org/drawingml/2006/chart">
            <c:chart xmlns:c="http://schemas.openxmlformats.org/drawingml/2006/chart" xmlns:r="http://schemas.openxmlformats.org/officeDocument/2006/relationships" r:id="rId1"/>
          </a:graphicData>
        </a:graphic>
      </p:graphicFrame>
      <p:sp>
        <p:nvSpPr>
          <p:cNvPr id="126" name="TextShape 2"/>
          <p:cNvSpPr txBox="1"/>
          <p:nvPr/>
        </p:nvSpPr>
        <p:spPr>
          <a:xfrm>
            <a:off x="0" y="0"/>
            <a:ext cx="-11796840" cy="-11796840"/>
          </a:xfrm>
          <a:prstGeom prst="rect">
            <a:avLst/>
          </a:prstGeom>
        </p:spPr>
        <p:txBody>
          <a:bodyPr bIns="45000" lIns="90000" rIns="90000" tIns="45000"/>
          <a:p>
            <a:pPr>
              <a:lnSpc>
                <a:spcPct val="100000"/>
              </a:lnSpc>
            </a:pPr>
            <a:fld id="{219141D1-A1D1-4191-91A1-51711121B111}" type="slidenum">
              <a:rPr lang="en-IN">
                <a:solidFill>
                  <a:srgbClr val="000000"/>
                </a:solidFill>
                <a:latin typeface="Calibri"/>
              </a:rPr>
              <a:t>&lt;number&gt;</a:t>
            </a:fld>
            <a:endParaRPr/>
          </a:p>
        </p:txBody>
      </p:sp>
      <p:sp>
        <p:nvSpPr>
          <p:cNvPr id="127" name="CustomShape 3"/>
          <p:cNvSpPr/>
          <p:nvPr/>
        </p:nvSpPr>
        <p:spPr>
          <a:xfrm>
            <a:off x="467640" y="6350040"/>
            <a:ext cx="7200360" cy="881640"/>
          </a:xfrm>
          <a:prstGeom prst="rect">
            <a:avLst/>
          </a:prstGeom>
        </p:spPr>
        <p:txBody>
          <a:bodyPr bIns="45000" lIns="90000" rIns="90000" tIns="45000"/>
          <a:p>
            <a:pPr>
              <a:lnSpc>
                <a:spcPct val="100000"/>
              </a:lnSpc>
            </a:pPr>
            <a:r>
              <a:rPr lang="en-IN" sz="2600">
                <a:solidFill>
                  <a:srgbClr val="000000"/>
                </a:solidFill>
                <a:latin typeface="Calibri"/>
              </a:rPr>
              <a:t>O’level enrolment: a 325% growth within 7 years </a:t>
            </a:r>
            <a:endParaRPr/>
          </a:p>
        </p:txBody>
      </p:sp>
      <p:sp>
        <p:nvSpPr>
          <p:cNvPr id="128" name="CustomShape 4"/>
          <p:cNvSpPr/>
          <p:nvPr/>
        </p:nvSpPr>
        <p:spPr>
          <a:xfrm>
            <a:off x="1475640" y="5934600"/>
            <a:ext cx="4571640" cy="515880"/>
          </a:xfrm>
          <a:prstGeom prst="rect">
            <a:avLst/>
          </a:prstGeom>
        </p:spPr>
        <p:txBody>
          <a:bodyPr bIns="45000" lIns="90000" rIns="90000" tIns="45000"/>
          <a:p>
            <a:pPr>
              <a:lnSpc>
                <a:spcPct val="100000"/>
              </a:lnSpc>
            </a:pPr>
            <a:r>
              <a:rPr lang="en-IN" sz="1400">
                <a:solidFill>
                  <a:srgbClr val="000000"/>
                </a:solidFill>
                <a:latin typeface="Calibri"/>
              </a:rPr>
              <a:t>Source: the author based on URT, BEST, several years</a:t>
            </a:r>
            <a:endParaRPr/>
          </a:p>
        </p:txBody>
      </p:sp>
    </p:spTree>
  </p:cSld>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9" name="TextShape 1"/>
          <p:cNvSpPr txBox="1"/>
          <p:nvPr/>
        </p:nvSpPr>
        <p:spPr>
          <a:xfrm>
            <a:off x="539640" y="116640"/>
            <a:ext cx="8229240" cy="1142640"/>
          </a:xfrm>
          <a:prstGeom prst="rect">
            <a:avLst/>
          </a:prstGeom>
        </p:spPr>
        <p:txBody>
          <a:bodyPr anchor="ctr"/>
          <a:p>
            <a:pPr algn="ctr">
              <a:lnSpc>
                <a:spcPct val="100000"/>
              </a:lnSpc>
            </a:pPr>
            <a:r>
              <a:rPr b="1" lang="fr-FR" sz="2800">
                <a:solidFill>
                  <a:srgbClr val="000000"/>
                </a:solidFill>
                <a:latin typeface="Calibri"/>
              </a:rPr>
              <a:t>Spending per student in primary and secondary education 2002/03 - 2011/12</a:t>
            </a:r>
            <a:endParaRPr/>
          </a:p>
        </p:txBody>
      </p:sp>
      <p:sp>
        <p:nvSpPr>
          <p:cNvPr id="130" name="TextShape 2"/>
          <p:cNvSpPr txBox="1"/>
          <p:nvPr/>
        </p:nvSpPr>
        <p:spPr>
          <a:xfrm>
            <a:off x="0" y="0"/>
            <a:ext cx="-11796840" cy="-11796840"/>
          </a:xfrm>
          <a:prstGeom prst="rect">
            <a:avLst/>
          </a:prstGeom>
        </p:spPr>
        <p:txBody>
          <a:bodyPr bIns="45000" lIns="90000" rIns="90000" tIns="45000"/>
          <a:p>
            <a:pPr>
              <a:lnSpc>
                <a:spcPct val="100000"/>
              </a:lnSpc>
            </a:pPr>
            <a:fld id="{A1616191-9171-4131-8161-A1918121F121}" type="slidenum">
              <a:rPr lang="en-IN">
                <a:solidFill>
                  <a:srgbClr val="000000"/>
                </a:solidFill>
                <a:latin typeface="Calibri"/>
              </a:rPr>
              <a:t>&lt;number&gt;</a:t>
            </a:fld>
            <a:endParaRPr/>
          </a:p>
        </p:txBody>
      </p:sp>
      <p:graphicFrame>
        <p:nvGraphicFramePr>
          <p:cNvPr id="131" name="Chart 1"/>
          <p:cNvGraphicFramePr/>
          <p:nvPr/>
        </p:nvGraphicFramePr>
        <p:xfrm>
          <a:off x="457200" y="1196640"/>
          <a:ext cx="8578800" cy="4929120"/>
        </p:xfrm>
        <a:graphic>
          <a:graphicData uri="http://schemas.openxmlformats.org/drawingml/2006/chart">
            <c:chart xmlns:c="http://schemas.openxmlformats.org/drawingml/2006/chart" xmlns:r="http://schemas.openxmlformats.org/officeDocument/2006/relationships" r:id="rId1"/>
          </a:graphicData>
        </a:graphic>
      </p:graphicFrame>
      <p:sp>
        <p:nvSpPr>
          <p:cNvPr id="132" name="CustomShape 3"/>
          <p:cNvSpPr/>
          <p:nvPr/>
        </p:nvSpPr>
        <p:spPr>
          <a:xfrm>
            <a:off x="755640" y="6165360"/>
            <a:ext cx="7200360" cy="913320"/>
          </a:xfrm>
          <a:prstGeom prst="rect">
            <a:avLst/>
          </a:prstGeom>
        </p:spPr>
        <p:txBody>
          <a:bodyPr bIns="45000" lIns="90000" rIns="90000" tIns="45000"/>
          <a:p>
            <a:pPr>
              <a:lnSpc>
                <a:spcPct val="100000"/>
              </a:lnSpc>
            </a:pPr>
            <a:r>
              <a:rPr lang="en-IN">
                <a:solidFill>
                  <a:srgbClr val="000000"/>
                </a:solidFill>
                <a:latin typeface="Calibri"/>
              </a:rPr>
              <a:t>Source: the author, based on enrolment and budget data from URT-MoEVT</a:t>
            </a:r>
            <a:r>
              <a:rPr i="1" lang="en-IN">
                <a:solidFill>
                  <a:srgbClr val="000000"/>
                </a:solidFill>
                <a:latin typeface="Calibri"/>
              </a:rPr>
              <a:t> (2011)</a:t>
            </a:r>
            <a:endParaRPr/>
          </a:p>
          <a:p>
            <a:pPr>
              <a:lnSpc>
                <a:spcPct val="100000"/>
              </a:lnSpc>
            </a:pPr>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3" name="TextShape 1"/>
          <p:cNvSpPr txBox="1"/>
          <p:nvPr/>
        </p:nvSpPr>
        <p:spPr>
          <a:xfrm>
            <a:off x="323640" y="-171360"/>
            <a:ext cx="8229240" cy="980280"/>
          </a:xfrm>
          <a:prstGeom prst="rect">
            <a:avLst/>
          </a:prstGeom>
        </p:spPr>
        <p:txBody>
          <a:bodyPr anchor="ctr"/>
          <a:p>
            <a:pPr algn="ctr">
              <a:lnSpc>
                <a:spcPct val="100000"/>
              </a:lnSpc>
            </a:pPr>
            <a:r>
              <a:rPr b="1" lang="fr-FR" sz="2400">
                <a:solidFill>
                  <a:srgbClr val="000000"/>
                </a:solidFill>
                <a:latin typeface="Calibri"/>
              </a:rPr>
              <a:t> </a:t>
            </a:r>
            <a:r>
              <a:rPr b="1" lang="fr-FR" sz="2400">
                <a:solidFill>
                  <a:srgbClr val="000000"/>
                </a:solidFill>
                <a:latin typeface="Calibri"/>
              </a:rPr>
              <a:t>Failure rate in Form Four Examination 2000 - 2010</a:t>
            </a:r>
            <a:endParaRPr/>
          </a:p>
        </p:txBody>
      </p:sp>
      <p:sp>
        <p:nvSpPr>
          <p:cNvPr id="134" name="TextShape 2"/>
          <p:cNvSpPr txBox="1"/>
          <p:nvPr/>
        </p:nvSpPr>
        <p:spPr>
          <a:xfrm>
            <a:off x="0" y="0"/>
            <a:ext cx="-11796840" cy="-11796840"/>
          </a:xfrm>
          <a:prstGeom prst="rect">
            <a:avLst/>
          </a:prstGeom>
        </p:spPr>
        <p:txBody>
          <a:bodyPr bIns="45000" lIns="90000" rIns="90000" tIns="45000"/>
          <a:p>
            <a:pPr>
              <a:lnSpc>
                <a:spcPct val="100000"/>
              </a:lnSpc>
            </a:pPr>
            <a:fld id="{B1C13141-B131-4171-B1A1-D13101318171}" type="slidenum">
              <a:rPr lang="en-IN">
                <a:solidFill>
                  <a:srgbClr val="000000"/>
                </a:solidFill>
                <a:latin typeface="Calibri"/>
              </a:rPr>
              <a:t>&lt;number&gt;</a:t>
            </a:fld>
            <a:endParaRPr/>
          </a:p>
        </p:txBody>
      </p:sp>
      <p:graphicFrame>
        <p:nvGraphicFramePr>
          <p:cNvPr id="135" name="Espace réservé du contenu 4"/>
          <p:cNvGraphicFramePr/>
          <p:nvPr/>
        </p:nvGraphicFramePr>
        <p:xfrm>
          <a:off x="179640" y="570600"/>
          <a:ext cx="8229240" cy="4857120"/>
        </p:xfrm>
        <a:graphic>
          <a:graphicData uri="http://schemas.openxmlformats.org/drawingml/2006/chart">
            <c:chart xmlns:c="http://schemas.openxmlformats.org/drawingml/2006/chart" xmlns:r="http://schemas.openxmlformats.org/officeDocument/2006/relationships" r:id="rId1"/>
          </a:graphicData>
        </a:graphic>
      </p:graphicFrame>
      <p:sp>
        <p:nvSpPr>
          <p:cNvPr id="136" name="CustomShape 3"/>
          <p:cNvSpPr/>
          <p:nvPr/>
        </p:nvSpPr>
        <p:spPr>
          <a:xfrm>
            <a:off x="966240" y="5369760"/>
            <a:ext cx="5256360" cy="638280"/>
          </a:xfrm>
          <a:prstGeom prst="rect">
            <a:avLst/>
          </a:prstGeom>
        </p:spPr>
        <p:txBody>
          <a:bodyPr bIns="45000" lIns="90000" rIns="90000" tIns="45000"/>
          <a:p>
            <a:pPr>
              <a:lnSpc>
                <a:spcPct val="100000"/>
              </a:lnSpc>
            </a:pPr>
            <a:r>
              <a:rPr lang="en-IN">
                <a:solidFill>
                  <a:srgbClr val="000000"/>
                </a:solidFill>
                <a:latin typeface="Calibri"/>
              </a:rPr>
              <a:t>Source: the author based on URT (2011) BEST</a:t>
            </a:r>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7" name="TextShape 1"/>
          <p:cNvSpPr txBox="1"/>
          <p:nvPr/>
        </p:nvSpPr>
        <p:spPr>
          <a:xfrm>
            <a:off x="457200" y="1124640"/>
            <a:ext cx="8229240" cy="5001120"/>
          </a:xfrm>
          <a:prstGeom prst="rect">
            <a:avLst/>
          </a:prstGeom>
        </p:spPr>
        <p:txBody>
          <a:bodyPr/>
          <a:p>
            <a:pPr>
              <a:lnSpc>
                <a:spcPct val="100000"/>
              </a:lnSpc>
              <a:buFont typeface="Arial"/>
              <a:buChar char="•"/>
            </a:pPr>
            <a:r>
              <a:rPr lang="fr-FR" sz="3200">
                <a:solidFill>
                  <a:srgbClr val="000000"/>
                </a:solidFill>
                <a:latin typeface="Calibri"/>
              </a:rPr>
              <a:t>‘</a:t>
            </a:r>
            <a:r>
              <a:rPr lang="fr-FR" sz="3200">
                <a:solidFill>
                  <a:srgbClr val="000000"/>
                </a:solidFill>
                <a:latin typeface="Calibri"/>
              </a:rPr>
              <a:t>Resort camps ‘, ‘Advanced nursery schools’, ‘Day care centres for grown-up children’, ‘the product is nearly zero’, ‘garbage in, garbage out’ </a:t>
            </a:r>
            <a:endParaRPr/>
          </a:p>
          <a:p>
            <a:pPr>
              <a:lnSpc>
                <a:spcPct val="100000"/>
              </a:lnSpc>
              <a:buFont typeface="Arial"/>
              <a:buChar char="•"/>
            </a:pPr>
            <a:r>
              <a:rPr lang="fr-FR" sz="3200">
                <a:solidFill>
                  <a:srgbClr val="000000"/>
                </a:solidFill>
                <a:latin typeface="Calibri"/>
              </a:rPr>
              <a:t>‘</a:t>
            </a:r>
            <a:r>
              <a:rPr i="1" lang="fr-FR" sz="3200">
                <a:solidFill>
                  <a:srgbClr val="000000"/>
                </a:solidFill>
                <a:latin typeface="Calibri"/>
              </a:rPr>
              <a:t>We had one among the most successful policies, implemented within order</a:t>
            </a:r>
            <a:r>
              <a:rPr lang="fr-FR" sz="3200">
                <a:solidFill>
                  <a:srgbClr val="000000"/>
                </a:solidFill>
                <a:latin typeface="Calibri"/>
              </a:rPr>
              <a:t>’ (MP, Lushoto)</a:t>
            </a:r>
            <a:endParaRPr/>
          </a:p>
          <a:p>
            <a:pPr>
              <a:lnSpc>
                <a:spcPct val="100000"/>
              </a:lnSpc>
              <a:buFont typeface="Arial"/>
              <a:buChar char="•"/>
            </a:pPr>
            <a:r>
              <a:rPr lang="fr-FR" sz="3200">
                <a:solidFill>
                  <a:srgbClr val="000000"/>
                </a:solidFill>
                <a:latin typeface="Calibri"/>
              </a:rPr>
              <a:t>The policy </a:t>
            </a:r>
            <a:r>
              <a:rPr i="1" lang="fr-FR" sz="3200">
                <a:solidFill>
                  <a:srgbClr val="000000"/>
                </a:solidFill>
                <a:latin typeface="Calibri"/>
              </a:rPr>
              <a:t>‘has worked’ </a:t>
            </a:r>
            <a:r>
              <a:rPr lang="fr-FR" sz="3200">
                <a:solidFill>
                  <a:srgbClr val="000000"/>
                </a:solidFill>
                <a:latin typeface="Calibri"/>
              </a:rPr>
              <a:t>(President Kikwete)</a:t>
            </a:r>
            <a:endParaRPr/>
          </a:p>
          <a:p>
            <a:pPr>
              <a:lnSpc>
                <a:spcPct val="100000"/>
              </a:lnSpc>
            </a:pPr>
            <a:endParaRPr/>
          </a:p>
        </p:txBody>
      </p:sp>
      <p:sp>
        <p:nvSpPr>
          <p:cNvPr id="138" name="TextShape 2"/>
          <p:cNvSpPr txBox="1"/>
          <p:nvPr/>
        </p:nvSpPr>
        <p:spPr>
          <a:xfrm>
            <a:off x="0" y="0"/>
            <a:ext cx="-11796840" cy="-11796840"/>
          </a:xfrm>
          <a:prstGeom prst="rect">
            <a:avLst/>
          </a:prstGeom>
        </p:spPr>
        <p:txBody>
          <a:bodyPr bIns="45000" lIns="90000" rIns="90000" tIns="45000"/>
          <a:p>
            <a:pPr>
              <a:lnSpc>
                <a:spcPct val="100000"/>
              </a:lnSpc>
            </a:pPr>
            <a:fld id="{D1F181D1-21C1-4151-A161-A13161210111}" type="slidenum">
              <a:rPr lang="en-IN">
                <a:solidFill>
                  <a:srgbClr val="000000"/>
                </a:solidFill>
                <a:latin typeface="Calibri"/>
              </a:rPr>
              <a:t>&lt;number&gt;</a:t>
            </a:fld>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9" name="TextShape 1"/>
          <p:cNvSpPr txBox="1"/>
          <p:nvPr/>
        </p:nvSpPr>
        <p:spPr>
          <a:xfrm>
            <a:off x="395640" y="116640"/>
            <a:ext cx="8229240" cy="1142640"/>
          </a:xfrm>
          <a:prstGeom prst="rect">
            <a:avLst/>
          </a:prstGeom>
        </p:spPr>
        <p:txBody>
          <a:bodyPr anchor="ctr"/>
          <a:p>
            <a:pPr algn="ctr">
              <a:lnSpc>
                <a:spcPct val="100000"/>
              </a:lnSpc>
            </a:pPr>
            <a:r>
              <a:rPr b="1" lang="fr-FR" sz="4400">
                <a:solidFill>
                  <a:srgbClr val="000000"/>
                </a:solidFill>
                <a:latin typeface="Calibri"/>
              </a:rPr>
              <a:t>Why is this policy interested to study?</a:t>
            </a:r>
            <a:endParaRPr/>
          </a:p>
        </p:txBody>
      </p:sp>
      <p:sp>
        <p:nvSpPr>
          <p:cNvPr id="140" name="TextShape 2"/>
          <p:cNvSpPr txBox="1"/>
          <p:nvPr/>
        </p:nvSpPr>
        <p:spPr>
          <a:xfrm>
            <a:off x="457200" y="1196640"/>
            <a:ext cx="8434800" cy="5472360"/>
          </a:xfrm>
          <a:prstGeom prst="rect">
            <a:avLst/>
          </a:prstGeom>
        </p:spPr>
        <p:txBody>
          <a:bodyPr/>
          <a:p>
            <a:pPr>
              <a:lnSpc>
                <a:spcPct val="100000"/>
              </a:lnSpc>
              <a:buFont typeface="Arial"/>
              <a:buChar char="•"/>
            </a:pPr>
            <a:r>
              <a:rPr lang="fr-FR" sz="3200">
                <a:solidFill>
                  <a:srgbClr val="000000"/>
                </a:solidFill>
                <a:latin typeface="Calibri"/>
              </a:rPr>
              <a:t>An expansion at odds with international historical experiences (South Korea, Mauritius, Kenya…)</a:t>
            </a:r>
            <a:endParaRPr/>
          </a:p>
          <a:p>
            <a:pPr>
              <a:lnSpc>
                <a:spcPct val="100000"/>
              </a:lnSpc>
              <a:buFont typeface="Arial"/>
              <a:buChar char="•"/>
            </a:pPr>
            <a:r>
              <a:rPr lang="fr-FR" sz="3200">
                <a:solidFill>
                  <a:srgbClr val="000000"/>
                </a:solidFill>
                <a:latin typeface="Calibri"/>
              </a:rPr>
              <a:t>Contradiction with the World Bank’s project: home-grown policy</a:t>
            </a:r>
            <a:endParaRPr/>
          </a:p>
          <a:p>
            <a:pPr>
              <a:lnSpc>
                <a:spcPct val="100000"/>
              </a:lnSpc>
              <a:buFont typeface="Arial"/>
              <a:buChar char="•"/>
            </a:pPr>
            <a:r>
              <a:rPr lang="fr-FR" sz="3200">
                <a:solidFill>
                  <a:srgbClr val="000000"/>
                </a:solidFill>
                <a:latin typeface="Calibri"/>
              </a:rPr>
              <a:t>Extreme case study of the access/quality/equity dilemma (echo with global shift since 2010)</a:t>
            </a:r>
            <a:endParaRPr/>
          </a:p>
          <a:p>
            <a:pPr>
              <a:lnSpc>
                <a:spcPct val="100000"/>
              </a:lnSpc>
              <a:buFont typeface="Arial"/>
              <a:buChar char="•"/>
            </a:pPr>
            <a:r>
              <a:rPr lang="fr-FR" sz="3200">
                <a:solidFill>
                  <a:srgbClr val="000000"/>
                </a:solidFill>
                <a:latin typeface="Calibri"/>
              </a:rPr>
              <a:t>Rupture with the historical post-independence educational settlement and Nyerere’s educational prescriptions</a:t>
            </a:r>
            <a:endParaRPr/>
          </a:p>
          <a:p>
            <a:pPr>
              <a:lnSpc>
                <a:spcPct val="100000"/>
              </a:lnSpc>
            </a:pPr>
            <a:endParaRPr/>
          </a:p>
        </p:txBody>
      </p:sp>
      <p:sp>
        <p:nvSpPr>
          <p:cNvPr id="141" name="TextShape 3"/>
          <p:cNvSpPr txBox="1"/>
          <p:nvPr/>
        </p:nvSpPr>
        <p:spPr>
          <a:xfrm>
            <a:off x="0" y="0"/>
            <a:ext cx="-11796840" cy="-11796840"/>
          </a:xfrm>
          <a:prstGeom prst="rect">
            <a:avLst/>
          </a:prstGeom>
        </p:spPr>
        <p:txBody>
          <a:bodyPr bIns="45000" lIns="90000" rIns="90000" tIns="45000"/>
          <a:p>
            <a:pPr>
              <a:lnSpc>
                <a:spcPct val="100000"/>
              </a:lnSpc>
            </a:pPr>
            <a:fld id="{01011101-11B1-41E1-A191-0101B1413121}" type="slidenum">
              <a:rPr lang="en-IN">
                <a:solidFill>
                  <a:srgbClr val="000000"/>
                </a:solidFill>
                <a:latin typeface="Calibri"/>
              </a:rPr>
              <a:t>&lt;number&gt;</a:t>
            </a:fld>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2" name="TextShape 1"/>
          <p:cNvSpPr txBox="1"/>
          <p:nvPr/>
        </p:nvSpPr>
        <p:spPr>
          <a:xfrm>
            <a:off x="0" y="0"/>
            <a:ext cx="-11796840" cy="-11796840"/>
          </a:xfrm>
          <a:prstGeom prst="rect">
            <a:avLst/>
          </a:prstGeom>
        </p:spPr>
        <p:txBody>
          <a:bodyPr bIns="45000" lIns="90000" rIns="90000" tIns="45000"/>
          <a:p>
            <a:pPr>
              <a:lnSpc>
                <a:spcPct val="100000"/>
              </a:lnSpc>
            </a:pPr>
            <a:fld id="{91B10041-7151-41E1-A1C1-1121C1A131F1}" type="slidenum">
              <a:rPr lang="en-IN">
                <a:solidFill>
                  <a:srgbClr val="000000"/>
                </a:solidFill>
                <a:latin typeface="Calibri"/>
              </a:rPr>
              <a:t>&lt;number&gt;</a:t>
            </a:fld>
            <a:endParaRPr/>
          </a:p>
        </p:txBody>
      </p:sp>
      <p:graphicFrame>
        <p:nvGraphicFramePr>
          <p:cNvPr id="143" name="Espace réservé du contenu 4"/>
          <p:cNvGraphicFramePr/>
          <p:nvPr/>
        </p:nvGraphicFramePr>
        <p:xfrm>
          <a:off x="179640" y="692640"/>
          <a:ext cx="8856720" cy="5976360"/>
        </p:xfrm>
        <a:graphic>
          <a:graphicData uri="http://schemas.openxmlformats.org/drawingml/2006/chart">
            <c:chart xmlns:c="http://schemas.openxmlformats.org/drawingml/2006/chart" xmlns:r="http://schemas.openxmlformats.org/officeDocument/2006/relationships" r:id="rId1"/>
          </a:graphicData>
        </a:graphic>
      </p:graphicFrame>
      <p:sp>
        <p:nvSpPr>
          <p:cNvPr id="144" name="CustomShape 2"/>
          <p:cNvSpPr/>
          <p:nvPr/>
        </p:nvSpPr>
        <p:spPr>
          <a:xfrm>
            <a:off x="1491120" y="1379160"/>
            <a:ext cx="1048320" cy="304560"/>
          </a:xfrm>
          <a:prstGeom prst="rect">
            <a:avLst/>
          </a:prstGeom>
        </p:spPr>
        <p:txBody>
          <a:bodyPr bIns="45000" lIns="90000" rIns="90000" tIns="45000" wrap="none"/>
          <a:p>
            <a:pPr>
              <a:lnSpc>
                <a:spcPct val="100000"/>
              </a:lnSpc>
            </a:pPr>
            <a:r>
              <a:rPr lang="en-IN">
                <a:solidFill>
                  <a:srgbClr val="000000"/>
                </a:solidFill>
                <a:latin typeface="Calibri"/>
              </a:rPr>
              <a:t>Independence</a:t>
            </a:r>
            <a:endParaRPr/>
          </a:p>
        </p:txBody>
      </p:sp>
      <p:sp>
        <p:nvSpPr>
          <p:cNvPr id="145" name="CustomShape 3"/>
          <p:cNvSpPr/>
          <p:nvPr/>
        </p:nvSpPr>
        <p:spPr>
          <a:xfrm>
            <a:off x="970920" y="1267920"/>
            <a:ext cx="519480" cy="262440"/>
          </a:xfrm>
          <a:prstGeom prst="straightConnector1">
            <a:avLst/>
          </a:prstGeom>
          <a:ln w="12600">
            <a:solidFill>
              <a:srgbClr val="000000"/>
            </a:solidFill>
            <a:round/>
            <a:tailEnd len="med" type="triangle" w="med"/>
          </a:ln>
        </p:spPr>
      </p:sp>
      <p:sp>
        <p:nvSpPr>
          <p:cNvPr id="146" name="TextShape 4"/>
          <p:cNvSpPr txBox="1"/>
          <p:nvPr/>
        </p:nvSpPr>
        <p:spPr>
          <a:xfrm>
            <a:off x="179640" y="116640"/>
            <a:ext cx="8784720" cy="575640"/>
          </a:xfrm>
          <a:prstGeom prst="rect">
            <a:avLst/>
          </a:prstGeom>
        </p:spPr>
        <p:txBody>
          <a:bodyPr anchor="ctr"/>
          <a:p>
            <a:pPr algn="ctr">
              <a:lnSpc>
                <a:spcPct val="100000"/>
              </a:lnSpc>
            </a:pPr>
            <a:r>
              <a:rPr lang="fr-FR" sz="2800">
                <a:solidFill>
                  <a:srgbClr val="000000"/>
                </a:solidFill>
                <a:latin typeface="Calibri"/>
              </a:rPr>
              <a:t>Enrolment in secondary schools (public &amp; private) 1961 - 2011</a:t>
            </a:r>
            <a:endParaRPr/>
          </a:p>
        </p:txBody>
      </p:sp>
      <p:sp>
        <p:nvSpPr>
          <p:cNvPr id="147" name="CustomShape 5"/>
          <p:cNvSpPr/>
          <p:nvPr/>
        </p:nvSpPr>
        <p:spPr>
          <a:xfrm>
            <a:off x="2521080" y="4649400"/>
            <a:ext cx="1223640" cy="912600"/>
          </a:xfrm>
          <a:prstGeom prst="rect">
            <a:avLst/>
          </a:prstGeom>
        </p:spPr>
        <p:txBody>
          <a:bodyPr bIns="45000" lIns="90000" rIns="90000" tIns="45000"/>
          <a:p>
            <a:pPr>
              <a:lnSpc>
                <a:spcPct val="100000"/>
              </a:lnSpc>
            </a:pPr>
            <a:r>
              <a:rPr lang="en-IN">
                <a:solidFill>
                  <a:srgbClr val="000000"/>
                </a:solidFill>
                <a:latin typeface="Calibri"/>
              </a:rPr>
              <a:t>SEDP WB project</a:t>
            </a:r>
            <a:endParaRPr/>
          </a:p>
        </p:txBody>
      </p:sp>
      <p:sp>
        <p:nvSpPr>
          <p:cNvPr id="148" name="CustomShape 6"/>
          <p:cNvSpPr/>
          <p:nvPr/>
        </p:nvSpPr>
        <p:spPr>
          <a:xfrm>
            <a:off x="2520360" y="5168520"/>
            <a:ext cx="325080" cy="544320"/>
          </a:xfrm>
          <a:prstGeom prst="straightConnector1">
            <a:avLst/>
          </a:prstGeom>
          <a:ln w="12600">
            <a:solidFill>
              <a:srgbClr val="000000"/>
            </a:solidFill>
            <a:round/>
            <a:tailEnd len="med" type="triangle" w="med"/>
          </a:ln>
        </p:spPr>
      </p:sp>
      <p:sp>
        <p:nvSpPr>
          <p:cNvPr id="149" name="CustomShape 7"/>
          <p:cNvSpPr/>
          <p:nvPr/>
        </p:nvSpPr>
        <p:spPr>
          <a:xfrm>
            <a:off x="611640" y="6550200"/>
            <a:ext cx="4571640" cy="303480"/>
          </a:xfrm>
          <a:prstGeom prst="rect">
            <a:avLst/>
          </a:prstGeom>
        </p:spPr>
        <p:txBody>
          <a:bodyPr bIns="45000" lIns="90000" rIns="90000" tIns="45000"/>
          <a:p>
            <a:pPr>
              <a:lnSpc>
                <a:spcPct val="100000"/>
              </a:lnSpc>
            </a:pPr>
            <a:r>
              <a:rPr lang="en-IN" sz="1400">
                <a:solidFill>
                  <a:srgbClr val="000000"/>
                </a:solidFill>
                <a:latin typeface="Calibri"/>
              </a:rPr>
              <a:t>Source: URT (2011)BEST</a:t>
            </a:r>
            <a:endParaRPr/>
          </a:p>
        </p:txBody>
      </p:sp>
      <p:sp>
        <p:nvSpPr>
          <p:cNvPr id="150" name="CustomShape 8"/>
          <p:cNvSpPr/>
          <p:nvPr/>
        </p:nvSpPr>
        <p:spPr>
          <a:xfrm>
            <a:off x="4068000" y="5295600"/>
            <a:ext cx="1583640" cy="912600"/>
          </a:xfrm>
          <a:prstGeom prst="rect">
            <a:avLst/>
          </a:prstGeom>
        </p:spPr>
        <p:txBody>
          <a:bodyPr bIns="45000" lIns="90000" rIns="90000" tIns="45000"/>
          <a:p>
            <a:pPr>
              <a:lnSpc>
                <a:spcPct val="100000"/>
              </a:lnSpc>
            </a:pPr>
            <a:r>
              <a:rPr lang="en-IN">
                <a:solidFill>
                  <a:srgbClr val="000000"/>
                </a:solidFill>
                <a:latin typeface="Calibri"/>
              </a:rPr>
              <a:t>Decree ward sec. schools</a:t>
            </a:r>
            <a:endParaRPr/>
          </a:p>
        </p:txBody>
      </p:sp>
      <p:sp>
        <p:nvSpPr>
          <p:cNvPr id="151" name="CustomShape 9"/>
          <p:cNvSpPr/>
          <p:nvPr/>
        </p:nvSpPr>
        <p:spPr>
          <a:xfrm>
            <a:off x="3133080" y="5618880"/>
            <a:ext cx="934560" cy="322920"/>
          </a:xfrm>
          <a:prstGeom prst="straightConnector1">
            <a:avLst/>
          </a:prstGeom>
          <a:ln w="12600">
            <a:solidFill>
              <a:srgbClr val="000000"/>
            </a:solidFill>
            <a:round/>
            <a:tailEnd len="med" type="triangle" w="med"/>
          </a:ln>
        </p:spPr>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