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FDC6-4CCB-4834-92E2-4472FE9B5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1544AF-31A7-3144-46A1-8C68F65DB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69647-6FD1-B862-18B7-93EED313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E3C32-8E36-674C-1B17-66E387234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E46A-F7EF-BBB8-A08D-D2BE348A6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50B2-13D1-06A9-462A-9A9EA36A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E270A-6230-8B91-89F7-ABFEEE0E4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1F59D-54C6-63D8-5BD0-F561B6E52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C0829-C2F8-6FB8-9933-10D6A2D8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70119-FEF5-469A-A873-588CD94B2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0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4A504-CAF7-348E-8798-E3C81241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0D2E4-12A3-1CD6-DA8E-5CC55A879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A8036-B24B-9C9E-2EE2-F8E50D38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F927C-8D13-0760-AD09-8EAAFFB65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44DD0-AAAA-AB99-A1ED-05A71580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8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EF999-2071-443A-5FA3-0B88C497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0AE6A-7B1E-7279-6003-6A834A580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30219-CF0F-572B-E7BF-C2AE81510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05D93-1B30-A9B3-8484-9293BA81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419AA-C909-F197-0237-4F4EEF0E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79E99-10F0-04EC-D371-0D8BAFAE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8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2123-9FF7-5F63-9C1A-E5AA60C3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F6352-1A45-18AD-F7DF-2BFA27ED2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E0997-C2F2-2333-B766-29CC7A92C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506C0D-FB0B-7A08-AA1D-BCC323961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67C042-0E43-A58F-67A6-34A8EEF2B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F43FE7-DB26-636C-CCDC-E0417A72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90FB5-C9E5-2F12-7719-CFB2AD93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ED9671-EB4E-3289-1D20-A6B347C8C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7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6C940-10BD-CD77-2992-F8C8CA92A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F44960-7F99-9ED6-F1C7-FF99AC1B4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29DC83-C151-760F-AC04-6C993D50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4801F0-E6E6-E17E-3E45-1475B97A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5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8FBFD5-1AFF-47F6-C918-1234116DF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B13EE-3608-A417-0D1E-21BA3A80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4418F-7406-73D3-6634-41CA862C1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3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7C6B-C506-301D-D0FA-94704908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F1EBB-95A5-7064-4A70-B3FD18204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71318-5478-82AC-09D0-B6A463B7C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56478A-278E-9E3E-D5D2-1D37BE8E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7516E-4064-DC0D-78F3-7D0B4C00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01607-BA4A-E6FC-8DAE-ACF2D7CB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2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E57B-9A9E-933E-CA14-EC8A54D0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309FB-12EB-28CA-FAF6-A9619F50B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BB6CF-7F4E-3443-8302-EAD5F63A3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07E6B-D5F3-32C5-0C5D-1A534CC1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7008B-37FF-3658-54A4-DABE97F2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CDC73-B86E-513B-A700-A21E0D495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86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8AA4-E222-993C-9C7A-47D0102FA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103DA-C8F6-77C4-3DCC-7D0E303CB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E2893-68B6-92F0-F3A9-D58EFF989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F3FB4-BAE2-37A4-BDAB-78DD6FC03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699E4-872B-30FC-F2C2-022649F9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8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8911F4-4DB0-AAA1-42EB-06999C40B1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850D2-81FA-1F94-3286-ADCF6234B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63364-4035-E019-63F5-A26680168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41F9B-C045-3E6F-DFB3-20C55D8B1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EACBC-7E14-81D2-07EF-5E463309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9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A6B22D-2574-812E-02D5-C9CB6178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37AD8-C7C7-6049-6025-C7343762F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E5B76-42EB-5FF2-1C9F-DD2311F41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D0D32-AB61-44E0-A04B-5207C30E1F23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7A9FD-9CBB-A61E-3C4C-FF5D03300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FAAA1-ED0A-1A9B-44B6-95647DAC9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8DC7E-E2F3-41AB-B97B-5F9FDA68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8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journal/0305750X/110/supp/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odrik.scholar.harvard.edu/publications/new-growth-strategy-developing-nations" TargetMode="External"/><Relationship Id="rId2" Type="http://schemas.openxmlformats.org/officeDocument/2006/relationships/hyperlink" Target="https://oxford.universitypressscholarship.com/view/10.1093/oso/9780198863960.001.0001/oso-9780198863960-chapter-1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inyurl.com/ymrg8qo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7712-A235-DA7D-EB7F-CC8FDE00B3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4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Industrial Policy – Theory and Empirics: From East Asia to the IRA</a:t>
            </a:r>
            <a:br>
              <a:rPr lang="en-US" sz="4000" b="0" dirty="0"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4C15D9-DC93-63A7-1446-EF99895D64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Industrial Policy Seminar</a:t>
            </a:r>
          </a:p>
          <a:p>
            <a:r>
              <a:rPr lang="en-US" dirty="0"/>
              <a:t>Joseph Stiglitz</a:t>
            </a:r>
          </a:p>
          <a:p>
            <a:r>
              <a:rPr lang="en-US" dirty="0"/>
              <a:t>January 29, 2024</a:t>
            </a:r>
          </a:p>
        </p:txBody>
      </p:sp>
    </p:spTree>
    <p:extLst>
      <p:ext uri="{BB962C8B-B14F-4D97-AF65-F5344CB8AC3E}">
        <p14:creationId xmlns:p14="http://schemas.microsoft.com/office/powerpoint/2010/main" val="162847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305EC-37DA-78A2-5D75-23EB872A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EBEA3-8D6B-F082-D12D-D750ED05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Broad:  interventions by government to affect what is produced, how goods and services are produced, or where they are produced</a:t>
            </a:r>
          </a:p>
          <a:p>
            <a:pPr lvl="1"/>
            <a:r>
              <a:rPr lang="en-US" dirty="0"/>
              <a:t>Not limited to pushing “industry”</a:t>
            </a:r>
          </a:p>
          <a:p>
            <a:pPr lvl="1"/>
            <a:r>
              <a:rPr lang="en-US" dirty="0"/>
              <a:t>Often focused on R &amp; D, new industries</a:t>
            </a:r>
          </a:p>
          <a:p>
            <a:pPr lvl="1"/>
            <a:r>
              <a:rPr lang="en-US" dirty="0"/>
              <a:t>Need new name</a:t>
            </a:r>
          </a:p>
          <a:p>
            <a:r>
              <a:rPr lang="en-US" dirty="0"/>
              <a:t>Fell out of favor in era of neoliberalism</a:t>
            </a:r>
          </a:p>
          <a:p>
            <a:pPr lvl="1"/>
            <a:r>
              <a:rPr lang="en-US" dirty="0"/>
              <a:t>Belief in the efficiency of the market</a:t>
            </a:r>
          </a:p>
          <a:p>
            <a:pPr lvl="1"/>
            <a:r>
              <a:rPr lang="en-US" dirty="0"/>
              <a:t>Controversy at the World Bank and IMF (even though in a sense the World Bank was inevitably engaged in industrial policy)</a:t>
            </a:r>
          </a:p>
          <a:p>
            <a:pPr lvl="1"/>
            <a:r>
              <a:rPr lang="en-US" dirty="0"/>
              <a:t>Even as theory and evidence against the efficiency of the market mounted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1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EEDE-EB17-7B07-4D5F-40B00E5F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policy is 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22FA6-ED71-0CC5-F34E-8880A9AC1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Multiple motivations</a:t>
            </a:r>
          </a:p>
          <a:p>
            <a:pPr lvl="1"/>
            <a:r>
              <a:rPr lang="en-US" dirty="0"/>
              <a:t>Lack of resilience, evident in pandemic and post-pandemic recovery</a:t>
            </a:r>
          </a:p>
          <a:p>
            <a:pPr lvl="1"/>
            <a:r>
              <a:rPr lang="en-US" dirty="0"/>
              <a:t>New global split—too dependent on China and other countries</a:t>
            </a:r>
          </a:p>
          <a:p>
            <a:pPr lvl="2"/>
            <a:r>
              <a:rPr lang="en-US" dirty="0"/>
              <a:t>Especially in critical areas, like chips and rare earths</a:t>
            </a:r>
          </a:p>
          <a:p>
            <a:pPr lvl="1"/>
            <a:r>
              <a:rPr lang="en-US" dirty="0"/>
              <a:t>Climate change—the market is obviously not making a fast enough transition</a:t>
            </a:r>
          </a:p>
          <a:p>
            <a:pPr lvl="1"/>
            <a:r>
              <a:rPr lang="en-US" dirty="0"/>
              <a:t>Location—certain areas of the country are falling markedly behind</a:t>
            </a:r>
          </a:p>
          <a:p>
            <a:pPr lvl="1"/>
            <a:r>
              <a:rPr lang="en-US" dirty="0"/>
              <a:t>Inequality—with market directed innovation exacerbating inequalities</a:t>
            </a:r>
          </a:p>
          <a:p>
            <a:pPr lvl="1"/>
            <a:r>
              <a:rPr lang="en-US" dirty="0"/>
              <a:t>Advances in theory—demonstrating large market failures, including in the “direction” of technical change</a:t>
            </a:r>
          </a:p>
          <a:p>
            <a:r>
              <a:rPr lang="en-US" dirty="0"/>
              <a:t>Changed perspective </a:t>
            </a:r>
          </a:p>
          <a:p>
            <a:pPr lvl="1"/>
            <a:r>
              <a:rPr lang="en-US" dirty="0"/>
              <a:t>Not about picking winners (better than the market can)</a:t>
            </a:r>
          </a:p>
          <a:p>
            <a:pPr lvl="2"/>
            <a:r>
              <a:rPr lang="en-US" dirty="0"/>
              <a:t>Though selection of right sectors, firms is crucial</a:t>
            </a:r>
          </a:p>
          <a:p>
            <a:pPr lvl="1"/>
            <a:r>
              <a:rPr lang="en-US" dirty="0"/>
              <a:t>But in correcting broad range of market failures</a:t>
            </a:r>
          </a:p>
          <a:p>
            <a:pPr lvl="1"/>
            <a:r>
              <a:rPr lang="en-US" dirty="0"/>
              <a:t>With understanding that “government failures” can be managed</a:t>
            </a:r>
          </a:p>
        </p:txBody>
      </p:sp>
    </p:spTree>
    <p:extLst>
      <p:ext uri="{BB962C8B-B14F-4D97-AF65-F5344CB8AC3E}">
        <p14:creationId xmlns:p14="http://schemas.microsoft.com/office/powerpoint/2010/main" val="394402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EF4E-8D6B-E0C3-E049-421114DC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there was always industrial policies—even in the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D1440-D76C-290E-75DA-957C69324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Early success of US partially based on growth in agricultural productivity, based on extension services supported by US government (agriculture was central industry of day) under 1862 Morrill Act</a:t>
            </a:r>
          </a:p>
          <a:p>
            <a:r>
              <a:rPr lang="en-US" dirty="0"/>
              <a:t>In practice, continued, even in US, mostly within the Dept. of Defense</a:t>
            </a:r>
          </a:p>
          <a:p>
            <a:pPr lvl="1"/>
            <a:r>
              <a:rPr lang="en-US" dirty="0"/>
              <a:t>Explicitly, in Clinton Administration, in duo use technologies</a:t>
            </a:r>
          </a:p>
          <a:p>
            <a:r>
              <a:rPr lang="en-US" dirty="0"/>
              <a:t>Also, many localities engaged in what may be called “local industrial policies” as they attempted to attract certain businesses</a:t>
            </a:r>
          </a:p>
          <a:p>
            <a:r>
              <a:rPr lang="en-US" dirty="0"/>
              <a:t>More generally, </a:t>
            </a:r>
            <a:r>
              <a:rPr lang="en-US" i="1" dirty="0"/>
              <a:t>every country has an industrial policy—it’s just that some don’t know it yet</a:t>
            </a:r>
          </a:p>
          <a:p>
            <a:pPr lvl="1"/>
            <a:r>
              <a:rPr lang="en-US" dirty="0"/>
              <a:t>Embedded in every decision concerning expenditures (the nature of education system, infrastructure) and legal/regulatory framework</a:t>
            </a:r>
          </a:p>
          <a:p>
            <a:pPr lvl="2"/>
            <a:r>
              <a:rPr lang="en-US" dirty="0"/>
              <a:t>Preferential treatment in bankruptcy code for derivatives was an industrial policy favoring derivatives</a:t>
            </a:r>
          </a:p>
          <a:p>
            <a:pPr lvl="2"/>
            <a:r>
              <a:rPr lang="en-US" dirty="0"/>
              <a:t>Bailout policies for banks is an industrial policy favoring banks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0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B85-DE68-5945-60C9-A5ED7A91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Sloan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83016-189A-0A3B-F208-A14B83B73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 Because US has not conducted extensive and explicit industrial policies, there is much to be learned from theory and experiences elsewhere</a:t>
            </a:r>
          </a:p>
          <a:p>
            <a:pPr lvl="1"/>
            <a:r>
              <a:rPr lang="en-US" dirty="0"/>
              <a:t>Including developing countries and emerging markets where there has been much more extensive practice</a:t>
            </a:r>
          </a:p>
          <a:p>
            <a:pPr lvl="2"/>
            <a:r>
              <a:rPr lang="en-US" dirty="0"/>
              <a:t>Question:  in what ways are developing countries and emerging markets different, requiring changes in practice</a:t>
            </a:r>
          </a:p>
          <a:p>
            <a:pPr lvl="1"/>
            <a:r>
              <a:rPr lang="en-US" dirty="0"/>
              <a:t>Also some European countries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4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0D08-18C9-5B48-16F2-DE36B0235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 range of objectives and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82-C1CA-2625-A284-F9CF54259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Biden objectives correspond closely to market failures noted in literature</a:t>
            </a:r>
          </a:p>
          <a:p>
            <a:pPr lvl="1"/>
            <a:r>
              <a:rPr lang="en-US" dirty="0"/>
              <a:t>For instance, absence of pricing for risk and the environment</a:t>
            </a:r>
          </a:p>
          <a:p>
            <a:pPr lvl="1"/>
            <a:r>
              <a:rPr lang="en-US" dirty="0"/>
              <a:t>further concern:  distributional consequences</a:t>
            </a:r>
          </a:p>
          <a:p>
            <a:r>
              <a:rPr lang="en-US" dirty="0"/>
              <a:t>Instruments</a:t>
            </a:r>
          </a:p>
          <a:p>
            <a:pPr lvl="1"/>
            <a:r>
              <a:rPr lang="en-US" dirty="0"/>
              <a:t>Explicit and tax subsidies</a:t>
            </a:r>
          </a:p>
          <a:p>
            <a:pPr lvl="2"/>
            <a:r>
              <a:rPr lang="en-US" dirty="0"/>
              <a:t>Huge in IRA—uncapped, now estimated in excess of a $ trillion</a:t>
            </a:r>
          </a:p>
          <a:p>
            <a:pPr lvl="1"/>
            <a:r>
              <a:rPr lang="en-US" dirty="0"/>
              <a:t>Credit</a:t>
            </a:r>
          </a:p>
          <a:p>
            <a:pPr lvl="2"/>
            <a:r>
              <a:rPr lang="en-US" dirty="0"/>
              <a:t>Including through Public Banks (Green Banks, Development Banks)</a:t>
            </a:r>
          </a:p>
          <a:p>
            <a:pPr lvl="2"/>
            <a:r>
              <a:rPr lang="en-US" dirty="0"/>
              <a:t>Important tool in Europe, IRA creating such a bank, NY and many states have created such banks</a:t>
            </a:r>
          </a:p>
          <a:p>
            <a:pPr lvl="1"/>
            <a:r>
              <a:rPr lang="en-US" dirty="0"/>
              <a:t>Trade barriers</a:t>
            </a:r>
          </a:p>
          <a:p>
            <a:pPr lvl="1"/>
            <a:r>
              <a:rPr lang="en-US" dirty="0"/>
              <a:t>Exchange rate </a:t>
            </a:r>
          </a:p>
          <a:p>
            <a:pPr lvl="1"/>
            <a:r>
              <a:rPr lang="en-US" dirty="0"/>
              <a:t>Information/indicative planning/coordination</a:t>
            </a:r>
          </a:p>
          <a:p>
            <a:pPr lvl="1"/>
            <a:r>
              <a:rPr lang="en-US" dirty="0"/>
              <a:t>Risk management—guaranteed prices, purchases</a:t>
            </a:r>
          </a:p>
          <a:p>
            <a:pPr lvl="2"/>
            <a:r>
              <a:rPr lang="en-US" dirty="0"/>
              <a:t>Played a role in vaccines</a:t>
            </a:r>
          </a:p>
          <a:p>
            <a:pPr lvl="1"/>
            <a:r>
              <a:rPr lang="en-US" dirty="0"/>
              <a:t>Procurement</a:t>
            </a:r>
          </a:p>
          <a:p>
            <a:pPr lvl="1"/>
            <a:r>
              <a:rPr lang="en-US" dirty="0"/>
              <a:t>Expenditures policies</a:t>
            </a:r>
          </a:p>
          <a:p>
            <a:pPr lvl="1"/>
            <a:r>
              <a:rPr lang="en-US" dirty="0"/>
              <a:t>Legal frameworks</a:t>
            </a:r>
          </a:p>
        </p:txBody>
      </p:sp>
    </p:spTree>
    <p:extLst>
      <p:ext uri="{BB962C8B-B14F-4D97-AF65-F5344CB8AC3E}">
        <p14:creationId xmlns:p14="http://schemas.microsoft.com/office/powerpoint/2010/main" val="231405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C1054-0590-F648-5D5B-0C7E8AE0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is crucial, especially in mitigating problems of “capture”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E493C-6289-0429-66B6-D29F0962A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Selection, monitoring, contracting, terminating</a:t>
            </a:r>
          </a:p>
          <a:p>
            <a:pPr lvl="1"/>
            <a:r>
              <a:rPr lang="en-US" dirty="0"/>
              <a:t>Tesla loan:  failed to get upside of investment</a:t>
            </a:r>
          </a:p>
          <a:p>
            <a:pPr lvl="1"/>
            <a:r>
              <a:rPr lang="en-US" dirty="0"/>
              <a:t>East Asia success:  performance based selection, focusing on exports</a:t>
            </a:r>
          </a:p>
          <a:p>
            <a:pPr lvl="1"/>
            <a:r>
              <a:rPr lang="en-US" dirty="0"/>
              <a:t>Big question for developing countries:  assessing dynamic comparative advantage</a:t>
            </a:r>
          </a:p>
          <a:p>
            <a:pPr lvl="1"/>
            <a:r>
              <a:rPr lang="en-US" dirty="0"/>
              <a:t>Big question now for US:  what is the appropriate de-risking strategy</a:t>
            </a:r>
          </a:p>
          <a:p>
            <a:pPr lvl="2"/>
            <a:r>
              <a:rPr lang="en-US" dirty="0"/>
              <a:t>Does diversification outside of China or Asia suffice?</a:t>
            </a:r>
          </a:p>
          <a:p>
            <a:pPr lvl="1"/>
            <a:r>
              <a:rPr lang="en-US" dirty="0"/>
              <a:t>Design of program critical in preventing capture</a:t>
            </a:r>
          </a:p>
          <a:p>
            <a:pPr lvl="2"/>
            <a:r>
              <a:rPr lang="en-US" dirty="0"/>
              <a:t>More “skin in game,” access to capital vs. explicit subsidies, good contracts</a:t>
            </a:r>
          </a:p>
          <a:p>
            <a:r>
              <a:rPr lang="en-US" dirty="0"/>
              <a:t>Institutional design</a:t>
            </a:r>
          </a:p>
          <a:p>
            <a:pPr lvl="1"/>
            <a:r>
              <a:rPr lang="en-US" dirty="0"/>
              <a:t>Degree of independence of development bank—general view is that the EIB works well</a:t>
            </a:r>
          </a:p>
          <a:p>
            <a:pPr lvl="1"/>
            <a:r>
              <a:rPr lang="en-US" dirty="0"/>
              <a:t>Degree of decentralization—usual tradeoffs</a:t>
            </a:r>
          </a:p>
        </p:txBody>
      </p:sp>
    </p:spTree>
    <p:extLst>
      <p:ext uri="{BB962C8B-B14F-4D97-AF65-F5344CB8AC3E}">
        <p14:creationId xmlns:p14="http://schemas.microsoft.com/office/powerpoint/2010/main" val="1122188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CE59-E7D6-ABC2-A8AF-9E7B60D43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own engagement with industrial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C9BC-65BA-51C0-F580-07CCF1A51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Early theory work—realized that innovation was a variant of information, and market failures associated with information carried over to innovation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 and Economic Analysis,”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Current Economic Problems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J.M. Parkin and A.R.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Nobay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(eds.),  Cambridge: Cambridge University Press, 1975, pp. 27-52. (Proceedings of the Association of University Teachers of Economics, Manchester, England, April 1974.)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“On the Microeconomics of Technical Progress,”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Technology Generation in Latin American Manufacturing Industries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, Jorge M. Katz (ed.), New York: St.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Martin;s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 Press, 1987, pp. 56-77. (Presented to IDB-CEPAL Meetings, Buenos Aires, November 1978.)</a:t>
            </a:r>
            <a:endParaRPr lang="en-US" sz="1800" dirty="0">
              <a:effectLst/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Series of papers showing why even with good patent system, Schumpeter was wrong about the efficiency of the market in the rate, direction, and strategy for innovation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Extended explicitly to implications for industrial policy—especially as a result of imperfections in credit markets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“Learning by Doing, Market Structure, and Industrial and Trade Policies,” with P. Dasgupta,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Oxford Economic Papers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, 40(2), 1988, pp. 246-268.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Importance of exchange rates</a:t>
            </a:r>
          </a:p>
          <a:p>
            <a:pPr lvl="1"/>
            <a:r>
              <a:rPr lang="en-US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“Some Lessons from the East Asian Miracle,” </a:t>
            </a:r>
            <a:r>
              <a:rPr lang="en-US" sz="15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World Bank Research Observer</a:t>
            </a:r>
            <a:r>
              <a:rPr lang="en-US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11(2), August 1996, pp. 151-177. </a:t>
            </a:r>
          </a:p>
          <a:p>
            <a:pPr lvl="1"/>
            <a:r>
              <a:rPr lang="en-US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“Real Exchange Rate Policies for Economic Development,” with M. Guzman and J.A. Ocampo, </a:t>
            </a:r>
            <a:r>
              <a:rPr lang="en-US" sz="15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World Development</a:t>
            </a:r>
            <a:r>
              <a:rPr lang="en-US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  <a:hlinkClick r:id="rId2"/>
              </a:rPr>
              <a:t>Vol. 110</a:t>
            </a:r>
            <a:r>
              <a:rPr lang="en-US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pp. 51-62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394686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6AA00-1E6D-A170-1EC5-634355FB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Going beyond infant industry arguments, which had long served as basis of industrial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4C25-4B93-517E-B808-F659FF11A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 industry and cross firm spillovers in knowledge crucial, including institutional spillovers (education, financial markets)</a:t>
            </a:r>
          </a:p>
          <a:p>
            <a:r>
              <a:rPr lang="en-US" b="1" dirty="0"/>
              <a:t>Not so much about helping infant industries, but helping infant economies 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“Helping Infant Economies Grow: Foundations of Trade Policies for Developing Countries,” with B. Greenwald,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American Economic Review: AEA Papers and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Proceedings,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Vol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. 96, No. 2,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rPr>
              <a:t>May 2006, pp. 141-146. </a:t>
            </a:r>
            <a:endParaRPr lang="en-US" sz="1800" dirty="0">
              <a:effectLst/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lvl="1"/>
            <a:r>
              <a:rPr lang="en-US" dirty="0"/>
              <a:t>Later expanded into:</a:t>
            </a:r>
          </a:p>
          <a:p>
            <a:pPr lvl="1"/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Creating a Learning Society: A New Approach to Growth, Development, and Social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Progress, with Bruce C. Greenwald, New York: Columbia University Press, 2014. Reader’s Edition published 2015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71F8-2102-8739-754D-C6180C5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 for Policy Dialogue Conferences on Industrial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9C018-42C9-4C06-4C31-6B622940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Stiglitz and Charlton, Fair Trade for All,  New York: Oxford University Press, 2005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(use of trade policy for industrial policy)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Edited books (conference volumes)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Noman and Stiglitz, Efficiency, Finance, and Varieties of Industrial Policy: Guiding Resources, Learning, and Technology for Sustained Growth, New York: Columbia University Press, 2016.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Akbar Noman, Kwesi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Botchwey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Howard Stein and J. E. Stiglitz (eds.), Good Growth and Governance in Africa, New York: Oxford University Press, 2012.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Cimoli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and J. E. Stiglitz (eds.), Industrial Policy and Development, Oxford: Oxford University Press, 2009.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Akbar Noman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J. E. Stiglitz (eds.), Industrial Policy and Economic Transformation in Africa, New York: Columbia University Press, 2015.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Mario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Cimoli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Giovanni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Keith E.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Maskus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Ruth L.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Okediji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Jerome H. Reichman, J. E. Stiglitz  (eds.), Intellectual Property Rights: Legal and Economic Challenges for Development, Oxford: Oxford University Press, 2014.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Stephany Griffith-Jones (Editor), José Antonio Ocampo (Editor) The Future of National Development Banks, BNDES Partnership, Oxford University Press, 2018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IEA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/World Bank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Justin Yifu Lin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J. E. Stiglitz, The Industrial Policy Revolution I: The Role of Government Beyond Ideology, </a:t>
            </a:r>
            <a:r>
              <a:rPr lang="en-US" sz="18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Houndmills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UK and New York: Palgrave Macmillan, 2014. Translated in Chinese by Peking University Press.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Justin Yifu Lin,  Ebrahim Patel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J. E. Stiglitz The Industrial Policy Revolution II: Africa in the 21st Century, </a:t>
            </a:r>
            <a:r>
              <a:rPr lang="en-US" sz="18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Houndmills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UK and New York: Palgrave Macmillan, 2014. Translated in Chinese by Peking University Press.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J. E. Stiglitz and  S. Yusuf (eds.), Rethinking the East Asian Miracle, World Bank and Oxford University Press, 2001.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93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3B76E-4222-1484-174E-2F121609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going theoretical research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4349-A18C-0199-6B8A-FAA24A797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/>
              <a:t>With Anton Korinek, on AI and other aspects of technological change, include, “Steering Technical Change”</a:t>
            </a:r>
          </a:p>
          <a:p>
            <a:r>
              <a:rPr lang="en-US" sz="2000" dirty="0"/>
              <a:t>With </a:t>
            </a:r>
            <a:r>
              <a:rPr lang="en-US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Agostino </a:t>
            </a:r>
            <a:r>
              <a:rPr lang="en-US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Capponi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and </a:t>
            </a:r>
            <a:r>
              <a:rPr lang="en-US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Chuan Du, “</a:t>
            </a:r>
            <a:r>
              <a:rPr lang="en-US" sz="2000" spc="-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Are</a:t>
            </a:r>
            <a:r>
              <a:rPr lang="en-US" sz="2000" spc="-1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spc="-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supply</a:t>
            </a:r>
            <a:r>
              <a:rPr lang="en-US" sz="20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spc="-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networks</a:t>
            </a:r>
            <a:r>
              <a:rPr lang="en-US" sz="20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spc="-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efficiently</a:t>
            </a:r>
            <a:r>
              <a:rPr lang="en-US" sz="2000" spc="-1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spc="-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resilient?”</a:t>
            </a:r>
          </a:p>
          <a:p>
            <a:r>
              <a:rPr lang="en-US" sz="2000" spc="-5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With Martin Guzman, “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 trade rules for global prosperity:  Principles and Power”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(exploring global consequences of US industrial policies)</a:t>
            </a: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With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Tomihiro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Hirano, “</a:t>
            </a:r>
            <a:r>
              <a:rPr lang="en-GB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Credit, Land Speculation, and Long-Run Economic Growth”</a:t>
            </a:r>
            <a:endParaRPr lang="en-US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(showing how the effect of credit expansions on growth depends on whether the credit expands the real estate sector)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  <a:hlinkClick r:id="rId2"/>
              </a:rPr>
              <a:t>From Manufacturing Led Export Growth to a Twenty-First Century Inclusive Growth Strategy:  Explaining the Demise of a Successful Growth Model and What to Do About It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,"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Inequality in the Developing World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Carlos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Gradi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Murray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Leibbrandt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Finn Tarp (eds.), UNU-Wider Studies in Development Economics, Oxford: Oxford University Press, 2021.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(exploring industrial policy strategies in developing countries now that export-led manufacturing growth will be unable to fulfill the roles that it did in East Asia)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Also</a:t>
            </a:r>
          </a:p>
          <a:p>
            <a:pPr marL="0" indent="0">
              <a:buNone/>
            </a:pPr>
            <a:r>
              <a:rPr lang="en-US" sz="14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Rodrik D, Stiglitz JE. </a:t>
            </a:r>
            <a:r>
              <a:rPr lang="en-US" sz="1400" b="0" i="0" u="none" strike="noStrike" dirty="0">
                <a:solidFill>
                  <a:srgbClr val="346BA6"/>
                </a:solidFill>
                <a:effectLst/>
                <a:latin typeface="Arial" panose="020B0604020202020204" pitchFamily="34" charset="0"/>
                <a:hlinkClick r:id="rId3"/>
              </a:rPr>
              <a:t>A New Growth Strategy for Developing Nations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. January, 2024. Copy at </a:t>
            </a:r>
            <a:r>
              <a:rPr lang="en-US" sz="1400" b="0" i="0" u="none" strike="noStrike" dirty="0">
                <a:solidFill>
                  <a:srgbClr val="346BA6"/>
                </a:solidFill>
                <a:effectLst/>
                <a:latin typeface="Arial" panose="020B0604020202020204" pitchFamily="34" charset="0"/>
                <a:hlinkClick r:id="rId4"/>
              </a:rPr>
              <a:t>http://tinyurl.com/ymrg8qom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01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D2A56-C61C-4256-7A76-44F666CA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and industrial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5D4C9-8BB2-C2DB-BA1C-3232A5D75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East Asia Miracle:  set of case studies</a:t>
            </a:r>
          </a:p>
          <a:p>
            <a:pPr lvl="1"/>
            <a:r>
              <a:rPr lang="en-US" dirty="0"/>
              <a:t>How did Japan succeed?</a:t>
            </a:r>
          </a:p>
          <a:p>
            <a:pPr lvl="1"/>
            <a:r>
              <a:rPr lang="en-US" dirty="0"/>
              <a:t>Industrial and other policies in the other East Asian countries</a:t>
            </a:r>
          </a:p>
          <a:p>
            <a:pPr lvl="1"/>
            <a:r>
              <a:rPr lang="en-US" dirty="0"/>
              <a:t>Continued engagement in policy with many (including Japan)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Long standing grant from Japan (JICA) to help developing countries (especially in Africa) learn lessons from these successes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Meles in Ethiopia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South Africa</a:t>
            </a:r>
          </a:p>
          <a:p>
            <a:pPr>
              <a:lnSpc>
                <a:spcPct val="100000"/>
              </a:lnSpc>
            </a:pPr>
            <a:r>
              <a:rPr lang="en-US" dirty="0"/>
              <a:t>World Bank—pushed industrial policies, against the ethos of the time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More than creating an “enabling environment”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Became center piece of policy for later Chief Economist, Justin Lin </a:t>
            </a:r>
          </a:p>
        </p:txBody>
      </p:sp>
    </p:spTree>
    <p:extLst>
      <p:ext uri="{BB962C8B-B14F-4D97-AF65-F5344CB8AC3E}">
        <p14:creationId xmlns:p14="http://schemas.microsoft.com/office/powerpoint/2010/main" val="897122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E580D-7D28-ABDC-D7BC-DC2B7E60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banks critical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DDA53-0CD8-F8E3-BBC2-FA6DB522B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Worked with Nick Stern to create BRICS bank (New Development Bank), which has now approved almost $33 billion of (mostly  green) projects </a:t>
            </a:r>
          </a:p>
        </p:txBody>
      </p:sp>
    </p:spTree>
    <p:extLst>
      <p:ext uri="{BB962C8B-B14F-4D97-AF65-F5344CB8AC3E}">
        <p14:creationId xmlns:p14="http://schemas.microsoft.com/office/powerpoint/2010/main" val="37013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8851C-F056-E155-93D9-D351CA75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 for industrial policy in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AC2A0-EA1A-AC97-A02F-F54ADC350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Need for public support for education, infrastructure, and research now well recognized</a:t>
            </a:r>
          </a:p>
          <a:p>
            <a:r>
              <a:rPr lang="en-US" dirty="0"/>
              <a:t>So too for green investments and certain critical sectors (chips, rare earths)</a:t>
            </a:r>
          </a:p>
          <a:p>
            <a:r>
              <a:rPr lang="en-US" dirty="0"/>
              <a:t>Are there instruments that can make the economy more broadly resilient?</a:t>
            </a:r>
          </a:p>
          <a:p>
            <a:r>
              <a:rPr lang="en-US" dirty="0"/>
              <a:t>Industrial policy has centered on manufacturing, a diminishing share of US economy.  Will industrial policies that worked there work in the service sector?</a:t>
            </a:r>
          </a:p>
          <a:p>
            <a:pPr lvl="1"/>
            <a:r>
              <a:rPr lang="en-US" dirty="0"/>
              <a:t>Need for extension services</a:t>
            </a:r>
          </a:p>
          <a:p>
            <a:r>
              <a:rPr lang="en-US" dirty="0"/>
              <a:t>The US has championed a fair, rules-based system</a:t>
            </a:r>
          </a:p>
          <a:p>
            <a:pPr lvl="1"/>
            <a:r>
              <a:rPr lang="en-US" dirty="0"/>
              <a:t>We’ve violated existing rules</a:t>
            </a:r>
          </a:p>
          <a:p>
            <a:pPr lvl="1"/>
            <a:r>
              <a:rPr lang="en-US" dirty="0"/>
              <a:t>Developing countries don’t have the fiscal capacity to compete—may undermine ability to get global cooperation</a:t>
            </a:r>
          </a:p>
        </p:txBody>
      </p:sp>
    </p:spTree>
    <p:extLst>
      <p:ext uri="{BB962C8B-B14F-4D97-AF65-F5344CB8AC3E}">
        <p14:creationId xmlns:p14="http://schemas.microsoft.com/office/powerpoint/2010/main" val="3572711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4030</TotalTime>
  <Words>1895</Words>
  <Application>Microsoft Office PowerPoint</Application>
  <PresentationFormat>Widescreen</PresentationFormat>
  <Paragraphs>138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 Industrial Policy – Theory and Empirics: From East Asia to the IRA  </vt:lpstr>
      <vt:lpstr>Definition</vt:lpstr>
      <vt:lpstr>Industrial policy is back</vt:lpstr>
      <vt:lpstr>But there was always industrial policies—even in the US</vt:lpstr>
      <vt:lpstr>Sloan grant</vt:lpstr>
      <vt:lpstr>Broad range of objectives and instruments</vt:lpstr>
      <vt:lpstr>Implementation is crucial, especially in mitigating problems of “capture”</vt:lpstr>
      <vt:lpstr>My own engagement with industrial policy</vt:lpstr>
      <vt:lpstr>Going beyond infant industry arguments, which had long served as basis of industrial policy</vt:lpstr>
      <vt:lpstr>Initiative for Policy Dialogue Conferences on Industrial Policy</vt:lpstr>
      <vt:lpstr>On going theoretical research projects</vt:lpstr>
      <vt:lpstr>Development and industrial policy</vt:lpstr>
      <vt:lpstr>Development banks critical instrument</vt:lpstr>
      <vt:lpstr>Some challenges for industrial policy in US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Stiglitz, Joseph</dc:creator>
  <cp:lastModifiedBy>Lucas, Savannah</cp:lastModifiedBy>
  <cp:revision>7</cp:revision>
  <cp:lastPrinted>2024-01-29T02:47:51Z</cp:lastPrinted>
  <dcterms:created xsi:type="dcterms:W3CDTF">2024-01-25T19:25:12Z</dcterms:created>
  <dcterms:modified xsi:type="dcterms:W3CDTF">2024-12-11T15:21:53Z</dcterms:modified>
</cp:coreProperties>
</file>