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30"/>
  </p:notesMasterIdLst>
  <p:sldIdLst>
    <p:sldId id="256" r:id="rId2"/>
    <p:sldId id="258" r:id="rId3"/>
    <p:sldId id="300" r:id="rId4"/>
    <p:sldId id="303" r:id="rId5"/>
    <p:sldId id="307" r:id="rId6"/>
    <p:sldId id="306" r:id="rId7"/>
    <p:sldId id="304" r:id="rId8"/>
    <p:sldId id="305" r:id="rId9"/>
    <p:sldId id="259" r:id="rId10"/>
    <p:sldId id="309" r:id="rId11"/>
    <p:sldId id="301" r:id="rId12"/>
    <p:sldId id="310" r:id="rId13"/>
    <p:sldId id="299" r:id="rId14"/>
    <p:sldId id="298" r:id="rId15"/>
    <p:sldId id="311" r:id="rId16"/>
    <p:sldId id="317" r:id="rId17"/>
    <p:sldId id="318" r:id="rId18"/>
    <p:sldId id="312" r:id="rId19"/>
    <p:sldId id="313" r:id="rId20"/>
    <p:sldId id="314" r:id="rId21"/>
    <p:sldId id="277" r:id="rId22"/>
    <p:sldId id="275" r:id="rId23"/>
    <p:sldId id="276" r:id="rId24"/>
    <p:sldId id="315" r:id="rId25"/>
    <p:sldId id="302" r:id="rId26"/>
    <p:sldId id="319" r:id="rId27"/>
    <p:sldId id="320" r:id="rId28"/>
    <p:sldId id="297" r:id="rId29"/>
  </p:sldIdLst>
  <p:sldSz cx="9144000" cy="5143500" type="screen16x9"/>
  <p:notesSz cx="6858000" cy="9144000"/>
  <p:embeddedFontLst>
    <p:embeddedFont>
      <p:font typeface="Proxima Nova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852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4761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6562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77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3ef1261b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f3ef1261b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3ef1261b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f3ef1261b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344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3ef1261b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f3ef1261b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8426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98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26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c3404e749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c3404e749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771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3404e74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3404e74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486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3404e74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3404e74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7386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f3ef1261b5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f3ef1261b5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0796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c3404e749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c3404e749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029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c3404e749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c3404e749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3471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c28666e69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c28666e69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8231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c3404e749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c3404e749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765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c3404e7490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c3404e7490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0328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91792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f3ef1261b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f3ef1261b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566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926774f11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926774f11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bg>
      <p:bgPr>
        <a:solidFill>
          <a:srgbClr val="64A70B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/>
          <p:cNvPicPr preferRelativeResize="0"/>
          <p:nvPr/>
        </p:nvPicPr>
        <p:blipFill rotWithShape="1">
          <a:blip r:embed="rId3">
            <a:alphaModFix/>
          </a:blip>
          <a:srcRect l="258" r="258"/>
          <a:stretch/>
        </p:blipFill>
        <p:spPr>
          <a:xfrm>
            <a:off x="638175" y="612473"/>
            <a:ext cx="1801369" cy="51467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630936" y="2133595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roxima Nova Semibold"/>
              <a:buNone/>
              <a:defRPr sz="44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30936" y="1771650"/>
            <a:ext cx="6962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1">
  <p:cSld name="TITLE_1">
    <p:bg>
      <p:bgPr>
        <a:solidFill>
          <a:srgbClr val="000000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363" y="4567438"/>
            <a:ext cx="292609" cy="29260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30936" y="2133595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roxima Nova Semibold"/>
              <a:buNone/>
              <a:defRPr sz="44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3">
  <p:cSld name="TITLE_1_1_1">
    <p:bg>
      <p:bgPr>
        <a:solidFill>
          <a:srgbClr val="10069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363" y="4567438"/>
            <a:ext cx="292609" cy="2926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630936" y="2133595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roxima Nova Semibold"/>
              <a:buNone/>
              <a:defRPr sz="44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4">
  <p:cSld name="TITLE_1_1_1_1">
    <p:bg>
      <p:bgPr>
        <a:solidFill>
          <a:srgbClr val="4C12A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363" y="4567438"/>
            <a:ext cx="292609" cy="29260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30936" y="2133595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roxima Nova Semibold"/>
              <a:buNone/>
              <a:defRPr sz="44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5">
  <p:cSld name="TITLE_1_1_1_1_1">
    <p:bg>
      <p:bgPr>
        <a:solidFill>
          <a:srgbClr val="AA006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7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363" y="4567438"/>
            <a:ext cx="292609" cy="29260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30936" y="2133595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roxima Nova Semibold"/>
              <a:buNone/>
              <a:defRPr sz="44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6">
  <p:cSld name="TITLE_1_1_1_1_1_1">
    <p:bg>
      <p:bgPr>
        <a:solidFill>
          <a:srgbClr val="008C9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8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363" y="4567438"/>
            <a:ext cx="292609" cy="29260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630936" y="2133595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roxima Nova Semibold"/>
              <a:buNone/>
              <a:defRPr sz="44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9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TITLE_AND_BODY_2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content">
  <p:cSld name="TITLE_AND_BODY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630925" y="1371600"/>
            <a:ext cx="7999800" cy="30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-column content">
  <p:cSld name="TITLE_AND_BODY_1_1_1_2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630925" y="1371600"/>
            <a:ext cx="3895200" cy="30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2" name="Google Shape;52;p12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2"/>
          </p:nvPr>
        </p:nvSpPr>
        <p:spPr>
          <a:xfrm>
            <a:off x="4735655" y="1371600"/>
            <a:ext cx="3895200" cy="30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pic>
        <p:nvPicPr>
          <p:cNvPr id="56" name="Google Shape;5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-column content with photos">
  <p:cSld name="TITLE_AND_BODY_1_1_1_1_2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>
            <a:spLocks noGrp="1"/>
          </p:cNvSpPr>
          <p:nvPr>
            <p:ph type="pic" idx="2"/>
          </p:nvPr>
        </p:nvSpPr>
        <p:spPr>
          <a:xfrm>
            <a:off x="624050" y="1404225"/>
            <a:ext cx="38952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3"/>
          <p:cNvSpPr>
            <a:spLocks noGrp="1"/>
          </p:cNvSpPr>
          <p:nvPr>
            <p:ph type="pic" idx="3"/>
          </p:nvPr>
        </p:nvSpPr>
        <p:spPr>
          <a:xfrm>
            <a:off x="4735660" y="1404225"/>
            <a:ext cx="38952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3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630936" y="2724912"/>
            <a:ext cx="3895200" cy="17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●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○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■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●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○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■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●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○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■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4"/>
          </p:nvPr>
        </p:nvSpPr>
        <p:spPr>
          <a:xfrm>
            <a:off x="4735660" y="2726137"/>
            <a:ext cx="3895200" cy="17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●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○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■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●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○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■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●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○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"/>
              <a:buChar char="■"/>
              <a:defRPr sz="16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photo 1">
  <p:cSld name="TITLE_AND_BODY_1_1_1_1_1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>
            <a:spLocks noGrp="1"/>
          </p:cNvSpPr>
          <p:nvPr>
            <p:ph type="pic" idx="2"/>
          </p:nvPr>
        </p:nvSpPr>
        <p:spPr>
          <a:xfrm>
            <a:off x="4434900" y="0"/>
            <a:ext cx="47091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630936" y="1371600"/>
            <a:ext cx="3566100" cy="30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630931" y="274325"/>
            <a:ext cx="35661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photo 2">
  <p:cSld name="TITLE_AND_BODY_1_1_1_1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>
            <a:spLocks noGrp="1"/>
          </p:cNvSpPr>
          <p:nvPr>
            <p:ph type="pic" idx="2"/>
          </p:nvPr>
        </p:nvSpPr>
        <p:spPr>
          <a:xfrm>
            <a:off x="4735650" y="1371600"/>
            <a:ext cx="3895200" cy="30999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5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630936" y="1371600"/>
            <a:ext cx="38952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●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○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2000"/>
              <a:buFont typeface="Proxima Nova"/>
              <a:buChar char="■"/>
              <a:defRPr sz="20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-column content">
  <p:cSld name="CUSTOM_2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>
            <a:spLocks noGrp="1"/>
          </p:cNvSpPr>
          <p:nvPr>
            <p:ph type="pic" idx="2"/>
          </p:nvPr>
        </p:nvSpPr>
        <p:spPr>
          <a:xfrm>
            <a:off x="630936" y="1399032"/>
            <a:ext cx="19020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6"/>
          <p:cNvSpPr>
            <a:spLocks noGrp="1"/>
          </p:cNvSpPr>
          <p:nvPr>
            <p:ph type="pic" idx="3"/>
          </p:nvPr>
        </p:nvSpPr>
        <p:spPr>
          <a:xfrm>
            <a:off x="2660786" y="1399032"/>
            <a:ext cx="19020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6"/>
          <p:cNvSpPr>
            <a:spLocks noGrp="1"/>
          </p:cNvSpPr>
          <p:nvPr>
            <p:ph type="pic" idx="4"/>
          </p:nvPr>
        </p:nvSpPr>
        <p:spPr>
          <a:xfrm>
            <a:off x="4690636" y="1399032"/>
            <a:ext cx="19020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6"/>
          <p:cNvSpPr>
            <a:spLocks noGrp="1"/>
          </p:cNvSpPr>
          <p:nvPr>
            <p:ph type="pic" idx="5"/>
          </p:nvPr>
        </p:nvSpPr>
        <p:spPr>
          <a:xfrm>
            <a:off x="6720486" y="1399032"/>
            <a:ext cx="19020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630936" y="2743200"/>
            <a:ext cx="19020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6"/>
          </p:nvPr>
        </p:nvSpPr>
        <p:spPr>
          <a:xfrm>
            <a:off x="2664966" y="2743200"/>
            <a:ext cx="19020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7"/>
          </p:nvPr>
        </p:nvSpPr>
        <p:spPr>
          <a:xfrm>
            <a:off x="4690872" y="2743200"/>
            <a:ext cx="19020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8"/>
          </p:nvPr>
        </p:nvSpPr>
        <p:spPr>
          <a:xfrm>
            <a:off x="6720840" y="2743200"/>
            <a:ext cx="19020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9"/>
          </p:nvPr>
        </p:nvSpPr>
        <p:spPr>
          <a:xfrm>
            <a:off x="630936" y="3035808"/>
            <a:ext cx="19020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3"/>
          </p:nvPr>
        </p:nvSpPr>
        <p:spPr>
          <a:xfrm>
            <a:off x="2664966" y="3035808"/>
            <a:ext cx="19020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14"/>
          </p:nvPr>
        </p:nvSpPr>
        <p:spPr>
          <a:xfrm>
            <a:off x="4691887" y="3035808"/>
            <a:ext cx="19020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5"/>
          </p:nvPr>
        </p:nvSpPr>
        <p:spPr>
          <a:xfrm>
            <a:off x="6720840" y="3035808"/>
            <a:ext cx="19020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" name="Google Shape;9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-column content">
  <p:cSld name="CUSTOM_1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/>
        </p:nvSpPr>
        <p:spPr>
          <a:xfrm>
            <a:off x="4617720" y="4681728"/>
            <a:ext cx="17058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rPr>
              <a:t>© 2023 Roosevelt Institute</a:t>
            </a:r>
            <a:endParaRPr sz="9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2617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" name="Google Shape;99;p17"/>
          <p:cNvSpPr>
            <a:spLocks noGrp="1"/>
          </p:cNvSpPr>
          <p:nvPr>
            <p:ph type="pic" idx="2"/>
          </p:nvPr>
        </p:nvSpPr>
        <p:spPr>
          <a:xfrm>
            <a:off x="630925" y="1399025"/>
            <a:ext cx="14721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7"/>
          <p:cNvSpPr txBox="1">
            <a:spLocks noGrp="1"/>
          </p:cNvSpPr>
          <p:nvPr>
            <p:ph type="subTitle" idx="1"/>
          </p:nvPr>
        </p:nvSpPr>
        <p:spPr>
          <a:xfrm>
            <a:off x="630925" y="2743192"/>
            <a:ext cx="14592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3"/>
          </p:nvPr>
        </p:nvSpPr>
        <p:spPr>
          <a:xfrm>
            <a:off x="630925" y="3035800"/>
            <a:ext cx="14592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>
            <a:spLocks noGrp="1"/>
          </p:cNvSpPr>
          <p:nvPr>
            <p:ph type="pic" idx="4"/>
          </p:nvPr>
        </p:nvSpPr>
        <p:spPr>
          <a:xfrm>
            <a:off x="2262881" y="1399025"/>
            <a:ext cx="14721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7"/>
          <p:cNvSpPr txBox="1">
            <a:spLocks noGrp="1"/>
          </p:cNvSpPr>
          <p:nvPr>
            <p:ph type="subTitle" idx="5"/>
          </p:nvPr>
        </p:nvSpPr>
        <p:spPr>
          <a:xfrm>
            <a:off x="2258568" y="2743192"/>
            <a:ext cx="14592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6"/>
          </p:nvPr>
        </p:nvSpPr>
        <p:spPr>
          <a:xfrm>
            <a:off x="2258568" y="3035800"/>
            <a:ext cx="14592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>
            <a:spLocks noGrp="1"/>
          </p:cNvSpPr>
          <p:nvPr>
            <p:ph type="pic" idx="7"/>
          </p:nvPr>
        </p:nvSpPr>
        <p:spPr>
          <a:xfrm>
            <a:off x="3894838" y="1399025"/>
            <a:ext cx="14721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7"/>
          <p:cNvSpPr txBox="1">
            <a:spLocks noGrp="1"/>
          </p:cNvSpPr>
          <p:nvPr>
            <p:ph type="subTitle" idx="8"/>
          </p:nvPr>
        </p:nvSpPr>
        <p:spPr>
          <a:xfrm>
            <a:off x="3895344" y="2779767"/>
            <a:ext cx="14592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9"/>
          </p:nvPr>
        </p:nvSpPr>
        <p:spPr>
          <a:xfrm>
            <a:off x="3895344" y="3072375"/>
            <a:ext cx="14592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>
            <a:spLocks noGrp="1"/>
          </p:cNvSpPr>
          <p:nvPr>
            <p:ph type="pic" idx="13"/>
          </p:nvPr>
        </p:nvSpPr>
        <p:spPr>
          <a:xfrm>
            <a:off x="5526794" y="1399025"/>
            <a:ext cx="14721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7"/>
          <p:cNvSpPr txBox="1">
            <a:spLocks noGrp="1"/>
          </p:cNvSpPr>
          <p:nvPr>
            <p:ph type="subTitle" idx="14"/>
          </p:nvPr>
        </p:nvSpPr>
        <p:spPr>
          <a:xfrm>
            <a:off x="5522976" y="2779767"/>
            <a:ext cx="14592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5"/>
          </p:nvPr>
        </p:nvSpPr>
        <p:spPr>
          <a:xfrm>
            <a:off x="5522976" y="3072375"/>
            <a:ext cx="14592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>
            <a:spLocks noGrp="1"/>
          </p:cNvSpPr>
          <p:nvPr>
            <p:ph type="pic" idx="16"/>
          </p:nvPr>
        </p:nvSpPr>
        <p:spPr>
          <a:xfrm>
            <a:off x="7158750" y="1399025"/>
            <a:ext cx="1472100" cy="1188600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7"/>
          <p:cNvSpPr txBox="1">
            <a:spLocks noGrp="1"/>
          </p:cNvSpPr>
          <p:nvPr>
            <p:ph type="subTitle" idx="17"/>
          </p:nvPr>
        </p:nvSpPr>
        <p:spPr>
          <a:xfrm>
            <a:off x="7158750" y="2743192"/>
            <a:ext cx="14592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600"/>
              <a:buFont typeface="Proxima Nova Semibold"/>
              <a:buNone/>
              <a:defRPr sz="1600">
                <a:solidFill>
                  <a:srgbClr val="52617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roxima Nova Semibold"/>
              <a:buNone/>
              <a:defRPr sz="1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8"/>
          </p:nvPr>
        </p:nvSpPr>
        <p:spPr>
          <a:xfrm>
            <a:off x="7159752" y="3035800"/>
            <a:ext cx="1459200" cy="14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●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○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526170"/>
              </a:buClr>
              <a:buSzPts val="1200"/>
              <a:buFont typeface="Proxima Nova"/>
              <a:buChar char="■"/>
              <a:defRPr sz="12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630936" y="274320"/>
            <a:ext cx="8001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 Semibold"/>
              <a:buNone/>
              <a:defRPr sz="28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25" rIns="0" bIns="0" anchor="ctr" anchorCtr="0">
            <a:noAutofit/>
          </a:bodyPr>
          <a:lstStyle>
            <a:lvl1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52617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936" y="4572000"/>
            <a:ext cx="283463" cy="28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title">
  <p:cSld name="CUSTOM">
    <p:bg>
      <p:bgPr>
        <a:solidFill>
          <a:srgbClr val="64A70B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8"/>
          <p:cNvPicPr preferRelativeResize="0"/>
          <p:nvPr/>
        </p:nvPicPr>
        <p:blipFill rotWithShape="1">
          <a:blip r:embed="rId2">
            <a:alphaModFix/>
          </a:blip>
          <a:srcRect l="7140" r="7140"/>
          <a:stretch/>
        </p:blipFill>
        <p:spPr>
          <a:xfrm>
            <a:off x="0" y="0"/>
            <a:ext cx="306557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l="258" r="258"/>
          <a:stretch/>
        </p:blipFill>
        <p:spPr>
          <a:xfrm>
            <a:off x="638175" y="612473"/>
            <a:ext cx="1801369" cy="514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arindube/status/176223188000119627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630925" y="2019475"/>
            <a:ext cx="8001000" cy="20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Industrial Policy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Bringing the State Back In (Again)</a:t>
            </a:r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1"/>
          </p:nvPr>
        </p:nvSpPr>
        <p:spPr>
          <a:xfrm>
            <a:off x="630936" y="1771650"/>
            <a:ext cx="6962700" cy="4572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Presentation by Todd N. Tucker, Director of Industrial Policy and Trade</a:t>
            </a:r>
            <a:endParaRPr sz="1600"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l="9153" t="9995" r="9194" b="9137"/>
          <a:stretch/>
        </p:blipFill>
        <p:spPr>
          <a:xfrm>
            <a:off x="7330325" y="3347175"/>
            <a:ext cx="1813675" cy="179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Today: Biden’s industrial policy today and in 2025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A1169D-1E0B-96BF-CF45-28683C8B0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861" y="1114953"/>
            <a:ext cx="2009596" cy="29135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FA3E85-6C53-B1FC-D3A3-992A6B087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649" y="702161"/>
            <a:ext cx="3862957" cy="25084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F2D0D1-4B8E-7FC1-FCED-B363C6234D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649" y="3049576"/>
            <a:ext cx="4836425" cy="17451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Bidenomics’ Four Bills and Three Pillars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47CFD-86A8-1D3C-D063-F16907F2CAC8}"/>
              </a:ext>
            </a:extLst>
          </p:cNvPr>
          <p:cNvSpPr txBox="1"/>
          <p:nvPr/>
        </p:nvSpPr>
        <p:spPr>
          <a:xfrm>
            <a:off x="400049" y="1028700"/>
            <a:ext cx="8147957" cy="3788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lvl="1" indent="-285750">
              <a:lnSpc>
                <a:spcPct val="115000"/>
              </a:lnSpc>
              <a:buClr>
                <a:srgbClr val="59595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Industrial Policy: From “shall not be named” to policy by default</a:t>
            </a:r>
          </a:p>
          <a:p>
            <a:pPr marL="869950" lvl="1" indent="-285750">
              <a:lnSpc>
                <a:spcPct val="115000"/>
              </a:lnSpc>
              <a:buClr>
                <a:srgbClr val="59595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ARPA + 3 Uncles (</a:t>
            </a:r>
            <a:r>
              <a:rPr lang="en-US" sz="3000" dirty="0" err="1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Bil</a:t>
            </a:r>
            <a:r>
              <a:rPr lang="en-US" sz="30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+ Ira + Chip)</a:t>
            </a:r>
          </a:p>
          <a:p>
            <a:pPr marL="869950" lvl="1" indent="-285750">
              <a:lnSpc>
                <a:spcPct val="115000"/>
              </a:lnSpc>
              <a:buClr>
                <a:srgbClr val="59595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Making public investments in America</a:t>
            </a:r>
          </a:p>
          <a:p>
            <a:pPr marL="869950" lvl="1" indent="-285750">
              <a:lnSpc>
                <a:spcPct val="115000"/>
              </a:lnSpc>
              <a:buClr>
                <a:srgbClr val="59595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Empowering workers to grow middle class</a:t>
            </a:r>
          </a:p>
          <a:p>
            <a:pPr marL="869950" lvl="1" indent="-285750">
              <a:lnSpc>
                <a:spcPct val="115000"/>
              </a:lnSpc>
              <a:buClr>
                <a:srgbClr val="59595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Promoting competition and challenging corporate concentration </a:t>
            </a:r>
            <a:endParaRPr lang="en-US" sz="3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20942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Public investment pillar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630925" y="112091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Tax credits that unsubmerge the state: $391b - $3 trillion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Grants and loans with points based system; up to $250 billion at DOE; $40 billion in CHIPS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Procurement: Buy Clean, redone Buy American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Trade tools (still in development)</a:t>
            </a:r>
            <a:endParaRPr sz="250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542458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E5FC3A-7A33-7E60-B59A-FC04FAC5AE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B2C5D4-1620-C966-6E7E-6B980FE1D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big is the shift in subsidies? From capped to uncapped, and…</a:t>
            </a:r>
          </a:p>
        </p:txBody>
      </p:sp>
      <p:pic>
        <p:nvPicPr>
          <p:cNvPr id="3074" name="Picture 2" descr="A bar chart describing LPO Loan Authority by Funding Source">
            <a:extLst>
              <a:ext uri="{FF2B5EF4-FFF2-40B4-BE49-F238E27FC236}">
                <a16:creationId xmlns:a16="http://schemas.microsoft.com/office/drawing/2014/main" id="{EFE104A1-88BA-981C-B08E-8FE99F009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20" y="1238271"/>
            <a:ext cx="8157830" cy="344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27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A57A77-1141-99AA-A144-D694EA7613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3914C6-021B-F681-321E-40E91420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llustrated image of car on highway with road signs detailing impact of ATVM loans one year after the IRA">
            <a:extLst>
              <a:ext uri="{FF2B5EF4-FFF2-40B4-BE49-F238E27FC236}">
                <a16:creationId xmlns:a16="http://schemas.microsoft.com/office/drawing/2014/main" id="{4FADF1A2-787C-A0D7-746B-DE6D18FDE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76238"/>
            <a:ext cx="7810500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8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55BBB6-93AA-4C8F-B59D-179772AA0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136" y="0"/>
            <a:ext cx="493122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4F6087-A132-0B60-B9BF-43527E9B1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4" y="232002"/>
            <a:ext cx="3748555" cy="2772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75B98E-84A7-D8E2-1DCA-4B22B2F80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815" y="2608490"/>
            <a:ext cx="4384268" cy="229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1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4BD6F6-B4E6-AF50-C149-F353ED9B2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21" y="889906"/>
            <a:ext cx="8726158" cy="42535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69B7AC-9F22-99FE-BE36-3D10B492D651}"/>
              </a:ext>
            </a:extLst>
          </p:cNvPr>
          <p:cNvSpPr txBox="1"/>
          <p:nvPr/>
        </p:nvSpPr>
        <p:spPr>
          <a:xfrm>
            <a:off x="979714" y="187779"/>
            <a:ext cx="7030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80-20 Points System: Technical v. Policy Criteria</a:t>
            </a:r>
          </a:p>
        </p:txBody>
      </p:sp>
    </p:spTree>
    <p:extLst>
      <p:ext uri="{BB962C8B-B14F-4D97-AF65-F5344CB8AC3E}">
        <p14:creationId xmlns:p14="http://schemas.microsoft.com/office/powerpoint/2010/main" val="635314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Promising initial results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4E65F-CDBF-F78E-285E-679DA99B43AA}"/>
              </a:ext>
            </a:extLst>
          </p:cNvPr>
          <p:cNvSpPr txBox="1"/>
          <p:nvPr/>
        </p:nvSpPr>
        <p:spPr>
          <a:xfrm>
            <a:off x="630925" y="863223"/>
            <a:ext cx="79415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contribution of manufacturing construction to GDP is at the highest levels on record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Employment in construction has reached highs not seen since the advent of modern record-keeping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US-made solar and wind energy are now cost competitive with imports for the first time in generation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investment in the clean energy economy reached $176 billion in late 2023, up 40% post-IRA and CHIPS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EF767F-180C-3FA1-1168-EC405D181D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13E6F1-2293-3260-D79D-A5FDEFFFE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9327A8-72D9-7085-1C09-06BA8C820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56" y="0"/>
            <a:ext cx="81118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78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720FC-9AEC-AD98-E700-497F72E57D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38792" y="0"/>
            <a:ext cx="8492051" cy="51435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55" name="Google Shape;155;p22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But faces four central criticisms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4B212F-1619-36F4-F545-72ED35AD23AB}"/>
              </a:ext>
            </a:extLst>
          </p:cNvPr>
          <p:cNvSpPr txBox="1"/>
          <p:nvPr/>
        </p:nvSpPr>
        <p:spPr>
          <a:xfrm>
            <a:off x="513157" y="718457"/>
            <a:ext cx="81981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“what” </a:t>
            </a:r>
            <a:r>
              <a:rPr lang="en-US" sz="2400" dirty="0"/>
              <a:t>critique: is industrial policy even possible given Hayekian information problem + public choice concerns?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“where” </a:t>
            </a:r>
            <a:r>
              <a:rPr lang="en-US" sz="2400" dirty="0"/>
              <a:t>critique: should we care which state or region produces the widgets?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“how” </a:t>
            </a:r>
            <a:r>
              <a:rPr lang="en-US" sz="2400" dirty="0"/>
              <a:t>critique: is the state trying to be responsive to too many interests at once?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“who” </a:t>
            </a:r>
            <a:r>
              <a:rPr lang="en-US" sz="2400" dirty="0"/>
              <a:t>critique: is industrial policy that involves the private sector doomed to fail?</a:t>
            </a:r>
          </a:p>
        </p:txBody>
      </p:sp>
    </p:spTree>
    <p:extLst>
      <p:ext uri="{BB962C8B-B14F-4D97-AF65-F5344CB8AC3E}">
        <p14:creationId xmlns:p14="http://schemas.microsoft.com/office/powerpoint/2010/main" val="237380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720FC-9AEC-AD98-E700-497F72E57D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38792" y="0"/>
            <a:ext cx="8492051" cy="51435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55" name="Google Shape;155;p22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Ways these are being addressed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2F6D8C-40D9-3725-9C99-581C159CFAF1}"/>
              </a:ext>
            </a:extLst>
          </p:cNvPr>
          <p:cNvSpPr txBox="1"/>
          <p:nvPr/>
        </p:nvSpPr>
        <p:spPr>
          <a:xfrm>
            <a:off x="400050" y="775607"/>
            <a:ext cx="790302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“What”/state: much deeper due diligence + picking activities, not winners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“Where”/nation: Incentives to reshore, not requirements; EV exception. Coalitional + resilience considerations + national-bound global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“How”/demos: Policy criteria not excessive, timing/nature of trade offs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“Who”/capital: US starting from a largely private energy system, direct pay pushes in other direction.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24311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Even among those sympathetic to Bidenomics, concerns about headwinds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630925" y="112091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MIT Clean Energy Monitor / Brian Deese: some lagging sectors, some leading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Rodrik / Dube: Better labor law “</a:t>
            </a: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relieves pressure</a:t>
            </a: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” on industrial policy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5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Roosevelt Institute: Does “public sector-enabled, private sector-led” leave the state with too little devlopmental steer?</a:t>
            </a:r>
            <a:endParaRPr sz="250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18990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Missing institutions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National development bank: Omarova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Labor empowerment strategy / countervailing power: Rosado Marzan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Direct public steer through ownership stakes: Kim and Palladino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Sticks / phase out strategy: Furnaro and Aronoff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Sticks / heavy industry strategy: Algers and Estevez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endParaRPr lang="en" sz="160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008486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10" name="Google Shape;210;p30"/>
          <p:cNvPicPr preferRelativeResize="0"/>
          <p:nvPr/>
        </p:nvPicPr>
        <p:blipFill rotWithShape="1">
          <a:blip r:embed="rId3">
            <a:alphaModFix/>
          </a:blip>
          <a:srcRect r="980"/>
          <a:stretch/>
        </p:blipFill>
        <p:spPr>
          <a:xfrm>
            <a:off x="2129825" y="2608750"/>
            <a:ext cx="4999726" cy="2571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30"/>
          <p:cNvGrpSpPr/>
          <p:nvPr/>
        </p:nvGrpSpPr>
        <p:grpSpPr>
          <a:xfrm>
            <a:off x="2046537" y="45475"/>
            <a:ext cx="5050926" cy="2455800"/>
            <a:chOff x="1865325" y="51525"/>
            <a:chExt cx="5050926" cy="2455800"/>
          </a:xfrm>
        </p:grpSpPr>
        <p:pic>
          <p:nvPicPr>
            <p:cNvPr id="212" name="Google Shape;212;p30"/>
            <p:cNvPicPr preferRelativeResize="0"/>
            <p:nvPr/>
          </p:nvPicPr>
          <p:blipFill rotWithShape="1">
            <a:blip r:embed="rId4">
              <a:alphaModFix/>
            </a:blip>
            <a:srcRect r="8592" b="7918"/>
            <a:stretch/>
          </p:blipFill>
          <p:spPr>
            <a:xfrm>
              <a:off x="1865325" y="51525"/>
              <a:ext cx="5050926" cy="229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30"/>
            <p:cNvPicPr preferRelativeResize="0"/>
            <p:nvPr/>
          </p:nvPicPr>
          <p:blipFill rotWithShape="1">
            <a:blip r:embed="rId4">
              <a:alphaModFix/>
            </a:blip>
            <a:srcRect l="38695" t="92779" r="-469"/>
            <a:stretch/>
          </p:blipFill>
          <p:spPr>
            <a:xfrm>
              <a:off x="3421700" y="2327250"/>
              <a:ext cx="3413624" cy="18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0"/>
            <p:cNvPicPr preferRelativeResize="0"/>
            <p:nvPr/>
          </p:nvPicPr>
          <p:blipFill rotWithShape="1">
            <a:blip r:embed="rId4">
              <a:alphaModFix/>
            </a:blip>
            <a:srcRect l="469" t="92779" r="81408" b="1654"/>
            <a:stretch/>
          </p:blipFill>
          <p:spPr>
            <a:xfrm>
              <a:off x="2019375" y="2347875"/>
              <a:ext cx="1001399" cy="1388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78711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l="3722" t="2969" r="2740" b="3362"/>
          <a:stretch/>
        </p:blipFill>
        <p:spPr>
          <a:xfrm>
            <a:off x="42974" y="235872"/>
            <a:ext cx="8464211" cy="4157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602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 rotWithShape="1">
          <a:blip r:embed="rId3">
            <a:alphaModFix/>
          </a:blip>
          <a:srcRect t="2291" b="3395"/>
          <a:stretch/>
        </p:blipFill>
        <p:spPr>
          <a:xfrm>
            <a:off x="130630" y="351064"/>
            <a:ext cx="8936570" cy="4008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30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32" name="Google Shape;232;p33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Finance as a Tool of Industrial Policy</a:t>
            </a: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50"/>
              <a:buFont typeface="Proxima Nova"/>
              <a:buChar char="●"/>
            </a:pPr>
            <a:r>
              <a:rPr lang="en" sz="145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Sovereign Wealth Fund Model </a:t>
            </a:r>
            <a:endParaRPr sz="145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50"/>
              <a:buFont typeface="Proxima Nova"/>
              <a:buChar char="○"/>
            </a:pPr>
            <a:r>
              <a:rPr lang="en" sz="145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Special-purpose, government-owned portfolio investment vehicles that pursue a wide variety of domestic policy objectives, including macroeconomic stabilization, cross-generational wealth preservation, and socioeconomic development</a:t>
            </a:r>
            <a:endParaRPr sz="145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50"/>
              <a:buFont typeface="Proxima Nova"/>
              <a:buChar char="○"/>
            </a:pPr>
            <a:r>
              <a:rPr lang="en" sz="145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Generally aim to preserve and grow the nation’s financial resources by building diversified portfolios of primarily publicly traded, FX denominated securities</a:t>
            </a:r>
            <a:endParaRPr sz="145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50"/>
              <a:buFont typeface="Proxima Nova"/>
              <a:buChar char="○"/>
            </a:pPr>
            <a:r>
              <a:rPr lang="en" sz="145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Typically have no debt liabilities allowing them to take longer investment views and act as suppliers of “patient” capital critical for transformative infrastructure projects </a:t>
            </a:r>
            <a:endParaRPr sz="145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50"/>
              <a:buFont typeface="Proxima Nova"/>
              <a:buChar char="○"/>
            </a:pPr>
            <a:r>
              <a:rPr lang="en" sz="145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Operate on the cusp of market and politics in a very particular way. Because they do not borrow in private capital markets, their capacity to make mission-driven investments is not constrained by private bondholders’ demands.</a:t>
            </a:r>
            <a:endParaRPr sz="145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50"/>
              <a:buFont typeface="Proxima Nova"/>
              <a:buChar char="●"/>
            </a:pPr>
            <a:r>
              <a:rPr lang="en" sz="145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Norway’s Government Pension Fund Global (GPFP) </a:t>
            </a:r>
            <a:endParaRPr sz="145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964551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39" name="Google Shape;239;p34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Finance as a Tool of Industrial Policy</a:t>
            </a: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National Development Bank Model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NDBs, differ from SWFs in their explicitly domestic focus, more diverse sources of funding, and greater flexibility of their investment strategies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Unlike SWFs, NDBs are predominantly credit institutions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NDBs generally invest in the construction of traditional physical infrastructures, agricultural development, social housing, strategic export industries, and other areas prioritized by their governments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Germany’s Kreditanstalt Für Wiederaufbau (KfW) 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907006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Finance as a Tool of Industrial Policy</a:t>
            </a: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State Holding Company Model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While an SHC can be seen as simply another form of state-owned enterprise it can also be designed as a public asset manager, a public interest-oriented counterpart to private asset managers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In this capacity, an SHC can be utilized for the purposes of industrial policy in a much more direct and assertive way than either an NDB or a SWF model would typically allow.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Singapore’s Temasek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48489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75" y="305962"/>
            <a:ext cx="8908250" cy="4531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729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65" name="Google Shape;265;p38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595959"/>
                </a:solidFill>
              </a:rPr>
              <a:t>Leading with Industrial Policy  </a:t>
            </a: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sp>
        <p:nvSpPr>
          <p:cNvPr id="266" name="Google Shape;266;p38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About 90 percent of primary steelmaking uses a blast furnace (BF) to reduce the iron ore into iron and a basic oxygen furnace (BOF) to turn iron into steel.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Green hydrogen from renewable energy as a reductant, hydrogen-based steelmaking can reduce emissions from primary steel by 95 percent compared to the BF-BOF baseline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Sweden’s Green Steel Projects 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HYBRIT initiative 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○"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H2 Green Steel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81530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72" name="Google Shape;272;p39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595959"/>
                </a:solidFill>
              </a:rPr>
              <a:t>Leading with Industrial Policy  </a:t>
            </a: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sp>
        <p:nvSpPr>
          <p:cNvPr id="273" name="Google Shape;273;p39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Proxima Nova"/>
              <a:buChar char="●"/>
            </a:pPr>
            <a:r>
              <a:rPr lang="en" sz="15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HYBRIT is a joint venture between Swedish power utility Vattenfall, miner LKAB,and steelmaker SSAB. The second project is the start-up H2 Green Steel (H2GS), which was started by venture capitalist Harald Mix </a:t>
            </a:r>
            <a:endParaRPr sz="15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Proxima Nova"/>
              <a:buChar char="○"/>
            </a:pPr>
            <a:r>
              <a:rPr lang="en" sz="15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differences between these two projects show how distinct types of actors—with different types of state involvement—can play complementary roles across the same innovation system.</a:t>
            </a:r>
            <a:endParaRPr sz="15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Proxima Nova"/>
              <a:buChar char="●"/>
            </a:pPr>
            <a:r>
              <a:rPr lang="en" sz="15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state has had a direct engagement in fostering the development of green steel in Sweden. </a:t>
            </a:r>
            <a:endParaRPr sz="15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Proxima Nova"/>
              <a:buChar char="○"/>
            </a:pPr>
            <a:r>
              <a:rPr lang="en" sz="15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Climate Policy Framework gave clear directionality for the Swedish iron and steel industry toward deep decarbonization, and the Fossil Free Sweden also formalized a framework for coordinating business initiatives for decarbonization with policymakers. </a:t>
            </a:r>
            <a:endParaRPr sz="15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Font typeface="Proxima Nova"/>
              <a:buChar char="○"/>
            </a:pPr>
            <a:r>
              <a:rPr lang="en" sz="15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The state—both at the national level and at the EU level—has played a key role in taking on risk and financing the transition through several channels</a:t>
            </a:r>
            <a:endParaRPr sz="15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376168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630925" y="274323"/>
            <a:ext cx="8001000" cy="58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95959"/>
                </a:solidFill>
              </a:rPr>
              <a:t>Plausible in the US context?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630925" y="863225"/>
            <a:ext cx="8001000" cy="3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Bipartisan Industrial Finance Corporation bill / NIA in Build Back Better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PRO Act, JD Vance and American Compass on sectoral bargaining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Public ownership: limited CHIPS claw-back, AIG and Detroit precedents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r>
              <a:rPr lang="en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Sticks: Sequencing questions, bipartisan carbon border adjustment</a:t>
            </a:r>
            <a:endParaRPr lang="en" sz="160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634836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010144" y="4681728"/>
            <a:ext cx="620700" cy="225900"/>
          </a:xfrm>
          <a:prstGeom prst="rect">
            <a:avLst/>
          </a:prstGeom>
        </p:spPr>
        <p:txBody>
          <a:bodyPr spcFirstLastPara="1" wrap="square" lIns="0" tIns="109725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630925" y="235872"/>
            <a:ext cx="8001000" cy="4315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</a:pPr>
            <a:r>
              <a:rPr lang="en-US" sz="3200" b="0" i="0" dirty="0">
                <a:solidFill>
                  <a:srgbClr val="1E1E1E"/>
                </a:solidFill>
                <a:effectLst/>
                <a:latin typeface="Mercury SSm A"/>
              </a:rPr>
              <a:t>Sullivan described the new industrial strategy as “the surest path to restoring the middle class, to producing a just and effective clean-energy transition, to securing critical supply chains, and, </a:t>
            </a:r>
            <a:r>
              <a:rPr lang="en-US" sz="3200" b="1" i="0" u="sng" dirty="0">
                <a:solidFill>
                  <a:srgbClr val="1E1E1E"/>
                </a:solidFill>
                <a:effectLst/>
                <a:latin typeface="Mercury SSm A"/>
              </a:rPr>
              <a:t>through all of this, to repairing faith in democracy itself</a:t>
            </a:r>
            <a:r>
              <a:rPr lang="en-US" sz="3200" b="0" i="0" dirty="0">
                <a:solidFill>
                  <a:srgbClr val="1E1E1E"/>
                </a:solidFill>
                <a:effectLst/>
                <a:latin typeface="Mercury SSm A"/>
              </a:rPr>
              <a:t>”—not only in the United States, but also in our trading partners.</a:t>
            </a:r>
            <a:endParaRPr lang="en" sz="240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Proxima Nova"/>
              <a:buChar char="●"/>
            </a:pPr>
            <a:endParaRPr lang="en" sz="1600" dirty="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716116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D5BF05-CA1C-E66F-0A26-1B350DAD5B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5B5DDF-5967-9281-C4A6-B7023E9E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Democracies doing energy transitions need a political strategy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FF054-FCAF-0270-55D1-677B517D0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3" y="1231426"/>
            <a:ext cx="4507227" cy="1744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2839DD-0DE3-6758-2470-2BF4F249B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271" y="772620"/>
            <a:ext cx="4385668" cy="18715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4D5731-EAF4-8624-7138-0EBF15E82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32" y="2976323"/>
            <a:ext cx="3854989" cy="15405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138576-8B16-06DD-C00D-FD5276862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728" y="2667366"/>
            <a:ext cx="4296481" cy="21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28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619D13-9244-F01E-1F8A-887CAB7C1F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16FB88-91C4-7AB6-779F-15138D4EA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 side liberalism versus supply side liberalism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EC33D-0D7C-BDA3-6DD7-B6FA3C7D0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4158"/>
            <a:ext cx="4131129" cy="1146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9A6165-94F5-20A7-6CD9-5280BD0F3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2" y="2944092"/>
            <a:ext cx="4282648" cy="13902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401C19-8536-617F-7777-79B8271F2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310" y="996397"/>
            <a:ext cx="4609420" cy="13883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05A0A5-72D8-E8B3-8F7C-0C9F65D2D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181" y="2387734"/>
            <a:ext cx="3371170" cy="259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99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3616F"/>
      </a:dk2>
      <a:lt2>
        <a:srgbClr val="EEEEEE"/>
      </a:lt2>
      <a:accent1>
        <a:srgbClr val="64A70B"/>
      </a:accent1>
      <a:accent2>
        <a:srgbClr val="0067AC"/>
      </a:accent2>
      <a:accent3>
        <a:srgbClr val="10069F"/>
      </a:accent3>
      <a:accent4>
        <a:srgbClr val="4C12A1"/>
      </a:accent4>
      <a:accent5>
        <a:srgbClr val="AA0061"/>
      </a:accent5>
      <a:accent6>
        <a:srgbClr val="DA291C"/>
      </a:accent6>
      <a:hlink>
        <a:srgbClr val="0067A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1160</Words>
  <Application>Microsoft Office PowerPoint</Application>
  <PresentationFormat>On-screen Show (16:9)</PresentationFormat>
  <Paragraphs>105</Paragraphs>
  <Slides>28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Simple Light</vt:lpstr>
      <vt:lpstr>Industrial Policy 2025 Bringing the State Back In (Again)</vt:lpstr>
      <vt:lpstr>Today: Biden’s industrial policy today and in 2025</vt:lpstr>
      <vt:lpstr>Bidenomics’ Four Bills and Three Pillars</vt:lpstr>
      <vt:lpstr>Public investment pillar</vt:lpstr>
      <vt:lpstr>How big is the shift in subsidies? From capped to uncapped, and…</vt:lpstr>
      <vt:lpstr>PowerPoint Presentation</vt:lpstr>
      <vt:lpstr>PowerPoint Presentation</vt:lpstr>
      <vt:lpstr>PowerPoint Presentation</vt:lpstr>
      <vt:lpstr>Promising initial results</vt:lpstr>
      <vt:lpstr>PowerPoint Presentation</vt:lpstr>
      <vt:lpstr>But faces four central criticisms</vt:lpstr>
      <vt:lpstr>Ways these are being addressed</vt:lpstr>
      <vt:lpstr>Even among those sympathetic to Bidenomics, concerns about headwinds</vt:lpstr>
      <vt:lpstr>Missing institutions</vt:lpstr>
      <vt:lpstr>PowerPoint Presentation</vt:lpstr>
      <vt:lpstr>PowerPoint Presentation</vt:lpstr>
      <vt:lpstr>PowerPoint Presentation</vt:lpstr>
      <vt:lpstr>Finance as a Tool of Industrial Policy </vt:lpstr>
      <vt:lpstr>Finance as a Tool of Industrial Policy </vt:lpstr>
      <vt:lpstr>Finance as a Tool of Industrial Policy </vt:lpstr>
      <vt:lpstr>PowerPoint Presentation</vt:lpstr>
      <vt:lpstr>Leading with Industrial Policy    </vt:lpstr>
      <vt:lpstr>Leading with Industrial Policy    </vt:lpstr>
      <vt:lpstr>Plausible in the US context?</vt:lpstr>
      <vt:lpstr>PowerPoint Presentation</vt:lpstr>
      <vt:lpstr>Democracies doing energy transitions need a political strategy</vt:lpstr>
      <vt:lpstr>Demand side liberalism versus supply side liberalism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 Policy 2025 Bringing the State Back In (Again)</dc:title>
  <dc:creator>Todd Tucker</dc:creator>
  <cp:lastModifiedBy>Todd Tucker</cp:lastModifiedBy>
  <cp:revision>8</cp:revision>
  <dcterms:modified xsi:type="dcterms:W3CDTF">2024-12-11T15:19:57Z</dcterms:modified>
</cp:coreProperties>
</file>